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371" r:id="rId3"/>
    <p:sldId id="372" r:id="rId4"/>
    <p:sldId id="261" r:id="rId5"/>
    <p:sldId id="373" r:id="rId6"/>
    <p:sldId id="262" r:id="rId7"/>
    <p:sldId id="263" r:id="rId8"/>
    <p:sldId id="374" r:id="rId9"/>
    <p:sldId id="375" r:id="rId10"/>
    <p:sldId id="298" r:id="rId11"/>
    <p:sldId id="267" r:id="rId12"/>
    <p:sldId id="384" r:id="rId13"/>
    <p:sldId id="383" r:id="rId14"/>
    <p:sldId id="376" r:id="rId15"/>
    <p:sldId id="377" r:id="rId16"/>
    <p:sldId id="385" r:id="rId17"/>
    <p:sldId id="386" r:id="rId18"/>
    <p:sldId id="379" r:id="rId19"/>
    <p:sldId id="380" r:id="rId20"/>
    <p:sldId id="381" r:id="rId21"/>
    <p:sldId id="387" r:id="rId22"/>
    <p:sldId id="388" r:id="rId23"/>
    <p:sldId id="390" r:id="rId24"/>
    <p:sldId id="391" r:id="rId25"/>
    <p:sldId id="3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40FF"/>
    <a:srgbClr val="AC27AA"/>
    <a:srgbClr val="424100"/>
    <a:srgbClr val="407700"/>
    <a:srgbClr val="797700"/>
    <a:srgbClr val="7A4300"/>
    <a:srgbClr val="797842"/>
    <a:srgbClr val="FF80A9"/>
    <a:srgbClr val="7B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 autoAdjust="0"/>
    <p:restoredTop sz="94301" autoAdjust="0"/>
  </p:normalViewPr>
  <p:slideViewPr>
    <p:cSldViewPr>
      <p:cViewPr varScale="1">
        <p:scale>
          <a:sx n="87" d="100"/>
          <a:sy n="87" d="100"/>
        </p:scale>
        <p:origin x="19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7752-B93D-436A-A346-38CAF9F61B8E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2CF8-73AF-4BFF-8068-F25AEB36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7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2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more types of </a:t>
            </a:r>
            <a:r>
              <a:rPr lang="en-US" dirty="0" err="1" smtClean="0"/>
              <a:t>coverages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350027_54929bef76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/>
          <a:stretch/>
        </p:blipFill>
        <p:spPr>
          <a:xfrm>
            <a:off x="0" y="0"/>
            <a:ext cx="9144000" cy="5506333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90575" y="5727700"/>
            <a:ext cx="468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FF80A9"/>
                </a:solidFill>
              </a:rPr>
              <a:t>White-Box </a:t>
            </a:r>
            <a:r>
              <a:rPr lang="en-US" sz="4800" dirty="0">
                <a:solidFill>
                  <a:srgbClr val="FF80A9"/>
                </a:solidFill>
              </a:rPr>
              <a:t>Testing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177599" y="2185601"/>
            <a:ext cx="17526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424100"/>
                </a:solidFill>
              </a:rPr>
              <a:t>https://flic.kr/p/9AWLK</a:t>
            </a:r>
            <a:endParaRPr lang="en-US" sz="1200" kern="1200" dirty="0">
              <a:solidFill>
                <a:srgbClr val="4241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17600" y="-15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 smtClean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4191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</a:t>
            </a:r>
            <a:r>
              <a:rPr lang="en-US" dirty="0" smtClean="0"/>
              <a:t>coverage</a:t>
            </a:r>
          </a:p>
          <a:p>
            <a:endParaRPr lang="en-US" dirty="0"/>
          </a:p>
          <a:p>
            <a:r>
              <a:rPr lang="en-US" dirty="0" smtClean="0"/>
              <a:t>Branch coverage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40453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Set of test cases such that…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Each program statement (line or basic block) is executed at least </a:t>
            </a:r>
            <a:r>
              <a:rPr lang="en-US" dirty="0" smtClean="0">
                <a:latin typeface="Calibri" charset="0"/>
              </a:rPr>
              <a:t>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FF"/>
                </a:solidFill>
                <a:latin typeface="Courier New"/>
                <a:cs typeface="Courier New"/>
              </a:rPr>
              <a:t>def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foo(x, y)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if 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0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3902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/>
                <a:gridCol w="1259512"/>
                <a:gridCol w="154656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true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false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20" idx="2"/>
          </p:cNvCxnSpPr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(x, y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if 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0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3902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/>
                <a:gridCol w="1259512"/>
                <a:gridCol w="154656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0" y="22860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3606224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48006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true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false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  <a:endParaRPr lang="en-US" sz="2400" b="1" dirty="0">
              <a:solidFill>
                <a:srgbClr val="FF40FF"/>
              </a:solidFill>
              <a:latin typeface="+mj-lt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20" idx="2"/>
          </p:cNvCxnSpPr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 smtClean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42672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</a:t>
            </a:r>
            <a:r>
              <a:rPr lang="en-US" dirty="0" smtClean="0"/>
              <a:t>coverage</a:t>
            </a:r>
          </a:p>
          <a:p>
            <a:endParaRPr lang="en-US" dirty="0"/>
          </a:p>
          <a:p>
            <a:r>
              <a:rPr lang="en-US" dirty="0" smtClean="0"/>
              <a:t>Branch coverage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7198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Branch Coverage</a:t>
            </a:r>
            <a:endParaRPr lang="en-US" dirty="0">
              <a:latin typeface="Calibri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boolean expression (in control structures) evaluates to true at least once and to false at least once</a:t>
            </a:r>
          </a:p>
        </p:txBody>
      </p:sp>
    </p:spTree>
    <p:extLst>
      <p:ext uri="{BB962C8B-B14F-4D97-AF65-F5344CB8AC3E}">
        <p14:creationId xmlns:p14="http://schemas.microsoft.com/office/powerpoint/2010/main" val="12474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(x, y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dirty="0" smtClean="0">
                <a:solidFill>
                  <a:sysClr val="window" lastClr="FFFFFF"/>
                </a:solidFill>
              </a:rPr>
              <a:t>branch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coverage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if 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0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1588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/>
                <a:gridCol w="1259512"/>
                <a:gridCol w="154656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true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false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9" name="Oval 28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(x, y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dirty="0" smtClean="0">
                <a:solidFill>
                  <a:sysClr val="window" lastClr="FFFFFF"/>
                </a:solidFill>
              </a:rPr>
              <a:t>branch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coverage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if 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0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1588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/>
                <a:gridCol w="1259512"/>
                <a:gridCol w="154656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5000" y="29718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8862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true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false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  <a:endParaRPr lang="en-US" sz="2400" b="1" dirty="0">
              <a:solidFill>
                <a:srgbClr val="FF40FF"/>
              </a:solidFill>
              <a:latin typeface="+mj-lt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71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0</a:t>
            </a:r>
            <a:r>
              <a:rPr lang="en-US" sz="2400" b="1" dirty="0" smtClean="0">
                <a:solidFill>
                  <a:srgbClr val="FF40FF"/>
                </a:solidFill>
                <a:latin typeface="+mj-lt"/>
                <a:cs typeface="Arial"/>
              </a:rPr>
              <a:t>	      0	            0</a:t>
            </a:r>
            <a:endParaRPr lang="en-US" sz="2400" b="1" dirty="0">
              <a:solidFill>
                <a:srgbClr val="FF40FF"/>
              </a:solidFill>
              <a:latin typeface="+mj-lt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9" name="Oval 28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 smtClean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0000"/>
            <a:ext cx="3429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</a:t>
            </a:r>
            <a:r>
              <a:rPr lang="en-US" dirty="0" smtClean="0"/>
              <a:t>coverage</a:t>
            </a:r>
          </a:p>
          <a:p>
            <a:endParaRPr lang="en-US" dirty="0"/>
          </a:p>
          <a:p>
            <a:r>
              <a:rPr lang="en-US" dirty="0" smtClean="0"/>
              <a:t>Branch coverage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5934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 Coverage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possible path through a program’s control flow graph is taken at least once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3600"/>
            <a:ext cx="3733800" cy="533400"/>
          </a:xfrm>
          <a:prstGeom prst="rect">
            <a:avLst/>
          </a:prstGeom>
          <a:solidFill>
            <a:srgbClr val="AC2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DFF"/>
                </a:solidFill>
              </a:rPr>
              <a:t>Recall:</a:t>
            </a:r>
            <a:r>
              <a:rPr lang="en-US" dirty="0" smtClean="0"/>
              <a:t> Common ways to choose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Black-box testing</a:t>
            </a:r>
          </a:p>
          <a:p>
            <a:r>
              <a:rPr lang="en-US" dirty="0" smtClean="0"/>
              <a:t>White-box testing</a:t>
            </a:r>
          </a:p>
          <a:p>
            <a:r>
              <a:rPr lang="en-US" dirty="0" smtClean="0"/>
              <a:t>Regression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(x, y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noProof="0" dirty="0" smtClean="0">
                <a:solidFill>
                  <a:sysClr val="window" lastClr="FFFFFF"/>
                </a:solidFill>
              </a:rPr>
              <a:t>path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coverage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if 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0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1812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true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false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3400" y="36576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48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495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/>
                <a:gridCol w="1259512"/>
                <a:gridCol w="154656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37" name="Oval 36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(x, y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noProof="0" dirty="0" smtClean="0">
                <a:solidFill>
                  <a:sysClr val="window" lastClr="FFFFFF"/>
                </a:solidFill>
              </a:rPr>
              <a:t>path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coverage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0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if x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0 &amp;&amp;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y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&gt;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0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@z 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</a:p>
          <a:p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1812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57912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FF4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true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false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3400" y="36576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48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5375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40FF"/>
                </a:solidFill>
                <a:latin typeface="Arial"/>
                <a:cs typeface="Arial"/>
              </a:rPr>
              <a:t>   Paths: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r>
              <a:rPr lang="en-US" sz="2000" b="1" dirty="0" smtClean="0">
                <a:solidFill>
                  <a:srgbClr val="FF40FF"/>
                </a:solidFill>
                <a:latin typeface="Arial"/>
                <a:cs typeface="Arial"/>
              </a:rPr>
              <a:t>, b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6167735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FF40FF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495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/>
                <a:gridCol w="1259512"/>
                <a:gridCol w="154656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  <a:endParaRPr lang="en-US" sz="2400" b="1" dirty="0">
              <a:solidFill>
                <a:srgbClr val="FF40FF"/>
              </a:solidFill>
              <a:latin typeface="+mj-lt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571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0</a:t>
            </a:r>
            <a:r>
              <a:rPr lang="en-US" sz="2400" b="1" dirty="0" smtClean="0">
                <a:solidFill>
                  <a:srgbClr val="FF40FF"/>
                </a:solidFill>
                <a:latin typeface="+mj-lt"/>
                <a:cs typeface="Arial"/>
              </a:rPr>
              <a:t>	      0	            0</a:t>
            </a:r>
            <a:endParaRPr lang="en-US" sz="2400" b="1" dirty="0">
              <a:solidFill>
                <a:srgbClr val="FF40FF"/>
              </a:solidFill>
              <a:latin typeface="+mj-lt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37" name="Oval 36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33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 smtClean="0"/>
              <a:t>Coverage Support Tools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FDFF"/>
                </a:solidFill>
              </a:rPr>
              <a:t>Visual Studio</a:t>
            </a:r>
            <a:endParaRPr lang="en-US" sz="2800" smtClean="0">
              <a:solidFill>
                <a:srgbClr val="00FD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msdn.microsoft.com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-us/library/dd537628.aspx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Support Tools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DFF"/>
                </a:solidFill>
              </a:rPr>
              <a:t>SimpleCov</a:t>
            </a:r>
            <a:r>
              <a:rPr lang="en-US" sz="2800" dirty="0" smtClean="0">
                <a:solidFill>
                  <a:srgbClr val="00FDFF"/>
                </a:solidFill>
              </a:rPr>
              <a:t> Ruby Gem</a:t>
            </a:r>
            <a:endParaRPr lang="en-US" sz="2800" dirty="0" smtClean="0">
              <a:solidFill>
                <a:srgbClr val="00FD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Support Tools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DFF"/>
                </a:solidFill>
              </a:rPr>
              <a:t>SimpleCov</a:t>
            </a:r>
            <a:r>
              <a:rPr lang="en-US" sz="2800" dirty="0" smtClean="0">
                <a:solidFill>
                  <a:srgbClr val="00FDFF"/>
                </a:solidFill>
              </a:rPr>
              <a:t> Ruby Gem</a:t>
            </a:r>
            <a:endParaRPr lang="en-US" sz="2800" dirty="0" smtClean="0">
              <a:solidFill>
                <a:srgbClr val="00FD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White-box testing</a:t>
            </a:r>
          </a:p>
          <a:p>
            <a:endParaRPr lang="en-US" dirty="0" smtClean="0"/>
          </a:p>
          <a:p>
            <a:r>
              <a:rPr lang="en-US" dirty="0" smtClean="0"/>
              <a:t>Control Flow Graph (CFG)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Code Coverage</a:t>
            </a:r>
          </a:p>
          <a:p>
            <a:pPr lvl="1"/>
            <a:r>
              <a:rPr lang="en-US" dirty="0" smtClean="0"/>
              <a:t>Statement</a:t>
            </a:r>
          </a:p>
          <a:p>
            <a:pPr lvl="1"/>
            <a:r>
              <a:rPr lang="en-US" dirty="0" smtClean="0"/>
              <a:t>Branch</a:t>
            </a:r>
            <a:endParaRPr lang="en-US" dirty="0" smtClean="0"/>
          </a:p>
          <a:p>
            <a:pPr lvl="1"/>
            <a:r>
              <a:rPr lang="en-US" dirty="0" smtClean="0"/>
              <a:t>Path</a:t>
            </a:r>
          </a:p>
        </p:txBody>
      </p:sp>
      <p:pic>
        <p:nvPicPr>
          <p:cNvPr id="4" name="Picture 3" descr="97350027_54929bef76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/>
          <a:stretch/>
        </p:blipFill>
        <p:spPr>
          <a:xfrm>
            <a:off x="4267200" y="1360153"/>
            <a:ext cx="4384649" cy="2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</a:t>
            </a:r>
            <a:r>
              <a:rPr lang="en-US" dirty="0" smtClean="0"/>
              <a:t>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</a:t>
            </a:r>
            <a:r>
              <a:rPr lang="en-US" u="sng" dirty="0" smtClean="0"/>
              <a:t>coverage</a:t>
            </a:r>
          </a:p>
          <a:p>
            <a:pPr lvl="1"/>
            <a:r>
              <a:rPr lang="en-US" dirty="0" smtClean="0"/>
              <a:t>Example: Cover all statements</a:t>
            </a:r>
          </a:p>
          <a:p>
            <a:pPr lvl="2"/>
            <a:endParaRPr lang="en-US" dirty="0"/>
          </a:p>
          <a:p>
            <a:r>
              <a:rPr lang="en-US" dirty="0"/>
              <a:t>Aka glass box testing, clear box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Degree to which source code of a program is tested by a test suite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Statement coverage</a:t>
            </a:r>
          </a:p>
          <a:p>
            <a:pPr lvl="1"/>
            <a:r>
              <a:rPr lang="en-US" dirty="0" smtClean="0"/>
              <a:t>Branch </a:t>
            </a:r>
            <a:r>
              <a:rPr lang="en-US" dirty="0" smtClean="0"/>
              <a:t>coverage</a:t>
            </a:r>
            <a:endParaRPr lang="en-US" dirty="0" smtClean="0"/>
          </a:p>
          <a:p>
            <a:pPr lvl="1"/>
            <a:r>
              <a:rPr lang="en-US" dirty="0" smtClean="0"/>
              <a:t>Path coverage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0" y="228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93376" y="5314950"/>
            <a:ext cx="4557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40FF"/>
                </a:solidFill>
              </a:rPr>
              <a:t>To compute these, you need</a:t>
            </a:r>
            <a:r>
              <a:rPr lang="is-IS" sz="2800" dirty="0" smtClean="0">
                <a:solidFill>
                  <a:srgbClr val="FF40FF"/>
                </a:solidFill>
              </a:rPr>
              <a:t>…</a:t>
            </a:r>
            <a:endParaRPr lang="en-US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 (CFG)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709208"/>
            <a:ext cx="3262432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1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redirect_to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  <a:endParaRPr lang="en-US" sz="1000" b="1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29123"/>
            <a:ext cx="27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Given some code: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828800"/>
            <a:ext cx="4495800" cy="95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Represents possible control paths through code: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929440"/>
            <a:ext cx="3708400" cy="18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construct a CFG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/>
          <a:lstStyle/>
          <a:p>
            <a:r>
              <a:rPr lang="en-US" dirty="0" smtClean="0"/>
              <a:t>Step 1: Identify </a:t>
            </a:r>
            <a:r>
              <a:rPr lang="en-US" i="1" dirty="0" smtClean="0">
                <a:solidFill>
                  <a:srgbClr val="00FDFF"/>
                </a:solidFill>
              </a:rPr>
              <a:t>basic blocks</a:t>
            </a:r>
          </a:p>
          <a:p>
            <a:pPr lvl="1"/>
            <a:r>
              <a:rPr lang="en-US" dirty="0" smtClean="0"/>
              <a:t>Straight-line pieces of code without any </a:t>
            </a:r>
            <a:r>
              <a:rPr lang="en-US" i="1" dirty="0" smtClean="0">
                <a:solidFill>
                  <a:srgbClr val="00FDFF"/>
                </a:solidFill>
              </a:rPr>
              <a:t>jumps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00FDFF"/>
                </a:solidFill>
              </a:rPr>
              <a:t>jump targets</a:t>
            </a:r>
            <a:endParaRPr lang="en-US" i="1" dirty="0">
              <a:solidFill>
                <a:srgbClr val="00FD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66395"/>
            <a:ext cx="675005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2000" b="1" dirty="0" smtClean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redirect_to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nd</a:t>
            </a:r>
          </a:p>
          <a:p>
            <a:pPr>
              <a:spcBef>
                <a:spcPts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latin typeface="Courier New"/>
                <a:ea typeface="ＭＳ Ｐゴシック" charset="0"/>
                <a:cs typeface="Courier New"/>
              </a:rPr>
              <a:t>} </a:t>
            </a:r>
            <a:endParaRPr lang="en-US" sz="2000" b="1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3657600"/>
            <a:ext cx="5029200" cy="8382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495800"/>
            <a:ext cx="5791200" cy="533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029200"/>
            <a:ext cx="2743200" cy="1295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66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51340"/>
          </a:xfrm>
        </p:spPr>
        <p:txBody>
          <a:bodyPr/>
          <a:lstStyle/>
          <a:p>
            <a:r>
              <a:rPr lang="en-US" dirty="0" smtClean="0"/>
              <a:t>Step 2: Model the jumps (control branches) as directed 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render ‘new’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3179913"/>
            <a:ext cx="5486400" cy="2493781"/>
            <a:chOff x="228600" y="3179913"/>
            <a:chExt cx="5486400" cy="2493781"/>
          </a:xfrm>
        </p:grpSpPr>
        <p:cxnSp>
          <p:nvCxnSpPr>
            <p:cNvPr id="13" name="Straight Arrow Connector 12"/>
            <p:cNvCxnSpPr>
              <a:stCxn id="4" idx="2"/>
            </p:cNvCxnSpPr>
            <p:nvPr/>
          </p:nvCxnSpPr>
          <p:spPr>
            <a:xfrm>
              <a:off x="4708071" y="3527507"/>
              <a:ext cx="0" cy="644382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endCxn id="11" idx="1"/>
            </p:cNvCxnSpPr>
            <p:nvPr/>
          </p:nvCxnSpPr>
          <p:spPr>
            <a:xfrm rot="5400000">
              <a:off x="1060881" y="4420454"/>
              <a:ext cx="2493781" cy="12700"/>
            </a:xfrm>
            <a:prstGeom prst="curvedConnector4">
              <a:avLst>
                <a:gd name="adj1" fmla="val -923"/>
                <a:gd name="adj2" fmla="val 8814283"/>
              </a:avLst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00600" y="3657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true</a:t>
              </a:r>
              <a:endParaRPr lang="en-US" sz="20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4226749"/>
              <a:ext cx="948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smtClean="0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false</a:t>
              </a:r>
              <a:endParaRPr lang="en-US" sz="20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67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33"/>
            <a:ext cx="8229600" cy="778467"/>
          </a:xfrm>
        </p:spPr>
        <p:txBody>
          <a:bodyPr/>
          <a:lstStyle/>
          <a:p>
            <a:r>
              <a:rPr lang="en-US" dirty="0" smtClean="0"/>
              <a:t>Step 3: Model entry and exit (return) points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render ‘new’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08071" y="3527507"/>
            <a:ext cx="0" cy="64438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1" idx="1"/>
          </p:cNvCxnSpPr>
          <p:nvPr/>
        </p:nvCxnSpPr>
        <p:spPr>
          <a:xfrm rot="5400000">
            <a:off x="1060881" y="4420454"/>
            <a:ext cx="2493781" cy="12700"/>
          </a:xfrm>
          <a:prstGeom prst="curvedConnector4">
            <a:avLst>
              <a:gd name="adj1" fmla="val -923"/>
              <a:gd name="adj2" fmla="val 881428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600" y="3657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26749"/>
            <a:ext cx="9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false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89342" y="2250174"/>
            <a:ext cx="609600" cy="569226"/>
            <a:chOff x="1689342" y="2250174"/>
            <a:chExt cx="609600" cy="569226"/>
          </a:xfrm>
        </p:grpSpPr>
        <p:sp>
          <p:nvSpPr>
            <p:cNvPr id="5" name="Oval 4"/>
            <p:cNvSpPr/>
            <p:nvPr/>
          </p:nvSpPr>
          <p:spPr>
            <a:xfrm>
              <a:off x="1689342" y="2250174"/>
              <a:ext cx="320040" cy="320040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58191" y="2410194"/>
              <a:ext cx="440751" cy="409206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029200" y="4571999"/>
            <a:ext cx="2206480" cy="1885910"/>
            <a:chOff x="5029200" y="4571999"/>
            <a:chExt cx="2206480" cy="1885910"/>
          </a:xfrm>
        </p:grpSpPr>
        <p:cxnSp>
          <p:nvCxnSpPr>
            <p:cNvPr id="16" name="Straight Arrow Connector 15"/>
            <p:cNvCxnSpPr>
              <a:stCxn id="11" idx="3"/>
              <a:endCxn id="14" idx="2"/>
            </p:cNvCxnSpPr>
            <p:nvPr/>
          </p:nvCxnSpPr>
          <p:spPr>
            <a:xfrm>
              <a:off x="5029200" y="5667345"/>
              <a:ext cx="1749280" cy="561964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778480" y="6000709"/>
              <a:ext cx="457200" cy="457200"/>
              <a:chOff x="5715000" y="5117277"/>
              <a:chExt cx="457200" cy="457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solidFill>
                <a:srgbClr val="FF4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>
              <a:endCxn id="14" idx="1"/>
            </p:cNvCxnSpPr>
            <p:nvPr/>
          </p:nvCxnSpPr>
          <p:spPr>
            <a:xfrm>
              <a:off x="5573486" y="4571999"/>
              <a:ext cx="1271949" cy="1495665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213"/>
            <a:ext cx="8229600" cy="934187"/>
          </a:xfrm>
        </p:spPr>
        <p:txBody>
          <a:bodyPr/>
          <a:lstStyle/>
          <a:p>
            <a:r>
              <a:rPr lang="en-US" dirty="0" smtClean="0"/>
              <a:t>Now you have a CFG!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render ‘new’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08071" y="3527507"/>
            <a:ext cx="0" cy="64438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1" idx="1"/>
          </p:cNvCxnSpPr>
          <p:nvPr/>
        </p:nvCxnSpPr>
        <p:spPr>
          <a:xfrm rot="5400000">
            <a:off x="1060881" y="4420454"/>
            <a:ext cx="2493781" cy="12700"/>
          </a:xfrm>
          <a:prstGeom prst="curvedConnector4">
            <a:avLst>
              <a:gd name="adj1" fmla="val -923"/>
              <a:gd name="adj2" fmla="val 881428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600" y="3657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26749"/>
            <a:ext cx="9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false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9342" y="2250174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8191" y="2410194"/>
            <a:ext cx="440751" cy="40920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14" idx="2"/>
          </p:cNvCxnSpPr>
          <p:nvPr/>
        </p:nvCxnSpPr>
        <p:spPr>
          <a:xfrm>
            <a:off x="5029200" y="5667345"/>
            <a:ext cx="1749280" cy="5619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778480" y="600070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14" name="Oval 1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>
            <a:endCxn id="14" idx="1"/>
          </p:cNvCxnSpPr>
          <p:nvPr/>
        </p:nvCxnSpPr>
        <p:spPr>
          <a:xfrm>
            <a:off x="5573486" y="4571999"/>
            <a:ext cx="1271949" cy="14956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843</Words>
  <Application>Microsoft Macintosh PowerPoint</Application>
  <PresentationFormat>On-screen Show (4:3)</PresentationFormat>
  <Paragraphs>300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Courier New</vt:lpstr>
      <vt:lpstr>ＭＳ Ｐゴシック</vt:lpstr>
      <vt:lpstr>Zapf Dingbats</vt:lpstr>
      <vt:lpstr>Arial</vt:lpstr>
      <vt:lpstr>Office Theme</vt:lpstr>
      <vt:lpstr>PowerPoint Presentation</vt:lpstr>
      <vt:lpstr>Recall: Common ways to choose test cases</vt:lpstr>
      <vt:lpstr>White-Box Testing</vt:lpstr>
      <vt:lpstr>Code Coverage</vt:lpstr>
      <vt:lpstr>Control Flow Graph (CFG)</vt:lpstr>
      <vt:lpstr>How to construct a CFG</vt:lpstr>
      <vt:lpstr>How to construct a CFG</vt:lpstr>
      <vt:lpstr>How to construct a CFG</vt:lpstr>
      <vt:lpstr>How to construct a CFG</vt:lpstr>
      <vt:lpstr>Code Coverage Levels</vt:lpstr>
      <vt:lpstr>Statement Coverage</vt:lpstr>
      <vt:lpstr>PowerPoint Presentation</vt:lpstr>
      <vt:lpstr>PowerPoint Presentation</vt:lpstr>
      <vt:lpstr>Code Coverage Levels</vt:lpstr>
      <vt:lpstr>Branch Coverage</vt:lpstr>
      <vt:lpstr>PowerPoint Presentation</vt:lpstr>
      <vt:lpstr>PowerPoint Presentation</vt:lpstr>
      <vt:lpstr>Code Coverage Levels</vt:lpstr>
      <vt:lpstr>Path Coverage</vt:lpstr>
      <vt:lpstr>PowerPoint Presentation</vt:lpstr>
      <vt:lpstr>PowerPoint Presentation</vt:lpstr>
      <vt:lpstr>Coverage Support Tools</vt:lpstr>
      <vt:lpstr>Coverage Support Tools</vt:lpstr>
      <vt:lpstr>Coverage Support Tools</vt:lpstr>
      <vt:lpstr>Recap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</cp:lastModifiedBy>
  <cp:revision>195</cp:revision>
  <dcterms:created xsi:type="dcterms:W3CDTF">2015-09-15T16:42:42Z</dcterms:created>
  <dcterms:modified xsi:type="dcterms:W3CDTF">2016-11-21T21:57:41Z</dcterms:modified>
</cp:coreProperties>
</file>