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6"/>
  </p:notesMasterIdLst>
  <p:sldIdLst>
    <p:sldId id="303" r:id="rId2"/>
    <p:sldId id="404" r:id="rId3"/>
    <p:sldId id="507" r:id="rId4"/>
    <p:sldId id="380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505" r:id="rId15"/>
    <p:sldId id="381" r:id="rId16"/>
    <p:sldId id="382" r:id="rId17"/>
    <p:sldId id="468" r:id="rId18"/>
    <p:sldId id="495" r:id="rId19"/>
    <p:sldId id="470" r:id="rId20"/>
    <p:sldId id="471" r:id="rId21"/>
    <p:sldId id="496" r:id="rId22"/>
    <p:sldId id="472" r:id="rId23"/>
    <p:sldId id="473" r:id="rId24"/>
    <p:sldId id="506" r:id="rId25"/>
    <p:sldId id="483" r:id="rId26"/>
    <p:sldId id="484" r:id="rId27"/>
    <p:sldId id="481" r:id="rId28"/>
    <p:sldId id="482" r:id="rId29"/>
    <p:sldId id="485" r:id="rId30"/>
    <p:sldId id="486" r:id="rId31"/>
    <p:sldId id="487" r:id="rId32"/>
    <p:sldId id="488" r:id="rId33"/>
    <p:sldId id="489" r:id="rId34"/>
    <p:sldId id="490" r:id="rId35"/>
    <p:sldId id="491" r:id="rId36"/>
    <p:sldId id="494" r:id="rId37"/>
    <p:sldId id="497" r:id="rId38"/>
    <p:sldId id="498" r:id="rId39"/>
    <p:sldId id="500" r:id="rId40"/>
    <p:sldId id="502" r:id="rId41"/>
    <p:sldId id="501" r:id="rId42"/>
    <p:sldId id="503" r:id="rId43"/>
    <p:sldId id="504" r:id="rId44"/>
    <p:sldId id="499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FFFF99"/>
    <a:srgbClr val="FF3399"/>
    <a:srgbClr val="0066FF"/>
    <a:srgbClr val="0000FF"/>
    <a:srgbClr val="FF6633"/>
    <a:srgbClr val="33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F88258-4D7C-D943-812D-6F15065ED4E8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04C78-027B-5244-98DC-B34E84B9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1993 version of Mosaic browser.</a:t>
            </a:r>
          </a:p>
          <a:p>
            <a:r>
              <a:rPr lang="en-US" altLang="en-US">
                <a:ea typeface="ＭＳ Ｐゴシック" charset="-128"/>
              </a:rPr>
              <a:t>Must be loading Yahoo! from the late 90s (note ’</a:t>
            </a:r>
            <a:r>
              <a:rPr lang="en-US" altLang="ja-JP">
                <a:ea typeface="ＭＳ Ｐゴシック" charset="-128"/>
              </a:rPr>
              <a:t>N Sync link).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25187D5-763D-774D-99E8-BC8DCE29547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50AB-9C29-D74F-9CE2-57FC5CA9C3C8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C20-65AD-6F49-9DA6-34A4C077B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0894-B8DA-4643-A4B0-76ECA518085A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E915-4F27-4241-804C-600DF699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6229C-6D4B-6D45-A766-B1CE62417254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7DA4-64C6-A743-8682-ABB5DC12F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D639A-F620-4245-8EF8-578A36B1EBDC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DD96-F44A-E840-969B-0E1D7CC4E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7D9A-B8B8-534D-BBF7-8E417DD5F9E1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995-0684-114F-9BF5-84D8C6C43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94A0-7080-AD40-B7BC-C4CE3038BFF8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51A1-70C7-8642-8D59-24032B95B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09CBD-1271-804F-9077-3047CB5681F3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F0B9-F89E-F347-B763-220D287D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F0BB4-91B7-F04B-BEE9-CEA9472027E7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87B2-3AE9-EF47-B4FB-52515C437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43FBD-6368-0C46-81F3-A80D332CF5F3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E97D-BC43-174C-A7F3-84571B87B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0EDED-CF0B-3B4D-BCD7-64CCEF2150AA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E089-B36E-F346-9710-99430AD3B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5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E9ADD-F224-8143-9F81-F855734E0C1E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6958-E593-F648-BBDA-3B4092FF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45A2F27-A0BE-5E4E-984E-A9749C1BA334}" type="datetimeFigureOut">
              <a:rPr lang="en-US" altLang="en-US"/>
              <a:pPr/>
              <a:t>2/6/16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F1686B2-1E58-D345-84AB-D021EAD908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html/html_entities.asp" TargetMode="External"/><Relationship Id="rId3" Type="http://schemas.openxmlformats.org/officeDocument/2006/relationships/hyperlink" Target="http://www.w3schools.com/tags/ref_symbols.as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w3schools.com/tags/ref_byfunc.as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784225" y="5648325"/>
            <a:ext cx="4819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3399"/>
                </a:solidFill>
              </a:rPr>
              <a:t>MVC and the View</a:t>
            </a:r>
          </a:p>
        </p:txBody>
      </p:sp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0" y="0"/>
            <a:ext cx="9144000" cy="5549900"/>
            <a:chOff x="0" y="0"/>
            <a:chExt cx="9144000" cy="5549900"/>
          </a:xfrm>
        </p:grpSpPr>
        <p:pic>
          <p:nvPicPr>
            <p:cNvPr id="143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3"/>
            <a:stretch>
              <a:fillRect/>
            </a:stretch>
          </p:blipFill>
          <p:spPr bwMode="auto">
            <a:xfrm>
              <a:off x="0" y="0"/>
              <a:ext cx="91440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4"/>
            <a:stretch>
              <a:fillRect/>
            </a:stretch>
          </p:blipFill>
          <p:spPr bwMode="auto">
            <a:xfrm>
              <a:off x="520700" y="431800"/>
              <a:ext cx="8547100" cy="51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786188" y="-63500"/>
            <a:ext cx="54340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www.computerhistory.org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/timeline/images/1993_mosaic_browser_large.jpg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have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622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&lt;p style="</a:t>
            </a:r>
            <a:r>
              <a:rPr lang="en-US" sz="2800" b="1" dirty="0" err="1">
                <a:latin typeface="Courier New"/>
                <a:ea typeface="ＭＳ Ｐゴシック" charset="0"/>
                <a:cs typeface="Courier New"/>
              </a:rPr>
              <a:t>color:blue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"&gt;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'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m blue!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288" y="4546600"/>
            <a:ext cx="1489075" cy="52228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I’m blue!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5650" y="3151188"/>
            <a:ext cx="15875" cy="13192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4582" name="Group 17"/>
          <p:cNvGrpSpPr>
            <a:grpSpLocks/>
          </p:cNvGrpSpPr>
          <p:nvPr/>
        </p:nvGrpSpPr>
        <p:grpSpPr bwMode="auto">
          <a:xfrm>
            <a:off x="1435100" y="1698625"/>
            <a:ext cx="3916363" cy="1160463"/>
            <a:chOff x="3721100" y="1699271"/>
            <a:chExt cx="3915718" cy="1159197"/>
          </a:xfrm>
        </p:grpSpPr>
        <p:sp>
          <p:nvSpPr>
            <p:cNvPr id="24592" name="TextBox 21"/>
            <p:cNvSpPr txBox="1">
              <a:spLocks noChangeArrowheads="1"/>
            </p:cNvSpPr>
            <p:nvPr/>
          </p:nvSpPr>
          <p:spPr bwMode="auto">
            <a:xfrm>
              <a:off x="5005712" y="1699271"/>
              <a:ext cx="1350099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rot="5400000">
              <a:off x="5303925" y="525574"/>
              <a:ext cx="750069" cy="391571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7200" y="3086100"/>
            <a:ext cx="1524000" cy="1866900"/>
            <a:chOff x="1249554" y="754053"/>
            <a:chExt cx="1524000" cy="1867644"/>
          </a:xfrm>
        </p:grpSpPr>
        <p:sp>
          <p:nvSpPr>
            <p:cNvPr id="24590" name="TextBox 24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350099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name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55992" y="754053"/>
              <a:ext cx="817562" cy="114663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330325" y="2984500"/>
            <a:ext cx="1285875" cy="2533650"/>
            <a:chOff x="1416894" y="-281081"/>
            <a:chExt cx="1285414" cy="2533446"/>
          </a:xfrm>
        </p:grpSpPr>
        <p:sp>
          <p:nvSpPr>
            <p:cNvPr id="24588" name="TextBox 27"/>
            <p:cNvSpPr txBox="1">
              <a:spLocks noChangeArrowheads="1"/>
            </p:cNvSpPr>
            <p:nvPr/>
          </p:nvSpPr>
          <p:spPr bwMode="auto">
            <a:xfrm>
              <a:off x="1416894" y="1790700"/>
              <a:ext cx="1015422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Equals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956450" y="-281081"/>
              <a:ext cx="745858" cy="218104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87563" y="3086100"/>
            <a:ext cx="1131887" cy="3429000"/>
            <a:chOff x="1467463" y="-807759"/>
            <a:chExt cx="1132190" cy="3429456"/>
          </a:xfrm>
        </p:grpSpPr>
        <p:sp>
          <p:nvSpPr>
            <p:cNvPr id="24586" name="TextBox 30"/>
            <p:cNvSpPr txBox="1">
              <a:spLocks noChangeArrowheads="1"/>
            </p:cNvSpPr>
            <p:nvPr/>
          </p:nvSpPr>
          <p:spPr bwMode="auto">
            <a:xfrm>
              <a:off x="1467463" y="1790700"/>
              <a:ext cx="914283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Value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string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956544" y="-807759"/>
              <a:ext cx="643109" cy="270863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Page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250" y="1638300"/>
            <a:ext cx="3111500" cy="42783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&lt;!DOCTYPE html&gt;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&lt;html&gt;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&lt;head&gt;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&lt;title&gt;Hello!&lt;/title&gt;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&lt;/head&gt;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&lt;body&gt;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&lt;h1&gt;Howdy Y'all&lt;/h1&gt;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&lt;p&gt;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How do </a:t>
            </a:r>
            <a:r>
              <a:rPr lang="en-US" sz="1600" b="1" dirty="0" err="1">
                <a:latin typeface="Courier New"/>
                <a:ea typeface="ＭＳ Ｐゴシック" charset="0"/>
                <a:cs typeface="Courier New"/>
              </a:rPr>
              <a:t>ya</a:t>
            </a: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 like my HTML?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&lt;/body&gt;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&lt;/html&gt;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546225"/>
            <a:ext cx="3079750" cy="461963"/>
            <a:chOff x="415556" y="1612900"/>
            <a:chExt cx="3079725" cy="461367"/>
          </a:xfrm>
        </p:grpSpPr>
        <p:sp>
          <p:nvSpPr>
            <p:cNvPr id="25613" name="TextBox 4"/>
            <p:cNvSpPr txBox="1">
              <a:spLocks noChangeArrowheads="1"/>
            </p:cNvSpPr>
            <p:nvPr/>
          </p:nvSpPr>
          <p:spPr bwMode="auto">
            <a:xfrm>
              <a:off x="415556" y="1612900"/>
              <a:ext cx="190499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Doctype info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57041" y="1899867"/>
              <a:ext cx="123824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57200" y="1970088"/>
            <a:ext cx="2692400" cy="3908425"/>
            <a:chOff x="457200" y="1970436"/>
            <a:chExt cx="2692400" cy="3907858"/>
          </a:xfrm>
        </p:grpSpPr>
        <p:sp>
          <p:nvSpPr>
            <p:cNvPr id="13" name="Left Brace 12"/>
            <p:cNvSpPr/>
            <p:nvPr/>
          </p:nvSpPr>
          <p:spPr>
            <a:xfrm>
              <a:off x="2298700" y="1970436"/>
              <a:ext cx="850900" cy="390785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2" name="TextBox 13"/>
            <p:cNvSpPr txBox="1">
              <a:spLocks noChangeArrowheads="1"/>
            </p:cNvSpPr>
            <p:nvPr/>
          </p:nvSpPr>
          <p:spPr bwMode="auto">
            <a:xfrm>
              <a:off x="457200" y="3616971"/>
              <a:ext cx="1892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html element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594100" y="2349500"/>
            <a:ext cx="5562600" cy="876300"/>
            <a:chOff x="3594100" y="2349500"/>
            <a:chExt cx="5562600" cy="876300"/>
          </a:xfrm>
        </p:grpSpPr>
        <p:sp>
          <p:nvSpPr>
            <p:cNvPr id="16" name="Right Brace 15"/>
            <p:cNvSpPr/>
            <p:nvPr/>
          </p:nvSpPr>
          <p:spPr>
            <a:xfrm>
              <a:off x="3594100" y="2349500"/>
              <a:ext cx="3657600" cy="876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0" name="TextBox 16"/>
            <p:cNvSpPr txBox="1">
              <a:spLocks noChangeArrowheads="1"/>
            </p:cNvSpPr>
            <p:nvPr/>
          </p:nvSpPr>
          <p:spPr bwMode="auto">
            <a:xfrm>
              <a:off x="7162800" y="2364345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head element for metadata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594100" y="3378200"/>
            <a:ext cx="5562600" cy="2273300"/>
            <a:chOff x="3746500" y="3378200"/>
            <a:chExt cx="5410200" cy="2273300"/>
          </a:xfrm>
        </p:grpSpPr>
        <p:sp>
          <p:nvSpPr>
            <p:cNvPr id="18" name="Right Brace 17"/>
            <p:cNvSpPr/>
            <p:nvPr/>
          </p:nvSpPr>
          <p:spPr>
            <a:xfrm>
              <a:off x="3746500" y="3378200"/>
              <a:ext cx="3504896" cy="2273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08" name="TextBox 18"/>
            <p:cNvSpPr txBox="1">
              <a:spLocks noChangeArrowheads="1"/>
            </p:cNvSpPr>
            <p:nvPr/>
          </p:nvSpPr>
          <p:spPr bwMode="auto">
            <a:xfrm>
              <a:off x="7162800" y="4073578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body element for content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Oh yeah, and 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A few tags don’t come in pairs: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E.g.: </a:t>
            </a:r>
            <a:r>
              <a:rPr lang="en-US" altLang="en-US" b="1">
                <a:latin typeface="Courier New" charset="0"/>
                <a:ea typeface="ＭＳ Ｐゴシック" charset="-128"/>
              </a:rPr>
              <a:t>&lt;br&gt;</a:t>
            </a:r>
            <a:r>
              <a:rPr lang="en-US" altLang="en-US">
                <a:ea typeface="ＭＳ Ｐゴシック" charset="-128"/>
              </a:rPr>
              <a:t> for line breaks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E.g.: </a:t>
            </a:r>
            <a:r>
              <a:rPr lang="en-US" altLang="en-US" b="1">
                <a:latin typeface="Courier New" charset="0"/>
                <a:ea typeface="ＭＳ Ｐゴシック" charset="-128"/>
              </a:rPr>
              <a:t>&lt;img&gt;</a:t>
            </a:r>
            <a:r>
              <a:rPr lang="en-US" altLang="en-US">
                <a:ea typeface="ＭＳ Ｐゴシック" charset="-128"/>
              </a:rPr>
              <a:t> for images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>
                <a:ea typeface="ＭＳ Ｐゴシック" charset="-128"/>
              </a:rPr>
              <a:t>Browsers collapse whitespace (spaces, newlines):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Consecutive whitespace treated as single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Leading/trailing whitespace eliminated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>
                <a:ea typeface="ＭＳ Ｐゴシック" charset="-128"/>
              </a:rPr>
              <a:t>Special symbols: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E.g.: </a:t>
            </a:r>
            <a:r>
              <a:rPr lang="en-US" altLang="en-US" b="1">
                <a:latin typeface="Courier New" charset="0"/>
                <a:ea typeface="ＭＳ Ｐゴシック" charset="-128"/>
              </a:rPr>
              <a:t>&amp;nbsp;</a:t>
            </a:r>
            <a:r>
              <a:rPr lang="en-US" altLang="en-US">
                <a:ea typeface="ＭＳ Ｐゴシック" charset="-128"/>
              </a:rPr>
              <a:t> for non-breaking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See: </a:t>
            </a:r>
            <a:r>
              <a:rPr lang="en-US" altLang="en-US">
                <a:ea typeface="ＭＳ Ｐゴシック" charset="-128"/>
                <a:hlinkClick r:id="rId2"/>
              </a:rPr>
              <a:t>http://www.w3schools.com/html/html_entities.asp</a:t>
            </a:r>
            <a:r>
              <a:rPr lang="en-US" altLang="en-US">
                <a:ea typeface="ＭＳ Ｐゴシック" charset="-128"/>
              </a:rPr>
              <a:t> and </a:t>
            </a:r>
            <a:r>
              <a:rPr lang="en-US" altLang="en-US">
                <a:ea typeface="ＭＳ Ｐゴシック" charset="-128"/>
                <a:hlinkClick r:id="rId3"/>
              </a:rPr>
              <a:t>http://www.w3schools.com/tags/ref_symbols.asp</a:t>
            </a:r>
            <a:r>
              <a:rPr lang="en-US" altLang="en-US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355600" y="1631950"/>
            <a:ext cx="8788400" cy="35941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Now, all you need to do is learn these tags: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/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  <a:hlinkClick r:id="rId2"/>
              </a:rPr>
              <a:t>http://www.w3schools.com/tags/ref_byfunc.asp</a:t>
            </a:r>
            <a:r>
              <a:rPr lang="en-US" altLang="en-US">
                <a:ea typeface="ＭＳ Ｐゴシック" charset="-128"/>
              </a:rPr>
              <a:t/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/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(Ignore the ones marked “new” for now)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(Ignore the “not supported” ones)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46363"/>
            <a:ext cx="4014788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 smtClean="0"/>
              <a:t>How to program HTML</a:t>
            </a:r>
          </a:p>
          <a:p>
            <a:pPr>
              <a:defRPr/>
            </a:pPr>
            <a:r>
              <a:rPr lang="en-US" dirty="0" smtClean="0"/>
              <a:t>How the Web works</a:t>
            </a:r>
          </a:p>
          <a:p>
            <a:pPr>
              <a:defRPr/>
            </a:pPr>
            <a:r>
              <a:rPr lang="en-US" dirty="0" smtClean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477963"/>
            <a:ext cx="8229600" cy="39020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how does the Web work?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/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When you open a web page in your browser,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where does that HTML come from, and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how does it get to your browser?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Architecture of the Web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Client-Server Interaction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6207125" y="6581775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i="1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>
                <a:solidFill>
                  <a:srgbClr val="404040"/>
                </a:solidFill>
              </a:rPr>
              <a:t>nd</a:t>
            </a:r>
            <a:r>
              <a:rPr lang="en-US" altLang="en-US" sz="1200" i="1">
                <a:solidFill>
                  <a:srgbClr val="404040"/>
                </a:solidFill>
              </a:rPr>
              <a:t> edition)</a:t>
            </a:r>
            <a:r>
              <a:rPr lang="en-US" altLang="en-US" sz="1200">
                <a:solidFill>
                  <a:srgbClr val="404040"/>
                </a:solidFill>
              </a:rPr>
              <a:t>, p. 4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2"/>
          <a:stretch>
            <a:fillRect/>
          </a:stretch>
        </p:blipFill>
        <p:spPr bwMode="auto">
          <a:xfrm>
            <a:off x="654050" y="1447800"/>
            <a:ext cx="78359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do you tell a browser to send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a request to a particular server?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2" name="Freeform 1"/>
          <p:cNvSpPr/>
          <p:nvPr/>
        </p:nvSpPr>
        <p:spPr>
          <a:xfrm>
            <a:off x="2640013" y="3255963"/>
            <a:ext cx="3148012" cy="1497012"/>
          </a:xfrm>
          <a:custGeom>
            <a:avLst/>
            <a:gdLst>
              <a:gd name="connsiteX0" fmla="*/ 0 w 3147785"/>
              <a:gd name="connsiteY0" fmla="*/ 0 h 1496786"/>
              <a:gd name="connsiteX1" fmla="*/ 1877785 w 3147785"/>
              <a:gd name="connsiteY1" fmla="*/ 299358 h 1496786"/>
              <a:gd name="connsiteX2" fmla="*/ 1778000 w 3147785"/>
              <a:gd name="connsiteY2" fmla="*/ 988786 h 1496786"/>
              <a:gd name="connsiteX3" fmla="*/ 3147785 w 3147785"/>
              <a:gd name="connsiteY3" fmla="*/ 1496786 h 14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785" h="1496786">
                <a:moveTo>
                  <a:pt x="0" y="0"/>
                </a:moveTo>
                <a:lnTo>
                  <a:pt x="1877785" y="299358"/>
                </a:lnTo>
                <a:lnTo>
                  <a:pt x="1778000" y="988786"/>
                </a:lnTo>
                <a:lnTo>
                  <a:pt x="3147785" y="1496786"/>
                </a:lnTo>
              </a:path>
            </a:pathLst>
          </a:custGeom>
          <a:ln w="76200" cmpd="sng">
            <a:solidFill>
              <a:srgbClr val="FF00FF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5170488" y="3856038"/>
            <a:ext cx="446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FF"/>
                </a:solidFill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URL (Uniform Resource Locator)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95250" y="2085975"/>
            <a:ext cx="8953500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000">
                <a:latin typeface="Arial Narrow" charset="0"/>
              </a:rPr>
              <a:t>http://www.wickedlysmart.com:80/beeradvice/select/beer1.html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348456" y="2445545"/>
            <a:ext cx="434975" cy="754062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2489200" y="1119188"/>
            <a:ext cx="434975" cy="3406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4425950" y="2643188"/>
            <a:ext cx="434975" cy="358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943600" y="1544638"/>
            <a:ext cx="434975" cy="25558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7994650" y="2109788"/>
            <a:ext cx="434975" cy="14255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 rot="3365565">
            <a:off x="-198438" y="4251326"/>
            <a:ext cx="348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Protocol (http, https, etc.)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 rot="3365565">
            <a:off x="2485232" y="3256756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Server</a:t>
            </a:r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 rot="3365565">
            <a:off x="4189413" y="3692525"/>
            <a:ext cx="205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Port (optional)</a:t>
            </a:r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 rot="3365565">
            <a:off x="5984082" y="3136106"/>
            <a:ext cx="77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Path</a:t>
            </a:r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 rot="3365565">
            <a:off x="7910513" y="3411537"/>
            <a:ext cx="1360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Resource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 smtClean="0"/>
              <a:t>How to program HTML</a:t>
            </a:r>
          </a:p>
          <a:p>
            <a:pPr>
              <a:defRPr/>
            </a:pPr>
            <a:r>
              <a:rPr lang="en-US" dirty="0" smtClean="0"/>
              <a:t>How the Web works</a:t>
            </a:r>
          </a:p>
          <a:p>
            <a:pPr>
              <a:defRPr/>
            </a:pPr>
            <a:r>
              <a:rPr lang="en-US" dirty="0" smtClean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82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</a:t>
            </a:r>
            <a:r>
              <a:rPr lang="en-US" altLang="en-US" u="sng">
                <a:ea typeface="ＭＳ Ｐゴシック" charset="-128"/>
              </a:rPr>
              <a:t>protocol</a:t>
            </a:r>
            <a:r>
              <a:rPr lang="en-US" altLang="en-US">
                <a:ea typeface="ＭＳ Ｐゴシック" charset="-128"/>
              </a:rPr>
              <a:t> do these interactions follow?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207125" y="6581775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, p. 4</a:t>
            </a:r>
          </a:p>
        </p:txBody>
      </p:sp>
      <p:grpSp>
        <p:nvGrpSpPr>
          <p:cNvPr id="34819" name="Group 1"/>
          <p:cNvGrpSpPr>
            <a:grpSpLocks/>
          </p:cNvGrpSpPr>
          <p:nvPr/>
        </p:nvGrpSpPr>
        <p:grpSpPr bwMode="auto">
          <a:xfrm>
            <a:off x="654050" y="1558925"/>
            <a:ext cx="7835900" cy="4464050"/>
            <a:chOff x="88900" y="1558925"/>
            <a:chExt cx="7837213" cy="4464050"/>
          </a:xfrm>
        </p:grpSpPr>
        <p:pic>
          <p:nvPicPr>
            <p:cNvPr id="3482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2"/>
            <a:stretch>
              <a:fillRect/>
            </a:stretch>
          </p:blipFill>
          <p:spPr bwMode="auto">
            <a:xfrm>
              <a:off x="88900" y="1790700"/>
              <a:ext cx="7837213" cy="394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137411" y="1558925"/>
              <a:ext cx="2437221" cy="1130300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70930" y="4140200"/>
              <a:ext cx="2896085" cy="1882775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HTTP (Hypertext Transfer Protocol)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Request “methods”</a:t>
            </a:r>
          </a:p>
          <a:p>
            <a:pPr lvl="1"/>
            <a:r>
              <a:rPr lang="en-US" altLang="en-US">
                <a:ea typeface="ＭＳ Ｐゴシック" charset="-128"/>
              </a:rPr>
              <a:t>GET: Retrieve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POST: Create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PATCH: Update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DELETE: Destroy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… more …</a:t>
            </a:r>
          </a:p>
          <a:p>
            <a:r>
              <a:rPr lang="en-US" altLang="en-US">
                <a:ea typeface="ＭＳ Ｐゴシック" charset="-128"/>
              </a:rPr>
              <a:t>Response (only one type)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919288" y="2112963"/>
            <a:ext cx="6729412" cy="1827212"/>
            <a:chOff x="1918954" y="2113719"/>
            <a:chExt cx="6730251" cy="1826328"/>
          </a:xfrm>
        </p:grpSpPr>
        <p:sp>
          <p:nvSpPr>
            <p:cNvPr id="4" name="Right Brace 3"/>
            <p:cNvSpPr/>
            <p:nvPr/>
          </p:nvSpPr>
          <p:spPr>
            <a:xfrm>
              <a:off x="4524366" y="2113719"/>
              <a:ext cx="758920" cy="1826328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18954" y="2502468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80899" y="2943579"/>
              <a:ext cx="19369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74598" y="3373584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47632" y="3822629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10"/>
            <p:cNvSpPr txBox="1">
              <a:spLocks noChangeArrowheads="1"/>
            </p:cNvSpPr>
            <p:nvPr/>
          </p:nvSpPr>
          <p:spPr bwMode="auto">
            <a:xfrm>
              <a:off x="5247002" y="2614339"/>
              <a:ext cx="340220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CRUD: 4 basic operations of persistent storage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GET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313" y="3028950"/>
            <a:ext cx="9745662" cy="2862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GET /select/selectBeerTaste.jsp HTTP/1.1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Host: www.wickedlysmart.com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User-Agent: Mozilla/5.0 (Macintosh; U; PPC Mac OS X…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Accept: text/xml,application/xml,application/xhtml+xml…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Accept-Language: en-us,en;q=0.5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Accept-Encoding: gzip,deflate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Accept-Charset: ISO-8859-1,utf-8;q=0.7,*;q=0.7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Keep-Alive: 300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keep-alive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1968500" y="2647951"/>
            <a:ext cx="434975" cy="495300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500188" y="1789113"/>
            <a:ext cx="1382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Method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4409281" y="843757"/>
            <a:ext cx="434975" cy="41036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7224713" y="2259013"/>
            <a:ext cx="434975" cy="12731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3878263" y="1782763"/>
            <a:ext cx="1481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Path to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resource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6713538" y="1781175"/>
            <a:ext cx="1446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489075" y="3430588"/>
            <a:ext cx="434975" cy="238918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142875" y="4148138"/>
            <a:ext cx="1404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363" y="2995613"/>
            <a:ext cx="5589587" cy="3170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HTTP/1.1 200 OK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Content-Type: text/html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Content-Length: 397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Date: Wed, 19 Nov 2003 03:25:40 GMT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Server: Apache-Coyote/1.1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close</a:t>
            </a:r>
          </a:p>
          <a:p>
            <a:pPr eaLnBrk="1" hangingPunct="1"/>
            <a:endParaRPr lang="en-US" altLang="en-US" sz="2000" b="1">
              <a:latin typeface="Courier New" charset="0"/>
            </a:endParaRPr>
          </a:p>
          <a:p>
            <a:pPr eaLnBrk="1" hangingPunct="1"/>
            <a:r>
              <a:rPr lang="en-US" altLang="en-US" sz="2000" b="1">
                <a:latin typeface="Courier New" charset="0"/>
              </a:rPr>
              <a:t>&lt;html&gt;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&lt;/html&gt;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503738" y="1684338"/>
            <a:ext cx="2741612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 status code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2742406" y="2201069"/>
            <a:ext cx="434975" cy="12715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2232025" y="1722438"/>
            <a:ext cx="144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889125" y="3079750"/>
            <a:ext cx="434975" cy="180022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352425" y="350361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  <p:sp>
        <p:nvSpPr>
          <p:cNvPr id="12" name="Right Brace 11"/>
          <p:cNvSpPr/>
          <p:nvPr/>
        </p:nvSpPr>
        <p:spPr>
          <a:xfrm rot="10800000">
            <a:off x="1889125" y="5175250"/>
            <a:ext cx="434975" cy="1014413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352425" y="521176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body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4752975" y="2216150"/>
            <a:ext cx="4181475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Text version of status code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17963" y="2105025"/>
            <a:ext cx="592137" cy="9747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10100" y="2619375"/>
            <a:ext cx="280988" cy="471488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62300"/>
            <a:ext cx="6053138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 smtClean="0"/>
              <a:t>How to program HTML</a:t>
            </a:r>
          </a:p>
          <a:p>
            <a:pPr>
              <a:defRPr/>
            </a:pPr>
            <a:r>
              <a:rPr lang="en-US" dirty="0" smtClean="0"/>
              <a:t>How the Web works</a:t>
            </a:r>
          </a:p>
          <a:p>
            <a:pPr>
              <a:defRPr/>
            </a:pPr>
            <a:r>
              <a:rPr lang="en-US" dirty="0" smtClean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788" y="2873375"/>
            <a:ext cx="31813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Timeout!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kind of diagram is this?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0" name="Rounded Rectangle 9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43" name="TextBox 10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/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Data Flow Diagrams</a:t>
            </a:r>
          </a:p>
        </p:txBody>
      </p:sp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4" name="Group 15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7" name="Rounded Rectangle 16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73" name="TextBox 18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22275" y="992188"/>
            <a:ext cx="5092700" cy="3797300"/>
            <a:chOff x="422238" y="991811"/>
            <a:chExt cx="5093191" cy="3797903"/>
          </a:xfrm>
        </p:grpSpPr>
        <p:sp>
          <p:nvSpPr>
            <p:cNvPr id="40966" name="TextBox 4"/>
            <p:cNvSpPr txBox="1">
              <a:spLocks noChangeArrowheads="1"/>
            </p:cNvSpPr>
            <p:nvPr/>
          </p:nvSpPr>
          <p:spPr bwMode="auto">
            <a:xfrm>
              <a:off x="422238" y="2290209"/>
              <a:ext cx="31821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components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2991061" y="2589090"/>
              <a:ext cx="1387609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2991061" y="991811"/>
              <a:ext cx="1540023" cy="159727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69" name="TextBox 10"/>
            <p:cNvSpPr txBox="1">
              <a:spLocks noChangeArrowheads="1"/>
            </p:cNvSpPr>
            <p:nvPr/>
          </p:nvSpPr>
          <p:spPr bwMode="auto">
            <a:xfrm>
              <a:off x="422238" y="4099657"/>
              <a:ext cx="31821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flows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2449671" y="4099041"/>
              <a:ext cx="2510079" cy="29849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449671" y="4397539"/>
              <a:ext cx="3065758" cy="3921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/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2" name="Rounded Rectangle 1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4" name="TextBox 2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3850" y="1763713"/>
            <a:ext cx="3257550" cy="2087562"/>
            <a:chOff x="324483" y="1763045"/>
            <a:chExt cx="3256917" cy="2088855"/>
          </a:xfrm>
        </p:grpSpPr>
        <p:sp>
          <p:nvSpPr>
            <p:cNvPr id="41990" name="TextBox 4"/>
            <p:cNvSpPr txBox="1">
              <a:spLocks noChangeArrowheads="1"/>
            </p:cNvSpPr>
            <p:nvPr/>
          </p:nvSpPr>
          <p:spPr bwMode="auto">
            <a:xfrm>
              <a:off x="398463" y="2466012"/>
              <a:ext cx="3182937" cy="138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Timeout!</a:t>
              </a:r>
            </a:p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What do we mean by “architectural”?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24483" y="1763045"/>
              <a:ext cx="212842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70449" y="1763045"/>
              <a:ext cx="344421" cy="703698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/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Two levels of software design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Architectural design</a:t>
            </a:r>
            <a:r>
              <a:rPr lang="en-US" altLang="en-US">
                <a:ea typeface="ＭＳ Ｐゴシック" charset="-128"/>
              </a:rPr>
              <a:t>: High-level structure of software system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Detailed design</a:t>
            </a:r>
            <a:r>
              <a:rPr lang="en-US" altLang="en-US">
                <a:ea typeface="ＭＳ Ｐゴシック" charset="-128"/>
              </a:rPr>
              <a:t>: Low-level design of individual components/modules/classes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4036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4" name="Rounded Rectangle 13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3" name="TextBox 14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0513" y="1039813"/>
            <a:ext cx="7389812" cy="5205412"/>
            <a:chOff x="290513" y="1039813"/>
            <a:chExt cx="7389812" cy="5205412"/>
          </a:xfrm>
        </p:grpSpPr>
        <p:sp>
          <p:nvSpPr>
            <p:cNvPr id="44038" name="TextBox 4"/>
            <p:cNvSpPr txBox="1">
              <a:spLocks noChangeArrowheads="1"/>
            </p:cNvSpPr>
            <p:nvPr/>
          </p:nvSpPr>
          <p:spPr bwMode="auto">
            <a:xfrm>
              <a:off x="290513" y="3998913"/>
              <a:ext cx="3459162" cy="2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Being “architectural”, these components may contain many subcomponents (classes, etc.)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3560763" y="3168650"/>
              <a:ext cx="854075" cy="8667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3349625" y="1039813"/>
              <a:ext cx="1355725" cy="29591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3608388" y="2867025"/>
              <a:ext cx="4071937" cy="1366838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/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7888"/>
            <a:ext cx="4384675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 smtClean="0"/>
              <a:t>How to program HTML</a:t>
            </a:r>
          </a:p>
          <a:p>
            <a:pPr>
              <a:defRPr/>
            </a:pPr>
            <a:r>
              <a:rPr lang="en-US" dirty="0" smtClean="0"/>
              <a:t>How the Web works</a:t>
            </a:r>
          </a:p>
          <a:p>
            <a:pPr>
              <a:defRPr/>
            </a:pPr>
            <a:r>
              <a:rPr lang="en-US" dirty="0" smtClean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9" name="Rounded Rectangle 8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63" name="TextBox 9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768350" y="1565275"/>
            <a:ext cx="2586038" cy="0"/>
          </a:xfrm>
          <a:prstGeom prst="line">
            <a:avLst/>
          </a:prstGeom>
          <a:ln w="762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/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Responsibility-Driven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Frames object design as deciding</a:t>
            </a:r>
          </a:p>
          <a:p>
            <a:pPr>
              <a:defRPr/>
            </a:pPr>
            <a:r>
              <a:rPr lang="en-US" dirty="0" smtClean="0"/>
              <a:t>How to assign </a:t>
            </a:r>
            <a:r>
              <a:rPr lang="en-US" u="sng" dirty="0" smtClean="0">
                <a:solidFill>
                  <a:srgbClr val="00FFFF"/>
                </a:solidFill>
              </a:rPr>
              <a:t>responsibilities</a:t>
            </a:r>
            <a:r>
              <a:rPr lang="en-US" dirty="0" smtClean="0"/>
              <a:t> to objects</a:t>
            </a:r>
          </a:p>
          <a:p>
            <a:pPr>
              <a:defRPr/>
            </a:pPr>
            <a:r>
              <a:rPr lang="en-US" dirty="0" smtClean="0"/>
              <a:t>How objects should </a:t>
            </a:r>
            <a:r>
              <a:rPr lang="en-US" u="sng" dirty="0" smtClean="0">
                <a:solidFill>
                  <a:srgbClr val="00FFFF"/>
                </a:solidFill>
              </a:rPr>
              <a:t>collaborate</a:t>
            </a:r>
          </a:p>
          <a:p>
            <a:pPr lvl="1">
              <a:defRPr/>
            </a:pPr>
            <a:r>
              <a:rPr lang="en-US" dirty="0" smtClean="0"/>
              <a:t>What </a:t>
            </a:r>
            <a:r>
              <a:rPr lang="en-US" u="sng" dirty="0" smtClean="0">
                <a:solidFill>
                  <a:srgbClr val="00FFFF"/>
                </a:solidFill>
              </a:rPr>
              <a:t>role</a:t>
            </a:r>
            <a:r>
              <a:rPr lang="en-US" dirty="0" smtClean="0"/>
              <a:t> each object should play in a collaboration</a:t>
            </a:r>
            <a:endParaRPr lang="en-US" dirty="0"/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 b="29955"/>
          <a:stretch>
            <a:fillRect/>
          </a:stretch>
        </p:blipFill>
        <p:spPr bwMode="auto">
          <a:xfrm>
            <a:off x="0" y="3797300"/>
            <a:ext cx="9144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 rot="-5400000">
            <a:off x="8241506" y="2944019"/>
            <a:ext cx="159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http://flic.kr/p/btp5ZK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574800"/>
            <a:ext cx="80422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8132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3" name="Rounded Rectangle 12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37" name="TextBox 13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48134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/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91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9156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3" name="Rounded Rectangle 12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164" name="TextBox 13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49158" name="Group 13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49159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/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0513" y="3011488"/>
            <a:ext cx="7439025" cy="3360737"/>
            <a:chOff x="290132" y="3011715"/>
            <a:chExt cx="7438725" cy="3361372"/>
          </a:xfrm>
        </p:grpSpPr>
        <p:sp>
          <p:nvSpPr>
            <p:cNvPr id="49161" name="TextBox 4"/>
            <p:cNvSpPr txBox="1">
              <a:spLocks noChangeArrowheads="1"/>
            </p:cNvSpPr>
            <p:nvPr/>
          </p:nvSpPr>
          <p:spPr bwMode="auto">
            <a:xfrm>
              <a:off x="290132" y="541898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Model: Business logic, domain objects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531676" y="3011715"/>
              <a:ext cx="4197181" cy="252142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501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0180" name="Group 12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4" name="Rounded Rectangle 13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191" name="TextBox 14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9863" y="3132138"/>
            <a:ext cx="4244975" cy="2001837"/>
            <a:chOff x="169333" y="3132669"/>
            <a:chExt cx="4245429" cy="2002039"/>
          </a:xfrm>
        </p:grpSpPr>
        <p:sp>
          <p:nvSpPr>
            <p:cNvPr id="50188" name="TextBox 4"/>
            <p:cNvSpPr txBox="1">
              <a:spLocks noChangeArrowheads="1"/>
            </p:cNvSpPr>
            <p:nvPr/>
          </p:nvSpPr>
          <p:spPr bwMode="auto">
            <a:xfrm>
              <a:off x="169333" y="3749713"/>
              <a:ext cx="378581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Controller: Translates UI actions into operations on domain objects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438345" y="3132669"/>
              <a:ext cx="976417" cy="75255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83" name="Group 16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50184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/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  <p:grpSp>
        <p:nvGrpSpPr>
          <p:cNvPr id="50182" name="Group 12"/>
          <p:cNvGrpSpPr>
            <a:grpSpLocks/>
          </p:cNvGrpSpPr>
          <p:nvPr/>
        </p:nvGrpSpPr>
        <p:grpSpPr bwMode="auto">
          <a:xfrm>
            <a:off x="290513" y="3011488"/>
            <a:ext cx="7439025" cy="3360737"/>
            <a:chOff x="290132" y="3011715"/>
            <a:chExt cx="7438725" cy="3361372"/>
          </a:xfrm>
        </p:grpSpPr>
        <p:sp>
          <p:nvSpPr>
            <p:cNvPr id="50186" name="TextBox 4"/>
            <p:cNvSpPr txBox="1">
              <a:spLocks noChangeArrowheads="1"/>
            </p:cNvSpPr>
            <p:nvPr/>
          </p:nvSpPr>
          <p:spPr bwMode="auto">
            <a:xfrm>
              <a:off x="290132" y="541898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Model: Business logic, domain objects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531676" y="3011715"/>
              <a:ext cx="4197181" cy="252142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38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120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6" name="TextBox 28"/>
            <p:cNvSpPr txBox="1">
              <a:spLocks noChangeArrowheads="1"/>
            </p:cNvSpPr>
            <p:nvPr/>
          </p:nvSpPr>
          <p:spPr bwMode="auto">
            <a:xfrm>
              <a:off x="1413621" y="3890355"/>
              <a:ext cx="7844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4" name="TextBox 29"/>
            <p:cNvSpPr txBox="1">
              <a:spLocks noChangeArrowheads="1"/>
            </p:cNvSpPr>
            <p:nvPr/>
          </p:nvSpPr>
          <p:spPr bwMode="auto">
            <a:xfrm>
              <a:off x="3914572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5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0" name="TextBox 29"/>
            <p:cNvSpPr txBox="1">
              <a:spLocks noChangeArrowheads="1"/>
            </p:cNvSpPr>
            <p:nvPr/>
          </p:nvSpPr>
          <p:spPr bwMode="auto">
            <a:xfrm>
              <a:off x="3914573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6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6" name="TextBox 29"/>
            <p:cNvSpPr txBox="1">
              <a:spLocks noChangeArrowheads="1"/>
            </p:cNvSpPr>
            <p:nvPr/>
          </p:nvSpPr>
          <p:spPr bwMode="auto">
            <a:xfrm>
              <a:off x="3914573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214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121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121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16" name="Title 1"/>
          <p:cNvSpPr>
            <a:spLocks noGrp="1"/>
          </p:cNvSpPr>
          <p:nvPr>
            <p:ph type="title"/>
          </p:nvPr>
        </p:nvSpPr>
        <p:spPr>
          <a:xfrm>
            <a:off x="3829050" y="274638"/>
            <a:ext cx="485775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Rails MVC –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Fill in the blanks!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26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6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60" name="TextBox 28"/>
            <p:cNvSpPr txBox="1">
              <a:spLocks noChangeArrowheads="1"/>
            </p:cNvSpPr>
            <p:nvPr/>
          </p:nvSpPr>
          <p:spPr bwMode="auto">
            <a:xfrm>
              <a:off x="1165107" y="3890355"/>
              <a:ext cx="12814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Router</a:t>
              </a:r>
            </a:p>
          </p:txBody>
        </p:sp>
      </p:grpSp>
      <p:grpSp>
        <p:nvGrpSpPr>
          <p:cNvPr id="5222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8" name="TextBox 29"/>
            <p:cNvSpPr txBox="1">
              <a:spLocks noChangeArrowheads="1"/>
            </p:cNvSpPr>
            <p:nvPr/>
          </p:nvSpPr>
          <p:spPr bwMode="auto">
            <a:xfrm>
              <a:off x="3600527" y="3915252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Controller</a:t>
              </a:r>
            </a:p>
          </p:txBody>
        </p:sp>
      </p:grpSp>
      <p:grpSp>
        <p:nvGrpSpPr>
          <p:cNvPr id="52229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Model</a:t>
              </a:r>
            </a:p>
          </p:txBody>
        </p:sp>
      </p:grpSp>
      <p:grpSp>
        <p:nvGrpSpPr>
          <p:cNvPr id="52230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0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View</a:t>
              </a:r>
            </a:p>
          </p:txBody>
        </p:sp>
      </p:grpSp>
      <p:grpSp>
        <p:nvGrpSpPr>
          <p:cNvPr id="5223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46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238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2241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2242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40" name="Title 1"/>
          <p:cNvSpPr>
            <a:spLocks noGrp="1"/>
          </p:cNvSpPr>
          <p:nvPr>
            <p:ph type="title"/>
          </p:nvPr>
        </p:nvSpPr>
        <p:spPr>
          <a:xfrm>
            <a:off x="3829050" y="274638"/>
            <a:ext cx="485775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Rails MVC –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Fill in the blanks!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325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328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325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5" name="TextBox 28"/>
            <p:cNvSpPr txBox="1">
              <a:spLocks noChangeArrowheads="1"/>
            </p:cNvSpPr>
            <p:nvPr/>
          </p:nvSpPr>
          <p:spPr bwMode="auto">
            <a:xfrm>
              <a:off x="1164475" y="3890355"/>
              <a:ext cx="1282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Router</a:t>
              </a:r>
            </a:p>
          </p:txBody>
        </p:sp>
      </p:grpSp>
      <p:grpSp>
        <p:nvGrpSpPr>
          <p:cNvPr id="5325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325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3254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325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1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262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326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326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020763"/>
            <a:ext cx="4895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Router: Translates HTTP 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into call to controller method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65388" y="2000250"/>
            <a:ext cx="3095625" cy="37893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427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431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1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427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427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4277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2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4278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98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427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9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286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428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429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466725"/>
            <a:ext cx="49641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Programming a Rails web app mainly involves customizing the Router, Model, View, and Controller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is HTML?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8194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HyperText Markup Language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Main language for writing web pages that</a:t>
            </a:r>
          </a:p>
          <a:p>
            <a:pPr algn="ctr" eaLnBrk="1" hangingPunct="1"/>
            <a:r>
              <a:rPr lang="en-US" altLang="en-US" sz="2800"/>
              <a:t>can be displayed in a web browser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38225" y="2152650"/>
            <a:ext cx="1766888" cy="806450"/>
            <a:chOff x="5863389" y="5445899"/>
            <a:chExt cx="1767497" cy="806831"/>
          </a:xfrm>
        </p:grpSpPr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5863389" y="5445899"/>
              <a:ext cx="1767497" cy="46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links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403795" y="5871550"/>
              <a:ext cx="227091" cy="38118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75200" y="2144713"/>
            <a:ext cx="3300413" cy="877887"/>
            <a:chOff x="4622795" y="6052005"/>
            <a:chExt cx="3299891" cy="878417"/>
          </a:xfrm>
        </p:grpSpPr>
        <p:sp>
          <p:nvSpPr>
            <p:cNvPr id="18437" name="TextBox 3"/>
            <p:cNvSpPr txBox="1">
              <a:spLocks noChangeArrowheads="1"/>
            </p:cNvSpPr>
            <p:nvPr/>
          </p:nvSpPr>
          <p:spPr bwMode="auto">
            <a:xfrm>
              <a:off x="4784239" y="6052005"/>
              <a:ext cx="3138447" cy="4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formatting tags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622795" y="6447531"/>
              <a:ext cx="304752" cy="48289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529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336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37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529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34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530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32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53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5302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530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310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53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53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498600"/>
            <a:ext cx="360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Customize Ruby classes</a:t>
            </a: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4613275" y="2022475"/>
            <a:ext cx="1370013" cy="36369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2"/>
          </p:cNvCxnSpPr>
          <p:nvPr/>
        </p:nvCxnSpPr>
        <p:spPr>
          <a:xfrm>
            <a:off x="5983288" y="2022475"/>
            <a:ext cx="1236662" cy="36369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632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635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6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632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632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6325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6326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632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334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633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633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498600"/>
            <a:ext cx="337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Customize Ruby block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65388" y="2000250"/>
            <a:ext cx="3095625" cy="37893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734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738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8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734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8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734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7349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5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7350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735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6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5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736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736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13275" y="1068388"/>
            <a:ext cx="3638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Customize ERB (Embedded Ruby) files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60975" y="2000250"/>
            <a:ext cx="1162050" cy="2111375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Example ERB: HTML with embedded Ruby code</a:t>
            </a:r>
          </a:p>
        </p:txBody>
      </p:sp>
      <p:pic>
        <p:nvPicPr>
          <p:cNvPr id="583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9375" y="1482725"/>
            <a:ext cx="3717925" cy="944563"/>
            <a:chOff x="80141" y="1482161"/>
            <a:chExt cx="3717401" cy="9448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69009" y="2427041"/>
              <a:ext cx="2428533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0141" y="1482161"/>
              <a:ext cx="347137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5163" y="1482725"/>
            <a:ext cx="7904162" cy="5202238"/>
            <a:chOff x="665803" y="1482157"/>
            <a:chExt cx="7903326" cy="5203237"/>
          </a:xfrm>
        </p:grpSpPr>
        <p:cxnSp>
          <p:nvCxnSpPr>
            <p:cNvPr id="9" name="Elbow Connector 8"/>
            <p:cNvCxnSpPr/>
            <p:nvPr/>
          </p:nvCxnSpPr>
          <p:spPr>
            <a:xfrm rot="16200000" flipH="1">
              <a:off x="-1157932" y="3305892"/>
              <a:ext cx="4596696" cy="949225"/>
            </a:xfrm>
            <a:prstGeom prst="bentConnector3">
              <a:avLst>
                <a:gd name="adj1" fmla="val 100163"/>
              </a:avLst>
            </a:prstGeom>
            <a:ln w="57150" cmpd="sng">
              <a:solidFill>
                <a:srgbClr val="FF00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77" name="TextBox 14"/>
            <p:cNvSpPr txBox="1">
              <a:spLocks noChangeArrowheads="1"/>
            </p:cNvSpPr>
            <p:nvPr/>
          </p:nvSpPr>
          <p:spPr bwMode="auto">
            <a:xfrm>
              <a:off x="1602858" y="5835028"/>
              <a:ext cx="6966271" cy="8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&lt;% … %&gt; executes embedded code before printing subsequent HTML code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20850" y="2427288"/>
            <a:ext cx="7423150" cy="3271837"/>
            <a:chOff x="1720528" y="2427041"/>
            <a:chExt cx="7423473" cy="3272863"/>
          </a:xfrm>
        </p:grpSpPr>
        <p:sp>
          <p:nvSpPr>
            <p:cNvPr id="58374" name="TextBox 15"/>
            <p:cNvSpPr txBox="1">
              <a:spLocks noChangeArrowheads="1"/>
            </p:cNvSpPr>
            <p:nvPr/>
          </p:nvSpPr>
          <p:spPr bwMode="auto">
            <a:xfrm>
              <a:off x="2404288" y="4868907"/>
              <a:ext cx="67397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&lt;%= … %&gt; executes embedded code and prints return value before printing subsequent HTML code</a:t>
              </a:r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699354" y="3448215"/>
              <a:ext cx="2726592" cy="684243"/>
            </a:xfrm>
            <a:prstGeom prst="bentConnector3">
              <a:avLst>
                <a:gd name="adj1" fmla="val 100194"/>
              </a:avLst>
            </a:prstGeom>
            <a:ln w="57150" cmpd="sng">
              <a:solidFill>
                <a:srgbClr val="FF00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/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939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943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939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2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939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2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9397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4040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22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404040"/>
                  </a:solidFill>
                </a:rPr>
                <a:t>Model</a:t>
              </a:r>
            </a:p>
          </p:txBody>
        </p:sp>
      </p:grpSp>
      <p:grpSp>
        <p:nvGrpSpPr>
          <p:cNvPr id="59398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18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9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bg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Box 32"/>
            <p:cNvSpPr txBox="1">
              <a:spLocks noChangeArrowheads="1"/>
            </p:cNvSpPr>
            <p:nvPr/>
          </p:nvSpPr>
          <p:spPr bwMode="auto">
            <a:xfrm>
              <a:off x="7291776" y="2180772"/>
              <a:ext cx="4540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rgbClr val="40404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rgbClr val="404040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0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940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941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725988" y="901700"/>
            <a:ext cx="34178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Activity Time: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Let’s try programming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Rails *VC!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Brief History of HTML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1991ish: Born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Thru 1990s: Evolves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Versions 0 to 4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By 2000: Ver. 4.01 wins!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Still most common/supported?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2008: HTML5 introduced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Rich media and mobility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Finalized Oct ’14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Not fully supported?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00" y="4438650"/>
            <a:ext cx="3127375" cy="2216150"/>
            <a:chOff x="4572000" y="4438436"/>
            <a:chExt cx="3127900" cy="2217106"/>
          </a:xfrm>
        </p:grpSpPr>
        <p:sp>
          <p:nvSpPr>
            <p:cNvPr id="19460" name="TextBox 3"/>
            <p:cNvSpPr txBox="1">
              <a:spLocks noChangeArrowheads="1"/>
            </p:cNvSpPr>
            <p:nvPr/>
          </p:nvSpPr>
          <p:spPr bwMode="auto">
            <a:xfrm>
              <a:off x="6148568" y="4558558"/>
              <a:ext cx="13615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We’ll use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572000" y="4438436"/>
              <a:ext cx="1589355" cy="35734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46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598" y="4993240"/>
              <a:ext cx="1662302" cy="166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Web Pages = 3 Technologies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HTML for </a:t>
            </a:r>
            <a:r>
              <a:rPr lang="en-US" altLang="en-US" u="sng">
                <a:ea typeface="ＭＳ Ｐゴシック" charset="-128"/>
              </a:rPr>
              <a:t>Structure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Cascading Style Sheets (CSS) for </a:t>
            </a:r>
            <a:r>
              <a:rPr lang="en-US" altLang="en-US" u="sng">
                <a:ea typeface="ＭＳ Ｐゴシック" charset="-128"/>
              </a:rPr>
              <a:t>Style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JavaScript for </a:t>
            </a:r>
            <a:r>
              <a:rPr lang="en-US" altLang="en-US" u="sng">
                <a:ea typeface="ＭＳ Ｐゴシック" charset="-128"/>
              </a:rPr>
              <a:t>Behavior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683000" y="1131888"/>
            <a:ext cx="2325688" cy="733425"/>
            <a:chOff x="3429000" y="4613573"/>
            <a:chExt cx="2325151" cy="733127"/>
          </a:xfrm>
        </p:grpSpPr>
        <p:sp>
          <p:nvSpPr>
            <p:cNvPr id="20488" name="TextBox 4"/>
            <p:cNvSpPr txBox="1">
              <a:spLocks noChangeArrowheads="1"/>
            </p:cNvSpPr>
            <p:nvPr/>
          </p:nvSpPr>
          <p:spPr bwMode="auto">
            <a:xfrm>
              <a:off x="4483100" y="4613573"/>
              <a:ext cx="12710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FF"/>
                  </a:solidFill>
                </a:rPr>
                <a:t>I’ll cover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429000" y="4945225"/>
              <a:ext cx="1053857" cy="4014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286000" y="2913063"/>
            <a:ext cx="4927600" cy="2379662"/>
            <a:chOff x="2286000" y="2921001"/>
            <a:chExt cx="4927600" cy="2379364"/>
          </a:xfrm>
        </p:grpSpPr>
        <p:sp>
          <p:nvSpPr>
            <p:cNvPr id="20485" name="TextBox 10"/>
            <p:cNvSpPr txBox="1">
              <a:spLocks noChangeArrowheads="1"/>
            </p:cNvSpPr>
            <p:nvPr/>
          </p:nvSpPr>
          <p:spPr bwMode="auto">
            <a:xfrm>
              <a:off x="4381725" y="4838700"/>
              <a:ext cx="2831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FF"/>
                  </a:solidFill>
                </a:rPr>
                <a:t>Explore on your own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4749800" y="2921001"/>
              <a:ext cx="685800" cy="195555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286000" y="3784493"/>
              <a:ext cx="3149600" cy="109206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HTML Works</a:t>
            </a: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330200" y="1358900"/>
            <a:ext cx="3402013" cy="5002213"/>
            <a:chOff x="279357" y="1142712"/>
            <a:chExt cx="3402119" cy="5002282"/>
          </a:xfrm>
        </p:grpSpPr>
        <p:sp>
          <p:nvSpPr>
            <p:cNvPr id="5" name="TextBox 4"/>
            <p:cNvSpPr txBox="1"/>
            <p:nvPr/>
          </p:nvSpPr>
          <p:spPr>
            <a:xfrm>
              <a:off x="279357" y="1866622"/>
              <a:ext cx="3402119" cy="42783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&lt;!DOCTYPE html&gt;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&lt;html&gt;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&lt;head&gt;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&lt;title&gt;Hello!&lt;/title&gt;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&lt;/head&gt;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&lt;body&gt;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&lt;h1&gt;Howdy Y'all&lt;/h1&gt;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&lt;p&gt;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How do </a:t>
              </a:r>
              <a:r>
                <a:rPr lang="en-US" sz="1600" b="1" dirty="0" err="1">
                  <a:latin typeface="Courier New"/>
                  <a:ea typeface="ＭＳ Ｐゴシック" charset="0"/>
                  <a:cs typeface="Courier New"/>
                </a:rPr>
                <a:t>ya</a:t>
              </a: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 like my HTML?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&lt;/p&gt;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&lt;/body&gt;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&lt;/html&gt; </a:t>
              </a:r>
            </a:p>
          </p:txBody>
        </p:sp>
        <p:sp>
          <p:nvSpPr>
            <p:cNvPr id="21517" name="TextBox 5"/>
            <p:cNvSpPr txBox="1">
              <a:spLocks noChangeArrowheads="1"/>
            </p:cNvSpPr>
            <p:nvPr/>
          </p:nvSpPr>
          <p:spPr bwMode="auto">
            <a:xfrm>
              <a:off x="340607" y="1142712"/>
              <a:ext cx="31757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You write HTML text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67113" y="1371600"/>
            <a:ext cx="5576887" cy="5207000"/>
            <a:chOff x="3567176" y="1371024"/>
            <a:chExt cx="5576824" cy="5207288"/>
          </a:xfrm>
        </p:grpSpPr>
        <p:grpSp>
          <p:nvGrpSpPr>
            <p:cNvPr id="21512" name="Group 9"/>
            <p:cNvGrpSpPr>
              <a:grpSpLocks/>
            </p:cNvGrpSpPr>
            <p:nvPr/>
          </p:nvGrpSpPr>
          <p:grpSpPr bwMode="auto">
            <a:xfrm>
              <a:off x="3986276" y="1371024"/>
              <a:ext cx="5157724" cy="5207288"/>
              <a:chOff x="3681476" y="1968212"/>
              <a:chExt cx="5157724" cy="5207288"/>
            </a:xfrm>
          </p:grpSpPr>
          <p:pic>
            <p:nvPicPr>
              <p:cNvPr id="21514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88"/>
              <a:stretch>
                <a:fillRect/>
              </a:stretch>
            </p:blipFill>
            <p:spPr bwMode="auto">
              <a:xfrm>
                <a:off x="3681476" y="2273300"/>
                <a:ext cx="5157724" cy="490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TextBox 7"/>
              <p:cNvSpPr txBox="1">
                <a:spLocks noChangeArrowheads="1"/>
              </p:cNvSpPr>
              <p:nvPr/>
            </p:nvSpPr>
            <p:spPr bwMode="auto">
              <a:xfrm>
                <a:off x="4547798" y="1968212"/>
                <a:ext cx="38037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Then load it in a browser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3567176" y="1663140"/>
              <a:ext cx="128586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82800" y="2413000"/>
            <a:ext cx="3886200" cy="2692400"/>
            <a:chOff x="2082800" y="2413000"/>
            <a:chExt cx="3886200" cy="26924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082800" y="2413000"/>
              <a:ext cx="3886200" cy="711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197100" y="3530600"/>
              <a:ext cx="2617788" cy="8255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832100" y="4140200"/>
              <a:ext cx="1970088" cy="965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8438" y="2565400"/>
            <a:ext cx="62245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 paragraph.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grpSp>
        <p:nvGrpSpPr>
          <p:cNvPr id="22531" name="Group 20"/>
          <p:cNvGrpSpPr>
            <a:grpSpLocks/>
          </p:cNvGrpSpPr>
          <p:nvPr/>
        </p:nvGrpSpPr>
        <p:grpSpPr bwMode="auto">
          <a:xfrm>
            <a:off x="1420813" y="1770063"/>
            <a:ext cx="6227762" cy="947737"/>
            <a:chOff x="1421326" y="1769765"/>
            <a:chExt cx="6227975" cy="948035"/>
          </a:xfrm>
        </p:grpSpPr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1421326" y="1790700"/>
              <a:ext cx="1279016" cy="927100"/>
              <a:chOff x="1421326" y="1790700"/>
              <a:chExt cx="1279016" cy="927100"/>
            </a:xfrm>
          </p:grpSpPr>
          <p:sp>
            <p:nvSpPr>
              <p:cNvPr id="22542" name="TextBox 3"/>
              <p:cNvSpPr txBox="1">
                <a:spLocks noChangeArrowheads="1"/>
              </p:cNvSpPr>
              <p:nvPr/>
            </p:nvSpPr>
            <p:spPr bwMode="auto">
              <a:xfrm>
                <a:off x="1421326" y="1790700"/>
                <a:ext cx="1279016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Start tag</a:t>
                </a:r>
              </a:p>
            </p:txBody>
          </p:sp>
          <p:cxnSp>
            <p:nvCxnSpPr>
              <p:cNvPr id="6" name="Straight Arrow Connector 5"/>
              <p:cNvCxnSpPr>
                <a:stCxn id="22542" idx="2"/>
              </p:cNvCxnSpPr>
              <p:nvPr/>
            </p:nvCxnSpPr>
            <p:spPr>
              <a:xfrm>
                <a:off x="2061110" y="2252517"/>
                <a:ext cx="47627" cy="465283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39" name="Group 8"/>
            <p:cNvGrpSpPr>
              <a:grpSpLocks/>
            </p:cNvGrpSpPr>
            <p:nvPr/>
          </p:nvGrpSpPr>
          <p:grpSpPr bwMode="auto">
            <a:xfrm>
              <a:off x="6510047" y="1769765"/>
              <a:ext cx="1139254" cy="927100"/>
              <a:chOff x="1491207" y="1790700"/>
              <a:chExt cx="1139254" cy="927100"/>
            </a:xfrm>
          </p:grpSpPr>
          <p:sp>
            <p:nvSpPr>
              <p:cNvPr id="22540" name="TextBox 9"/>
              <p:cNvSpPr txBox="1">
                <a:spLocks noChangeArrowheads="1"/>
              </p:cNvSpPr>
              <p:nvPr/>
            </p:nvSpPr>
            <p:spPr bwMode="auto">
              <a:xfrm>
                <a:off x="1491207" y="1790700"/>
                <a:ext cx="1139254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End tag</a:t>
                </a:r>
              </a:p>
            </p:txBody>
          </p:sp>
          <p:cxnSp>
            <p:nvCxnSpPr>
              <p:cNvPr id="11" name="Straight Arrow Connector 10"/>
              <p:cNvCxnSpPr>
                <a:stCxn id="22540" idx="2"/>
              </p:cNvCxnSpPr>
              <p:nvPr/>
            </p:nvCxnSpPr>
            <p:spPr>
              <a:xfrm>
                <a:off x="2060529" y="2252807"/>
                <a:ext cx="47627" cy="465284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21438" y="3087688"/>
            <a:ext cx="1622425" cy="795337"/>
            <a:chOff x="1249554" y="1458267"/>
            <a:chExt cx="1622560" cy="794098"/>
          </a:xfrm>
        </p:grpSpPr>
        <p:sp>
          <p:nvSpPr>
            <p:cNvPr id="22536" name="TextBox 12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622560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Note slash!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1908421" y="1458267"/>
              <a:ext cx="47629" cy="44222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ＭＳ Ｐゴシック" charset="0"/>
                <a:cs typeface="Courier New"/>
              </a:rPr>
              <a:t> This is a paragraph.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be nested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550" y="2565400"/>
            <a:ext cx="7726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</a:t>
            </a:r>
            <a:r>
              <a:rPr lang="en-US" sz="2800" b="1" dirty="0">
                <a:solidFill>
                  <a:srgbClr val="33FFCC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paragraph</a:t>
            </a:r>
            <a:r>
              <a:rPr lang="en-US" sz="2800" b="1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&lt;/b&gt;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 This is a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paragraph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3746500" y="1674813"/>
            <a:ext cx="3581400" cy="1184275"/>
            <a:chOff x="3721100" y="1675411"/>
            <a:chExt cx="3581400" cy="1183057"/>
          </a:xfrm>
        </p:grpSpPr>
        <p:sp>
          <p:nvSpPr>
            <p:cNvPr id="23559" name="TextBox 12"/>
            <p:cNvSpPr txBox="1">
              <a:spLocks noChangeArrowheads="1"/>
            </p:cNvSpPr>
            <p:nvPr/>
          </p:nvSpPr>
          <p:spPr bwMode="auto">
            <a:xfrm>
              <a:off x="4428252" y="1675411"/>
              <a:ext cx="2224137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Nested element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5400000">
              <a:off x="5136742" y="692710"/>
              <a:ext cx="750116" cy="3581400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FF"/>
      </a:hlink>
      <a:folHlink>
        <a:srgbClr val="66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8915</TotalTime>
  <Words>1080</Words>
  <Application>Microsoft Macintosh PowerPoint</Application>
  <PresentationFormat>On-screen Show (4:3)</PresentationFormat>
  <Paragraphs>301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 Narrow</vt:lpstr>
      <vt:lpstr>Courier New</vt:lpstr>
      <vt:lpstr>Lucida Blackletter</vt:lpstr>
      <vt:lpstr>ＭＳ Ｐゴシック</vt:lpstr>
      <vt:lpstr>Arial</vt:lpstr>
      <vt:lpstr>Calibri</vt:lpstr>
      <vt:lpstr>Black</vt:lpstr>
      <vt:lpstr>PowerPoint Presentation</vt:lpstr>
      <vt:lpstr>Today’s Goal: Program “View” in Rails</vt:lpstr>
      <vt:lpstr>Today’s Goal: Program “View” in Rails</vt:lpstr>
      <vt:lpstr>What is HTML?</vt:lpstr>
      <vt:lpstr>Brief History of HTML</vt:lpstr>
      <vt:lpstr>Web Pages = 3 Technologies</vt:lpstr>
      <vt:lpstr>How HTML Works</vt:lpstr>
      <vt:lpstr>HTML Elements</vt:lpstr>
      <vt:lpstr>Elements can be nested</vt:lpstr>
      <vt:lpstr>Elements can have attributes</vt:lpstr>
      <vt:lpstr>HTML Page Structure</vt:lpstr>
      <vt:lpstr>Oh yeah, and …</vt:lpstr>
      <vt:lpstr>Now, all you need to do is learn these tags:  http://www.w3schools.com/tags/ref_byfunc.asp  (Ignore the ones marked “new” for now) (Ignore the “not supported” ones)</vt:lpstr>
      <vt:lpstr>Today’s Goal: Program “View” in Rails</vt:lpstr>
      <vt:lpstr>So how does the Web work?  When you open a web page in your browser, where does that HTML come from, and how does it get to your browser?</vt:lpstr>
      <vt:lpstr>Architecture of the Web</vt:lpstr>
      <vt:lpstr>Client-Server Interaction</vt:lpstr>
      <vt:lpstr>How do you tell a browser to send a request to a particular server?</vt:lpstr>
      <vt:lpstr>URL (Uniform Resource Locator)</vt:lpstr>
      <vt:lpstr>What protocol do these interactions follow?</vt:lpstr>
      <vt:lpstr>HTTP (Hypertext Transfer Protocol)</vt:lpstr>
      <vt:lpstr>Example HTTP GET Request</vt:lpstr>
      <vt:lpstr>Example HTTP Response</vt:lpstr>
      <vt:lpstr>Today’s Goal: Program “View” in Rails</vt:lpstr>
      <vt:lpstr>Model-View-Controller (MVC) Architectural Pattern</vt:lpstr>
      <vt:lpstr>Data Flow Diagrams</vt:lpstr>
      <vt:lpstr>Model-View-Controller (MVC) Architectural Pattern</vt:lpstr>
      <vt:lpstr>Two levels of software design</vt:lpstr>
      <vt:lpstr>Model-View-Controller (MVC) Architectural Pattern</vt:lpstr>
      <vt:lpstr>MVC Component Responsibilities</vt:lpstr>
      <vt:lpstr>Responsibility-Driven Design</vt:lpstr>
      <vt:lpstr>PowerPoint Presentation</vt:lpstr>
      <vt:lpstr>MVC Component Responsibilities</vt:lpstr>
      <vt:lpstr>MVC Component Responsibilities</vt:lpstr>
      <vt:lpstr>MVC Component Responsibilities</vt:lpstr>
      <vt:lpstr>Rails MVC – Fill in the blanks!</vt:lpstr>
      <vt:lpstr>Rails MVC – Fill in the blanks!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ERB: HTML with embedded Ruby code</vt:lpstr>
      <vt:lpstr>PowerPoint Presentation</vt:lpstr>
    </vt:vector>
  </TitlesOfParts>
  <Company>Oregon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370</cp:revision>
  <dcterms:created xsi:type="dcterms:W3CDTF">2011-01-26T19:04:03Z</dcterms:created>
  <dcterms:modified xsi:type="dcterms:W3CDTF">2016-02-07T02:27:20Z</dcterms:modified>
</cp:coreProperties>
</file>