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310" r:id="rId5"/>
    <p:sldId id="311" r:id="rId6"/>
    <p:sldId id="333" r:id="rId7"/>
    <p:sldId id="335" r:id="rId8"/>
    <p:sldId id="312" r:id="rId9"/>
    <p:sldId id="300" r:id="rId10"/>
    <p:sldId id="258" r:id="rId11"/>
    <p:sldId id="259" r:id="rId12"/>
    <p:sldId id="304" r:id="rId13"/>
    <p:sldId id="305" r:id="rId14"/>
    <p:sldId id="303" r:id="rId15"/>
    <p:sldId id="307" r:id="rId16"/>
    <p:sldId id="308" r:id="rId17"/>
    <p:sldId id="309" r:id="rId18"/>
    <p:sldId id="336"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charset="0"/>
        <a:ea typeface="ＭＳ Ｐゴシック" charset="-128"/>
        <a:cs typeface="+mn-cs"/>
      </a:defRPr>
    </a:lvl1pPr>
    <a:lvl2pPr marL="457200" algn="l" rtl="0" fontAlgn="base">
      <a:spcBef>
        <a:spcPct val="0"/>
      </a:spcBef>
      <a:spcAft>
        <a:spcPct val="0"/>
      </a:spcAft>
      <a:defRPr kern="1200">
        <a:solidFill>
          <a:schemeClr val="tx1"/>
        </a:solidFill>
        <a:latin typeface="Calibri" charset="0"/>
        <a:ea typeface="ＭＳ Ｐゴシック" charset="-128"/>
        <a:cs typeface="+mn-cs"/>
      </a:defRPr>
    </a:lvl2pPr>
    <a:lvl3pPr marL="914400" algn="l" rtl="0" fontAlgn="base">
      <a:spcBef>
        <a:spcPct val="0"/>
      </a:spcBef>
      <a:spcAft>
        <a:spcPct val="0"/>
      </a:spcAft>
      <a:defRPr kern="1200">
        <a:solidFill>
          <a:schemeClr val="tx1"/>
        </a:solidFill>
        <a:latin typeface="Calibri" charset="0"/>
        <a:ea typeface="ＭＳ Ｐゴシック" charset="-128"/>
        <a:cs typeface="+mn-cs"/>
      </a:defRPr>
    </a:lvl3pPr>
    <a:lvl4pPr marL="1371600" algn="l" rtl="0" fontAlgn="base">
      <a:spcBef>
        <a:spcPct val="0"/>
      </a:spcBef>
      <a:spcAft>
        <a:spcPct val="0"/>
      </a:spcAft>
      <a:defRPr kern="1200">
        <a:solidFill>
          <a:schemeClr val="tx1"/>
        </a:solidFill>
        <a:latin typeface="Calibri" charset="0"/>
        <a:ea typeface="ＭＳ Ｐゴシック" charset="-128"/>
        <a:cs typeface="+mn-cs"/>
      </a:defRPr>
    </a:lvl4pPr>
    <a:lvl5pPr marL="1828800" algn="l"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FFFF"/>
    <a:srgbClr val="FF99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89"/>
    <p:restoredTop sz="94620"/>
  </p:normalViewPr>
  <p:slideViewPr>
    <p:cSldViewPr snapToGrid="0" snapToObjects="1">
      <p:cViewPr varScale="1">
        <p:scale>
          <a:sx n="214" d="100"/>
          <a:sy n="214" d="100"/>
        </p:scale>
        <p:origin x="326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4D7BBA3-3BE2-FF45-B111-9A186A97E240}" type="datetimeFigureOut">
              <a:rPr lang="en-US" altLang="en-US"/>
              <a:pPr/>
              <a:t>4/25/16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24F828F-42A2-CF4B-9A14-B562D25094AE}" type="slidenum">
              <a:rPr lang="en-US" altLang="en-US"/>
              <a:pPr/>
              <a:t>‹#›</a:t>
            </a:fld>
            <a:endParaRPr lang="en-US" altLang="en-US"/>
          </a:p>
        </p:txBody>
      </p:sp>
    </p:spTree>
    <p:extLst>
      <p:ext uri="{BB962C8B-B14F-4D97-AF65-F5344CB8AC3E}">
        <p14:creationId xmlns:p14="http://schemas.microsoft.com/office/powerpoint/2010/main" val="1762830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EED198B-0DAA-0B44-B563-5DB324DE55FC}" type="datetimeFigureOut">
              <a:rPr lang="en-US" altLang="en-US"/>
              <a:pPr/>
              <a:t>4/25/16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B2AD7D9-C8DD-CD49-93D3-0CDF6F5488BC}" type="slidenum">
              <a:rPr lang="en-US" altLang="en-US"/>
              <a:pPr/>
              <a:t>‹#›</a:t>
            </a:fld>
            <a:endParaRPr lang="en-US" altLang="en-US"/>
          </a:p>
        </p:txBody>
      </p:sp>
    </p:spTree>
    <p:extLst>
      <p:ext uri="{BB962C8B-B14F-4D97-AF65-F5344CB8AC3E}">
        <p14:creationId xmlns:p14="http://schemas.microsoft.com/office/powerpoint/2010/main" val="60331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A8B7B3C-860A-2F49-B2F3-5AD5808CD24F}" type="datetimeFigureOut">
              <a:rPr lang="en-US" altLang="en-US"/>
              <a:pPr/>
              <a:t>4/25/16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183C572-EEC9-FD4F-B0A2-9E301BA92126}" type="slidenum">
              <a:rPr lang="en-US" altLang="en-US"/>
              <a:pPr/>
              <a:t>‹#›</a:t>
            </a:fld>
            <a:endParaRPr lang="en-US" altLang="en-US"/>
          </a:p>
        </p:txBody>
      </p:sp>
    </p:spTree>
    <p:extLst>
      <p:ext uri="{BB962C8B-B14F-4D97-AF65-F5344CB8AC3E}">
        <p14:creationId xmlns:p14="http://schemas.microsoft.com/office/powerpoint/2010/main" val="1621898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832C96B-27BD-1946-82BC-649A3207D890}" type="datetimeFigureOut">
              <a:rPr lang="en-US" altLang="en-US"/>
              <a:pPr/>
              <a:t>4/25/16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99E0BCE-4291-D74F-8A36-1823423E58CE}" type="slidenum">
              <a:rPr lang="en-US" altLang="en-US"/>
              <a:pPr/>
              <a:t>‹#›</a:t>
            </a:fld>
            <a:endParaRPr lang="en-US" altLang="en-US"/>
          </a:p>
        </p:txBody>
      </p:sp>
    </p:spTree>
    <p:extLst>
      <p:ext uri="{BB962C8B-B14F-4D97-AF65-F5344CB8AC3E}">
        <p14:creationId xmlns:p14="http://schemas.microsoft.com/office/powerpoint/2010/main" val="1242023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40386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ounded Rectangle 4"/>
          <p:cNvSpPr/>
          <p:nvPr userDrawn="1"/>
        </p:nvSpPr>
        <p:spPr>
          <a:xfrm>
            <a:off x="133350" y="152400"/>
            <a:ext cx="3752850" cy="6858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6" name="Straight Connector 5"/>
          <p:cNvCxnSpPr/>
          <p:nvPr userDrawn="1"/>
        </p:nvCxnSpPr>
        <p:spPr>
          <a:xfrm rot="5400000">
            <a:off x="609600" y="3429000"/>
            <a:ext cx="685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0" y="990600"/>
            <a:ext cx="4032000" cy="5867400"/>
          </a:xfrm>
          <a:noFill/>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76199" y="152400"/>
            <a:ext cx="3791415" cy="609600"/>
          </a:xfrm>
        </p:spPr>
        <p:txBody>
          <a:bodyPr>
            <a:normAutofit/>
          </a:bodyPr>
          <a:lstStyle>
            <a:lvl1pPr>
              <a:defRPr sz="3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30213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AB04121-F54F-3641-AEE5-16A35155B409}" type="datetimeFigureOut">
              <a:rPr lang="en-US" altLang="en-US"/>
              <a:pPr/>
              <a:t>4/25/16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9A6C05D-1019-6340-846A-700B0D51CCBF}" type="slidenum">
              <a:rPr lang="en-US" altLang="en-US"/>
              <a:pPr/>
              <a:t>‹#›</a:t>
            </a:fld>
            <a:endParaRPr lang="en-US" altLang="en-US"/>
          </a:p>
        </p:txBody>
      </p:sp>
    </p:spTree>
    <p:extLst>
      <p:ext uri="{BB962C8B-B14F-4D97-AF65-F5344CB8AC3E}">
        <p14:creationId xmlns:p14="http://schemas.microsoft.com/office/powerpoint/2010/main" val="1151932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E0FEA08-4B36-D042-B06B-B4B966F994C5}" type="datetimeFigureOut">
              <a:rPr lang="en-US" altLang="en-US"/>
              <a:pPr/>
              <a:t>4/25/16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E2794E4-86FA-2C40-8539-FD38859B1DC0}" type="slidenum">
              <a:rPr lang="en-US" altLang="en-US"/>
              <a:pPr/>
              <a:t>‹#›</a:t>
            </a:fld>
            <a:endParaRPr lang="en-US" altLang="en-US"/>
          </a:p>
        </p:txBody>
      </p:sp>
    </p:spTree>
    <p:extLst>
      <p:ext uri="{BB962C8B-B14F-4D97-AF65-F5344CB8AC3E}">
        <p14:creationId xmlns:p14="http://schemas.microsoft.com/office/powerpoint/2010/main" val="965004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5143282F-B308-3F4C-AFF1-62706354EB53}" type="datetimeFigureOut">
              <a:rPr lang="en-US" altLang="en-US"/>
              <a:pPr/>
              <a:t>4/25/16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9F44CE8-D99D-F744-95E3-EEA33424D9B6}" type="slidenum">
              <a:rPr lang="en-US" altLang="en-US"/>
              <a:pPr/>
              <a:t>‹#›</a:t>
            </a:fld>
            <a:endParaRPr lang="en-US" altLang="en-US"/>
          </a:p>
        </p:txBody>
      </p:sp>
    </p:spTree>
    <p:extLst>
      <p:ext uri="{BB962C8B-B14F-4D97-AF65-F5344CB8AC3E}">
        <p14:creationId xmlns:p14="http://schemas.microsoft.com/office/powerpoint/2010/main" val="1032885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A902E02-D548-874D-B2DA-1B84C7F385E7}" type="datetimeFigureOut">
              <a:rPr lang="en-US" altLang="en-US"/>
              <a:pPr/>
              <a:t>4/25/16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E17A0DA-DA54-2547-A09F-CFDDF3B407F8}" type="slidenum">
              <a:rPr lang="en-US" altLang="en-US"/>
              <a:pPr/>
              <a:t>‹#›</a:t>
            </a:fld>
            <a:endParaRPr lang="en-US" altLang="en-US"/>
          </a:p>
        </p:txBody>
      </p:sp>
    </p:spTree>
    <p:extLst>
      <p:ext uri="{BB962C8B-B14F-4D97-AF65-F5344CB8AC3E}">
        <p14:creationId xmlns:p14="http://schemas.microsoft.com/office/powerpoint/2010/main" val="1598599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1679999-9433-6248-B493-19C764969ED6}" type="datetimeFigureOut">
              <a:rPr lang="en-US" altLang="en-US"/>
              <a:pPr/>
              <a:t>4/25/16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37EA3700-50FF-8148-AD81-1FEE7A538AC3}" type="slidenum">
              <a:rPr lang="en-US" altLang="en-US"/>
              <a:pPr/>
              <a:t>‹#›</a:t>
            </a:fld>
            <a:endParaRPr lang="en-US" altLang="en-US"/>
          </a:p>
        </p:txBody>
      </p:sp>
    </p:spTree>
    <p:extLst>
      <p:ext uri="{BB962C8B-B14F-4D97-AF65-F5344CB8AC3E}">
        <p14:creationId xmlns:p14="http://schemas.microsoft.com/office/powerpoint/2010/main" val="488258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0AC2F67-5939-EE49-8721-326BA9839352}" type="datetimeFigureOut">
              <a:rPr lang="en-US" altLang="en-US"/>
              <a:pPr/>
              <a:t>4/25/16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7AA1C84-83F3-8C48-B4FA-D02DB4914011}" type="slidenum">
              <a:rPr lang="en-US" altLang="en-US"/>
              <a:pPr/>
              <a:t>‹#›</a:t>
            </a:fld>
            <a:endParaRPr lang="en-US" altLang="en-US"/>
          </a:p>
        </p:txBody>
      </p:sp>
    </p:spTree>
    <p:extLst>
      <p:ext uri="{BB962C8B-B14F-4D97-AF65-F5344CB8AC3E}">
        <p14:creationId xmlns:p14="http://schemas.microsoft.com/office/powerpoint/2010/main" val="62623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EB94A47-0A03-684B-B805-80F965B38A35}" type="datetimeFigureOut">
              <a:rPr lang="en-US" altLang="en-US"/>
              <a:pPr/>
              <a:t>4/25/16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32C893F-DAE0-114C-BCDE-C2F372DF2A1D}" type="slidenum">
              <a:rPr lang="en-US" altLang="en-US"/>
              <a:pPr/>
              <a:t>‹#›</a:t>
            </a:fld>
            <a:endParaRPr lang="en-US" altLang="en-US"/>
          </a:p>
        </p:txBody>
      </p:sp>
    </p:spTree>
    <p:extLst>
      <p:ext uri="{BB962C8B-B14F-4D97-AF65-F5344CB8AC3E}">
        <p14:creationId xmlns:p14="http://schemas.microsoft.com/office/powerpoint/2010/main" val="1202760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229DC9D-B2ED-814E-BB4D-B6419E3BA383}" type="datetimeFigureOut">
              <a:rPr lang="en-US" altLang="en-US"/>
              <a:pPr/>
              <a:t>4/25/16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5C83B87-DE9E-0B47-9677-741996468CB1}" type="slidenum">
              <a:rPr lang="en-US" altLang="en-US"/>
              <a:pPr/>
              <a:t>‹#›</a:t>
            </a:fld>
            <a:endParaRPr lang="en-US" altLang="en-US"/>
          </a:p>
        </p:txBody>
      </p:sp>
    </p:spTree>
    <p:extLst>
      <p:ext uri="{BB962C8B-B14F-4D97-AF65-F5344CB8AC3E}">
        <p14:creationId xmlns:p14="http://schemas.microsoft.com/office/powerpoint/2010/main" val="280324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32DC5B5-C426-EE48-A0E8-F3C5D9FCE5CE}" type="datetimeFigureOut">
              <a:rPr lang="en-US" altLang="en-US"/>
              <a:pPr/>
              <a:t>4/25/16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6F457EF-14D5-9B44-ACB6-051874225722}" type="slidenum">
              <a:rPr lang="en-US" altLang="en-US"/>
              <a:pPr/>
              <a:t>‹#›</a:t>
            </a:fld>
            <a:endParaRPr lang="en-US" altLang="en-US"/>
          </a:p>
        </p:txBody>
      </p:sp>
    </p:spTree>
    <p:extLst>
      <p:ext uri="{BB962C8B-B14F-4D97-AF65-F5344CB8AC3E}">
        <p14:creationId xmlns:p14="http://schemas.microsoft.com/office/powerpoint/2010/main" val="1975611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D17343A-E503-FD4C-B172-5F51ED376EEB}" type="datetimeFigureOut">
              <a:rPr lang="en-US" altLang="en-US"/>
              <a:pPr/>
              <a:t>4/25/16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6E7B3AA-3BD5-1F49-B2ED-07C5901F3856}" type="slidenum">
              <a:rPr lang="en-US" altLang="en-US"/>
              <a:pPr/>
              <a:t>‹#›</a:t>
            </a:fld>
            <a:endParaRPr lang="en-US" altLang="en-US"/>
          </a:p>
        </p:txBody>
      </p:sp>
    </p:spTree>
    <p:extLst>
      <p:ext uri="{BB962C8B-B14F-4D97-AF65-F5344CB8AC3E}">
        <p14:creationId xmlns:p14="http://schemas.microsoft.com/office/powerpoint/2010/main" val="1860688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CC0C6C93-3157-0A45-9DCD-C4BEF5D5FE6F}" type="datetimeFigureOut">
              <a:rPr lang="en-US" altLang="en-US"/>
              <a:pPr/>
              <a:t>4/25/16</a:t>
            </a:fld>
            <a:endParaRPr lang="en-US" alt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AB476E38-477C-F84D-B015-2DF82ED6B4EB}" type="slidenum">
              <a:rPr lang="en-US" altLang="en-US"/>
              <a:pPr/>
              <a:t>‹#›</a:t>
            </a:fld>
            <a:endParaRPr lang="en-US" altLang="en-US"/>
          </a:p>
        </p:txBody>
      </p:sp>
    </p:spTree>
    <p:extLst>
      <p:ext uri="{BB962C8B-B14F-4D97-AF65-F5344CB8AC3E}">
        <p14:creationId xmlns:p14="http://schemas.microsoft.com/office/powerpoint/2010/main" val="425680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7EABEA4F-51E2-8F41-89E7-E60881CB32EC}" type="datetimeFigureOut">
              <a:rPr lang="en-US" altLang="en-US"/>
              <a:pPr/>
              <a:t>4/25/16</a:t>
            </a:fld>
            <a:endParaRPr lang="en-US" alt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887BD5A6-F72B-5043-AB85-D1E345CAC4E4}" type="slidenum">
              <a:rPr lang="en-US" altLang="en-US"/>
              <a:pPr/>
              <a:t>‹#›</a:t>
            </a:fld>
            <a:endParaRPr lang="en-US" altLang="en-US"/>
          </a:p>
        </p:txBody>
      </p:sp>
    </p:spTree>
    <p:extLst>
      <p:ext uri="{BB962C8B-B14F-4D97-AF65-F5344CB8AC3E}">
        <p14:creationId xmlns:p14="http://schemas.microsoft.com/office/powerpoint/2010/main" val="1146017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fld id="{62CE046E-E186-214E-B9CE-AE483A8E7F9D}" type="datetimeFigureOut">
              <a:rPr lang="en-US" altLang="en-US"/>
              <a:pPr/>
              <a:t>4/25/16</a:t>
            </a:fld>
            <a:endParaRPr lang="en-US" alt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9CB95D2C-B7B8-5944-BF1D-BEC30FBC224D}" type="slidenum">
              <a:rPr lang="en-US" altLang="en-US"/>
              <a:pPr/>
              <a:t>‹#›</a:t>
            </a:fld>
            <a:endParaRPr lang="en-US" altLang="en-US"/>
          </a:p>
        </p:txBody>
      </p:sp>
    </p:spTree>
    <p:extLst>
      <p:ext uri="{BB962C8B-B14F-4D97-AF65-F5344CB8AC3E}">
        <p14:creationId xmlns:p14="http://schemas.microsoft.com/office/powerpoint/2010/main" val="339107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a:lvl1pPr>
          </a:lstStyle>
          <a:p>
            <a:fld id="{D36A3E12-2663-3F45-9667-75B20CA51CF4}" type="datetimeFigureOut">
              <a:rPr lang="en-US" altLang="en-US"/>
              <a:pPr/>
              <a:t>4/25/16</a:t>
            </a:fld>
            <a:endParaRPr lang="en-US" alt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fld id="{836A5BAB-809D-C247-B733-8490460FD280}" type="slidenum">
              <a:rPr lang="en-US" altLang="en-US"/>
              <a:pPr/>
              <a:t>‹#›</a:t>
            </a:fld>
            <a:endParaRPr lang="en-US" altLang="en-US"/>
          </a:p>
        </p:txBody>
      </p:sp>
    </p:spTree>
    <p:extLst>
      <p:ext uri="{BB962C8B-B14F-4D97-AF65-F5344CB8AC3E}">
        <p14:creationId xmlns:p14="http://schemas.microsoft.com/office/powerpoint/2010/main" val="2109771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a:lvl1pPr>
          </a:lstStyle>
          <a:p>
            <a:fld id="{9E949F57-22D2-0D49-A830-D50A99B62E4A}" type="datetimeFigureOut">
              <a:rPr lang="en-US" altLang="en-US"/>
              <a:pPr/>
              <a:t>4/25/16</a:t>
            </a:fld>
            <a:endParaRPr lang="en-US" altLang="en-US"/>
          </a:p>
        </p:txBody>
      </p:sp>
      <p:sp>
        <p:nvSpPr>
          <p:cNvPr id="8" name="Footer Placeholder 4"/>
          <p:cNvSpPr>
            <a:spLocks noGrp="1"/>
          </p:cNvSpPr>
          <p:nvPr>
            <p:ph type="ftr" sz="quarter" idx="11"/>
          </p:nvPr>
        </p:nvSpPr>
        <p:spPr/>
        <p:txBody>
          <a:bodyPr/>
          <a:lstStyle>
            <a:lvl1pPr defTabSz="91440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a:lvl1pPr>
          </a:lstStyle>
          <a:p>
            <a:fld id="{8030B05A-1757-4047-879B-51B2493ED4D8}" type="slidenum">
              <a:rPr lang="en-US" altLang="en-US"/>
              <a:pPr/>
              <a:t>‹#›</a:t>
            </a:fld>
            <a:endParaRPr lang="en-US" altLang="en-US"/>
          </a:p>
        </p:txBody>
      </p:sp>
    </p:spTree>
    <p:extLst>
      <p:ext uri="{BB962C8B-B14F-4D97-AF65-F5344CB8AC3E}">
        <p14:creationId xmlns:p14="http://schemas.microsoft.com/office/powerpoint/2010/main" val="1827625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F525E581-0515-5346-B49F-6E47B478A599}" type="datetimeFigureOut">
              <a:rPr lang="en-US" altLang="en-US"/>
              <a:pPr/>
              <a:t>4/25/16</a:t>
            </a:fld>
            <a:endParaRPr lang="en-US" altLang="en-US"/>
          </a:p>
        </p:txBody>
      </p:sp>
      <p:sp>
        <p:nvSpPr>
          <p:cNvPr id="4" name="Footer Placeholder 4"/>
          <p:cNvSpPr>
            <a:spLocks noGrp="1"/>
          </p:cNvSpPr>
          <p:nvPr>
            <p:ph type="ftr" sz="quarter" idx="11"/>
          </p:nvPr>
        </p:nvSpPr>
        <p:spPr/>
        <p:txBody>
          <a:bodyPr/>
          <a:lstStyle>
            <a:lvl1pPr defTabSz="91440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a:lvl1pPr>
          </a:lstStyle>
          <a:p>
            <a:fld id="{46885C50-13F0-164E-966F-A3D4ABB8FFC5}" type="slidenum">
              <a:rPr lang="en-US" altLang="en-US"/>
              <a:pPr/>
              <a:t>‹#›</a:t>
            </a:fld>
            <a:endParaRPr lang="en-US" altLang="en-US"/>
          </a:p>
        </p:txBody>
      </p:sp>
    </p:spTree>
    <p:extLst>
      <p:ext uri="{BB962C8B-B14F-4D97-AF65-F5344CB8AC3E}">
        <p14:creationId xmlns:p14="http://schemas.microsoft.com/office/powerpoint/2010/main" val="1449898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FC78ED60-D985-574E-9292-948F3B01DEF5}" type="datetimeFigureOut">
              <a:rPr lang="en-US" altLang="en-US"/>
              <a:pPr/>
              <a:t>4/25/16</a:t>
            </a:fld>
            <a:endParaRPr lang="en-US" altLang="en-US"/>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vl1pPr>
          </a:lstStyle>
          <a:p>
            <a:fld id="{3528AF5D-71EB-5046-94F8-D07B7B6F17D4}" type="slidenum">
              <a:rPr lang="en-US" altLang="en-US"/>
              <a:pPr/>
              <a:t>‹#›</a:t>
            </a:fld>
            <a:endParaRPr lang="en-US" altLang="en-US"/>
          </a:p>
        </p:txBody>
      </p:sp>
    </p:spTree>
    <p:extLst>
      <p:ext uri="{BB962C8B-B14F-4D97-AF65-F5344CB8AC3E}">
        <p14:creationId xmlns:p14="http://schemas.microsoft.com/office/powerpoint/2010/main" val="943096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079BCC1-A817-DA4F-A789-83C0CE688D29}" type="datetimeFigureOut">
              <a:rPr lang="en-US" altLang="en-US"/>
              <a:pPr/>
              <a:t>4/25/16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C0C08C7-77F9-3D4F-BB9D-E789560C50BD}" type="slidenum">
              <a:rPr lang="en-US" altLang="en-US"/>
              <a:pPr/>
              <a:t>‹#›</a:t>
            </a:fld>
            <a:endParaRPr lang="en-US" altLang="en-US"/>
          </a:p>
        </p:txBody>
      </p:sp>
    </p:spTree>
    <p:extLst>
      <p:ext uri="{BB962C8B-B14F-4D97-AF65-F5344CB8AC3E}">
        <p14:creationId xmlns:p14="http://schemas.microsoft.com/office/powerpoint/2010/main" val="533515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fld id="{327F2ACF-69A0-694C-910B-33757045F35B}" type="datetimeFigureOut">
              <a:rPr lang="en-US" altLang="en-US"/>
              <a:pPr/>
              <a:t>4/25/16</a:t>
            </a:fld>
            <a:endParaRPr lang="en-US" alt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fld id="{1F5F4278-2BB2-6C4F-9D56-31F5A669B7CA}" type="slidenum">
              <a:rPr lang="en-US" altLang="en-US"/>
              <a:pPr/>
              <a:t>‹#›</a:t>
            </a:fld>
            <a:endParaRPr lang="en-US" altLang="en-US"/>
          </a:p>
        </p:txBody>
      </p:sp>
    </p:spTree>
    <p:extLst>
      <p:ext uri="{BB962C8B-B14F-4D97-AF65-F5344CB8AC3E}">
        <p14:creationId xmlns:p14="http://schemas.microsoft.com/office/powerpoint/2010/main" val="46144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fld id="{B4CB5A33-6B77-BB49-9E72-1506EF8B5C03}" type="datetimeFigureOut">
              <a:rPr lang="en-US" altLang="en-US"/>
              <a:pPr/>
              <a:t>4/25/16</a:t>
            </a:fld>
            <a:endParaRPr lang="en-US" alt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fld id="{EFB5EAEC-635D-A141-845D-4BBF4ABA00EE}" type="slidenum">
              <a:rPr lang="en-US" altLang="en-US"/>
              <a:pPr/>
              <a:t>‹#›</a:t>
            </a:fld>
            <a:endParaRPr lang="en-US" altLang="en-US"/>
          </a:p>
        </p:txBody>
      </p:sp>
    </p:spTree>
    <p:extLst>
      <p:ext uri="{BB962C8B-B14F-4D97-AF65-F5344CB8AC3E}">
        <p14:creationId xmlns:p14="http://schemas.microsoft.com/office/powerpoint/2010/main" val="304325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98860410-4989-4C41-814F-9688F1915A9F}" type="datetimeFigureOut">
              <a:rPr lang="en-US" altLang="en-US"/>
              <a:pPr/>
              <a:t>4/25/16</a:t>
            </a:fld>
            <a:endParaRPr lang="en-US" alt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23A5E49A-20BF-F043-A1B9-C4F8228B5CD6}" type="slidenum">
              <a:rPr lang="en-US" altLang="en-US"/>
              <a:pPr/>
              <a:t>‹#›</a:t>
            </a:fld>
            <a:endParaRPr lang="en-US" altLang="en-US"/>
          </a:p>
        </p:txBody>
      </p:sp>
    </p:spTree>
    <p:extLst>
      <p:ext uri="{BB962C8B-B14F-4D97-AF65-F5344CB8AC3E}">
        <p14:creationId xmlns:p14="http://schemas.microsoft.com/office/powerpoint/2010/main" val="1644820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84958EB4-1E20-A944-99AB-747604DCC1CC}" type="datetimeFigureOut">
              <a:rPr lang="en-US" altLang="en-US"/>
              <a:pPr/>
              <a:t>4/25/16</a:t>
            </a:fld>
            <a:endParaRPr lang="en-US" alt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39914A4F-D4C1-FA44-BA24-D25FFAB5422E}" type="slidenum">
              <a:rPr lang="en-US" altLang="en-US"/>
              <a:pPr/>
              <a:t>‹#›</a:t>
            </a:fld>
            <a:endParaRPr lang="en-US" altLang="en-US"/>
          </a:p>
        </p:txBody>
      </p:sp>
    </p:spTree>
    <p:extLst>
      <p:ext uri="{BB962C8B-B14F-4D97-AF65-F5344CB8AC3E}">
        <p14:creationId xmlns:p14="http://schemas.microsoft.com/office/powerpoint/2010/main" val="2096252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1035E81-EFE4-A443-A1EB-62D95110458F}" type="datetimeFigureOut">
              <a:rPr lang="en-US" altLang="en-US"/>
              <a:pPr/>
              <a:t>4/25/16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1BBEC4A-C7B1-D844-89C2-EEDCE7D9CE0E}" type="slidenum">
              <a:rPr lang="en-US" altLang="en-US"/>
              <a:pPr/>
              <a:t>‹#›</a:t>
            </a:fld>
            <a:endParaRPr lang="en-US" altLang="en-US"/>
          </a:p>
        </p:txBody>
      </p:sp>
    </p:spTree>
    <p:extLst>
      <p:ext uri="{BB962C8B-B14F-4D97-AF65-F5344CB8AC3E}">
        <p14:creationId xmlns:p14="http://schemas.microsoft.com/office/powerpoint/2010/main" val="105340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973AA03-9080-7E42-A285-91FD8ADF35D9}" type="datetimeFigureOut">
              <a:rPr lang="en-US" altLang="en-US"/>
              <a:pPr/>
              <a:t>4/25/16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C7827C8-AD4B-FF48-91D8-48C0FBF4A1E3}" type="slidenum">
              <a:rPr lang="en-US" altLang="en-US"/>
              <a:pPr/>
              <a:t>‹#›</a:t>
            </a:fld>
            <a:endParaRPr lang="en-US" altLang="en-US"/>
          </a:p>
        </p:txBody>
      </p:sp>
    </p:spTree>
    <p:extLst>
      <p:ext uri="{BB962C8B-B14F-4D97-AF65-F5344CB8AC3E}">
        <p14:creationId xmlns:p14="http://schemas.microsoft.com/office/powerpoint/2010/main" val="70864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CCF6540-53D8-FD46-8D7B-E974E82E0FAD}" type="datetimeFigureOut">
              <a:rPr lang="en-US" altLang="en-US"/>
              <a:pPr/>
              <a:t>4/25/16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10C6AC2-F4AE-D642-AAAE-3B140121E79D}" type="slidenum">
              <a:rPr lang="en-US" altLang="en-US"/>
              <a:pPr/>
              <a:t>‹#›</a:t>
            </a:fld>
            <a:endParaRPr lang="en-US" altLang="en-US"/>
          </a:p>
        </p:txBody>
      </p:sp>
    </p:spTree>
    <p:extLst>
      <p:ext uri="{BB962C8B-B14F-4D97-AF65-F5344CB8AC3E}">
        <p14:creationId xmlns:p14="http://schemas.microsoft.com/office/powerpoint/2010/main" val="317772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9A2191E-872D-6A47-9ECB-CB1936E043E5}" type="datetimeFigureOut">
              <a:rPr lang="en-US" altLang="en-US"/>
              <a:pPr/>
              <a:t>4/25/16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B7862E1-0D43-1546-A8BA-EF537AC5AEA8}" type="slidenum">
              <a:rPr lang="en-US" altLang="en-US"/>
              <a:pPr/>
              <a:t>‹#›</a:t>
            </a:fld>
            <a:endParaRPr lang="en-US" altLang="en-US"/>
          </a:p>
        </p:txBody>
      </p:sp>
    </p:spTree>
    <p:extLst>
      <p:ext uri="{BB962C8B-B14F-4D97-AF65-F5344CB8AC3E}">
        <p14:creationId xmlns:p14="http://schemas.microsoft.com/office/powerpoint/2010/main" val="16375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F2CAA7B-DC13-7F46-8E29-FBE5F0E458CA}" type="datetimeFigureOut">
              <a:rPr lang="en-US" altLang="en-US"/>
              <a:pPr/>
              <a:t>4/25/16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FE03BF4-9C0F-624D-A0AB-7E2F503E3FA2}" type="slidenum">
              <a:rPr lang="en-US" altLang="en-US"/>
              <a:pPr/>
              <a:t>‹#›</a:t>
            </a:fld>
            <a:endParaRPr lang="en-US" altLang="en-US"/>
          </a:p>
        </p:txBody>
      </p:sp>
    </p:spTree>
    <p:extLst>
      <p:ext uri="{BB962C8B-B14F-4D97-AF65-F5344CB8AC3E}">
        <p14:creationId xmlns:p14="http://schemas.microsoft.com/office/powerpoint/2010/main" val="350600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774289C-EE57-CD4C-BB7A-82A39F6D1638}" type="datetimeFigureOut">
              <a:rPr lang="en-US" altLang="en-US"/>
              <a:pPr/>
              <a:t>4/25/16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9F3FFB6-799B-E34B-9E4C-F5E4B62CBC7F}" type="slidenum">
              <a:rPr lang="en-US" altLang="en-US"/>
              <a:pPr/>
              <a:t>‹#›</a:t>
            </a:fld>
            <a:endParaRPr lang="en-US" altLang="en-US"/>
          </a:p>
        </p:txBody>
      </p:sp>
    </p:spTree>
    <p:extLst>
      <p:ext uri="{BB962C8B-B14F-4D97-AF65-F5344CB8AC3E}">
        <p14:creationId xmlns:p14="http://schemas.microsoft.com/office/powerpoint/2010/main" val="19994304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C40A41FD-1405-BD4F-BA29-31D8C9592C58}" type="datetimeFigureOut">
              <a:rPr lang="en-US" altLang="en-US"/>
              <a:pPr/>
              <a:t>4/25/16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2724FA4E-48F2-DB49-8FAE-7674BEA1973E}"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32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32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32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32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32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32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32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32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22F73B38-9B76-CF43-85BB-E6688DF65144}" type="datetimeFigureOut">
              <a:rPr lang="en-US" altLang="en-US"/>
              <a:pPr/>
              <a:t>4/25/16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33B1775-333D-0948-A03B-3E0B74137E3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2" r:id="rId1"/>
    <p:sldLayoutId id="214748376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FFFFFF"/>
                </a:solidFill>
              </a:defRPr>
            </a:lvl1pPr>
          </a:lstStyle>
          <a:p>
            <a:fld id="{5F65DCBE-F032-1745-B76D-F3143DB2DD2B}" type="datetimeFigureOut">
              <a:rPr lang="en-US" altLang="en-US"/>
              <a:pPr/>
              <a:t>4/25/16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a:defRPr sz="1200">
                <a:solidFill>
                  <a:prstClr val="white">
                    <a:tint val="75000"/>
                  </a:prstClr>
                </a:solidFil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FFFFFF"/>
                </a:solidFill>
              </a:defRPr>
            </a:lvl1pPr>
          </a:lstStyle>
          <a:p>
            <a:fld id="{47A9A1E9-E3CB-2A44-A2CE-33F1724C70AC}"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defRPr sz="32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32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32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32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32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32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32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32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emf"/><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emf"/><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emf"/><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emf"/><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pn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p:cNvPicPr>
            <a:picLocks noChangeAspect="1"/>
          </p:cNvPicPr>
          <p:nvPr/>
        </p:nvPicPr>
        <p:blipFill>
          <a:blip r:embed="rId2">
            <a:extLst>
              <a:ext uri="{28A0092B-C50C-407E-A947-70E740481C1C}">
                <a14:useLocalDpi xmlns:a14="http://schemas.microsoft.com/office/drawing/2010/main" val="0"/>
              </a:ext>
            </a:extLst>
          </a:blip>
          <a:srcRect l="18414" t="15199" b="8075"/>
          <a:stretch>
            <a:fillRect/>
          </a:stretch>
        </p:blipFill>
        <p:spPr bwMode="auto">
          <a:xfrm>
            <a:off x="0" y="0"/>
            <a:ext cx="9144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Box 2"/>
          <p:cNvSpPr txBox="1">
            <a:spLocks noChangeArrowheads="1"/>
          </p:cNvSpPr>
          <p:nvPr/>
        </p:nvSpPr>
        <p:spPr bwMode="auto">
          <a:xfrm>
            <a:off x="587375" y="5795963"/>
            <a:ext cx="3441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4000">
                <a:solidFill>
                  <a:srgbClr val="CC99FF"/>
                </a:solidFill>
              </a:rPr>
              <a:t>Design Patterns</a:t>
            </a:r>
          </a:p>
        </p:txBody>
      </p:sp>
      <p:sp>
        <p:nvSpPr>
          <p:cNvPr id="2" name="TextBox 1"/>
          <p:cNvSpPr txBox="1"/>
          <p:nvPr/>
        </p:nvSpPr>
        <p:spPr>
          <a:xfrm rot="16200000">
            <a:off x="8259763" y="4799013"/>
            <a:ext cx="1560512" cy="277812"/>
          </a:xfrm>
          <a:prstGeom prst="rect">
            <a:avLst/>
          </a:prstGeom>
          <a:noFill/>
        </p:spPr>
        <p:txBody>
          <a:bodyPr wrap="none">
            <a:spAutoFit/>
          </a:bodyPr>
          <a:lstStyle/>
          <a:p>
            <a:pPr>
              <a:defRPr/>
            </a:pPr>
            <a:r>
              <a:rPr lang="en-US" sz="1200" dirty="0">
                <a:solidFill>
                  <a:schemeClr val="bg1">
                    <a:lumMod val="85000"/>
                    <a:lumOff val="15000"/>
                  </a:schemeClr>
                </a:solidFill>
                <a:ea typeface="ＭＳ Ｐゴシック" charset="0"/>
                <a:cs typeface="ＭＳ Ｐゴシック" charset="0"/>
              </a:rPr>
              <a:t>https://flic.kr/p/ue7tL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p:cNvPicPr>
            <a:picLocks noChangeAspect="1"/>
          </p:cNvPicPr>
          <p:nvPr/>
        </p:nvPicPr>
        <p:blipFill>
          <a:blip r:embed="rId2">
            <a:extLst>
              <a:ext uri="{28A0092B-C50C-407E-A947-70E740481C1C}">
                <a14:useLocalDpi xmlns:a14="http://schemas.microsoft.com/office/drawing/2010/main" val="0"/>
              </a:ext>
            </a:extLst>
          </a:blip>
          <a:srcRect r="8221"/>
          <a:stretch>
            <a:fillRect/>
          </a:stretch>
        </p:blipFill>
        <p:spPr bwMode="auto">
          <a:xfrm>
            <a:off x="2992438" y="706438"/>
            <a:ext cx="6151562"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594100"/>
            <a:ext cx="456247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3"/>
          <p:cNvSpPr>
            <a:spLocks noGrp="1"/>
          </p:cNvSpPr>
          <p:nvPr>
            <p:ph type="title"/>
          </p:nvPr>
        </p:nvSpPr>
        <p:spPr>
          <a:xfrm>
            <a:off x="0" y="0"/>
            <a:ext cx="2992438" cy="2036763"/>
          </a:xfrm>
        </p:spPr>
        <p:txBody>
          <a:bodyPr/>
          <a:lstStyle/>
          <a:p>
            <a:r>
              <a:rPr lang="en-US" altLang="en-US">
                <a:ea typeface="ＭＳ Ｐゴシック" charset="-128"/>
              </a:rPr>
              <a:t>Compare font-chooser designs WRT </a:t>
            </a:r>
            <a:r>
              <a:rPr lang="en-US" altLang="en-US" u="sng">
                <a:ea typeface="ＭＳ Ｐゴシック" charset="-128"/>
              </a:rPr>
              <a:t>coupling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p:cNvPicPr>
            <a:picLocks noChangeAspect="1"/>
          </p:cNvPicPr>
          <p:nvPr/>
        </p:nvPicPr>
        <p:blipFill>
          <a:blip r:embed="rId2">
            <a:extLst>
              <a:ext uri="{28A0092B-C50C-407E-A947-70E740481C1C}">
                <a14:useLocalDpi xmlns:a14="http://schemas.microsoft.com/office/drawing/2010/main" val="0"/>
              </a:ext>
            </a:extLst>
          </a:blip>
          <a:srcRect r="8221"/>
          <a:stretch>
            <a:fillRect/>
          </a:stretch>
        </p:blipFill>
        <p:spPr bwMode="auto">
          <a:xfrm>
            <a:off x="2992438" y="706438"/>
            <a:ext cx="6151562"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594100"/>
            <a:ext cx="456247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itle 3"/>
          <p:cNvSpPr>
            <a:spLocks noGrp="1"/>
          </p:cNvSpPr>
          <p:nvPr>
            <p:ph type="title"/>
          </p:nvPr>
        </p:nvSpPr>
        <p:spPr>
          <a:xfrm>
            <a:off x="0" y="0"/>
            <a:ext cx="2992438" cy="2036763"/>
          </a:xfrm>
        </p:spPr>
        <p:txBody>
          <a:bodyPr/>
          <a:lstStyle/>
          <a:p>
            <a:r>
              <a:rPr lang="en-US" altLang="en-US">
                <a:ea typeface="ＭＳ Ｐゴシック" charset="-128"/>
              </a:rPr>
              <a:t>Compare font-chooser designs WRT </a:t>
            </a:r>
            <a:r>
              <a:rPr lang="en-US" altLang="en-US" u="sng">
                <a:ea typeface="ＭＳ Ｐゴシック" charset="-128"/>
              </a:rPr>
              <a:t>coupling</a:t>
            </a:r>
          </a:p>
        </p:txBody>
      </p:sp>
      <p:sp>
        <p:nvSpPr>
          <p:cNvPr id="2" name="TextBox 1"/>
          <p:cNvSpPr txBox="1">
            <a:spLocks noChangeArrowheads="1"/>
          </p:cNvSpPr>
          <p:nvPr/>
        </p:nvSpPr>
        <p:spPr bwMode="auto">
          <a:xfrm>
            <a:off x="5008563" y="5202238"/>
            <a:ext cx="36417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2800">
                <a:solidFill>
                  <a:srgbClr val="FF00FF"/>
                </a:solidFill>
              </a:rPr>
              <a:t>GUI objects have looser coupling with mediator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altLang="en-US">
                <a:ea typeface="ＭＳ Ｐゴシック" charset="-128"/>
              </a:rPr>
              <a:t>Cohesion</a:t>
            </a:r>
          </a:p>
        </p:txBody>
      </p:sp>
      <p:sp>
        <p:nvSpPr>
          <p:cNvPr id="3" name="Content Placeholder 2"/>
          <p:cNvSpPr>
            <a:spLocks noGrp="1"/>
          </p:cNvSpPr>
          <p:nvPr>
            <p:ph idx="1"/>
          </p:nvPr>
        </p:nvSpPr>
        <p:spPr/>
        <p:txBody>
          <a:bodyPr/>
          <a:lstStyle/>
          <a:p>
            <a:r>
              <a:rPr lang="en-US" altLang="en-US">
                <a:ea typeface="ＭＳ Ｐゴシック" charset="-128"/>
              </a:rPr>
              <a:t>Defn: Degree to which internal parts of a component are related</a:t>
            </a:r>
          </a:p>
          <a:p>
            <a:pPr lvl="1"/>
            <a:r>
              <a:rPr lang="en-US" altLang="en-US">
                <a:ea typeface="ＭＳ Ｐゴシック" charset="-128"/>
              </a:rPr>
              <a:t>From </a:t>
            </a:r>
            <a:r>
              <a:rPr lang="en-US" altLang="en-US">
                <a:solidFill>
                  <a:srgbClr val="00FFFF"/>
                </a:solidFill>
                <a:ea typeface="ＭＳ Ｐゴシック" charset="-128"/>
              </a:rPr>
              <a:t>low</a:t>
            </a:r>
            <a:r>
              <a:rPr lang="en-US" altLang="en-US">
                <a:ea typeface="ＭＳ Ｐゴシック" charset="-128"/>
              </a:rPr>
              <a:t> (worse) to </a:t>
            </a:r>
            <a:r>
              <a:rPr lang="en-US" altLang="en-US">
                <a:solidFill>
                  <a:srgbClr val="00FFFF"/>
                </a:solidFill>
                <a:ea typeface="ＭＳ Ｐゴシック" charset="-128"/>
              </a:rPr>
              <a:t>high</a:t>
            </a:r>
            <a:r>
              <a:rPr lang="en-US" altLang="en-US">
                <a:ea typeface="ＭＳ Ｐゴシック" charset="-128"/>
              </a:rPr>
              <a:t> (better)</a:t>
            </a:r>
          </a:p>
          <a:p>
            <a:pPr lvl="1"/>
            <a:endParaRPr lang="en-US" altLang="en-US">
              <a:ea typeface="ＭＳ Ｐゴシック" charset="-128"/>
            </a:endParaRPr>
          </a:p>
          <a:p>
            <a:r>
              <a:rPr lang="en-US" altLang="en-US">
                <a:ea typeface="ＭＳ Ｐゴシック" charset="-128"/>
              </a:rPr>
              <a:t>Low cohesion drawbacks: </a:t>
            </a:r>
          </a:p>
          <a:p>
            <a:pPr lvl="1"/>
            <a:r>
              <a:rPr lang="en-US" altLang="en-US">
                <a:ea typeface="ＭＳ Ｐゴシック" charset="-128"/>
              </a:rPr>
              <a:t>Spaghetti code (things get wild within the component)</a:t>
            </a:r>
          </a:p>
          <a:p>
            <a:pPr lvl="1"/>
            <a:r>
              <a:rPr lang="en-US" altLang="en-US">
                <a:ea typeface="ＭＳ Ｐゴシック" charset="-128"/>
              </a:rPr>
              <a:t>Poor reusability</a:t>
            </a:r>
          </a:p>
          <a:p>
            <a:pPr lvl="1"/>
            <a:r>
              <a:rPr lang="en-US" altLang="en-US">
                <a:ea typeface="ＭＳ Ｐゴシック" charset="-128"/>
              </a:rPr>
              <a:t>Changes to component require inspecting/modifying more code</a:t>
            </a:r>
          </a:p>
          <a:p>
            <a:pPr lvl="1"/>
            <a:r>
              <a:rPr lang="en-US" altLang="en-US">
                <a:ea typeface="ＭＳ Ｐゴシック" charset="-128"/>
              </a:rPr>
              <a:t>Performance suffers</a:t>
            </a:r>
          </a:p>
          <a:p>
            <a:endParaRPr lang="en-US" altLang="en-US">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left)">
                                      <p:cBhvr>
                                        <p:cTn id="10" dur="500"/>
                                        <p:tgtEl>
                                          <p:spTgt spid="3">
                                            <p:txEl>
                                              <p:pRg st="5" end="5"/>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wipe(left)">
                                      <p:cBhvr>
                                        <p:cTn id="13" dur="500"/>
                                        <p:tgtEl>
                                          <p:spTgt spid="3">
                                            <p:txEl>
                                              <p:pRg st="6" end="6"/>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wipe(left)">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p:cNvPicPr>
            <a:picLocks noChangeAspect="1"/>
          </p:cNvPicPr>
          <p:nvPr/>
        </p:nvPicPr>
        <p:blipFill>
          <a:blip r:embed="rId2">
            <a:extLst>
              <a:ext uri="{28A0092B-C50C-407E-A947-70E740481C1C}">
                <a14:useLocalDpi xmlns:a14="http://schemas.microsoft.com/office/drawing/2010/main" val="0"/>
              </a:ext>
            </a:extLst>
          </a:blip>
          <a:srcRect r="8221"/>
          <a:stretch>
            <a:fillRect/>
          </a:stretch>
        </p:blipFill>
        <p:spPr bwMode="auto">
          <a:xfrm>
            <a:off x="2992438" y="706438"/>
            <a:ext cx="6151562"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594100"/>
            <a:ext cx="456247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3"/>
          <p:cNvSpPr>
            <a:spLocks noGrp="1"/>
          </p:cNvSpPr>
          <p:nvPr>
            <p:ph type="title"/>
          </p:nvPr>
        </p:nvSpPr>
        <p:spPr>
          <a:xfrm>
            <a:off x="0" y="0"/>
            <a:ext cx="2992438" cy="2036763"/>
          </a:xfrm>
        </p:spPr>
        <p:txBody>
          <a:bodyPr/>
          <a:lstStyle/>
          <a:p>
            <a:r>
              <a:rPr lang="en-US" altLang="en-US">
                <a:ea typeface="ＭＳ Ｐゴシック" charset="-128"/>
              </a:rPr>
              <a:t>Compare font-chooser designs WRT </a:t>
            </a:r>
            <a:r>
              <a:rPr lang="en-US" altLang="en-US" u="sng">
                <a:ea typeface="ＭＳ Ｐゴシック" charset="-128"/>
              </a:rPr>
              <a:t>cohesion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p:cNvPicPr>
            <a:picLocks noChangeAspect="1"/>
          </p:cNvPicPr>
          <p:nvPr/>
        </p:nvPicPr>
        <p:blipFill>
          <a:blip r:embed="rId2">
            <a:extLst>
              <a:ext uri="{28A0092B-C50C-407E-A947-70E740481C1C}">
                <a14:useLocalDpi xmlns:a14="http://schemas.microsoft.com/office/drawing/2010/main" val="0"/>
              </a:ext>
            </a:extLst>
          </a:blip>
          <a:srcRect r="8221"/>
          <a:stretch>
            <a:fillRect/>
          </a:stretch>
        </p:blipFill>
        <p:spPr bwMode="auto">
          <a:xfrm>
            <a:off x="2992438" y="706438"/>
            <a:ext cx="6151562"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594100"/>
            <a:ext cx="456247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itle 3"/>
          <p:cNvSpPr>
            <a:spLocks noGrp="1"/>
          </p:cNvSpPr>
          <p:nvPr>
            <p:ph type="title"/>
          </p:nvPr>
        </p:nvSpPr>
        <p:spPr>
          <a:xfrm>
            <a:off x="0" y="0"/>
            <a:ext cx="2992438" cy="2036763"/>
          </a:xfrm>
        </p:spPr>
        <p:txBody>
          <a:bodyPr/>
          <a:lstStyle/>
          <a:p>
            <a:r>
              <a:rPr lang="en-US" altLang="en-US">
                <a:ea typeface="ＭＳ Ｐゴシック" charset="-128"/>
              </a:rPr>
              <a:t>Compare font-chooser designs WRT </a:t>
            </a:r>
            <a:r>
              <a:rPr lang="en-US" altLang="en-US" u="sng">
                <a:ea typeface="ＭＳ Ｐゴシック" charset="-128"/>
              </a:rPr>
              <a:t>cohesion</a:t>
            </a:r>
          </a:p>
        </p:txBody>
      </p:sp>
      <p:sp>
        <p:nvSpPr>
          <p:cNvPr id="2" name="TextBox 1"/>
          <p:cNvSpPr txBox="1">
            <a:spLocks noChangeArrowheads="1"/>
          </p:cNvSpPr>
          <p:nvPr/>
        </p:nvSpPr>
        <p:spPr bwMode="auto">
          <a:xfrm>
            <a:off x="5008563" y="5202238"/>
            <a:ext cx="36417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2800">
                <a:solidFill>
                  <a:srgbClr val="FF00FF"/>
                </a:solidFill>
              </a:rPr>
              <a:t>GUI objects have higher cohesion with mediator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457200" y="2857500"/>
            <a:ext cx="8229600" cy="1143000"/>
          </a:xfrm>
        </p:spPr>
        <p:txBody>
          <a:bodyPr/>
          <a:lstStyle/>
          <a:p>
            <a:r>
              <a:rPr lang="en-US" altLang="en-US">
                <a:ea typeface="ＭＳ Ｐゴシック" charset="-128"/>
              </a:rPr>
              <a:t>General Relationship:</a:t>
            </a:r>
            <a:br>
              <a:rPr lang="en-US" altLang="en-US">
                <a:ea typeface="ＭＳ Ｐゴシック" charset="-128"/>
              </a:rPr>
            </a:br>
            <a:r>
              <a:rPr lang="en-US" altLang="en-US">
                <a:ea typeface="ＭＳ Ｐゴシック" charset="-128"/>
              </a:rPr>
              <a:t/>
            </a:r>
            <a:br>
              <a:rPr lang="en-US" altLang="en-US">
                <a:ea typeface="ＭＳ Ｐゴシック" charset="-128"/>
              </a:rPr>
            </a:br>
            <a:r>
              <a:rPr lang="en-US" altLang="en-US">
                <a:ea typeface="ＭＳ Ｐゴシック" charset="-128"/>
              </a:rPr>
              <a:t>With looser coupling</a:t>
            </a:r>
            <a:br>
              <a:rPr lang="en-US" altLang="en-US">
                <a:ea typeface="ＭＳ Ｐゴシック" charset="-128"/>
              </a:rPr>
            </a:br>
            <a:r>
              <a:rPr lang="en-US" altLang="en-US">
                <a:ea typeface="ＭＳ Ｐゴシック" charset="-128"/>
              </a:rPr>
              <a:t>comes higher cohesion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72390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Software Design Patterns</a:t>
            </a: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p>
            <a:pPr marL="231775" indent="-231775" fontAlgn="auto">
              <a:spcBef>
                <a:spcPct val="20000"/>
              </a:spcBef>
              <a:spcAft>
                <a:spcPts val="0"/>
              </a:spcAft>
              <a:buFont typeface="Arial" pitchFamily="34" charset="0"/>
              <a:buChar char="•"/>
              <a:defRPr/>
            </a:pPr>
            <a:r>
              <a:rPr lang="en-US" sz="3200" dirty="0">
                <a:solidFill>
                  <a:prstClr val="white"/>
                </a:solidFill>
                <a:latin typeface="Calibri"/>
                <a:ea typeface="ＭＳ Ｐゴシック" charset="0"/>
                <a:cs typeface="ＭＳ Ｐゴシック" charset="0"/>
              </a:rPr>
              <a:t>Primary goals of software DPs</a:t>
            </a:r>
          </a:p>
          <a:p>
            <a:pPr marL="688975" lvl="1" indent="-231775" fontAlgn="auto">
              <a:spcBef>
                <a:spcPct val="20000"/>
              </a:spcBef>
              <a:spcAft>
                <a:spcPts val="0"/>
              </a:spcAft>
              <a:buFont typeface="Arial" pitchFamily="34" charset="0"/>
              <a:buChar char="•"/>
              <a:defRPr/>
            </a:pPr>
            <a:r>
              <a:rPr lang="en-US" sz="2800" dirty="0">
                <a:solidFill>
                  <a:prstClr val="white"/>
                </a:solidFill>
                <a:latin typeface="Calibri"/>
                <a:ea typeface="ＭＳ Ｐゴシック" charset="0"/>
                <a:cs typeface="ＭＳ Ｐゴシック" charset="0"/>
              </a:rPr>
              <a:t>To aid </a:t>
            </a:r>
            <a:r>
              <a:rPr lang="en-US" sz="2800" dirty="0">
                <a:solidFill>
                  <a:srgbClr val="9B2D1F">
                    <a:lumMod val="40000"/>
                    <a:lumOff val="60000"/>
                  </a:srgbClr>
                </a:solidFill>
                <a:latin typeface="Calibri"/>
                <a:ea typeface="ＭＳ Ｐゴシック" charset="0"/>
                <a:cs typeface="ＭＳ Ｐゴシック" charset="0"/>
              </a:rPr>
              <a:t>maintainability, flexibility, other quality attributes</a:t>
            </a:r>
          </a:p>
          <a:p>
            <a:pPr marL="688975" lvl="1" indent="-231775" fontAlgn="auto">
              <a:spcBef>
                <a:spcPct val="20000"/>
              </a:spcBef>
              <a:spcAft>
                <a:spcPts val="0"/>
              </a:spcAft>
              <a:buFont typeface="Arial" pitchFamily="34" charset="0"/>
              <a:buChar char="•"/>
              <a:defRPr/>
            </a:pPr>
            <a:r>
              <a:rPr lang="en-US" sz="2800" dirty="0">
                <a:solidFill>
                  <a:prstClr val="white"/>
                </a:solidFill>
                <a:latin typeface="Calibri"/>
                <a:ea typeface="ＭＳ Ｐゴシック" charset="0"/>
                <a:cs typeface="ＭＳ Ｐゴシック" charset="0"/>
              </a:rPr>
              <a:t>To help system designers make good decisions</a:t>
            </a: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231775" indent="-231775" fontAlgn="auto">
              <a:spcBef>
                <a:spcPct val="20000"/>
              </a:spcBef>
              <a:spcAft>
                <a:spcPts val="0"/>
              </a:spcAft>
              <a:buFont typeface="Arial" pitchFamily="34" charset="0"/>
              <a:buChar char="•"/>
              <a:defRPr/>
            </a:pPr>
            <a:r>
              <a:rPr lang="en-US" sz="3200" dirty="0">
                <a:solidFill>
                  <a:prstClr val="white"/>
                </a:solidFill>
                <a:latin typeface="Calibri"/>
                <a:ea typeface="ＭＳ Ｐゴシック" charset="0"/>
                <a:cs typeface="ＭＳ Ｐゴシック" charset="0"/>
              </a:rPr>
              <a:t>There are a few dozen very common OO patterns</a:t>
            </a:r>
          </a:p>
          <a:p>
            <a:pPr marL="688975" lvl="1" indent="-231775" fontAlgn="auto">
              <a:spcBef>
                <a:spcPct val="20000"/>
              </a:spcBef>
              <a:spcAft>
                <a:spcPts val="0"/>
              </a:spcAft>
              <a:buFont typeface="Arial" pitchFamily="34" charset="0"/>
              <a:buChar char="•"/>
              <a:defRPr/>
            </a:pPr>
            <a:r>
              <a:rPr lang="en-US" sz="3200" dirty="0">
                <a:solidFill>
                  <a:prstClr val="white"/>
                </a:solidFill>
                <a:latin typeface="Calibri"/>
                <a:ea typeface="ＭＳ Ｐゴシック" charset="0"/>
                <a:cs typeface="ＭＳ Ｐゴシック" charset="0"/>
              </a:rPr>
              <a:t>Patterns exist for other kinds of non-OO systems.</a:t>
            </a:r>
          </a:p>
          <a:p>
            <a:pPr marL="688975" lvl="1" indent="-231775" fontAlgn="auto">
              <a:spcBef>
                <a:spcPct val="20000"/>
              </a:spcBef>
              <a:spcAft>
                <a:spcPts val="0"/>
              </a:spcAft>
              <a:buFont typeface="Arial" pitchFamily="34" charset="0"/>
              <a:buChar char="•"/>
              <a:defRPr/>
            </a:pPr>
            <a:r>
              <a:rPr lang="en-US" sz="3200" dirty="0">
                <a:solidFill>
                  <a:prstClr val="white"/>
                </a:solidFill>
                <a:latin typeface="Calibri"/>
                <a:ea typeface="ＭＳ Ｐゴシック" charset="0"/>
                <a:cs typeface="ＭＳ Ｐゴシック" charset="0"/>
              </a:rPr>
              <a:t>Patterns are recognizable based on their </a:t>
            </a:r>
            <a:br>
              <a:rPr lang="en-US" sz="3200" dirty="0">
                <a:solidFill>
                  <a:prstClr val="white"/>
                </a:solidFill>
                <a:latin typeface="Calibri"/>
                <a:ea typeface="ＭＳ Ｐゴシック" charset="0"/>
                <a:cs typeface="ＭＳ Ｐゴシック" charset="0"/>
              </a:rPr>
            </a:br>
            <a:r>
              <a:rPr lang="en-US" sz="3200" i="1" dirty="0">
                <a:solidFill>
                  <a:srgbClr val="9B2D1F">
                    <a:lumMod val="40000"/>
                    <a:lumOff val="60000"/>
                  </a:srgbClr>
                </a:solidFill>
                <a:latin typeface="Calibri"/>
                <a:ea typeface="ＭＳ Ｐゴシック" charset="0"/>
                <a:cs typeface="ＭＳ Ｐゴシック" charset="0"/>
              </a:rPr>
              <a:t>structure and their purpose</a:t>
            </a:r>
            <a:r>
              <a:rPr lang="en-US" sz="3200" i="1" dirty="0">
                <a:solidFill>
                  <a:prstClr val="white"/>
                </a:solidFill>
                <a:latin typeface="Calibri"/>
                <a:ea typeface="ＭＳ Ｐゴシック" charset="0"/>
                <a:cs typeface="ＭＳ Ｐゴシック" charset="0"/>
              </a:rPr>
              <a:t>.</a:t>
            </a:r>
            <a:endParaRPr lang="en-US" sz="3200" dirty="0">
              <a:solidFill>
                <a:prstClr val="white"/>
              </a:solidFill>
              <a:latin typeface="Calibri"/>
              <a:ea typeface="ＭＳ Ｐゴシック" charset="0"/>
              <a:cs typeface="ＭＳ Ｐゴシック" charset="0"/>
            </a:endParaRPr>
          </a:p>
          <a:p>
            <a:pPr marL="231775"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44196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Example system</a:t>
            </a: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p>
            <a:pPr marL="231775" indent="-231775" fontAlgn="auto">
              <a:spcBef>
                <a:spcPct val="20000"/>
              </a:spcBef>
              <a:spcAft>
                <a:spcPts val="0"/>
              </a:spcAft>
              <a:buFont typeface="Arial" pitchFamily="34" charset="0"/>
              <a:buChar char="•"/>
              <a:defRPr/>
            </a:pPr>
            <a:r>
              <a:rPr lang="en-US" sz="3200" dirty="0" err="1">
                <a:solidFill>
                  <a:prstClr val="white"/>
                </a:solidFill>
                <a:latin typeface="Calibri"/>
                <a:ea typeface="ＭＳ Ｐゴシック" charset="0"/>
                <a:cs typeface="ＭＳ Ｐゴシック" charset="0"/>
              </a:rPr>
              <a:t>Kiva</a:t>
            </a:r>
            <a:r>
              <a:rPr lang="en-US" sz="3200" dirty="0">
                <a:solidFill>
                  <a:prstClr val="white"/>
                </a:solidFill>
                <a:latin typeface="Calibri"/>
                <a:ea typeface="ＭＳ Ｐゴシック" charset="0"/>
                <a:cs typeface="ＭＳ Ｐゴシック" charset="0"/>
              </a:rPr>
              <a:t> system to connect lenders with borrowers</a:t>
            </a:r>
          </a:p>
          <a:p>
            <a:pPr marL="457200" indent="-225425" fontAlgn="auto">
              <a:spcBef>
                <a:spcPct val="20000"/>
              </a:spcBef>
              <a:spcAft>
                <a:spcPts val="0"/>
              </a:spcAft>
              <a:buFont typeface="Arial" pitchFamily="34" charset="0"/>
              <a:buChar char="•"/>
              <a:defRPr/>
            </a:pPr>
            <a:r>
              <a:rPr lang="en-US" sz="2800" dirty="0">
                <a:solidFill>
                  <a:prstClr val="white"/>
                </a:solidFill>
                <a:latin typeface="Calibri"/>
                <a:ea typeface="ＭＳ Ｐゴシック" charset="0"/>
                <a:cs typeface="ＭＳ Ｐゴシック" charset="0"/>
              </a:rPr>
              <a:t>How could we use</a:t>
            </a:r>
            <a:br>
              <a:rPr lang="en-US" sz="2800" dirty="0">
                <a:solidFill>
                  <a:prstClr val="white"/>
                </a:solidFill>
                <a:latin typeface="Calibri"/>
                <a:ea typeface="ＭＳ Ｐゴシック" charset="0"/>
                <a:cs typeface="ＭＳ Ｐゴシック" charset="0"/>
              </a:rPr>
            </a:br>
            <a:r>
              <a:rPr lang="en-US" sz="2800" dirty="0">
                <a:solidFill>
                  <a:prstClr val="white"/>
                </a:solidFill>
                <a:latin typeface="Calibri"/>
                <a:ea typeface="ＭＳ Ｐゴシック" charset="0"/>
                <a:cs typeface="ＭＳ Ｐゴシック" charset="0"/>
              </a:rPr>
              <a:t>DPs to implement</a:t>
            </a:r>
            <a:br>
              <a:rPr lang="en-US" sz="2800" dirty="0">
                <a:solidFill>
                  <a:prstClr val="white"/>
                </a:solidFill>
                <a:latin typeface="Calibri"/>
                <a:ea typeface="ＭＳ Ｐゴシック" charset="0"/>
                <a:cs typeface="ＭＳ Ｐゴシック" charset="0"/>
              </a:rPr>
            </a:br>
            <a:r>
              <a:rPr lang="en-US" sz="2800" dirty="0" err="1">
                <a:solidFill>
                  <a:prstClr val="white"/>
                </a:solidFill>
                <a:latin typeface="Calibri"/>
                <a:ea typeface="ＭＳ Ｐゴシック" charset="0"/>
                <a:cs typeface="ＭＳ Ｐゴシック" charset="0"/>
              </a:rPr>
              <a:t>Kiva</a:t>
            </a:r>
            <a:r>
              <a:rPr lang="en-US" sz="2800" dirty="0">
                <a:solidFill>
                  <a:prstClr val="white"/>
                </a:solidFill>
                <a:latin typeface="Calibri"/>
                <a:ea typeface="ＭＳ Ｐゴシック" charset="0"/>
                <a:cs typeface="ＭＳ Ｐゴシック" charset="0"/>
              </a:rPr>
              <a:t>?</a:t>
            </a:r>
          </a:p>
          <a:p>
            <a:pPr marL="457200" indent="-225425" fontAlgn="auto">
              <a:spcBef>
                <a:spcPct val="20000"/>
              </a:spcBef>
              <a:spcAft>
                <a:spcPts val="0"/>
              </a:spcAft>
              <a:buFont typeface="Arial" pitchFamily="34" charset="0"/>
              <a:buChar char="•"/>
              <a:defRPr/>
            </a:pPr>
            <a:r>
              <a:rPr lang="en-US" sz="2800" dirty="0">
                <a:solidFill>
                  <a:prstClr val="white"/>
                </a:solidFill>
                <a:latin typeface="Calibri"/>
                <a:ea typeface="ＭＳ Ｐゴシック" charset="0"/>
                <a:cs typeface="ＭＳ Ｐゴシック" charset="0"/>
              </a:rPr>
              <a:t>How could we use</a:t>
            </a:r>
            <a:br>
              <a:rPr lang="en-US" sz="2800" dirty="0">
                <a:solidFill>
                  <a:prstClr val="white"/>
                </a:solidFill>
                <a:latin typeface="Calibri"/>
                <a:ea typeface="ＭＳ Ｐゴシック" charset="0"/>
                <a:cs typeface="ＭＳ Ｐゴシック" charset="0"/>
              </a:rPr>
            </a:br>
            <a:r>
              <a:rPr lang="en-US" sz="2800" dirty="0">
                <a:solidFill>
                  <a:prstClr val="white"/>
                </a:solidFill>
                <a:latin typeface="Calibri"/>
                <a:ea typeface="ＭＳ Ｐゴシック" charset="0"/>
                <a:cs typeface="ＭＳ Ｐゴシック" charset="0"/>
              </a:rPr>
              <a:t>DPs to implement</a:t>
            </a:r>
            <a:br>
              <a:rPr lang="en-US" sz="2800" dirty="0">
                <a:solidFill>
                  <a:prstClr val="white"/>
                </a:solidFill>
                <a:latin typeface="Calibri"/>
                <a:ea typeface="ＭＳ Ｐゴシック" charset="0"/>
                <a:cs typeface="ＭＳ Ｐゴシック" charset="0"/>
              </a:rPr>
            </a:br>
            <a:r>
              <a:rPr lang="en-US" sz="2800" dirty="0">
                <a:solidFill>
                  <a:prstClr val="white"/>
                </a:solidFill>
                <a:latin typeface="Calibri"/>
                <a:ea typeface="ＭＳ Ｐゴシック" charset="0"/>
                <a:cs typeface="ＭＳ Ｐゴシック" charset="0"/>
              </a:rPr>
              <a:t>a </a:t>
            </a:r>
            <a:r>
              <a:rPr lang="en-US" sz="2800" i="1" dirty="0">
                <a:solidFill>
                  <a:prstClr val="white"/>
                </a:solidFill>
                <a:latin typeface="Calibri"/>
                <a:ea typeface="ＭＳ Ｐゴシック" charset="0"/>
                <a:cs typeface="ＭＳ Ｐゴシック" charset="0"/>
              </a:rPr>
              <a:t>better</a:t>
            </a:r>
            <a:r>
              <a:rPr lang="en-US" sz="2800" dirty="0">
                <a:solidFill>
                  <a:prstClr val="white"/>
                </a:solidFill>
                <a:latin typeface="Calibri"/>
                <a:ea typeface="ＭＳ Ｐゴシック" charset="0"/>
                <a:cs typeface="ＭＳ Ｐゴシック" charset="0"/>
              </a:rPr>
              <a:t> </a:t>
            </a:r>
            <a:r>
              <a:rPr lang="en-US" sz="2800" dirty="0" err="1">
                <a:solidFill>
                  <a:prstClr val="white"/>
                </a:solidFill>
                <a:latin typeface="Calibri"/>
                <a:ea typeface="ＭＳ Ｐゴシック" charset="0"/>
                <a:cs typeface="ＭＳ Ｐゴシック" charset="0"/>
              </a:rPr>
              <a:t>Kiva</a:t>
            </a:r>
            <a:r>
              <a:rPr lang="en-US" sz="2800" dirty="0">
                <a:solidFill>
                  <a:prstClr val="white"/>
                </a:solidFill>
                <a:latin typeface="Calibri"/>
                <a:ea typeface="ＭＳ Ｐゴシック" charset="0"/>
                <a:cs typeface="ＭＳ Ｐゴシック" charset="0"/>
              </a:rPr>
              <a:t>???</a:t>
            </a:r>
          </a:p>
          <a:p>
            <a:pPr marL="231775"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p:txBody>
      </p:sp>
      <p:pic>
        <p:nvPicPr>
          <p:cNvPr id="54276" name="Picture 2"/>
          <p:cNvPicPr>
            <a:picLocks noChangeAspect="1" noChangeArrowheads="1"/>
          </p:cNvPicPr>
          <p:nvPr/>
        </p:nvPicPr>
        <p:blipFill>
          <a:blip r:embed="rId2">
            <a:extLst>
              <a:ext uri="{28A0092B-C50C-407E-A947-70E740481C1C}">
                <a14:useLocalDpi xmlns:a14="http://schemas.microsoft.com/office/drawing/2010/main" val="0"/>
              </a:ext>
            </a:extLst>
          </a:blip>
          <a:srcRect b="28638"/>
          <a:stretch>
            <a:fillRect/>
          </a:stretch>
        </p:blipFill>
        <p:spPr bwMode="auto">
          <a:xfrm>
            <a:off x="3733800" y="2286000"/>
            <a:ext cx="5049838"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Content Placeholder 1"/>
          <p:cNvSpPr>
            <a:spLocks noGrp="1"/>
          </p:cNvSpPr>
          <p:nvPr>
            <p:ph idx="1"/>
          </p:nvPr>
        </p:nvSpPr>
        <p:spPr>
          <a:xfrm>
            <a:off x="0" y="990600"/>
            <a:ext cx="4032250" cy="5867400"/>
          </a:xfrm>
        </p:spPr>
        <p:txBody>
          <a:bodyPr/>
          <a:lstStyle/>
          <a:p>
            <a:pPr eaLnBrk="1" hangingPunct="1">
              <a:buFont typeface="Arial" charset="0"/>
              <a:buNone/>
            </a:pPr>
            <a:r>
              <a:rPr lang="en-US" altLang="en-US">
                <a:ea typeface="ＭＳ Ｐゴシック" charset="-128"/>
              </a:rPr>
              <a:t>Knows how to create a complex object</a:t>
            </a:r>
          </a:p>
          <a:p>
            <a:pPr eaLnBrk="1" hangingPunct="1">
              <a:buFont typeface="Arial" charset="0"/>
              <a:buNone/>
            </a:pPr>
            <a:endParaRPr lang="en-US" altLang="en-US">
              <a:ea typeface="ＭＳ Ｐゴシック" charset="-128"/>
            </a:endParaRPr>
          </a:p>
          <a:p>
            <a:pPr eaLnBrk="1" hangingPunct="1">
              <a:buFont typeface="Arial" charset="0"/>
              <a:buNone/>
            </a:pPr>
            <a:r>
              <a:rPr lang="en-US" altLang="en-US">
                <a:ea typeface="ＭＳ Ｐゴシック" charset="-128"/>
              </a:rPr>
              <a:t>Use when instantiating an object requires filling it with parts or otherwise lengthy configuration</a:t>
            </a:r>
          </a:p>
          <a:p>
            <a:pPr eaLnBrk="1" hangingPunct="1">
              <a:buFont typeface="Arial" charset="0"/>
              <a:buNone/>
            </a:pPr>
            <a:endParaRPr lang="en-US" altLang="en-US">
              <a:ea typeface="ＭＳ Ｐゴシック" charset="-128"/>
            </a:endParaRPr>
          </a:p>
        </p:txBody>
      </p:sp>
      <p:sp>
        <p:nvSpPr>
          <p:cNvPr id="55298" name="Title 2"/>
          <p:cNvSpPr>
            <a:spLocks noGrp="1"/>
          </p:cNvSpPr>
          <p:nvPr>
            <p:ph type="title"/>
          </p:nvPr>
        </p:nvSpPr>
        <p:spPr>
          <a:xfrm>
            <a:off x="76200" y="152400"/>
            <a:ext cx="3790950" cy="609600"/>
          </a:xfrm>
        </p:spPr>
        <p:txBody>
          <a:bodyPr/>
          <a:lstStyle/>
          <a:p>
            <a:pPr eaLnBrk="1" hangingPunct="1"/>
            <a:r>
              <a:rPr lang="en-US" altLang="en-US">
                <a:ea typeface="ＭＳ Ｐゴシック" charset="-128"/>
              </a:rPr>
              <a:t>Builder</a:t>
            </a:r>
          </a:p>
        </p:txBody>
      </p:sp>
      <p:sp>
        <p:nvSpPr>
          <p:cNvPr id="4" name="TextBox 3"/>
          <p:cNvSpPr txBox="1"/>
          <p:nvPr/>
        </p:nvSpPr>
        <p:spPr>
          <a:xfrm>
            <a:off x="4510088" y="1852613"/>
            <a:ext cx="1992312" cy="368300"/>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TeamReviewScreen</a:t>
            </a:r>
            <a:endParaRPr lang="en-US" dirty="0">
              <a:solidFill>
                <a:prstClr val="black"/>
              </a:solidFill>
              <a:latin typeface="Calibri"/>
              <a:ea typeface="ＭＳ Ｐゴシック" charset="0"/>
              <a:cs typeface="ＭＳ Ｐゴシック" charset="0"/>
            </a:endParaRPr>
          </a:p>
        </p:txBody>
      </p:sp>
      <p:sp>
        <p:nvSpPr>
          <p:cNvPr id="5" name="TextBox 4"/>
          <p:cNvSpPr txBox="1"/>
          <p:nvPr/>
        </p:nvSpPr>
        <p:spPr>
          <a:xfrm>
            <a:off x="6034088" y="2833688"/>
            <a:ext cx="2195512" cy="369887"/>
          </a:xfrm>
          <a:prstGeom prst="rect">
            <a:avLst/>
          </a:prstGeom>
          <a:solidFill>
            <a:schemeClr val="bg1"/>
          </a:solidFill>
          <a:ln w="28575">
            <a:solidFill>
              <a:schemeClr val="accent6">
                <a:lumMod val="50000"/>
              </a:schemeClr>
            </a:solidFill>
            <a:headEnd type="none" w="med" len="med"/>
            <a:tailEnd type="none" w="med" len="med"/>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CategoryFilterSection</a:t>
            </a:r>
            <a:endParaRPr lang="en-US" dirty="0">
              <a:solidFill>
                <a:prstClr val="black"/>
              </a:solidFill>
              <a:latin typeface="Calibri"/>
              <a:ea typeface="ＭＳ Ｐゴシック" charset="0"/>
              <a:cs typeface="ＭＳ Ｐゴシック" charset="0"/>
            </a:endParaRPr>
          </a:p>
        </p:txBody>
      </p:sp>
      <p:sp>
        <p:nvSpPr>
          <p:cNvPr id="6" name="TextBox 5"/>
          <p:cNvSpPr txBox="1"/>
          <p:nvPr/>
        </p:nvSpPr>
        <p:spPr>
          <a:xfrm>
            <a:off x="6034088" y="3300413"/>
            <a:ext cx="1181100" cy="368300"/>
          </a:xfrm>
          <a:prstGeom prst="rect">
            <a:avLst/>
          </a:prstGeom>
          <a:solidFill>
            <a:schemeClr val="bg1"/>
          </a:solidFill>
          <a:ln w="28575">
            <a:solidFill>
              <a:schemeClr val="accent6">
                <a:lumMod val="50000"/>
              </a:schemeClr>
            </a:solidFill>
            <a:headEnd type="none" w="med" len="med"/>
            <a:tailEnd type="none" w="med" len="med"/>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TeamTable</a:t>
            </a:r>
            <a:endParaRPr lang="en-US" dirty="0">
              <a:solidFill>
                <a:prstClr val="black"/>
              </a:solidFill>
              <a:latin typeface="Calibri"/>
              <a:ea typeface="ＭＳ Ｐゴシック" charset="0"/>
              <a:cs typeface="ＭＳ Ｐゴシック" charset="0"/>
            </a:endParaRPr>
          </a:p>
        </p:txBody>
      </p:sp>
      <p:cxnSp>
        <p:nvCxnSpPr>
          <p:cNvPr id="7" name="Shape 6"/>
          <p:cNvCxnSpPr>
            <a:stCxn id="4" idx="2"/>
            <a:endCxn id="5" idx="1"/>
          </p:cNvCxnSpPr>
          <p:nvPr/>
        </p:nvCxnSpPr>
        <p:spPr>
          <a:xfrm rot="16200000" flipH="1">
            <a:off x="5371306" y="2355057"/>
            <a:ext cx="796925" cy="528638"/>
          </a:xfrm>
          <a:prstGeom prst="bentConnector2">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hape 7"/>
          <p:cNvCxnSpPr>
            <a:stCxn id="4" idx="2"/>
            <a:endCxn id="6" idx="1"/>
          </p:cNvCxnSpPr>
          <p:nvPr/>
        </p:nvCxnSpPr>
        <p:spPr>
          <a:xfrm rot="16200000" flipH="1">
            <a:off x="5137944" y="2588419"/>
            <a:ext cx="1263650" cy="528638"/>
          </a:xfrm>
          <a:prstGeom prst="bentConnector2">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00888" y="3757613"/>
            <a:ext cx="1462087" cy="368300"/>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TeamHeading</a:t>
            </a:r>
            <a:endParaRPr lang="en-US" dirty="0">
              <a:solidFill>
                <a:prstClr val="black"/>
              </a:solidFill>
              <a:latin typeface="Calibri"/>
              <a:ea typeface="ＭＳ Ｐゴシック" charset="0"/>
              <a:cs typeface="ＭＳ Ｐゴシック" charset="0"/>
            </a:endParaRPr>
          </a:p>
        </p:txBody>
      </p:sp>
      <p:sp>
        <p:nvSpPr>
          <p:cNvPr id="10" name="TextBox 9"/>
          <p:cNvSpPr txBox="1"/>
          <p:nvPr/>
        </p:nvSpPr>
        <p:spPr>
          <a:xfrm>
            <a:off x="7100888" y="4214813"/>
            <a:ext cx="1125537" cy="1662112"/>
          </a:xfrm>
          <a:prstGeom prst="rect">
            <a:avLst/>
          </a:prstGeom>
          <a:solidFill>
            <a:schemeClr val="bg1"/>
          </a:solidFill>
          <a:ln w="28575">
            <a:solidFill>
              <a:schemeClr val="accent6">
                <a:lumMod val="50000"/>
              </a:schemeClr>
            </a:solidFill>
            <a:headEnd type="none" w="med" len="med"/>
            <a:tailEnd type="none" w="med" len="med"/>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TeamRow</a:t>
            </a:r>
            <a:endParaRPr lang="en-US"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image</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name</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creation date</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 members</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 loans</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total loaned</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Join button</a:t>
            </a:r>
          </a:p>
        </p:txBody>
      </p:sp>
      <p:sp>
        <p:nvSpPr>
          <p:cNvPr id="11" name="TextBox 10"/>
          <p:cNvSpPr txBox="1"/>
          <p:nvPr/>
        </p:nvSpPr>
        <p:spPr>
          <a:xfrm>
            <a:off x="7939088" y="5967413"/>
            <a:ext cx="1052512" cy="738187"/>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TeamInfo</a:t>
            </a:r>
            <a:endParaRPr lang="en-US"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link</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category</a:t>
            </a:r>
          </a:p>
        </p:txBody>
      </p:sp>
      <p:cxnSp>
        <p:nvCxnSpPr>
          <p:cNvPr id="12" name="Shape 11"/>
          <p:cNvCxnSpPr>
            <a:stCxn id="6" idx="2"/>
            <a:endCxn id="9" idx="1"/>
          </p:cNvCxnSpPr>
          <p:nvPr/>
        </p:nvCxnSpPr>
        <p:spPr>
          <a:xfrm rot="16200000" flipH="1">
            <a:off x="6726238" y="3567113"/>
            <a:ext cx="273050" cy="476250"/>
          </a:xfrm>
          <a:prstGeom prst="bentConnector2">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hape 12"/>
          <p:cNvCxnSpPr>
            <a:stCxn id="6" idx="2"/>
            <a:endCxn id="10" idx="1"/>
          </p:cNvCxnSpPr>
          <p:nvPr/>
        </p:nvCxnSpPr>
        <p:spPr>
          <a:xfrm rot="16200000" flipH="1">
            <a:off x="6174582" y="4118769"/>
            <a:ext cx="1376362" cy="476250"/>
          </a:xfrm>
          <a:prstGeom prst="bentConnector2">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hape 13"/>
          <p:cNvCxnSpPr>
            <a:stCxn id="10" idx="2"/>
            <a:endCxn id="11" idx="1"/>
          </p:cNvCxnSpPr>
          <p:nvPr/>
        </p:nvCxnSpPr>
        <p:spPr>
          <a:xfrm rot="16200000" flipH="1">
            <a:off x="7572375" y="5969000"/>
            <a:ext cx="458788" cy="274638"/>
          </a:xfrm>
          <a:prstGeom prst="bentConnector2">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34088" y="2386013"/>
            <a:ext cx="1504950" cy="368300"/>
          </a:xfrm>
          <a:prstGeom prst="rect">
            <a:avLst/>
          </a:prstGeom>
          <a:solidFill>
            <a:schemeClr val="bg1"/>
          </a:solidFill>
          <a:ln w="28575">
            <a:solidFill>
              <a:schemeClr val="accent6">
                <a:lumMod val="50000"/>
              </a:schemeClr>
            </a:solidFill>
            <a:headEnd type="none" w="med" len="med"/>
            <a:tailEnd type="none" w="med" len="med"/>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SearchSection</a:t>
            </a:r>
            <a:endParaRPr lang="en-US" dirty="0">
              <a:solidFill>
                <a:prstClr val="black"/>
              </a:solidFill>
              <a:latin typeface="Calibri"/>
              <a:ea typeface="ＭＳ Ｐゴシック" charset="0"/>
              <a:cs typeface="ＭＳ Ｐゴシック" charset="0"/>
            </a:endParaRPr>
          </a:p>
        </p:txBody>
      </p:sp>
      <p:cxnSp>
        <p:nvCxnSpPr>
          <p:cNvPr id="16" name="Shape 15"/>
          <p:cNvCxnSpPr>
            <a:stCxn id="4" idx="2"/>
            <a:endCxn id="15" idx="1"/>
          </p:cNvCxnSpPr>
          <p:nvPr/>
        </p:nvCxnSpPr>
        <p:spPr>
          <a:xfrm rot="16200000" flipH="1">
            <a:off x="5595144" y="2131219"/>
            <a:ext cx="349250" cy="528638"/>
          </a:xfrm>
          <a:prstGeom prst="bentConnector2">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495800" y="609600"/>
            <a:ext cx="2662238" cy="1243013"/>
            <a:chOff x="4495800" y="609600"/>
            <a:chExt cx="2662238" cy="1243013"/>
          </a:xfrm>
        </p:grpSpPr>
        <p:sp>
          <p:nvSpPr>
            <p:cNvPr id="17" name="TextBox 16"/>
            <p:cNvSpPr txBox="1"/>
            <p:nvPr/>
          </p:nvSpPr>
          <p:spPr>
            <a:xfrm>
              <a:off x="4495800" y="609600"/>
              <a:ext cx="2662238" cy="55403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TeamReviewScreenBuilder</a:t>
              </a:r>
              <a:endParaRPr lang="en-US"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a:t>
              </a:r>
              <a:r>
                <a:rPr lang="en-US" sz="1200" dirty="0" err="1">
                  <a:solidFill>
                    <a:prstClr val="black"/>
                  </a:solidFill>
                  <a:latin typeface="Calibri"/>
                  <a:ea typeface="ＭＳ Ｐゴシック" charset="0"/>
                  <a:cs typeface="ＭＳ Ｐゴシック" charset="0"/>
                </a:rPr>
                <a:t>generateHtml</a:t>
              </a:r>
              <a:r>
                <a:rPr lang="en-US" sz="1200" dirty="0">
                  <a:solidFill>
                    <a:prstClr val="black"/>
                  </a:solidFill>
                  <a:latin typeface="Calibri"/>
                  <a:ea typeface="ＭＳ Ｐゴシック" charset="0"/>
                  <a:cs typeface="ＭＳ Ｐゴシック" charset="0"/>
                </a:rPr>
                <a:t>()</a:t>
              </a:r>
            </a:p>
          </p:txBody>
        </p:sp>
        <p:cxnSp>
          <p:nvCxnSpPr>
            <p:cNvPr id="19" name="Shape 18"/>
            <p:cNvCxnSpPr>
              <a:stCxn id="17" idx="2"/>
              <a:endCxn id="4" idx="0"/>
            </p:cNvCxnSpPr>
            <p:nvPr/>
          </p:nvCxnSpPr>
          <p:spPr>
            <a:xfrm rot="5400000">
              <a:off x="5321300" y="1347788"/>
              <a:ext cx="688975" cy="320675"/>
            </a:xfrm>
            <a:prstGeom prst="curvedConnector3">
              <a:avLst>
                <a:gd name="adj1" fmla="val 50000"/>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Content Placeholder 1"/>
          <p:cNvSpPr>
            <a:spLocks noGrp="1"/>
          </p:cNvSpPr>
          <p:nvPr>
            <p:ph idx="1"/>
          </p:nvPr>
        </p:nvSpPr>
        <p:spPr>
          <a:xfrm>
            <a:off x="0" y="990600"/>
            <a:ext cx="4032250" cy="5867400"/>
          </a:xfrm>
        </p:spPr>
        <p:txBody>
          <a:bodyPr/>
          <a:lstStyle/>
          <a:p>
            <a:pPr eaLnBrk="1" hangingPunct="1">
              <a:buFont typeface="Arial" charset="0"/>
              <a:buNone/>
            </a:pPr>
            <a:r>
              <a:rPr lang="en-US" altLang="en-US">
                <a:ea typeface="ＭＳ Ｐゴシック" charset="-128"/>
              </a:rPr>
              <a:t>Converts one interface to another by wrapping</a:t>
            </a:r>
          </a:p>
          <a:p>
            <a:pPr eaLnBrk="1" hangingPunct="1">
              <a:buFont typeface="Arial" charset="0"/>
              <a:buNone/>
            </a:pPr>
            <a:endParaRPr lang="en-US" altLang="en-US">
              <a:ea typeface="ＭＳ Ｐゴシック" charset="-128"/>
            </a:endParaRPr>
          </a:p>
          <a:p>
            <a:pPr eaLnBrk="1" hangingPunct="1">
              <a:buFont typeface="Arial" charset="0"/>
              <a:buNone/>
            </a:pPr>
            <a:r>
              <a:rPr lang="en-US" altLang="en-US">
                <a:ea typeface="ＭＳ Ｐゴシック" charset="-128"/>
              </a:rPr>
              <a:t>Use to overcome incompatibility</a:t>
            </a:r>
          </a:p>
        </p:txBody>
      </p:sp>
      <p:sp>
        <p:nvSpPr>
          <p:cNvPr id="56322" name="Title 2"/>
          <p:cNvSpPr>
            <a:spLocks noGrp="1"/>
          </p:cNvSpPr>
          <p:nvPr>
            <p:ph type="title"/>
          </p:nvPr>
        </p:nvSpPr>
        <p:spPr>
          <a:xfrm>
            <a:off x="76200" y="152400"/>
            <a:ext cx="3790950" cy="609600"/>
          </a:xfrm>
        </p:spPr>
        <p:txBody>
          <a:bodyPr/>
          <a:lstStyle/>
          <a:p>
            <a:pPr eaLnBrk="1" hangingPunct="1"/>
            <a:r>
              <a:rPr lang="en-US" altLang="en-US">
                <a:ea typeface="ＭＳ Ｐゴシック" charset="-128"/>
              </a:rPr>
              <a:t>Adapter</a:t>
            </a:r>
          </a:p>
        </p:txBody>
      </p:sp>
      <p:sp>
        <p:nvSpPr>
          <p:cNvPr id="4" name="TextBox 3"/>
          <p:cNvSpPr txBox="1"/>
          <p:nvPr/>
        </p:nvSpPr>
        <p:spPr>
          <a:xfrm>
            <a:off x="5851525" y="762000"/>
            <a:ext cx="1916113" cy="55403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i="1" dirty="0" err="1">
                <a:solidFill>
                  <a:prstClr val="black"/>
                </a:solidFill>
                <a:latin typeface="Calibri"/>
                <a:ea typeface="ＭＳ Ｐゴシック" charset="0"/>
                <a:cs typeface="ＭＳ Ｐゴシック" charset="0"/>
              </a:rPr>
              <a:t>PaymentProcessor</a:t>
            </a:r>
            <a:endParaRPr lang="en-US" i="1"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i="1" dirty="0">
                <a:solidFill>
                  <a:prstClr val="black"/>
                </a:solidFill>
                <a:latin typeface="Calibri"/>
                <a:ea typeface="ＭＳ Ｐゴシック" charset="0"/>
                <a:cs typeface="ＭＳ Ｐゴシック" charset="0"/>
              </a:rPr>
              <a:t>+ pay($ amount)</a:t>
            </a:r>
          </a:p>
        </p:txBody>
      </p:sp>
      <p:sp>
        <p:nvSpPr>
          <p:cNvPr id="6" name="TextBox 5"/>
          <p:cNvSpPr txBox="1"/>
          <p:nvPr/>
        </p:nvSpPr>
        <p:spPr>
          <a:xfrm>
            <a:off x="5637213" y="3525838"/>
            <a:ext cx="2343150" cy="554037"/>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a:solidFill>
                  <a:prstClr val="black"/>
                </a:solidFill>
                <a:latin typeface="Calibri"/>
                <a:ea typeface="ＭＳ Ｐゴシック" charset="0"/>
                <a:cs typeface="ＭＳ Ｐゴシック" charset="0"/>
              </a:rPr>
              <a:t>.</a:t>
            </a:r>
            <a:r>
              <a:rPr lang="en-US" dirty="0" err="1">
                <a:solidFill>
                  <a:prstClr val="black"/>
                </a:solidFill>
                <a:latin typeface="Calibri"/>
                <a:ea typeface="ＭＳ Ｐゴシック" charset="0"/>
                <a:cs typeface="ＭＳ Ｐゴシック" charset="0"/>
              </a:rPr>
              <a:t>netCharge</a:t>
            </a:r>
            <a:r>
              <a:rPr lang="en-US" dirty="0">
                <a:solidFill>
                  <a:prstClr val="black"/>
                </a:solidFill>
                <a:latin typeface="Calibri"/>
                <a:ea typeface="ＭＳ Ｐゴシック" charset="0"/>
                <a:cs typeface="ＭＳ Ｐゴシック" charset="0"/>
              </a:rPr>
              <a:t> component</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issueCharge</a:t>
            </a:r>
            <a:r>
              <a:rPr lang="en-US" sz="1200" dirty="0">
                <a:solidFill>
                  <a:prstClr val="black"/>
                </a:solidFill>
                <a:latin typeface="Calibri"/>
                <a:ea typeface="ＭＳ Ｐゴシック" charset="0"/>
                <a:cs typeface="ＭＳ Ｐゴシック" charset="0"/>
              </a:rPr>
              <a:t>($ amount, timeout)</a:t>
            </a:r>
          </a:p>
        </p:txBody>
      </p:sp>
      <p:sp>
        <p:nvSpPr>
          <p:cNvPr id="7" name="TextBox 6"/>
          <p:cNvSpPr txBox="1"/>
          <p:nvPr/>
        </p:nvSpPr>
        <p:spPr>
          <a:xfrm>
            <a:off x="5427663" y="2535238"/>
            <a:ext cx="2762250" cy="554037"/>
          </a:xfrm>
          <a:prstGeom prst="rect">
            <a:avLst/>
          </a:prstGeom>
          <a:solidFill>
            <a:schemeClr val="bg1"/>
          </a:solidFill>
          <a:ln w="28575">
            <a:solidFill>
              <a:schemeClr val="accent6">
                <a:lumMod val="50000"/>
              </a:schemeClr>
            </a:solidFill>
          </a:ln>
        </p:spPr>
        <p:txBody>
          <a:bodyPr>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CreditCardPaymentAdapter</a:t>
            </a:r>
            <a:endParaRPr lang="en-US"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pay($ amount)</a:t>
            </a:r>
          </a:p>
        </p:txBody>
      </p:sp>
      <p:sp>
        <p:nvSpPr>
          <p:cNvPr id="8" name="TextBox 7"/>
          <p:cNvSpPr txBox="1"/>
          <p:nvPr/>
        </p:nvSpPr>
        <p:spPr>
          <a:xfrm>
            <a:off x="5410200" y="5811838"/>
            <a:ext cx="2798763" cy="369887"/>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a:solidFill>
                  <a:prstClr val="black"/>
                </a:solidFill>
                <a:latin typeface="Calibri"/>
                <a:ea typeface="ＭＳ Ｐゴシック" charset="0"/>
                <a:cs typeface="ＭＳ Ｐゴシック" charset="0"/>
              </a:rPr>
              <a:t>Remote credit card gateway</a:t>
            </a:r>
          </a:p>
        </p:txBody>
      </p:sp>
      <p:cxnSp>
        <p:nvCxnSpPr>
          <p:cNvPr id="10" name="Curved Connector 9"/>
          <p:cNvCxnSpPr/>
          <p:nvPr/>
        </p:nvCxnSpPr>
        <p:spPr>
          <a:xfrm rot="5400000">
            <a:off x="5943600" y="4945063"/>
            <a:ext cx="1731963" cy="1587"/>
          </a:xfrm>
          <a:prstGeom prst="curvedConnector3">
            <a:avLst>
              <a:gd name="adj1" fmla="val 50000"/>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6590506" y="3307557"/>
            <a:ext cx="436563" cy="0"/>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7" idx="0"/>
            <a:endCxn id="21" idx="3"/>
          </p:cNvCxnSpPr>
          <p:nvPr/>
        </p:nvCxnSpPr>
        <p:spPr>
          <a:xfrm rot="16200000" flipV="1">
            <a:off x="6313488" y="2039938"/>
            <a:ext cx="990600" cy="0"/>
          </a:xfrm>
          <a:prstGeom prst="line">
            <a:avLst/>
          </a:prstGeom>
          <a:ln w="38100">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1" name="Isosceles Triangle 20"/>
          <p:cNvSpPr/>
          <p:nvPr/>
        </p:nvSpPr>
        <p:spPr>
          <a:xfrm>
            <a:off x="6694488" y="1392238"/>
            <a:ext cx="228600" cy="152400"/>
          </a:xfrm>
          <a:prstGeom prst="triangle">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4"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76200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Patterns, patterns everywhere</a:t>
            </a: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lvl1pPr marL="231775" indent="-231775" eaLnBrk="0" hangingPunct="0">
              <a:defRPr sz="2400">
                <a:solidFill>
                  <a:schemeClr val="tx1"/>
                </a:solidFill>
                <a:latin typeface="Calibri" charset="0"/>
                <a:ea typeface="ＭＳ Ｐゴシック" charset="-128"/>
              </a:defRPr>
            </a:lvl1pPr>
            <a:lvl2pPr marL="688975" indent="-231775"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spcBef>
                <a:spcPct val="20000"/>
              </a:spcBef>
              <a:buFont typeface="Arial" charset="0"/>
              <a:buChar char="•"/>
            </a:pPr>
            <a:r>
              <a:rPr lang="en-US" altLang="en-US" sz="3200">
                <a:solidFill>
                  <a:srgbClr val="FFFFFF"/>
                </a:solidFill>
              </a:rPr>
              <a:t>You need to decorate a room…</a:t>
            </a:r>
          </a:p>
          <a:p>
            <a:pPr lvl="1" eaLnBrk="1" hangingPunct="1">
              <a:spcBef>
                <a:spcPct val="20000"/>
              </a:spcBef>
              <a:buFont typeface="Arial" charset="0"/>
              <a:buChar char="•"/>
            </a:pPr>
            <a:r>
              <a:rPr lang="en-US" altLang="en-US" sz="3200">
                <a:solidFill>
                  <a:srgbClr val="FFFFFF"/>
                </a:solidFill>
              </a:rPr>
              <a:t>What patterns do you use?</a:t>
            </a:r>
          </a:p>
          <a:p>
            <a:pPr lvl="1" eaLnBrk="1" hangingPunct="1">
              <a:spcBef>
                <a:spcPct val="20000"/>
              </a:spcBef>
              <a:buFont typeface="Arial" charset="0"/>
              <a:buChar char="•"/>
            </a:pPr>
            <a:endParaRPr lang="en-US" altLang="en-US" sz="3200">
              <a:solidFill>
                <a:srgbClr val="FFFFFF"/>
              </a:solidFill>
            </a:endParaRPr>
          </a:p>
          <a:p>
            <a:pPr eaLnBrk="1" hangingPunct="1">
              <a:spcBef>
                <a:spcPct val="20000"/>
              </a:spcBef>
              <a:buFont typeface="Arial" charset="0"/>
              <a:buChar char="•"/>
            </a:pPr>
            <a:r>
              <a:rPr lang="en-US" altLang="en-US" sz="3200">
                <a:solidFill>
                  <a:srgbClr val="FFFFFF"/>
                </a:solidFill>
              </a:rPr>
              <a:t>You need to write a term paper…</a:t>
            </a:r>
          </a:p>
          <a:p>
            <a:pPr lvl="1" eaLnBrk="1" hangingPunct="1">
              <a:spcBef>
                <a:spcPct val="20000"/>
              </a:spcBef>
              <a:buFont typeface="Arial" charset="0"/>
              <a:buChar char="•"/>
            </a:pPr>
            <a:r>
              <a:rPr lang="en-US" altLang="en-US" sz="3200">
                <a:solidFill>
                  <a:srgbClr val="FFFFFF"/>
                </a:solidFill>
              </a:rPr>
              <a:t>What patterns do you use?</a:t>
            </a:r>
          </a:p>
          <a:p>
            <a:pPr lvl="1" eaLnBrk="1" hangingPunct="1">
              <a:spcBef>
                <a:spcPct val="20000"/>
              </a:spcBef>
              <a:buFont typeface="Arial" charset="0"/>
              <a:buChar char="•"/>
            </a:pPr>
            <a:endParaRPr lang="en-US" altLang="en-US" sz="3200">
              <a:solidFill>
                <a:srgbClr val="FFFFFF"/>
              </a:solidFill>
            </a:endParaRPr>
          </a:p>
          <a:p>
            <a:pPr eaLnBrk="1" hangingPunct="1">
              <a:spcBef>
                <a:spcPct val="20000"/>
              </a:spcBef>
              <a:buFont typeface="Arial" charset="0"/>
              <a:buChar char="•"/>
            </a:pPr>
            <a:endParaRPr lang="en-US" altLang="en-US" sz="3200">
              <a:solidFill>
                <a:srgbClr val="FFFFFF"/>
              </a:solidFill>
            </a:endParaRPr>
          </a:p>
          <a:p>
            <a:pPr lvl="1" eaLnBrk="1" hangingPunct="1">
              <a:spcBef>
                <a:spcPct val="20000"/>
              </a:spcBef>
              <a:buFont typeface="Arial" charset="0"/>
              <a:buChar char="•"/>
            </a:pPr>
            <a:endParaRPr lang="en-US" altLang="en-US" sz="3200">
              <a:solidFill>
                <a:srgbClr val="FFFF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85349" y="3434025"/>
            <a:ext cx="684803" cy="523220"/>
          </a:xfrm>
          <a:prstGeom prst="rect">
            <a:avLst/>
          </a:prstGeom>
          <a:noFill/>
        </p:spPr>
        <p:txBody>
          <a:bodyPr wrap="none" rtlCol="0">
            <a:spAutoFit/>
          </a:bodyPr>
          <a:lstStyle/>
          <a:p>
            <a:r>
              <a:rPr lang="en-US" sz="2800" b="1" smtClean="0"/>
              <a:t>???</a:t>
            </a:r>
            <a:endParaRPr lang="en-US" sz="2800" b="1"/>
          </a:p>
        </p:txBody>
      </p:sp>
      <p:sp>
        <p:nvSpPr>
          <p:cNvPr id="57345" name="Content Placeholder 1"/>
          <p:cNvSpPr>
            <a:spLocks noGrp="1"/>
          </p:cNvSpPr>
          <p:nvPr>
            <p:ph idx="1"/>
          </p:nvPr>
        </p:nvSpPr>
        <p:spPr>
          <a:xfrm>
            <a:off x="0" y="990600"/>
            <a:ext cx="4032250" cy="5867400"/>
          </a:xfrm>
        </p:spPr>
        <p:txBody>
          <a:bodyPr/>
          <a:lstStyle/>
          <a:p>
            <a:pPr eaLnBrk="1" hangingPunct="1">
              <a:buFont typeface="Arial" charset="0"/>
              <a:buNone/>
            </a:pPr>
            <a:r>
              <a:rPr lang="en-US" altLang="en-US">
                <a:ea typeface="ＭＳ Ｐゴシック" charset="-128"/>
              </a:rPr>
              <a:t>Object that provides a unified, high-level interface to a subsystem</a:t>
            </a:r>
          </a:p>
          <a:p>
            <a:pPr eaLnBrk="1" hangingPunct="1">
              <a:buFont typeface="Arial" charset="0"/>
              <a:buNone/>
            </a:pPr>
            <a:endParaRPr lang="en-US" altLang="en-US">
              <a:ea typeface="ＭＳ Ｐゴシック" charset="-128"/>
            </a:endParaRPr>
          </a:p>
          <a:p>
            <a:pPr eaLnBrk="1" hangingPunct="1">
              <a:buFont typeface="Arial" charset="0"/>
              <a:buNone/>
            </a:pPr>
            <a:r>
              <a:rPr lang="en-US" altLang="en-US">
                <a:ea typeface="ＭＳ Ｐゴシック" charset="-128"/>
              </a:rPr>
              <a:t>Use when calling a subsystem requires a frequent series of complex lines of code</a:t>
            </a:r>
          </a:p>
        </p:txBody>
      </p:sp>
      <p:sp>
        <p:nvSpPr>
          <p:cNvPr id="57346" name="Title 2"/>
          <p:cNvSpPr>
            <a:spLocks noGrp="1"/>
          </p:cNvSpPr>
          <p:nvPr>
            <p:ph type="title"/>
          </p:nvPr>
        </p:nvSpPr>
        <p:spPr>
          <a:xfrm>
            <a:off x="76200" y="152400"/>
            <a:ext cx="3790950" cy="609600"/>
          </a:xfrm>
        </p:spPr>
        <p:txBody>
          <a:bodyPr/>
          <a:lstStyle/>
          <a:p>
            <a:pPr eaLnBrk="1" hangingPunct="1"/>
            <a:r>
              <a:rPr lang="en-US" altLang="en-US">
                <a:ea typeface="ＭＳ Ｐゴシック" charset="-128"/>
              </a:rPr>
              <a:t>Facade</a:t>
            </a:r>
          </a:p>
        </p:txBody>
      </p:sp>
      <p:sp>
        <p:nvSpPr>
          <p:cNvPr id="4" name="TextBox 3"/>
          <p:cNvSpPr txBox="1"/>
          <p:nvPr/>
        </p:nvSpPr>
        <p:spPr>
          <a:xfrm>
            <a:off x="5851525" y="762000"/>
            <a:ext cx="1916113" cy="55403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i="1" dirty="0" err="1">
                <a:solidFill>
                  <a:prstClr val="black"/>
                </a:solidFill>
                <a:latin typeface="Calibri"/>
                <a:ea typeface="ＭＳ Ｐゴシック" charset="0"/>
                <a:cs typeface="ＭＳ Ｐゴシック" charset="0"/>
              </a:rPr>
              <a:t>PaymentProcessor</a:t>
            </a:r>
            <a:endParaRPr lang="en-US" i="1"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i="1" dirty="0">
                <a:solidFill>
                  <a:prstClr val="black"/>
                </a:solidFill>
                <a:latin typeface="Calibri"/>
                <a:ea typeface="ＭＳ Ｐゴシック" charset="0"/>
                <a:cs typeface="ＭＳ Ｐゴシック" charset="0"/>
              </a:rPr>
              <a:t>+ pay($ amount)</a:t>
            </a:r>
          </a:p>
        </p:txBody>
      </p:sp>
      <p:sp>
        <p:nvSpPr>
          <p:cNvPr id="5" name="TextBox 4"/>
          <p:cNvSpPr txBox="1"/>
          <p:nvPr/>
        </p:nvSpPr>
        <p:spPr>
          <a:xfrm>
            <a:off x="5637213" y="3525838"/>
            <a:ext cx="2343150" cy="554037"/>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a:solidFill>
                  <a:prstClr val="black"/>
                </a:solidFill>
                <a:latin typeface="Calibri"/>
                <a:ea typeface="ＭＳ Ｐゴシック" charset="0"/>
                <a:cs typeface="ＭＳ Ｐゴシック" charset="0"/>
              </a:rPr>
              <a:t>.</a:t>
            </a:r>
            <a:r>
              <a:rPr lang="en-US" dirty="0" err="1">
                <a:solidFill>
                  <a:prstClr val="black"/>
                </a:solidFill>
                <a:latin typeface="Calibri"/>
                <a:ea typeface="ＭＳ Ｐゴシック" charset="0"/>
                <a:cs typeface="ＭＳ Ｐゴシック" charset="0"/>
              </a:rPr>
              <a:t>netCharge</a:t>
            </a:r>
            <a:r>
              <a:rPr lang="en-US" dirty="0">
                <a:solidFill>
                  <a:prstClr val="black"/>
                </a:solidFill>
                <a:latin typeface="Calibri"/>
                <a:ea typeface="ＭＳ Ｐゴシック" charset="0"/>
                <a:cs typeface="ＭＳ Ｐゴシック" charset="0"/>
              </a:rPr>
              <a:t> component</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issueCharge</a:t>
            </a:r>
            <a:r>
              <a:rPr lang="en-US" sz="1200" dirty="0">
                <a:solidFill>
                  <a:prstClr val="black"/>
                </a:solidFill>
                <a:latin typeface="Calibri"/>
                <a:ea typeface="ＭＳ Ｐゴシック" charset="0"/>
                <a:cs typeface="ＭＳ Ｐゴシック" charset="0"/>
              </a:rPr>
              <a:t>($ amount, timeout)</a:t>
            </a:r>
          </a:p>
        </p:txBody>
      </p:sp>
      <p:sp>
        <p:nvSpPr>
          <p:cNvPr id="6" name="TextBox 5"/>
          <p:cNvSpPr txBox="1"/>
          <p:nvPr/>
        </p:nvSpPr>
        <p:spPr>
          <a:xfrm>
            <a:off x="5427663" y="2535238"/>
            <a:ext cx="2762250" cy="554037"/>
          </a:xfrm>
          <a:prstGeom prst="rect">
            <a:avLst/>
          </a:prstGeom>
          <a:solidFill>
            <a:schemeClr val="bg1"/>
          </a:solidFill>
          <a:ln w="28575">
            <a:solidFill>
              <a:schemeClr val="accent6">
                <a:lumMod val="50000"/>
              </a:schemeClr>
            </a:solidFill>
          </a:ln>
        </p:spPr>
        <p:txBody>
          <a:bodyPr>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CreditCardPaymentAdapter</a:t>
            </a:r>
            <a:endParaRPr lang="en-US"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pay($ amount)</a:t>
            </a:r>
          </a:p>
        </p:txBody>
      </p:sp>
      <p:sp>
        <p:nvSpPr>
          <p:cNvPr id="7" name="TextBox 6"/>
          <p:cNvSpPr txBox="1"/>
          <p:nvPr/>
        </p:nvSpPr>
        <p:spPr>
          <a:xfrm>
            <a:off x="4191000" y="4267200"/>
            <a:ext cx="1982788" cy="36988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ComponentLicense</a:t>
            </a:r>
            <a:endParaRPr lang="en-US" dirty="0">
              <a:solidFill>
                <a:prstClr val="black"/>
              </a:solidFill>
              <a:latin typeface="Calibri"/>
              <a:ea typeface="ＭＳ Ｐゴシック" charset="0"/>
              <a:cs typeface="ＭＳ Ｐゴシック" charset="0"/>
            </a:endParaRPr>
          </a:p>
        </p:txBody>
      </p:sp>
      <p:cxnSp>
        <p:nvCxnSpPr>
          <p:cNvPr id="9" name="Straight Arrow Connector 8"/>
          <p:cNvCxnSpPr/>
          <p:nvPr/>
        </p:nvCxnSpPr>
        <p:spPr>
          <a:xfrm rot="5400000">
            <a:off x="6590506" y="3307557"/>
            <a:ext cx="436563" cy="0"/>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11" idx="3"/>
          </p:cNvCxnSpPr>
          <p:nvPr/>
        </p:nvCxnSpPr>
        <p:spPr>
          <a:xfrm rot="16200000" flipV="1">
            <a:off x="6313488" y="2039938"/>
            <a:ext cx="990600" cy="0"/>
          </a:xfrm>
          <a:prstGeom prst="line">
            <a:avLst/>
          </a:prstGeom>
          <a:ln w="38100">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a:off x="6694488" y="1392238"/>
            <a:ext cx="228600" cy="152400"/>
          </a:xfrm>
          <a:prstGeom prst="triangle">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8" name="TextBox 17"/>
          <p:cNvSpPr txBox="1"/>
          <p:nvPr/>
        </p:nvSpPr>
        <p:spPr>
          <a:xfrm>
            <a:off x="4343400" y="4800600"/>
            <a:ext cx="1760538" cy="36988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GatewayRequest</a:t>
            </a:r>
            <a:endParaRPr lang="en-US" dirty="0">
              <a:solidFill>
                <a:prstClr val="black"/>
              </a:solidFill>
              <a:latin typeface="Calibri"/>
              <a:ea typeface="ＭＳ Ｐゴシック" charset="0"/>
              <a:cs typeface="ＭＳ Ｐゴシック" charset="0"/>
            </a:endParaRPr>
          </a:p>
        </p:txBody>
      </p:sp>
      <p:sp>
        <p:nvSpPr>
          <p:cNvPr id="19" name="TextBox 18"/>
          <p:cNvSpPr txBox="1"/>
          <p:nvPr/>
        </p:nvSpPr>
        <p:spPr>
          <a:xfrm>
            <a:off x="5486400" y="5715000"/>
            <a:ext cx="2220913" cy="923925"/>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RequestConfiguration</a:t>
            </a:r>
            <a:endParaRPr lang="en-US"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timeout</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URL</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HTTP client certificate</a:t>
            </a:r>
          </a:p>
        </p:txBody>
      </p:sp>
      <p:cxnSp>
        <p:nvCxnSpPr>
          <p:cNvPr id="21" name="Shape 20"/>
          <p:cNvCxnSpPr>
            <a:stCxn id="18" idx="2"/>
            <a:endCxn id="19" idx="1"/>
          </p:cNvCxnSpPr>
          <p:nvPr/>
        </p:nvCxnSpPr>
        <p:spPr>
          <a:xfrm rot="16200000" flipH="1">
            <a:off x="4851400" y="5541963"/>
            <a:ext cx="1006475" cy="263525"/>
          </a:xfrm>
          <a:prstGeom prst="bentConnector2">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hape 24"/>
          <p:cNvCxnSpPr>
            <a:stCxn id="5" idx="2"/>
            <a:endCxn id="7" idx="3"/>
          </p:cNvCxnSpPr>
          <p:nvPr/>
        </p:nvCxnSpPr>
        <p:spPr>
          <a:xfrm rot="5400000">
            <a:off x="6305550" y="3948113"/>
            <a:ext cx="371475" cy="635000"/>
          </a:xfrm>
          <a:prstGeom prst="curvedConnector2">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hape 26"/>
          <p:cNvCxnSpPr>
            <a:stCxn id="5" idx="2"/>
            <a:endCxn id="18" idx="3"/>
          </p:cNvCxnSpPr>
          <p:nvPr/>
        </p:nvCxnSpPr>
        <p:spPr>
          <a:xfrm rot="5400000">
            <a:off x="6003925" y="4179888"/>
            <a:ext cx="904875" cy="704850"/>
          </a:xfrm>
          <a:prstGeom prst="curvedConnector2">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467600" y="4191000"/>
            <a:ext cx="1516063" cy="36988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GatewayProxy</a:t>
            </a:r>
            <a:endParaRPr lang="en-US" dirty="0">
              <a:solidFill>
                <a:prstClr val="black"/>
              </a:solidFill>
              <a:latin typeface="Calibri"/>
              <a:ea typeface="ＭＳ Ｐゴシック" charset="0"/>
              <a:cs typeface="ＭＳ Ｐゴシック" charset="0"/>
            </a:endParaRPr>
          </a:p>
        </p:txBody>
      </p:sp>
      <p:sp>
        <p:nvSpPr>
          <p:cNvPr id="29" name="TextBox 28"/>
          <p:cNvSpPr txBox="1"/>
          <p:nvPr/>
        </p:nvSpPr>
        <p:spPr>
          <a:xfrm>
            <a:off x="7467600" y="4876800"/>
            <a:ext cx="1555750" cy="36988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a:solidFill>
                  <a:prstClr val="black"/>
                </a:solidFill>
                <a:latin typeface="Calibri"/>
                <a:ea typeface="ＭＳ Ｐゴシック" charset="0"/>
                <a:cs typeface="ＭＳ Ｐゴシック" charset="0"/>
              </a:rPr>
              <a:t>Remote server</a:t>
            </a:r>
          </a:p>
        </p:txBody>
      </p:sp>
      <p:cxnSp>
        <p:nvCxnSpPr>
          <p:cNvPr id="32" name="Curved Connector 31"/>
          <p:cNvCxnSpPr>
            <a:stCxn id="28" idx="2"/>
            <a:endCxn id="29" idx="0"/>
          </p:cNvCxnSpPr>
          <p:nvPr/>
        </p:nvCxnSpPr>
        <p:spPr>
          <a:xfrm rot="16200000" flipH="1">
            <a:off x="8077994" y="4709319"/>
            <a:ext cx="315912" cy="19050"/>
          </a:xfrm>
          <a:prstGeom prst="curvedConnector3">
            <a:avLst>
              <a:gd name="adj1" fmla="val 50000"/>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hape 40"/>
          <p:cNvCxnSpPr>
            <a:stCxn id="5" idx="2"/>
            <a:endCxn id="28" idx="1"/>
          </p:cNvCxnSpPr>
          <p:nvPr/>
        </p:nvCxnSpPr>
        <p:spPr>
          <a:xfrm rot="16200000" flipH="1">
            <a:off x="6990556" y="3898107"/>
            <a:ext cx="295275" cy="658812"/>
          </a:xfrm>
          <a:prstGeom prst="curvedConnector2">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par>
                                <p:cTn id="12" presetID="22" presetClass="entr" presetSubtype="1"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up)">
                                      <p:cBhvr>
                                        <p:cTn id="14" dur="500"/>
                                        <p:tgtEl>
                                          <p:spTgt spid="25"/>
                                        </p:tgtEl>
                                      </p:cBhvr>
                                    </p:animEffect>
                                  </p:childTnLst>
                                </p:cTn>
                              </p:par>
                              <p:par>
                                <p:cTn id="15" presetID="22" presetClass="entr" presetSubtype="1"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ontent Placeholder 1"/>
          <p:cNvSpPr>
            <a:spLocks noGrp="1"/>
          </p:cNvSpPr>
          <p:nvPr>
            <p:ph idx="1"/>
          </p:nvPr>
        </p:nvSpPr>
        <p:spPr>
          <a:xfrm>
            <a:off x="0" y="990600"/>
            <a:ext cx="4032250" cy="5867400"/>
          </a:xfrm>
        </p:spPr>
        <p:txBody>
          <a:bodyPr/>
          <a:lstStyle/>
          <a:p>
            <a:pPr eaLnBrk="1" hangingPunct="1">
              <a:buFont typeface="Arial" charset="0"/>
              <a:buNone/>
            </a:pPr>
            <a:r>
              <a:rPr lang="en-US" altLang="en-US">
                <a:ea typeface="ＭＳ Ｐゴシック" charset="-128"/>
              </a:rPr>
              <a:t>Encapsulate state in an object</a:t>
            </a:r>
          </a:p>
          <a:p>
            <a:pPr eaLnBrk="1" hangingPunct="1">
              <a:buFont typeface="Arial" charset="0"/>
              <a:buNone/>
            </a:pPr>
            <a:endParaRPr lang="en-US" altLang="en-US">
              <a:ea typeface="ＭＳ Ｐゴシック" charset="-128"/>
            </a:endParaRPr>
          </a:p>
          <a:p>
            <a:pPr eaLnBrk="1" hangingPunct="1">
              <a:buFont typeface="Arial" charset="0"/>
              <a:buNone/>
            </a:pPr>
            <a:r>
              <a:rPr lang="en-US" altLang="en-US">
                <a:ea typeface="ＭＳ Ｐゴシック" charset="-128"/>
              </a:rPr>
              <a:t>Use if you might want to return to a certain state later</a:t>
            </a:r>
          </a:p>
        </p:txBody>
      </p:sp>
      <p:sp>
        <p:nvSpPr>
          <p:cNvPr id="58370" name="Title 2"/>
          <p:cNvSpPr>
            <a:spLocks noGrp="1"/>
          </p:cNvSpPr>
          <p:nvPr>
            <p:ph type="title"/>
          </p:nvPr>
        </p:nvSpPr>
        <p:spPr>
          <a:xfrm>
            <a:off x="76200" y="152400"/>
            <a:ext cx="3790950" cy="609600"/>
          </a:xfrm>
        </p:spPr>
        <p:txBody>
          <a:bodyPr/>
          <a:lstStyle/>
          <a:p>
            <a:pPr eaLnBrk="1" hangingPunct="1"/>
            <a:r>
              <a:rPr lang="en-US" altLang="en-US">
                <a:ea typeface="ＭＳ Ｐゴシック" charset="-128"/>
              </a:rPr>
              <a:t>Memento</a:t>
            </a:r>
          </a:p>
        </p:txBody>
      </p:sp>
      <p:sp>
        <p:nvSpPr>
          <p:cNvPr id="6" name="TextBox 5"/>
          <p:cNvSpPr txBox="1"/>
          <p:nvPr/>
        </p:nvSpPr>
        <p:spPr>
          <a:xfrm>
            <a:off x="4267200" y="3276600"/>
            <a:ext cx="2070100" cy="73818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BlogEntry</a:t>
            </a:r>
            <a:endParaRPr lang="en-US"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StoreToHtmlMemento</a:t>
            </a:r>
            <a:r>
              <a:rPr lang="en-US" sz="1200" dirty="0">
                <a:solidFill>
                  <a:prstClr val="black"/>
                </a:solidFill>
                <a:latin typeface="Calibri"/>
                <a:ea typeface="ＭＳ Ｐゴシック" charset="0"/>
                <a:cs typeface="ＭＳ Ｐゴシック" charset="0"/>
              </a:rPr>
              <a:t>()</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ReloadFromHtmlMemento</a:t>
            </a:r>
            <a:r>
              <a:rPr lang="en-US" sz="1200" dirty="0">
                <a:solidFill>
                  <a:prstClr val="black"/>
                </a:solidFill>
                <a:latin typeface="Calibri"/>
                <a:ea typeface="ＭＳ Ｐゴシック" charset="0"/>
                <a:cs typeface="ＭＳ Ｐゴシック" charset="0"/>
              </a:rPr>
              <a:t>()</a:t>
            </a:r>
          </a:p>
        </p:txBody>
      </p:sp>
      <p:sp>
        <p:nvSpPr>
          <p:cNvPr id="7" name="TextBox 6"/>
          <p:cNvSpPr txBox="1"/>
          <p:nvPr/>
        </p:nvSpPr>
        <p:spPr>
          <a:xfrm>
            <a:off x="6705600" y="3429000"/>
            <a:ext cx="1571625" cy="55403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HtmlMemento</a:t>
            </a:r>
            <a:endParaRPr lang="en-US"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html</a:t>
            </a:r>
          </a:p>
        </p:txBody>
      </p:sp>
      <p:cxnSp>
        <p:nvCxnSpPr>
          <p:cNvPr id="9" name="Straight Arrow Connector 8"/>
          <p:cNvCxnSpPr>
            <a:stCxn id="6" idx="3"/>
            <a:endCxn id="7" idx="1"/>
          </p:cNvCxnSpPr>
          <p:nvPr/>
        </p:nvCxnSpPr>
        <p:spPr>
          <a:xfrm>
            <a:off x="6337300" y="3646488"/>
            <a:ext cx="368300" cy="58737"/>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477000" y="2667000"/>
            <a:ext cx="2020888" cy="36988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UndoRedoManager</a:t>
            </a:r>
            <a:endParaRPr lang="en-US" dirty="0">
              <a:solidFill>
                <a:prstClr val="black"/>
              </a:solidFill>
              <a:latin typeface="Calibri"/>
              <a:ea typeface="ＭＳ Ｐゴシック" charset="0"/>
              <a:cs typeface="ＭＳ Ｐゴシック" charset="0"/>
            </a:endParaRPr>
          </a:p>
        </p:txBody>
      </p:sp>
      <p:sp>
        <p:nvSpPr>
          <p:cNvPr id="11" name="TextBox 10"/>
          <p:cNvSpPr txBox="1"/>
          <p:nvPr/>
        </p:nvSpPr>
        <p:spPr>
          <a:xfrm>
            <a:off x="5562600" y="1143000"/>
            <a:ext cx="1647825" cy="369888"/>
          </a:xfrm>
          <a:prstGeom prst="rect">
            <a:avLst/>
          </a:prstGeom>
          <a:solidFill>
            <a:schemeClr val="bg1"/>
          </a:solidFill>
          <a:ln w="28575">
            <a:solidFill>
              <a:schemeClr val="accent6">
                <a:lumMod val="50000"/>
              </a:schemeClr>
            </a:solidFill>
          </a:ln>
        </p:spPr>
        <p:txBody>
          <a:bodyPr>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BlogEntryEditor</a:t>
            </a:r>
            <a:endParaRPr lang="en-US" dirty="0">
              <a:solidFill>
                <a:prstClr val="black"/>
              </a:solidFill>
              <a:latin typeface="Calibri"/>
              <a:ea typeface="ＭＳ Ｐゴシック" charset="0"/>
              <a:cs typeface="ＭＳ Ｐゴシック" charset="0"/>
            </a:endParaRPr>
          </a:p>
        </p:txBody>
      </p:sp>
      <p:cxnSp>
        <p:nvCxnSpPr>
          <p:cNvPr id="12" name="Curved Connector 11"/>
          <p:cNvCxnSpPr>
            <a:stCxn id="11" idx="2"/>
            <a:endCxn id="6" idx="0"/>
          </p:cNvCxnSpPr>
          <p:nvPr/>
        </p:nvCxnSpPr>
        <p:spPr>
          <a:xfrm rot="5400000">
            <a:off x="4962526" y="1852612"/>
            <a:ext cx="1763712" cy="1084263"/>
          </a:xfrm>
          <a:prstGeom prst="curvedConnector3">
            <a:avLst>
              <a:gd name="adj1" fmla="val 50000"/>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11" idx="2"/>
            <a:endCxn id="10" idx="0"/>
          </p:cNvCxnSpPr>
          <p:nvPr/>
        </p:nvCxnSpPr>
        <p:spPr>
          <a:xfrm rot="16200000" flipH="1">
            <a:off x="6359526" y="1539875"/>
            <a:ext cx="1154112" cy="1100137"/>
          </a:xfrm>
          <a:prstGeom prst="curvedConnector3">
            <a:avLst>
              <a:gd name="adj1" fmla="val 50000"/>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Curved Connector 16"/>
          <p:cNvCxnSpPr>
            <a:stCxn id="10" idx="2"/>
            <a:endCxn id="7" idx="0"/>
          </p:cNvCxnSpPr>
          <p:nvPr/>
        </p:nvCxnSpPr>
        <p:spPr>
          <a:xfrm rot="16200000" flipH="1">
            <a:off x="7292976" y="3230562"/>
            <a:ext cx="392112" cy="4763"/>
          </a:xfrm>
          <a:prstGeom prst="curvedConnector3">
            <a:avLst>
              <a:gd name="adj1" fmla="val 50000"/>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a:xfrm>
            <a:off x="0" y="990600"/>
            <a:ext cx="4032250" cy="5867400"/>
          </a:xfrm>
        </p:spPr>
        <p:txBody>
          <a:bodyPr/>
          <a:lstStyle/>
          <a:p>
            <a:pPr eaLnBrk="1" hangingPunct="1">
              <a:buFont typeface="Arial" charset="0"/>
              <a:buNone/>
            </a:pPr>
            <a:r>
              <a:rPr lang="en-US" altLang="en-US">
                <a:ea typeface="ＭＳ Ｐゴシック" charset="-128"/>
              </a:rPr>
              <a:t>Parses and acts on instructions written in a certain syntax</a:t>
            </a:r>
          </a:p>
          <a:p>
            <a:pPr eaLnBrk="1" hangingPunct="1">
              <a:buFont typeface="Arial" charset="0"/>
              <a:buNone/>
            </a:pPr>
            <a:endParaRPr lang="en-US" altLang="en-US">
              <a:ea typeface="ＭＳ Ｐゴシック" charset="-128"/>
            </a:endParaRPr>
          </a:p>
          <a:p>
            <a:pPr eaLnBrk="1" hangingPunct="1">
              <a:buFont typeface="Arial" charset="0"/>
              <a:buNone/>
            </a:pPr>
            <a:r>
              <a:rPr lang="en-US" altLang="en-US">
                <a:ea typeface="ＭＳ Ｐゴシック" charset="-128"/>
              </a:rPr>
              <a:t>Use to add scriptability</a:t>
            </a:r>
          </a:p>
        </p:txBody>
      </p:sp>
      <p:sp>
        <p:nvSpPr>
          <p:cNvPr id="59394" name="Title 2"/>
          <p:cNvSpPr>
            <a:spLocks noGrp="1"/>
          </p:cNvSpPr>
          <p:nvPr>
            <p:ph type="title"/>
          </p:nvPr>
        </p:nvSpPr>
        <p:spPr>
          <a:xfrm>
            <a:off x="76200" y="152400"/>
            <a:ext cx="3790950" cy="609600"/>
          </a:xfrm>
        </p:spPr>
        <p:txBody>
          <a:bodyPr/>
          <a:lstStyle/>
          <a:p>
            <a:pPr eaLnBrk="1" hangingPunct="1"/>
            <a:r>
              <a:rPr lang="en-US" altLang="en-US">
                <a:ea typeface="ＭＳ Ｐゴシック" charset="-128"/>
              </a:rPr>
              <a:t>Interpreter</a:t>
            </a:r>
          </a:p>
        </p:txBody>
      </p:sp>
      <p:sp>
        <p:nvSpPr>
          <p:cNvPr id="18" name="TextBox 17"/>
          <p:cNvSpPr txBox="1"/>
          <p:nvPr/>
        </p:nvSpPr>
        <p:spPr>
          <a:xfrm>
            <a:off x="5729288" y="4800600"/>
            <a:ext cx="1622425" cy="55403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AutoLoanScript</a:t>
            </a:r>
            <a:endParaRPr lang="en-US"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instructions</a:t>
            </a:r>
          </a:p>
        </p:txBody>
      </p:sp>
      <p:sp>
        <p:nvSpPr>
          <p:cNvPr id="19" name="TextBox 18"/>
          <p:cNvSpPr txBox="1"/>
          <p:nvPr/>
        </p:nvSpPr>
        <p:spPr>
          <a:xfrm>
            <a:off x="5500688" y="3505200"/>
            <a:ext cx="2119312" cy="55403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AutoLoanInterpreter</a:t>
            </a:r>
            <a:endParaRPr lang="en-US"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interpret(script)</a:t>
            </a:r>
          </a:p>
        </p:txBody>
      </p:sp>
      <p:cxnSp>
        <p:nvCxnSpPr>
          <p:cNvPr id="20" name="Straight Arrow Connector 19"/>
          <p:cNvCxnSpPr>
            <a:stCxn id="19" idx="2"/>
            <a:endCxn id="18" idx="0"/>
          </p:cNvCxnSpPr>
          <p:nvPr/>
        </p:nvCxnSpPr>
        <p:spPr>
          <a:xfrm rot="5400000">
            <a:off x="6180138" y="4419600"/>
            <a:ext cx="741362" cy="20638"/>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10400" y="2438400"/>
            <a:ext cx="1997075" cy="73818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LoanRequestServer</a:t>
            </a:r>
            <a:endParaRPr lang="en-US"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listAll</a:t>
            </a:r>
            <a:r>
              <a:rPr lang="en-US" sz="1200" dirty="0">
                <a:solidFill>
                  <a:prstClr val="black"/>
                </a:solidFill>
                <a:latin typeface="Calibri"/>
                <a:ea typeface="ＭＳ Ｐゴシック" charset="0"/>
                <a:cs typeface="ＭＳ Ｐゴシック" charset="0"/>
              </a:rPr>
              <a:t>()</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makeLoan</a:t>
            </a:r>
            <a:r>
              <a:rPr lang="en-US" sz="1200" dirty="0">
                <a:solidFill>
                  <a:prstClr val="black"/>
                </a:solidFill>
                <a:latin typeface="Calibri"/>
                <a:ea typeface="ＭＳ Ｐゴシック" charset="0"/>
                <a:cs typeface="ＭＳ Ｐゴシック" charset="0"/>
              </a:rPr>
              <a:t>()</a:t>
            </a:r>
          </a:p>
        </p:txBody>
      </p:sp>
      <p:cxnSp>
        <p:nvCxnSpPr>
          <p:cNvPr id="26" name="Shape 25"/>
          <p:cNvCxnSpPr>
            <a:stCxn id="19" idx="3"/>
            <a:endCxn id="21" idx="2"/>
          </p:cNvCxnSpPr>
          <p:nvPr/>
        </p:nvCxnSpPr>
        <p:spPr>
          <a:xfrm flipV="1">
            <a:off x="7620000" y="3176588"/>
            <a:ext cx="388938" cy="604837"/>
          </a:xfrm>
          <a:prstGeom prst="curvedConnector2">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2"/>
          <p:cNvSpPr>
            <a:spLocks noGrp="1"/>
          </p:cNvSpPr>
          <p:nvPr>
            <p:ph type="title"/>
          </p:nvPr>
        </p:nvSpPr>
        <p:spPr>
          <a:xfrm>
            <a:off x="76200" y="152400"/>
            <a:ext cx="3790950" cy="609600"/>
          </a:xfrm>
        </p:spPr>
        <p:txBody>
          <a:bodyPr/>
          <a:lstStyle/>
          <a:p>
            <a:pPr eaLnBrk="1" hangingPunct="1"/>
            <a:r>
              <a:rPr lang="en-US" altLang="en-US">
                <a:ea typeface="ＭＳ Ｐゴシック" charset="-128"/>
              </a:rPr>
              <a:t>Observer</a:t>
            </a:r>
          </a:p>
        </p:txBody>
      </p:sp>
      <p:sp>
        <p:nvSpPr>
          <p:cNvPr id="4" name="TextBox 3"/>
          <p:cNvSpPr txBox="1"/>
          <p:nvPr/>
        </p:nvSpPr>
        <p:spPr>
          <a:xfrm>
            <a:off x="5562600" y="609600"/>
            <a:ext cx="2046288" cy="1477963"/>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a:solidFill>
                  <a:prstClr val="black"/>
                </a:solidFill>
                <a:latin typeface="Calibri"/>
                <a:ea typeface="ＭＳ Ｐゴシック" charset="0"/>
                <a:cs typeface="ＭＳ Ｐゴシック" charset="0"/>
              </a:rPr>
              <a:t>Loan</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RegisterForRepayEvent</a:t>
            </a:r>
            <a:r>
              <a:rPr lang="en-US" sz="1200" dirty="0">
                <a:solidFill>
                  <a:prstClr val="black"/>
                </a:solidFill>
                <a:latin typeface="Calibri"/>
                <a:ea typeface="ＭＳ Ｐゴシック" charset="0"/>
                <a:cs typeface="ＭＳ Ｐゴシック" charset="0"/>
              </a:rPr>
              <a:t>()</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RegisterForDefaultEvent</a:t>
            </a:r>
            <a:r>
              <a:rPr lang="en-US" sz="1200" dirty="0">
                <a:solidFill>
                  <a:prstClr val="black"/>
                </a:solidFill>
                <a:latin typeface="Calibri"/>
                <a:ea typeface="ＭＳ Ｐゴシック" charset="0"/>
                <a:cs typeface="ＭＳ Ｐゴシック" charset="0"/>
              </a:rPr>
              <a:t>()</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UnregisterForRepayEvent</a:t>
            </a:r>
            <a:r>
              <a:rPr lang="en-US" sz="1200" dirty="0">
                <a:solidFill>
                  <a:prstClr val="black"/>
                </a:solidFill>
                <a:latin typeface="Calibri"/>
                <a:ea typeface="ＭＳ Ｐゴシック" charset="0"/>
                <a:cs typeface="ＭＳ Ｐゴシック" charset="0"/>
              </a:rPr>
              <a:t>()</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UnregisterForDefaultEvent</a:t>
            </a:r>
            <a:r>
              <a:rPr lang="en-US" sz="1200" dirty="0">
                <a:solidFill>
                  <a:prstClr val="black"/>
                </a:solidFill>
                <a:latin typeface="Calibri"/>
                <a:ea typeface="ＭＳ Ｐゴシック" charset="0"/>
                <a:cs typeface="ＭＳ Ｐゴシック" charset="0"/>
              </a:rPr>
              <a:t>()</a:t>
            </a:r>
          </a:p>
          <a:p>
            <a:pPr fontAlgn="auto">
              <a:spcBef>
                <a:spcPts val="0"/>
              </a:spcBef>
              <a:spcAft>
                <a:spcPts val="0"/>
              </a:spcAft>
              <a:buFontTx/>
              <a:buChar char="-"/>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FireRepayEvent</a:t>
            </a:r>
            <a:r>
              <a:rPr lang="en-US" sz="1200" dirty="0">
                <a:solidFill>
                  <a:prstClr val="black"/>
                </a:solidFill>
                <a:latin typeface="Calibri"/>
                <a:ea typeface="ＭＳ Ｐゴシック" charset="0"/>
                <a:cs typeface="ＭＳ Ｐゴシック" charset="0"/>
              </a:rPr>
              <a:t>()</a:t>
            </a:r>
          </a:p>
          <a:p>
            <a:pPr fontAlgn="auto">
              <a:spcBef>
                <a:spcPts val="0"/>
              </a:spcBef>
              <a:spcAft>
                <a:spcPts val="0"/>
              </a:spcAft>
              <a:buFontTx/>
              <a:buChar char="-"/>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FireDefaultEvent</a:t>
            </a:r>
            <a:r>
              <a:rPr lang="en-US" sz="1200" dirty="0">
                <a:solidFill>
                  <a:prstClr val="black"/>
                </a:solidFill>
                <a:latin typeface="Calibri"/>
                <a:ea typeface="ＭＳ Ｐゴシック" charset="0"/>
                <a:cs typeface="ＭＳ Ｐゴシック" charset="0"/>
              </a:rPr>
              <a:t>()</a:t>
            </a:r>
          </a:p>
        </p:txBody>
      </p:sp>
      <p:sp>
        <p:nvSpPr>
          <p:cNvPr id="7" name="TextBox 6"/>
          <p:cNvSpPr txBox="1"/>
          <p:nvPr/>
        </p:nvSpPr>
        <p:spPr>
          <a:xfrm>
            <a:off x="5729288" y="4800600"/>
            <a:ext cx="1622425" cy="55403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AutoLoanScript</a:t>
            </a:r>
            <a:endParaRPr lang="en-US"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instructions</a:t>
            </a:r>
          </a:p>
        </p:txBody>
      </p:sp>
      <p:cxnSp>
        <p:nvCxnSpPr>
          <p:cNvPr id="9" name="Straight Arrow Connector 8"/>
          <p:cNvCxnSpPr>
            <a:stCxn id="8" idx="2"/>
            <a:endCxn id="7" idx="0"/>
          </p:cNvCxnSpPr>
          <p:nvPr/>
        </p:nvCxnSpPr>
        <p:spPr>
          <a:xfrm rot="5400000">
            <a:off x="6365081" y="4604544"/>
            <a:ext cx="371475" cy="20638"/>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010400" y="2438400"/>
            <a:ext cx="1997075" cy="73818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LoanRequestServer</a:t>
            </a:r>
            <a:endParaRPr lang="en-US"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listAll</a:t>
            </a:r>
            <a:r>
              <a:rPr lang="en-US" sz="1200" dirty="0">
                <a:solidFill>
                  <a:prstClr val="black"/>
                </a:solidFill>
                <a:latin typeface="Calibri"/>
                <a:ea typeface="ＭＳ Ｐゴシック" charset="0"/>
                <a:cs typeface="ＭＳ Ｐゴシック" charset="0"/>
              </a:rPr>
              <a:t>()</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makeLoan</a:t>
            </a:r>
            <a:r>
              <a:rPr lang="en-US" sz="1200" dirty="0">
                <a:solidFill>
                  <a:prstClr val="black"/>
                </a:solidFill>
                <a:latin typeface="Calibri"/>
                <a:ea typeface="ＭＳ Ｐゴシック" charset="0"/>
                <a:cs typeface="ＭＳ Ｐゴシック" charset="0"/>
              </a:rPr>
              <a:t>()</a:t>
            </a:r>
          </a:p>
        </p:txBody>
      </p:sp>
      <p:grpSp>
        <p:nvGrpSpPr>
          <p:cNvPr id="3" name="Group 2"/>
          <p:cNvGrpSpPr>
            <a:grpSpLocks/>
          </p:cNvGrpSpPr>
          <p:nvPr/>
        </p:nvGrpSpPr>
        <p:grpSpPr bwMode="auto">
          <a:xfrm>
            <a:off x="4343400" y="2362200"/>
            <a:ext cx="3276600" cy="2066925"/>
            <a:chOff x="4343400" y="2362200"/>
            <a:chExt cx="3276600" cy="2066925"/>
          </a:xfrm>
        </p:grpSpPr>
        <p:sp>
          <p:nvSpPr>
            <p:cNvPr id="5" name="TextBox 4"/>
            <p:cNvSpPr txBox="1"/>
            <p:nvPr/>
          </p:nvSpPr>
          <p:spPr>
            <a:xfrm>
              <a:off x="4343400" y="2362200"/>
              <a:ext cx="1381125" cy="738188"/>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i="1" dirty="0" err="1">
                  <a:solidFill>
                    <a:prstClr val="black"/>
                  </a:solidFill>
                  <a:latin typeface="Calibri"/>
                  <a:ea typeface="ＭＳ Ｐゴシック" charset="0"/>
                  <a:cs typeface="ＭＳ Ｐゴシック" charset="0"/>
                </a:rPr>
                <a:t>LoanListener</a:t>
              </a:r>
              <a:endParaRPr lang="en-US" i="1"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i="1" dirty="0">
                  <a:solidFill>
                    <a:prstClr val="black"/>
                  </a:solidFill>
                  <a:latin typeface="Calibri"/>
                  <a:ea typeface="ＭＳ Ｐゴシック" charset="0"/>
                  <a:cs typeface="ＭＳ Ｐゴシック" charset="0"/>
                </a:rPr>
                <a:t>+ </a:t>
              </a:r>
              <a:r>
                <a:rPr lang="en-US" sz="1200" i="1" dirty="0" err="1">
                  <a:solidFill>
                    <a:prstClr val="black"/>
                  </a:solidFill>
                  <a:latin typeface="Calibri"/>
                  <a:ea typeface="ＭＳ Ｐゴシック" charset="0"/>
                  <a:cs typeface="ＭＳ Ｐゴシック" charset="0"/>
                </a:rPr>
                <a:t>OnRepayEvent</a:t>
              </a:r>
              <a:r>
                <a:rPr lang="en-US" sz="1200" i="1" dirty="0">
                  <a:solidFill>
                    <a:prstClr val="black"/>
                  </a:solidFill>
                  <a:latin typeface="Calibri"/>
                  <a:ea typeface="ＭＳ Ｐゴシック" charset="0"/>
                  <a:cs typeface="ＭＳ Ｐゴシック" charset="0"/>
                </a:rPr>
                <a:t>()</a:t>
              </a:r>
            </a:p>
            <a:p>
              <a:pPr fontAlgn="auto">
                <a:spcBef>
                  <a:spcPts val="0"/>
                </a:spcBef>
                <a:spcAft>
                  <a:spcPts val="0"/>
                </a:spcAft>
                <a:defRPr/>
              </a:pPr>
              <a:r>
                <a:rPr lang="en-US" sz="1200" i="1" dirty="0">
                  <a:solidFill>
                    <a:prstClr val="black"/>
                  </a:solidFill>
                  <a:latin typeface="Calibri"/>
                  <a:ea typeface="ＭＳ Ｐゴシック" charset="0"/>
                  <a:cs typeface="ＭＳ Ｐゴシック" charset="0"/>
                </a:rPr>
                <a:t>+ </a:t>
              </a:r>
              <a:r>
                <a:rPr lang="en-US" sz="1200" i="1" dirty="0" err="1">
                  <a:solidFill>
                    <a:prstClr val="black"/>
                  </a:solidFill>
                  <a:latin typeface="Calibri"/>
                  <a:ea typeface="ＭＳ Ｐゴシック" charset="0"/>
                  <a:cs typeface="ＭＳ Ｐゴシック" charset="0"/>
                </a:rPr>
                <a:t>OnDefaultEvent</a:t>
              </a:r>
              <a:r>
                <a:rPr lang="en-US" sz="1200" i="1" dirty="0">
                  <a:solidFill>
                    <a:prstClr val="black"/>
                  </a:solidFill>
                  <a:latin typeface="Calibri"/>
                  <a:ea typeface="ＭＳ Ｐゴシック" charset="0"/>
                  <a:cs typeface="ＭＳ Ｐゴシック" charset="0"/>
                </a:rPr>
                <a:t>()</a:t>
              </a:r>
            </a:p>
          </p:txBody>
        </p:sp>
        <p:sp>
          <p:nvSpPr>
            <p:cNvPr id="8" name="TextBox 7"/>
            <p:cNvSpPr txBox="1"/>
            <p:nvPr/>
          </p:nvSpPr>
          <p:spPr>
            <a:xfrm>
              <a:off x="5500688" y="3505200"/>
              <a:ext cx="2119312" cy="923925"/>
            </a:xfrm>
            <a:prstGeom prst="rect">
              <a:avLst/>
            </a:prstGeom>
            <a:solidFill>
              <a:schemeClr val="bg1"/>
            </a:solidFill>
            <a:ln w="28575">
              <a:solidFill>
                <a:schemeClr val="accent6">
                  <a:lumMod val="50000"/>
                </a:schemeClr>
              </a:solidFill>
            </a:ln>
          </p:spPr>
          <p:txBody>
            <a:bodyPr wrap="none">
              <a:spAutoFit/>
            </a:bodyPr>
            <a:lstStyle/>
            <a:p>
              <a:pPr fontAlgn="auto">
                <a:spcBef>
                  <a:spcPts val="0"/>
                </a:spcBef>
                <a:spcAft>
                  <a:spcPts val="0"/>
                </a:spcAft>
                <a:defRPr/>
              </a:pPr>
              <a:r>
                <a:rPr lang="en-US" dirty="0" err="1">
                  <a:solidFill>
                    <a:prstClr val="black"/>
                  </a:solidFill>
                  <a:latin typeface="Calibri"/>
                  <a:ea typeface="ＭＳ Ｐゴシック" charset="0"/>
                  <a:cs typeface="ＭＳ Ｐゴシック" charset="0"/>
                </a:rPr>
                <a:t>AutoLoanInterpreter</a:t>
              </a:r>
              <a:endParaRPr lang="en-US" dirty="0">
                <a:solidFill>
                  <a:prstClr val="black"/>
                </a:solidFill>
                <a:latin typeface="Calibri"/>
                <a:ea typeface="ＭＳ Ｐゴシック" charset="0"/>
                <a:cs typeface="ＭＳ Ｐゴシック" charset="0"/>
              </a:endParaRP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interpret(script)</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OnRepayEvent</a:t>
              </a:r>
              <a:r>
                <a:rPr lang="en-US" sz="1200" dirty="0">
                  <a:solidFill>
                    <a:prstClr val="black"/>
                  </a:solidFill>
                  <a:latin typeface="Calibri"/>
                  <a:ea typeface="ＭＳ Ｐゴシック" charset="0"/>
                  <a:cs typeface="ＭＳ Ｐゴシック" charset="0"/>
                </a:rPr>
                <a:t>()</a:t>
              </a:r>
            </a:p>
            <a:p>
              <a:pPr fontAlgn="auto">
                <a:spcBef>
                  <a:spcPts val="0"/>
                </a:spcBef>
                <a:spcAft>
                  <a:spcPts val="0"/>
                </a:spcAft>
                <a:defRPr/>
              </a:pPr>
              <a:r>
                <a:rPr lang="en-US" sz="1200" dirty="0">
                  <a:solidFill>
                    <a:prstClr val="black"/>
                  </a:solidFill>
                  <a:latin typeface="Calibri"/>
                  <a:ea typeface="ＭＳ Ｐゴシック" charset="0"/>
                  <a:cs typeface="ＭＳ Ｐゴシック" charset="0"/>
                </a:rPr>
                <a:t>+ </a:t>
              </a:r>
              <a:r>
                <a:rPr lang="en-US" sz="1200" dirty="0" err="1">
                  <a:solidFill>
                    <a:prstClr val="black"/>
                  </a:solidFill>
                  <a:latin typeface="Calibri"/>
                  <a:ea typeface="ＭＳ Ｐゴシック" charset="0"/>
                  <a:cs typeface="ＭＳ Ｐゴシック" charset="0"/>
                </a:rPr>
                <a:t>OnDefaultEvent</a:t>
              </a:r>
              <a:r>
                <a:rPr lang="en-US" sz="1200" dirty="0">
                  <a:solidFill>
                    <a:prstClr val="black"/>
                  </a:solidFill>
                  <a:latin typeface="Calibri"/>
                  <a:ea typeface="ＭＳ Ｐゴシック" charset="0"/>
                  <a:cs typeface="ＭＳ Ｐゴシック" charset="0"/>
                </a:rPr>
                <a:t>()</a:t>
              </a:r>
            </a:p>
          </p:txBody>
        </p:sp>
        <p:sp>
          <p:nvSpPr>
            <p:cNvPr id="12" name="Isosceles Triangle 11"/>
            <p:cNvSpPr/>
            <p:nvPr/>
          </p:nvSpPr>
          <p:spPr>
            <a:xfrm>
              <a:off x="4953000" y="3124200"/>
              <a:ext cx="228600" cy="152400"/>
            </a:xfrm>
            <a:prstGeom prst="triangle">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4" name="Curved Connector 13"/>
            <p:cNvCxnSpPr>
              <a:stCxn id="12" idx="3"/>
              <a:endCxn id="8" idx="1"/>
            </p:cNvCxnSpPr>
            <p:nvPr/>
          </p:nvCxnSpPr>
          <p:spPr>
            <a:xfrm rot="16200000" flipH="1">
              <a:off x="4938712" y="3405188"/>
              <a:ext cx="690563" cy="433388"/>
            </a:xfrm>
            <a:prstGeom prst="curvedConnector2">
              <a:avLst/>
            </a:prstGeom>
            <a:ln w="38100">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a:stCxn id="4" idx="1"/>
            <a:endCxn id="5" idx="0"/>
          </p:cNvCxnSpPr>
          <p:nvPr/>
        </p:nvCxnSpPr>
        <p:spPr>
          <a:xfrm rot="10800000" flipV="1">
            <a:off x="5033963" y="1347788"/>
            <a:ext cx="528637" cy="1014412"/>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8" idx="0"/>
            <a:endCxn id="4" idx="2"/>
          </p:cNvCxnSpPr>
          <p:nvPr/>
        </p:nvCxnSpPr>
        <p:spPr>
          <a:xfrm rot="5400000" flipH="1" flipV="1">
            <a:off x="5865019" y="2783682"/>
            <a:ext cx="1417637" cy="25400"/>
          </a:xfrm>
          <a:prstGeom prst="curvedConnector3">
            <a:avLst>
              <a:gd name="adj1" fmla="val 50000"/>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Shape 61"/>
          <p:cNvCxnSpPr>
            <a:stCxn id="8" idx="3"/>
            <a:endCxn id="10" idx="2"/>
          </p:cNvCxnSpPr>
          <p:nvPr/>
        </p:nvCxnSpPr>
        <p:spPr>
          <a:xfrm flipV="1">
            <a:off x="7620000" y="3176588"/>
            <a:ext cx="388938" cy="790575"/>
          </a:xfrm>
          <a:prstGeom prst="curvedConnector2">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8" name="Shape 67"/>
          <p:cNvCxnSpPr>
            <a:stCxn id="10" idx="1"/>
            <a:endCxn id="4" idx="2"/>
          </p:cNvCxnSpPr>
          <p:nvPr/>
        </p:nvCxnSpPr>
        <p:spPr>
          <a:xfrm rot="10800000">
            <a:off x="6586538" y="2087563"/>
            <a:ext cx="423862" cy="720725"/>
          </a:xfrm>
          <a:prstGeom prst="curvedConnector2">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0" y="990600"/>
            <a:ext cx="4032250" cy="5867400"/>
          </a:xfrm>
          <a:solidFill>
            <a:schemeClr val="tx1">
              <a:lumMod val="85000"/>
              <a:lumOff val="15000"/>
            </a:schemeClr>
          </a:solidFill>
        </p:spPr>
        <p:txBody>
          <a:bodyPr rtlCol="0">
            <a:normAutofit/>
          </a:bodyPr>
          <a:lstStyle/>
          <a:p>
            <a:pPr eaLnBrk="1" fontAlgn="auto" hangingPunct="1">
              <a:spcAft>
                <a:spcPts val="0"/>
              </a:spcAft>
              <a:buFont typeface="Arial" pitchFamily="34" charset="0"/>
              <a:buNone/>
              <a:defRPr/>
            </a:pPr>
            <a:r>
              <a:rPr lang="en-US" dirty="0" smtClean="0">
                <a:ea typeface="+mn-ea"/>
                <a:cs typeface="+mn-cs"/>
              </a:rPr>
              <a:t>Watching for another object to change state</a:t>
            </a:r>
          </a:p>
          <a:p>
            <a:pPr eaLnBrk="1" fontAlgn="auto" hangingPunct="1">
              <a:spcAft>
                <a:spcPts val="0"/>
              </a:spcAft>
              <a:buFont typeface="Arial" pitchFamily="34" charset="0"/>
              <a:buNone/>
              <a:defRPr/>
            </a:pPr>
            <a:endParaRPr lang="en-US" dirty="0" smtClean="0">
              <a:ea typeface="+mn-ea"/>
              <a:cs typeface="+mn-cs"/>
            </a:endParaRPr>
          </a:p>
          <a:p>
            <a:pPr eaLnBrk="1" fontAlgn="auto" hangingPunct="1">
              <a:spcAft>
                <a:spcPts val="0"/>
              </a:spcAft>
              <a:buFont typeface="Arial" pitchFamily="34" charset="0"/>
              <a:buNone/>
              <a:defRPr/>
            </a:pPr>
            <a:r>
              <a:rPr lang="en-US" dirty="0" smtClean="0">
                <a:ea typeface="+mn-ea"/>
                <a:cs typeface="+mn-cs"/>
              </a:rPr>
              <a:t>Use in any event-driven design</a:t>
            </a:r>
            <a:endParaRPr lang="en-US" dirty="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44196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Which pattern</a:t>
            </a:r>
            <a:br>
              <a:rPr lang="en-US" sz="4400" dirty="0">
                <a:solidFill>
                  <a:prstClr val="white"/>
                </a:solidFill>
              </a:rPr>
            </a:br>
            <a:r>
              <a:rPr lang="en-US" sz="2800" dirty="0">
                <a:solidFill>
                  <a:prstClr val="white"/>
                </a:solidFill>
              </a:rPr>
              <a:t>would you use?</a:t>
            </a:r>
            <a:endParaRPr lang="en-US" sz="4400" dirty="0">
              <a:solidFill>
                <a:prstClr val="white"/>
              </a:solidFill>
            </a:endParaRP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p>
            <a:pPr marL="231775" indent="-231775" fontAlgn="auto">
              <a:spcBef>
                <a:spcPct val="20000"/>
              </a:spcBef>
              <a:spcAft>
                <a:spcPts val="0"/>
              </a:spcAft>
              <a:buFont typeface="Arial" pitchFamily="34" charset="0"/>
              <a:buChar char="•"/>
              <a:defRPr/>
            </a:pPr>
            <a:r>
              <a:rPr lang="en-US" sz="3600" dirty="0">
                <a:solidFill>
                  <a:prstClr val="white"/>
                </a:solidFill>
                <a:latin typeface="Calibri"/>
                <a:ea typeface="ＭＳ Ｐゴシック" charset="0"/>
                <a:cs typeface="ＭＳ Ｐゴシック" charset="0"/>
              </a:rPr>
              <a:t>You are building a cool 3D game. Your company licenses a big, ugly library that implements the 3D mathematics.</a:t>
            </a:r>
          </a:p>
          <a:p>
            <a:pPr marL="231775"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p:txBody>
      </p:sp>
      <p:graphicFrame>
        <p:nvGraphicFramePr>
          <p:cNvPr id="6" name="Table 5"/>
          <p:cNvGraphicFramePr>
            <a:graphicFrameLocks noGrp="1"/>
          </p:cNvGraphicFramePr>
          <p:nvPr/>
        </p:nvGraphicFramePr>
        <p:xfrm>
          <a:off x="609600" y="3886200"/>
          <a:ext cx="7620000" cy="2286000"/>
        </p:xfrm>
        <a:graphic>
          <a:graphicData uri="http://schemas.openxmlformats.org/drawingml/2006/table">
            <a:tbl>
              <a:tblPr/>
              <a:tblGrid>
                <a:gridCol w="3810000"/>
                <a:gridCol w="3810000"/>
              </a:tblGrid>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Builder</a:t>
                      </a: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Memento</a:t>
                      </a: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Adapter</a:t>
                      </a:r>
                    </a:p>
                  </a:txBody>
                  <a:tcP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Interpreter</a:t>
                      </a:r>
                    </a:p>
                  </a:txBody>
                  <a:tcP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Façade</a:t>
                      </a:r>
                    </a:p>
                  </a:txBody>
                  <a:tcP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Observer</a:t>
                      </a:r>
                    </a:p>
                  </a:txBody>
                  <a:tcP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r>
            </a:tbl>
          </a:graphicData>
        </a:graphic>
      </p:graphicFrame>
      <p:sp>
        <p:nvSpPr>
          <p:cNvPr id="2" name="Rounded Rectangle 1"/>
          <p:cNvSpPr/>
          <p:nvPr/>
        </p:nvSpPr>
        <p:spPr>
          <a:xfrm>
            <a:off x="1524000" y="5486400"/>
            <a:ext cx="2057400" cy="609600"/>
          </a:xfrm>
          <a:prstGeom prst="roundRect">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44196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Which pattern</a:t>
            </a:r>
            <a:br>
              <a:rPr lang="en-US" sz="4400" dirty="0">
                <a:solidFill>
                  <a:prstClr val="white"/>
                </a:solidFill>
              </a:rPr>
            </a:br>
            <a:r>
              <a:rPr lang="en-US" sz="2800" dirty="0">
                <a:solidFill>
                  <a:prstClr val="white"/>
                </a:solidFill>
              </a:rPr>
              <a:t>would you use?</a:t>
            </a:r>
            <a:endParaRPr lang="en-US" sz="4400" dirty="0">
              <a:solidFill>
                <a:prstClr val="white"/>
              </a:solidFill>
            </a:endParaRP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p>
            <a:pPr marL="231775" indent="-231775" fontAlgn="auto">
              <a:spcBef>
                <a:spcPct val="20000"/>
              </a:spcBef>
              <a:spcAft>
                <a:spcPts val="0"/>
              </a:spcAft>
              <a:buFont typeface="Arial" pitchFamily="34" charset="0"/>
              <a:buChar char="•"/>
              <a:defRPr/>
            </a:pPr>
            <a:r>
              <a:rPr lang="en-US" sz="3600" dirty="0">
                <a:solidFill>
                  <a:prstClr val="white"/>
                </a:solidFill>
                <a:latin typeface="Calibri"/>
                <a:ea typeface="ＭＳ Ｐゴシック" charset="0"/>
                <a:cs typeface="ＭＳ Ｐゴシック" charset="0"/>
              </a:rPr>
              <a:t>Your application might crash at any time. You want your application to save its state so that if it crashes, then it can auto-recover.</a:t>
            </a:r>
          </a:p>
          <a:p>
            <a:pPr marL="231775"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p:txBody>
      </p:sp>
      <p:graphicFrame>
        <p:nvGraphicFramePr>
          <p:cNvPr id="6" name="Table 5"/>
          <p:cNvGraphicFramePr>
            <a:graphicFrameLocks noGrp="1"/>
          </p:cNvGraphicFramePr>
          <p:nvPr/>
        </p:nvGraphicFramePr>
        <p:xfrm>
          <a:off x="609600" y="3886200"/>
          <a:ext cx="7620000" cy="2286000"/>
        </p:xfrm>
        <a:graphic>
          <a:graphicData uri="http://schemas.openxmlformats.org/drawingml/2006/table">
            <a:tbl>
              <a:tblPr/>
              <a:tblGrid>
                <a:gridCol w="3810000"/>
                <a:gridCol w="3810000"/>
              </a:tblGrid>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Builder</a:t>
                      </a: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Memento</a:t>
                      </a: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Adapter</a:t>
                      </a:r>
                    </a:p>
                  </a:txBody>
                  <a:tcP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Interpreter</a:t>
                      </a:r>
                    </a:p>
                  </a:txBody>
                  <a:tcP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Façade</a:t>
                      </a:r>
                    </a:p>
                  </a:txBody>
                  <a:tcP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Observer</a:t>
                      </a:r>
                    </a:p>
                  </a:txBody>
                  <a:tcP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r>
            </a:tbl>
          </a:graphicData>
        </a:graphic>
      </p:graphicFrame>
      <p:sp>
        <p:nvSpPr>
          <p:cNvPr id="7" name="Rounded Rectangle 6"/>
          <p:cNvSpPr/>
          <p:nvPr/>
        </p:nvSpPr>
        <p:spPr>
          <a:xfrm>
            <a:off x="5181600" y="3962400"/>
            <a:ext cx="2286000" cy="609600"/>
          </a:xfrm>
          <a:prstGeom prst="roundRect">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44196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Which pattern</a:t>
            </a:r>
            <a:br>
              <a:rPr lang="en-US" sz="4400" dirty="0">
                <a:solidFill>
                  <a:prstClr val="white"/>
                </a:solidFill>
              </a:rPr>
            </a:br>
            <a:r>
              <a:rPr lang="en-US" sz="2800" dirty="0">
                <a:solidFill>
                  <a:prstClr val="white"/>
                </a:solidFill>
              </a:rPr>
              <a:t>would you use?</a:t>
            </a:r>
            <a:endParaRPr lang="en-US" sz="4400" dirty="0">
              <a:solidFill>
                <a:prstClr val="white"/>
              </a:solidFill>
            </a:endParaRP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p>
            <a:pPr marL="231775" indent="-231775" fontAlgn="auto">
              <a:spcBef>
                <a:spcPct val="20000"/>
              </a:spcBef>
              <a:spcAft>
                <a:spcPts val="0"/>
              </a:spcAft>
              <a:buFont typeface="Arial" pitchFamily="34" charset="0"/>
              <a:buChar char="•"/>
              <a:defRPr/>
            </a:pPr>
            <a:r>
              <a:rPr lang="en-US" sz="3600" dirty="0">
                <a:solidFill>
                  <a:prstClr val="white"/>
                </a:solidFill>
                <a:latin typeface="Calibri"/>
                <a:ea typeface="ＭＳ Ｐゴシック" charset="0"/>
                <a:cs typeface="ＭＳ Ｐゴシック" charset="0"/>
              </a:rPr>
              <a:t>Your application should run after any student uploads a homework to Blackboard.</a:t>
            </a:r>
          </a:p>
          <a:p>
            <a:pPr marL="231775"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p:txBody>
      </p:sp>
      <p:graphicFrame>
        <p:nvGraphicFramePr>
          <p:cNvPr id="6" name="Table 5"/>
          <p:cNvGraphicFramePr>
            <a:graphicFrameLocks noGrp="1"/>
          </p:cNvGraphicFramePr>
          <p:nvPr/>
        </p:nvGraphicFramePr>
        <p:xfrm>
          <a:off x="609600" y="3886200"/>
          <a:ext cx="7620000" cy="2286000"/>
        </p:xfrm>
        <a:graphic>
          <a:graphicData uri="http://schemas.openxmlformats.org/drawingml/2006/table">
            <a:tbl>
              <a:tblPr/>
              <a:tblGrid>
                <a:gridCol w="3810000"/>
                <a:gridCol w="3810000"/>
              </a:tblGrid>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Builder</a:t>
                      </a: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Memento</a:t>
                      </a: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Adapter</a:t>
                      </a:r>
                    </a:p>
                  </a:txBody>
                  <a:tcP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Interpreter</a:t>
                      </a:r>
                    </a:p>
                  </a:txBody>
                  <a:tcP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Façade</a:t>
                      </a:r>
                    </a:p>
                  </a:txBody>
                  <a:tcP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Observer</a:t>
                      </a:r>
                    </a:p>
                  </a:txBody>
                  <a:tcP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r>
            </a:tbl>
          </a:graphicData>
        </a:graphic>
      </p:graphicFrame>
      <p:sp>
        <p:nvSpPr>
          <p:cNvPr id="7" name="Rounded Rectangle 6"/>
          <p:cNvSpPr/>
          <p:nvPr/>
        </p:nvSpPr>
        <p:spPr>
          <a:xfrm>
            <a:off x="5181600" y="5486400"/>
            <a:ext cx="2286000" cy="609600"/>
          </a:xfrm>
          <a:prstGeom prst="roundRect">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44196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Which pattern</a:t>
            </a:r>
            <a:br>
              <a:rPr lang="en-US" sz="4400" dirty="0">
                <a:solidFill>
                  <a:prstClr val="white"/>
                </a:solidFill>
              </a:rPr>
            </a:br>
            <a:r>
              <a:rPr lang="en-US" sz="2800" dirty="0">
                <a:solidFill>
                  <a:prstClr val="white"/>
                </a:solidFill>
              </a:rPr>
              <a:t>would you use?</a:t>
            </a:r>
            <a:endParaRPr lang="en-US" sz="4400" dirty="0">
              <a:solidFill>
                <a:prstClr val="white"/>
              </a:solidFill>
            </a:endParaRP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p>
            <a:pPr marL="231775" indent="-231775" fontAlgn="auto">
              <a:spcBef>
                <a:spcPct val="20000"/>
              </a:spcBef>
              <a:spcAft>
                <a:spcPts val="0"/>
              </a:spcAft>
              <a:buFont typeface="Arial" pitchFamily="34" charset="0"/>
              <a:buChar char="•"/>
              <a:defRPr/>
            </a:pPr>
            <a:r>
              <a:rPr lang="en-US" sz="3600" dirty="0">
                <a:solidFill>
                  <a:prstClr val="white"/>
                </a:solidFill>
                <a:latin typeface="Calibri"/>
                <a:ea typeface="ＭＳ Ｐゴシック" charset="0"/>
                <a:cs typeface="ＭＳ Ｐゴシック" charset="0"/>
              </a:rPr>
              <a:t>Your application needs to generate PDF files (from scratch).</a:t>
            </a:r>
          </a:p>
          <a:p>
            <a:pPr marL="231775"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p:txBody>
      </p:sp>
      <p:graphicFrame>
        <p:nvGraphicFramePr>
          <p:cNvPr id="6" name="Table 5"/>
          <p:cNvGraphicFramePr>
            <a:graphicFrameLocks noGrp="1"/>
          </p:cNvGraphicFramePr>
          <p:nvPr/>
        </p:nvGraphicFramePr>
        <p:xfrm>
          <a:off x="609600" y="3886200"/>
          <a:ext cx="7620000" cy="2286000"/>
        </p:xfrm>
        <a:graphic>
          <a:graphicData uri="http://schemas.openxmlformats.org/drawingml/2006/table">
            <a:tbl>
              <a:tblPr/>
              <a:tblGrid>
                <a:gridCol w="3810000"/>
                <a:gridCol w="3810000"/>
              </a:tblGrid>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Builder</a:t>
                      </a: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Memento</a:t>
                      </a: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Adapter</a:t>
                      </a:r>
                    </a:p>
                  </a:txBody>
                  <a:tcP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Interpreter</a:t>
                      </a:r>
                    </a:p>
                  </a:txBody>
                  <a:tcP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Façade</a:t>
                      </a:r>
                    </a:p>
                  </a:txBody>
                  <a:tcP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Observer</a:t>
                      </a:r>
                    </a:p>
                  </a:txBody>
                  <a:tcP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r>
            </a:tbl>
          </a:graphicData>
        </a:graphic>
      </p:graphicFrame>
      <p:sp>
        <p:nvSpPr>
          <p:cNvPr id="7" name="Rounded Rectangle 6"/>
          <p:cNvSpPr/>
          <p:nvPr/>
        </p:nvSpPr>
        <p:spPr>
          <a:xfrm>
            <a:off x="1600200" y="3962400"/>
            <a:ext cx="1828800" cy="609600"/>
          </a:xfrm>
          <a:prstGeom prst="roundRect">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44196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Which pattern</a:t>
            </a:r>
            <a:br>
              <a:rPr lang="en-US" sz="4400" dirty="0">
                <a:solidFill>
                  <a:prstClr val="white"/>
                </a:solidFill>
              </a:rPr>
            </a:br>
            <a:r>
              <a:rPr lang="en-US" sz="2800" dirty="0">
                <a:solidFill>
                  <a:prstClr val="white"/>
                </a:solidFill>
              </a:rPr>
              <a:t>would you use?</a:t>
            </a:r>
            <a:endParaRPr lang="en-US" sz="4400" dirty="0">
              <a:solidFill>
                <a:prstClr val="white"/>
              </a:solidFill>
            </a:endParaRP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p>
            <a:pPr marL="231775" indent="-231775" fontAlgn="auto">
              <a:spcBef>
                <a:spcPct val="20000"/>
              </a:spcBef>
              <a:spcAft>
                <a:spcPts val="0"/>
              </a:spcAft>
              <a:buFont typeface="Arial" pitchFamily="34" charset="0"/>
              <a:buChar char="•"/>
              <a:defRPr/>
            </a:pPr>
            <a:r>
              <a:rPr lang="en-US" sz="3600" dirty="0">
                <a:solidFill>
                  <a:prstClr val="white"/>
                </a:solidFill>
                <a:latin typeface="Calibri"/>
                <a:ea typeface="ＭＳ Ｐゴシック" charset="0"/>
                <a:cs typeface="ＭＳ Ｐゴシック" charset="0"/>
              </a:rPr>
              <a:t>You want to let users create and run macros inside your application.</a:t>
            </a:r>
          </a:p>
          <a:p>
            <a:pPr marL="231775"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p:txBody>
      </p:sp>
      <p:graphicFrame>
        <p:nvGraphicFramePr>
          <p:cNvPr id="6" name="Table 5"/>
          <p:cNvGraphicFramePr>
            <a:graphicFrameLocks noGrp="1"/>
          </p:cNvGraphicFramePr>
          <p:nvPr/>
        </p:nvGraphicFramePr>
        <p:xfrm>
          <a:off x="609600" y="3886200"/>
          <a:ext cx="7620000" cy="2286000"/>
        </p:xfrm>
        <a:graphic>
          <a:graphicData uri="http://schemas.openxmlformats.org/drawingml/2006/table">
            <a:tbl>
              <a:tblPr/>
              <a:tblGrid>
                <a:gridCol w="3810000"/>
                <a:gridCol w="3810000"/>
              </a:tblGrid>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Builder</a:t>
                      </a: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Memento</a:t>
                      </a: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Adapter</a:t>
                      </a:r>
                    </a:p>
                  </a:txBody>
                  <a:tcP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Interpreter</a:t>
                      </a:r>
                    </a:p>
                  </a:txBody>
                  <a:tcP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Façade</a:t>
                      </a:r>
                    </a:p>
                  </a:txBody>
                  <a:tcP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Observer</a:t>
                      </a:r>
                    </a:p>
                  </a:txBody>
                  <a:tcP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r>
            </a:tbl>
          </a:graphicData>
        </a:graphic>
      </p:graphicFrame>
      <p:sp>
        <p:nvSpPr>
          <p:cNvPr id="7" name="Rounded Rectangle 6"/>
          <p:cNvSpPr/>
          <p:nvPr/>
        </p:nvSpPr>
        <p:spPr>
          <a:xfrm>
            <a:off x="5029200" y="4724400"/>
            <a:ext cx="2667000" cy="609600"/>
          </a:xfrm>
          <a:prstGeom prst="roundRect">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44196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Which pattern</a:t>
            </a:r>
            <a:br>
              <a:rPr lang="en-US" sz="4400" dirty="0">
                <a:solidFill>
                  <a:prstClr val="white"/>
                </a:solidFill>
              </a:rPr>
            </a:br>
            <a:r>
              <a:rPr lang="en-US" sz="2800" dirty="0">
                <a:solidFill>
                  <a:prstClr val="white"/>
                </a:solidFill>
              </a:rPr>
              <a:t>would you use?</a:t>
            </a:r>
            <a:endParaRPr lang="en-US" sz="4400" dirty="0">
              <a:solidFill>
                <a:prstClr val="white"/>
              </a:solidFill>
            </a:endParaRP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p>
            <a:pPr marL="231775" indent="-231775" fontAlgn="auto">
              <a:spcBef>
                <a:spcPct val="20000"/>
              </a:spcBef>
              <a:spcAft>
                <a:spcPts val="0"/>
              </a:spcAft>
              <a:buFont typeface="Arial" pitchFamily="34" charset="0"/>
              <a:buChar char="•"/>
              <a:defRPr/>
            </a:pPr>
            <a:r>
              <a:rPr lang="en-US" sz="3600" dirty="0">
                <a:solidFill>
                  <a:prstClr val="white"/>
                </a:solidFill>
                <a:latin typeface="Calibri"/>
                <a:ea typeface="ＭＳ Ｐゴシック" charset="0"/>
                <a:cs typeface="ＭＳ Ｐゴシック" charset="0"/>
              </a:rPr>
              <a:t>Your company already implemented a component that </a:t>
            </a:r>
            <a:r>
              <a:rPr lang="en-US" sz="3600" i="1" dirty="0">
                <a:solidFill>
                  <a:prstClr val="white"/>
                </a:solidFill>
                <a:latin typeface="Calibri"/>
                <a:ea typeface="ＭＳ Ｐゴシック" charset="0"/>
                <a:cs typeface="ＭＳ Ｐゴシック" charset="0"/>
              </a:rPr>
              <a:t>almost</a:t>
            </a:r>
            <a:r>
              <a:rPr lang="en-US" sz="3600" dirty="0">
                <a:solidFill>
                  <a:prstClr val="white"/>
                </a:solidFill>
                <a:latin typeface="Calibri"/>
                <a:ea typeface="ＭＳ Ｐゴシック" charset="0"/>
                <a:cs typeface="ＭＳ Ｐゴシック" charset="0"/>
              </a:rPr>
              <a:t> implements the interface that you need, but </a:t>
            </a:r>
            <a:r>
              <a:rPr lang="en-US" sz="3600" i="1" dirty="0">
                <a:solidFill>
                  <a:prstClr val="white"/>
                </a:solidFill>
                <a:latin typeface="Calibri"/>
                <a:ea typeface="ＭＳ Ｐゴシック" charset="0"/>
                <a:cs typeface="ＭＳ Ｐゴシック" charset="0"/>
              </a:rPr>
              <a:t>not quite</a:t>
            </a:r>
            <a:r>
              <a:rPr lang="en-US" sz="3600" dirty="0">
                <a:solidFill>
                  <a:prstClr val="white"/>
                </a:solidFill>
                <a:latin typeface="Calibri"/>
                <a:ea typeface="ＭＳ Ｐゴシック" charset="0"/>
                <a:cs typeface="ＭＳ Ｐゴシック" charset="0"/>
              </a:rPr>
              <a:t>.</a:t>
            </a:r>
          </a:p>
          <a:p>
            <a:pPr marL="231775"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p:txBody>
      </p:sp>
      <p:graphicFrame>
        <p:nvGraphicFramePr>
          <p:cNvPr id="6" name="Table 5"/>
          <p:cNvGraphicFramePr>
            <a:graphicFrameLocks noGrp="1"/>
          </p:cNvGraphicFramePr>
          <p:nvPr/>
        </p:nvGraphicFramePr>
        <p:xfrm>
          <a:off x="609600" y="3886200"/>
          <a:ext cx="7620000" cy="2286000"/>
        </p:xfrm>
        <a:graphic>
          <a:graphicData uri="http://schemas.openxmlformats.org/drawingml/2006/table">
            <a:tbl>
              <a:tblPr/>
              <a:tblGrid>
                <a:gridCol w="3810000"/>
                <a:gridCol w="3810000"/>
              </a:tblGrid>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Builder</a:t>
                      </a: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Memento</a:t>
                      </a: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Adapter</a:t>
                      </a:r>
                    </a:p>
                  </a:txBody>
                  <a:tcP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Interpreter</a:t>
                      </a:r>
                    </a:p>
                  </a:txBody>
                  <a:tcP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Façade</a:t>
                      </a:r>
                    </a:p>
                  </a:txBody>
                  <a:tcP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Observer</a:t>
                      </a:r>
                    </a:p>
                  </a:txBody>
                  <a:tcP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r>
            </a:tbl>
          </a:graphicData>
        </a:graphic>
      </p:graphicFrame>
      <p:sp>
        <p:nvSpPr>
          <p:cNvPr id="7" name="Rounded Rectangle 6"/>
          <p:cNvSpPr/>
          <p:nvPr/>
        </p:nvSpPr>
        <p:spPr>
          <a:xfrm>
            <a:off x="1524000" y="4724400"/>
            <a:ext cx="2057400" cy="609600"/>
          </a:xfrm>
          <a:prstGeom prst="roundRect">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44196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Design Patterns</a:t>
            </a: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lvl1pPr marL="231775" indent="-231775" eaLnBrk="0" hangingPunct="0">
              <a:defRPr sz="2400">
                <a:solidFill>
                  <a:schemeClr val="tx1"/>
                </a:solidFill>
                <a:latin typeface="Calibri" charset="0"/>
                <a:ea typeface="ＭＳ Ｐゴシック" charset="-128"/>
              </a:defRPr>
            </a:lvl1pPr>
            <a:lvl2pPr marL="688975" indent="-231775"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spcBef>
                <a:spcPct val="20000"/>
              </a:spcBef>
              <a:buFont typeface="Arial" charset="0"/>
              <a:buChar char="•"/>
            </a:pPr>
            <a:r>
              <a:rPr lang="en-US" altLang="en-US" sz="3200">
                <a:solidFill>
                  <a:srgbClr val="FFFFFF"/>
                </a:solidFill>
              </a:rPr>
              <a:t>Design patterns (DPs) are…</a:t>
            </a:r>
          </a:p>
          <a:p>
            <a:pPr lvl="1" eaLnBrk="1" hangingPunct="1">
              <a:spcBef>
                <a:spcPct val="20000"/>
              </a:spcBef>
              <a:buFont typeface="Arial" charset="0"/>
              <a:buChar char="•"/>
            </a:pPr>
            <a:r>
              <a:rPr lang="en-US" altLang="en-US" sz="2800">
                <a:solidFill>
                  <a:srgbClr val="FFFFFF"/>
                </a:solidFill>
              </a:rPr>
              <a:t>Strategies for your </a:t>
            </a:r>
            <a:r>
              <a:rPr lang="ja-JP" altLang="en-US" sz="2800">
                <a:solidFill>
                  <a:srgbClr val="FFFFFF"/>
                </a:solidFill>
              </a:rPr>
              <a:t>“</a:t>
            </a:r>
            <a:r>
              <a:rPr lang="en-US" altLang="ja-JP" sz="2800">
                <a:solidFill>
                  <a:srgbClr val="FFFFFF"/>
                </a:solidFill>
              </a:rPr>
              <a:t>toolkit of ideas</a:t>
            </a:r>
            <a:r>
              <a:rPr lang="ja-JP" altLang="en-US" sz="2800">
                <a:solidFill>
                  <a:srgbClr val="FFFFFF"/>
                </a:solidFill>
              </a:rPr>
              <a:t>”</a:t>
            </a:r>
            <a:endParaRPr lang="en-US" altLang="ja-JP" sz="2800">
              <a:solidFill>
                <a:srgbClr val="FFFFFF"/>
              </a:solidFill>
            </a:endParaRPr>
          </a:p>
          <a:p>
            <a:pPr lvl="1" eaLnBrk="1" hangingPunct="1">
              <a:spcBef>
                <a:spcPct val="20000"/>
              </a:spcBef>
              <a:buFont typeface="Arial" charset="0"/>
              <a:buChar char="•"/>
            </a:pPr>
            <a:r>
              <a:rPr lang="en-US" altLang="en-US" sz="2800">
                <a:solidFill>
                  <a:srgbClr val="FFFFFF"/>
                </a:solidFill>
              </a:rPr>
              <a:t>Templates for solutions</a:t>
            </a:r>
          </a:p>
          <a:p>
            <a:pPr lvl="1" eaLnBrk="1" hangingPunct="1">
              <a:spcBef>
                <a:spcPct val="20000"/>
              </a:spcBef>
              <a:buFont typeface="Arial" charset="0"/>
              <a:buChar char="•"/>
            </a:pPr>
            <a:r>
              <a:rPr lang="en-US" altLang="en-US" sz="2800">
                <a:solidFill>
                  <a:srgbClr val="FFFFFF"/>
                </a:solidFill>
              </a:rPr>
              <a:t>Codified best practices</a:t>
            </a:r>
          </a:p>
          <a:p>
            <a:pPr lvl="1" eaLnBrk="1" hangingPunct="1">
              <a:spcBef>
                <a:spcPct val="20000"/>
              </a:spcBef>
              <a:buFont typeface="Arial" charset="0"/>
              <a:buChar char="•"/>
            </a:pPr>
            <a:endParaRPr lang="en-US" altLang="en-US" sz="3200">
              <a:solidFill>
                <a:srgbClr val="FFFFFF"/>
              </a:solidFill>
            </a:endParaRPr>
          </a:p>
          <a:p>
            <a:pPr eaLnBrk="1" hangingPunct="1">
              <a:spcBef>
                <a:spcPct val="20000"/>
              </a:spcBef>
              <a:buFont typeface="Arial" charset="0"/>
              <a:buChar char="•"/>
            </a:pPr>
            <a:r>
              <a:rPr lang="en-US" altLang="en-US" sz="3200">
                <a:solidFill>
                  <a:srgbClr val="FFFFFF"/>
                </a:solidFill>
              </a:rPr>
              <a:t>Design patterns are not…</a:t>
            </a:r>
          </a:p>
          <a:p>
            <a:pPr lvl="1" eaLnBrk="1" hangingPunct="1">
              <a:spcBef>
                <a:spcPct val="20000"/>
              </a:spcBef>
              <a:buFont typeface="Arial" charset="0"/>
              <a:buChar char="•"/>
            </a:pPr>
            <a:r>
              <a:rPr lang="en-US" altLang="en-US" sz="2800">
                <a:solidFill>
                  <a:srgbClr val="FFFFFF"/>
                </a:solidFill>
              </a:rPr>
              <a:t>Architectural styles (DPs are too low level)</a:t>
            </a:r>
          </a:p>
          <a:p>
            <a:pPr lvl="1" eaLnBrk="1" hangingPunct="1">
              <a:spcBef>
                <a:spcPct val="20000"/>
              </a:spcBef>
              <a:buFont typeface="Arial" charset="0"/>
              <a:buChar char="•"/>
            </a:pPr>
            <a:r>
              <a:rPr lang="en-US" altLang="en-US" sz="2800">
                <a:solidFill>
                  <a:srgbClr val="FFFFFF"/>
                </a:solidFill>
              </a:rPr>
              <a:t>Code libraries (DPs are ideas, not code)</a:t>
            </a:r>
          </a:p>
          <a:p>
            <a:pPr lvl="1" eaLnBrk="1" hangingPunct="1">
              <a:spcBef>
                <a:spcPct val="20000"/>
              </a:spcBef>
              <a:buFont typeface="Arial" charset="0"/>
              <a:buChar char="•"/>
            </a:pPr>
            <a:endParaRPr lang="en-US" altLang="en-US" sz="3200">
              <a:solidFill>
                <a:srgbClr val="FFFFFF"/>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44196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Which pattern</a:t>
            </a:r>
            <a:br>
              <a:rPr lang="en-US" sz="4400" dirty="0">
                <a:solidFill>
                  <a:prstClr val="white"/>
                </a:solidFill>
              </a:rPr>
            </a:br>
            <a:r>
              <a:rPr lang="en-US" sz="2800" dirty="0">
                <a:solidFill>
                  <a:prstClr val="white"/>
                </a:solidFill>
              </a:rPr>
              <a:t>would you use?</a:t>
            </a:r>
            <a:endParaRPr lang="en-US" sz="4400" dirty="0">
              <a:solidFill>
                <a:prstClr val="white"/>
              </a:solidFill>
            </a:endParaRP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p>
            <a:pPr marL="231775" indent="-231775" fontAlgn="auto">
              <a:spcBef>
                <a:spcPct val="20000"/>
              </a:spcBef>
              <a:spcAft>
                <a:spcPts val="0"/>
              </a:spcAft>
              <a:buFont typeface="Arial" pitchFamily="34" charset="0"/>
              <a:buChar char="•"/>
              <a:defRPr/>
            </a:pPr>
            <a:r>
              <a:rPr lang="en-US" sz="3600" dirty="0">
                <a:solidFill>
                  <a:prstClr val="white"/>
                </a:solidFill>
                <a:latin typeface="Calibri"/>
                <a:ea typeface="ＭＳ Ｐゴシック" charset="0"/>
                <a:cs typeface="ＭＳ Ｐゴシック" charset="0"/>
              </a:rPr>
              <a:t>Your program must support switching among several different tax-calculator libraries, but each one has a slightly different interface.</a:t>
            </a:r>
          </a:p>
          <a:p>
            <a:pPr marL="231775"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p:txBody>
      </p:sp>
      <p:graphicFrame>
        <p:nvGraphicFramePr>
          <p:cNvPr id="6" name="Table 5"/>
          <p:cNvGraphicFramePr>
            <a:graphicFrameLocks noGrp="1"/>
          </p:cNvGraphicFramePr>
          <p:nvPr/>
        </p:nvGraphicFramePr>
        <p:xfrm>
          <a:off x="609600" y="3886200"/>
          <a:ext cx="7620000" cy="2286000"/>
        </p:xfrm>
        <a:graphic>
          <a:graphicData uri="http://schemas.openxmlformats.org/drawingml/2006/table">
            <a:tbl>
              <a:tblPr/>
              <a:tblGrid>
                <a:gridCol w="3810000"/>
                <a:gridCol w="3810000"/>
              </a:tblGrid>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Builder</a:t>
                      </a: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Memento</a:t>
                      </a: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Adapter</a:t>
                      </a:r>
                    </a:p>
                  </a:txBody>
                  <a:tcP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Interpreter</a:t>
                      </a:r>
                    </a:p>
                  </a:txBody>
                  <a:tcP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Façade</a:t>
                      </a:r>
                    </a:p>
                  </a:txBody>
                  <a:tcP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Observer</a:t>
                      </a:r>
                    </a:p>
                  </a:txBody>
                  <a:tcP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r>
            </a:tbl>
          </a:graphicData>
        </a:graphic>
      </p:graphicFrame>
      <p:sp>
        <p:nvSpPr>
          <p:cNvPr id="7" name="Rounded Rectangle 6"/>
          <p:cNvSpPr/>
          <p:nvPr/>
        </p:nvSpPr>
        <p:spPr>
          <a:xfrm>
            <a:off x="1524000" y="4724400"/>
            <a:ext cx="2057400" cy="609600"/>
          </a:xfrm>
          <a:prstGeom prst="roundRect">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44196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Which pattern</a:t>
            </a:r>
            <a:br>
              <a:rPr lang="en-US" sz="4400" dirty="0">
                <a:solidFill>
                  <a:prstClr val="white"/>
                </a:solidFill>
              </a:rPr>
            </a:br>
            <a:r>
              <a:rPr lang="en-US" sz="2800" dirty="0">
                <a:solidFill>
                  <a:prstClr val="white"/>
                </a:solidFill>
              </a:rPr>
              <a:t>would you use?</a:t>
            </a:r>
            <a:endParaRPr lang="en-US" sz="4400" dirty="0">
              <a:solidFill>
                <a:prstClr val="white"/>
              </a:solidFill>
            </a:endParaRP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p>
            <a:pPr marL="231775" indent="-231775" fontAlgn="auto">
              <a:spcBef>
                <a:spcPct val="20000"/>
              </a:spcBef>
              <a:spcAft>
                <a:spcPts val="0"/>
              </a:spcAft>
              <a:buFont typeface="Arial" pitchFamily="34" charset="0"/>
              <a:buChar char="•"/>
              <a:defRPr/>
            </a:pPr>
            <a:r>
              <a:rPr lang="en-US" sz="3600" dirty="0">
                <a:solidFill>
                  <a:prstClr val="white"/>
                </a:solidFill>
                <a:latin typeface="Calibri"/>
                <a:ea typeface="ＭＳ Ｐゴシック" charset="0"/>
                <a:cs typeface="ＭＳ Ｐゴシック" charset="0"/>
              </a:rPr>
              <a:t>Your program has to create some big, ugly record objects before inserting them into a database.</a:t>
            </a:r>
          </a:p>
          <a:p>
            <a:pPr marL="231775"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p:txBody>
      </p:sp>
      <p:graphicFrame>
        <p:nvGraphicFramePr>
          <p:cNvPr id="6" name="Table 5"/>
          <p:cNvGraphicFramePr>
            <a:graphicFrameLocks noGrp="1"/>
          </p:cNvGraphicFramePr>
          <p:nvPr/>
        </p:nvGraphicFramePr>
        <p:xfrm>
          <a:off x="609600" y="3886200"/>
          <a:ext cx="7620000" cy="2286000"/>
        </p:xfrm>
        <a:graphic>
          <a:graphicData uri="http://schemas.openxmlformats.org/drawingml/2006/table">
            <a:tbl>
              <a:tblPr/>
              <a:tblGrid>
                <a:gridCol w="3810000"/>
                <a:gridCol w="3810000"/>
              </a:tblGrid>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Builder</a:t>
                      </a: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Memento</a:t>
                      </a: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Adapter</a:t>
                      </a:r>
                    </a:p>
                  </a:txBody>
                  <a:tcP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Interpreter</a:t>
                      </a:r>
                    </a:p>
                  </a:txBody>
                  <a:tcP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Façade</a:t>
                      </a:r>
                    </a:p>
                  </a:txBody>
                  <a:tcP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Observer</a:t>
                      </a:r>
                    </a:p>
                  </a:txBody>
                  <a:tcP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r>
            </a:tbl>
          </a:graphicData>
        </a:graphic>
      </p:graphicFrame>
      <p:sp>
        <p:nvSpPr>
          <p:cNvPr id="7" name="Rounded Rectangle 6"/>
          <p:cNvSpPr/>
          <p:nvPr/>
        </p:nvSpPr>
        <p:spPr>
          <a:xfrm>
            <a:off x="1524000" y="3962400"/>
            <a:ext cx="1981200" cy="609600"/>
          </a:xfrm>
          <a:prstGeom prst="roundRect">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44196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Which pattern</a:t>
            </a:r>
            <a:br>
              <a:rPr lang="en-US" sz="4400" dirty="0">
                <a:solidFill>
                  <a:prstClr val="white"/>
                </a:solidFill>
              </a:rPr>
            </a:br>
            <a:r>
              <a:rPr lang="en-US" sz="2800" dirty="0">
                <a:solidFill>
                  <a:prstClr val="white"/>
                </a:solidFill>
              </a:rPr>
              <a:t>would you use?</a:t>
            </a:r>
            <a:endParaRPr lang="en-US" sz="4400" dirty="0">
              <a:solidFill>
                <a:prstClr val="white"/>
              </a:solidFill>
            </a:endParaRP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p>
            <a:pPr marL="231775" indent="-231775" fontAlgn="auto">
              <a:spcBef>
                <a:spcPct val="20000"/>
              </a:spcBef>
              <a:spcAft>
                <a:spcPts val="0"/>
              </a:spcAft>
              <a:buFont typeface="Arial" pitchFamily="34" charset="0"/>
              <a:buChar char="•"/>
              <a:defRPr/>
            </a:pPr>
            <a:r>
              <a:rPr lang="en-US" sz="3600" dirty="0">
                <a:solidFill>
                  <a:prstClr val="white"/>
                </a:solidFill>
                <a:latin typeface="Calibri"/>
                <a:ea typeface="ＭＳ Ｐゴシック" charset="0"/>
                <a:cs typeface="ＭＳ Ｐゴシック" charset="0"/>
              </a:rPr>
              <a:t>Your program has to support replication. You need a way for the program to save its state so the program can be copied to other servers.</a:t>
            </a:r>
          </a:p>
          <a:p>
            <a:pPr marL="231775"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p:txBody>
      </p:sp>
      <p:graphicFrame>
        <p:nvGraphicFramePr>
          <p:cNvPr id="6" name="Table 5"/>
          <p:cNvGraphicFramePr>
            <a:graphicFrameLocks noGrp="1"/>
          </p:cNvGraphicFramePr>
          <p:nvPr/>
        </p:nvGraphicFramePr>
        <p:xfrm>
          <a:off x="609600" y="3886200"/>
          <a:ext cx="7620000" cy="2286000"/>
        </p:xfrm>
        <a:graphic>
          <a:graphicData uri="http://schemas.openxmlformats.org/drawingml/2006/table">
            <a:tbl>
              <a:tblPr/>
              <a:tblGrid>
                <a:gridCol w="3810000"/>
                <a:gridCol w="3810000"/>
              </a:tblGrid>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Builder</a:t>
                      </a: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Memento</a:t>
                      </a: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Adapter</a:t>
                      </a:r>
                    </a:p>
                  </a:txBody>
                  <a:tcP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Interpreter</a:t>
                      </a:r>
                    </a:p>
                  </a:txBody>
                  <a:tcP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Façade</a:t>
                      </a:r>
                    </a:p>
                  </a:txBody>
                  <a:tcP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Observer</a:t>
                      </a:r>
                    </a:p>
                  </a:txBody>
                  <a:tcP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r>
            </a:tbl>
          </a:graphicData>
        </a:graphic>
      </p:graphicFrame>
      <p:sp>
        <p:nvSpPr>
          <p:cNvPr id="7" name="Rounded Rectangle 6"/>
          <p:cNvSpPr/>
          <p:nvPr/>
        </p:nvSpPr>
        <p:spPr>
          <a:xfrm>
            <a:off x="5181600" y="3962400"/>
            <a:ext cx="2286000" cy="609600"/>
          </a:xfrm>
          <a:prstGeom prst="roundRect">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44196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Which pattern</a:t>
            </a:r>
            <a:br>
              <a:rPr lang="en-US" sz="4400" dirty="0">
                <a:solidFill>
                  <a:prstClr val="white"/>
                </a:solidFill>
              </a:rPr>
            </a:br>
            <a:r>
              <a:rPr lang="en-US" sz="2800" dirty="0">
                <a:solidFill>
                  <a:prstClr val="white"/>
                </a:solidFill>
              </a:rPr>
              <a:t>would you use?</a:t>
            </a:r>
            <a:endParaRPr lang="en-US" sz="4400" dirty="0">
              <a:solidFill>
                <a:prstClr val="white"/>
              </a:solidFill>
            </a:endParaRP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p>
            <a:pPr marL="231775" indent="-231775" fontAlgn="auto">
              <a:spcBef>
                <a:spcPct val="20000"/>
              </a:spcBef>
              <a:spcAft>
                <a:spcPts val="0"/>
              </a:spcAft>
              <a:buFont typeface="Arial" pitchFamily="34" charset="0"/>
              <a:buChar char="•"/>
              <a:defRPr/>
            </a:pPr>
            <a:r>
              <a:rPr lang="en-US" sz="3600" dirty="0">
                <a:solidFill>
                  <a:prstClr val="white"/>
                </a:solidFill>
                <a:latin typeface="Calibri"/>
                <a:ea typeface="ＭＳ Ｐゴシック" charset="0"/>
                <a:cs typeface="ＭＳ Ｐゴシック" charset="0"/>
              </a:rPr>
              <a:t>Your program generates various outputs. You need a way to notify </a:t>
            </a:r>
            <a:r>
              <a:rPr lang="en-US" sz="3600" dirty="0" err="1">
                <a:solidFill>
                  <a:prstClr val="white"/>
                </a:solidFill>
                <a:latin typeface="Calibri"/>
                <a:ea typeface="ＭＳ Ｐゴシック" charset="0"/>
                <a:cs typeface="ＭＳ Ｐゴシック" charset="0"/>
              </a:rPr>
              <a:t>Facebook</a:t>
            </a:r>
            <a:r>
              <a:rPr lang="en-US" sz="3600" dirty="0">
                <a:solidFill>
                  <a:prstClr val="white"/>
                </a:solidFill>
                <a:latin typeface="Calibri"/>
                <a:ea typeface="ＭＳ Ｐゴシック" charset="0"/>
                <a:cs typeface="ＭＳ Ｐゴシック" charset="0"/>
              </a:rPr>
              <a:t> users when certain outputs are generated.</a:t>
            </a:r>
          </a:p>
          <a:p>
            <a:pPr marL="231775"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p:txBody>
      </p:sp>
      <p:graphicFrame>
        <p:nvGraphicFramePr>
          <p:cNvPr id="6" name="Table 5"/>
          <p:cNvGraphicFramePr>
            <a:graphicFrameLocks noGrp="1"/>
          </p:cNvGraphicFramePr>
          <p:nvPr/>
        </p:nvGraphicFramePr>
        <p:xfrm>
          <a:off x="609600" y="3886200"/>
          <a:ext cx="7620000" cy="2286000"/>
        </p:xfrm>
        <a:graphic>
          <a:graphicData uri="http://schemas.openxmlformats.org/drawingml/2006/table">
            <a:tbl>
              <a:tblPr/>
              <a:tblGrid>
                <a:gridCol w="3810000"/>
                <a:gridCol w="3810000"/>
              </a:tblGrid>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Builder</a:t>
                      </a: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Memento</a:t>
                      </a: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Adapter</a:t>
                      </a:r>
                    </a:p>
                  </a:txBody>
                  <a:tcP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Interpreter</a:t>
                      </a:r>
                    </a:p>
                  </a:txBody>
                  <a:tcP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Façade</a:t>
                      </a:r>
                    </a:p>
                  </a:txBody>
                  <a:tcP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Observer</a:t>
                      </a:r>
                    </a:p>
                  </a:txBody>
                  <a:tcP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r>
            </a:tbl>
          </a:graphicData>
        </a:graphic>
      </p:graphicFrame>
      <p:sp>
        <p:nvSpPr>
          <p:cNvPr id="7" name="Rounded Rectangle 6"/>
          <p:cNvSpPr/>
          <p:nvPr/>
        </p:nvSpPr>
        <p:spPr>
          <a:xfrm>
            <a:off x="5257800" y="5486400"/>
            <a:ext cx="2209800" cy="609600"/>
          </a:xfrm>
          <a:prstGeom prst="roundRect">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44196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Which pattern</a:t>
            </a:r>
            <a:br>
              <a:rPr lang="en-US" sz="4400" dirty="0">
                <a:solidFill>
                  <a:prstClr val="white"/>
                </a:solidFill>
              </a:rPr>
            </a:br>
            <a:r>
              <a:rPr lang="en-US" sz="2800" dirty="0">
                <a:solidFill>
                  <a:prstClr val="white"/>
                </a:solidFill>
              </a:rPr>
              <a:t>would you use?</a:t>
            </a:r>
            <a:endParaRPr lang="en-US" sz="4400" dirty="0">
              <a:solidFill>
                <a:prstClr val="white"/>
              </a:solidFill>
            </a:endParaRP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p>
            <a:pPr marL="231775" indent="-231775" fontAlgn="auto">
              <a:spcBef>
                <a:spcPct val="20000"/>
              </a:spcBef>
              <a:spcAft>
                <a:spcPts val="0"/>
              </a:spcAft>
              <a:buFont typeface="Arial" pitchFamily="34" charset="0"/>
              <a:buChar char="•"/>
              <a:defRPr/>
            </a:pPr>
            <a:r>
              <a:rPr lang="en-US" sz="3600" dirty="0">
                <a:solidFill>
                  <a:prstClr val="white"/>
                </a:solidFill>
                <a:latin typeface="Calibri"/>
                <a:ea typeface="ＭＳ Ｐゴシック" charset="0"/>
                <a:cs typeface="ＭＳ Ｐゴシック" charset="0"/>
              </a:rPr>
              <a:t>Sending a message to </a:t>
            </a:r>
            <a:r>
              <a:rPr lang="en-US" sz="3600" dirty="0" err="1">
                <a:solidFill>
                  <a:prstClr val="white"/>
                </a:solidFill>
                <a:latin typeface="Calibri"/>
                <a:ea typeface="ＭＳ Ｐゴシック" charset="0"/>
                <a:cs typeface="ＭＳ Ｐゴシック" charset="0"/>
              </a:rPr>
              <a:t>Facebook</a:t>
            </a:r>
            <a:r>
              <a:rPr lang="en-US" sz="3600" dirty="0">
                <a:solidFill>
                  <a:prstClr val="white"/>
                </a:solidFill>
                <a:latin typeface="Calibri"/>
                <a:ea typeface="ＭＳ Ｐゴシック" charset="0"/>
                <a:cs typeface="ＭＳ Ｐゴシック" charset="0"/>
              </a:rPr>
              <a:t> requires lots of big</a:t>
            </a:r>
            <a:r>
              <a:rPr lang="en-US" sz="3600">
                <a:solidFill>
                  <a:prstClr val="white"/>
                </a:solidFill>
                <a:latin typeface="Calibri"/>
                <a:ea typeface="ＭＳ Ｐゴシック" charset="0"/>
                <a:cs typeface="ＭＳ Ｐゴシック" charset="0"/>
              </a:rPr>
              <a:t>, ugly code.</a:t>
            </a:r>
            <a:endParaRPr lang="en-US" sz="3600" dirty="0">
              <a:solidFill>
                <a:prstClr val="white"/>
              </a:solidFill>
              <a:latin typeface="Calibri"/>
              <a:ea typeface="ＭＳ Ｐゴシック" charset="0"/>
              <a:cs typeface="ＭＳ Ｐゴシック" charset="0"/>
            </a:endParaRPr>
          </a:p>
          <a:p>
            <a:pPr marL="231775"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p:txBody>
      </p:sp>
      <p:graphicFrame>
        <p:nvGraphicFramePr>
          <p:cNvPr id="6" name="Table 5"/>
          <p:cNvGraphicFramePr>
            <a:graphicFrameLocks noGrp="1"/>
          </p:cNvGraphicFramePr>
          <p:nvPr/>
        </p:nvGraphicFramePr>
        <p:xfrm>
          <a:off x="609600" y="3886200"/>
          <a:ext cx="7620000" cy="2286000"/>
        </p:xfrm>
        <a:graphic>
          <a:graphicData uri="http://schemas.openxmlformats.org/drawingml/2006/table">
            <a:tbl>
              <a:tblPr/>
              <a:tblGrid>
                <a:gridCol w="3810000"/>
                <a:gridCol w="3810000"/>
              </a:tblGrid>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Builder</a:t>
                      </a: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Memento</a:t>
                      </a: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Adapter</a:t>
                      </a:r>
                    </a:p>
                  </a:txBody>
                  <a:tcP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Interpreter</a:t>
                      </a:r>
                    </a:p>
                  </a:txBody>
                  <a:tcP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422E2E"/>
                    </a:solidFill>
                  </a:tcPr>
                </a:tc>
              </a:tr>
              <a:tr h="762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Façade</a:t>
                      </a:r>
                    </a:p>
                  </a:txBody>
                  <a:tcP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bg1"/>
                          </a:solidFill>
                          <a:effectLst/>
                          <a:latin typeface="Calibri" charset="0"/>
                          <a:ea typeface="ＭＳ Ｐゴシック" charset="-128"/>
                        </a:rPr>
                        <a:t>Observer</a:t>
                      </a:r>
                    </a:p>
                  </a:txBody>
                  <a:tcP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422E2E"/>
                    </a:solidFill>
                  </a:tcPr>
                </a:tc>
              </a:tr>
            </a:tbl>
          </a:graphicData>
        </a:graphic>
      </p:graphicFrame>
      <p:sp>
        <p:nvSpPr>
          <p:cNvPr id="7" name="Rounded Rectangle 6"/>
          <p:cNvSpPr/>
          <p:nvPr/>
        </p:nvSpPr>
        <p:spPr>
          <a:xfrm>
            <a:off x="1524000" y="5486400"/>
            <a:ext cx="2057400" cy="609600"/>
          </a:xfrm>
          <a:prstGeom prst="roundRect">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44196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4400">
                <a:solidFill>
                  <a:srgbClr val="FFFFFF"/>
                </a:solidFill>
              </a:rPr>
              <a:t>For more info…</a:t>
            </a: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lvl1pPr marL="231775" indent="-231775" eaLnBrk="0" hangingPunct="0">
              <a:defRPr sz="2400">
                <a:solidFill>
                  <a:schemeClr val="tx1"/>
                </a:solidFill>
                <a:latin typeface="Calibri" charset="0"/>
                <a:ea typeface="ＭＳ Ｐゴシック" charset="-128"/>
              </a:defRPr>
            </a:lvl1pPr>
            <a:lvl2pPr marL="688975" indent="-231775"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spcBef>
                <a:spcPct val="20000"/>
              </a:spcBef>
              <a:buFont typeface="Arial" charset="0"/>
              <a:buChar char="•"/>
            </a:pPr>
            <a:r>
              <a:rPr lang="en-US" altLang="en-US" sz="3600">
                <a:solidFill>
                  <a:srgbClr val="FFFFFF"/>
                </a:solidFill>
              </a:rPr>
              <a:t>See the “gang of four” or “</a:t>
            </a:r>
            <a:r>
              <a:rPr lang="en-US" altLang="ja-JP" sz="3600">
                <a:solidFill>
                  <a:srgbClr val="FFFFFF"/>
                </a:solidFill>
              </a:rPr>
              <a:t>GoF</a:t>
            </a:r>
            <a:r>
              <a:rPr lang="en-US" altLang="en-US" sz="3600">
                <a:solidFill>
                  <a:srgbClr val="FFFFFF"/>
                </a:solidFill>
              </a:rPr>
              <a:t>”</a:t>
            </a:r>
            <a:r>
              <a:rPr lang="en-US" altLang="ja-JP" sz="3600">
                <a:solidFill>
                  <a:srgbClr val="FFFFFF"/>
                </a:solidFill>
              </a:rPr>
              <a:t> book</a:t>
            </a:r>
          </a:p>
          <a:p>
            <a:pPr lvl="1" eaLnBrk="1" hangingPunct="1">
              <a:spcBef>
                <a:spcPct val="20000"/>
              </a:spcBef>
              <a:buFont typeface="Arial" charset="0"/>
              <a:buChar char="•"/>
            </a:pPr>
            <a:r>
              <a:rPr lang="en-US" altLang="en-US" sz="3200">
                <a:solidFill>
                  <a:srgbClr val="FFFFFF"/>
                </a:solidFill>
              </a:rPr>
              <a:t>Template method</a:t>
            </a:r>
          </a:p>
          <a:p>
            <a:pPr lvl="1" eaLnBrk="1" hangingPunct="1">
              <a:spcBef>
                <a:spcPct val="20000"/>
              </a:spcBef>
              <a:buFont typeface="Arial" charset="0"/>
              <a:buChar char="•"/>
            </a:pPr>
            <a:r>
              <a:rPr lang="en-US" altLang="en-US" sz="3200">
                <a:solidFill>
                  <a:srgbClr val="FFFFFF"/>
                </a:solidFill>
              </a:rPr>
              <a:t>Factory method</a:t>
            </a:r>
          </a:p>
          <a:p>
            <a:pPr lvl="1" eaLnBrk="1" hangingPunct="1">
              <a:spcBef>
                <a:spcPct val="20000"/>
              </a:spcBef>
              <a:buFont typeface="Arial" charset="0"/>
              <a:buChar char="•"/>
            </a:pPr>
            <a:r>
              <a:rPr lang="en-US" altLang="en-US" sz="3200">
                <a:solidFill>
                  <a:srgbClr val="FFFFFF"/>
                </a:solidFill>
              </a:rPr>
              <a:t>Strategy</a:t>
            </a:r>
          </a:p>
          <a:p>
            <a:pPr lvl="1" eaLnBrk="1" hangingPunct="1">
              <a:spcBef>
                <a:spcPct val="20000"/>
              </a:spcBef>
              <a:buFont typeface="Arial" charset="0"/>
              <a:buChar char="•"/>
            </a:pPr>
            <a:r>
              <a:rPr lang="en-US" altLang="en-US" sz="3200">
                <a:solidFill>
                  <a:srgbClr val="FFFFFF"/>
                </a:solidFill>
              </a:rPr>
              <a:t>Decorator</a:t>
            </a:r>
          </a:p>
          <a:p>
            <a:pPr lvl="1" eaLnBrk="1" hangingPunct="1">
              <a:spcBef>
                <a:spcPct val="20000"/>
              </a:spcBef>
              <a:buFont typeface="Arial" charset="0"/>
              <a:buChar char="•"/>
            </a:pPr>
            <a:r>
              <a:rPr lang="en-US" altLang="en-US" sz="3200">
                <a:solidFill>
                  <a:srgbClr val="FFFFFF"/>
                </a:solidFill>
              </a:rPr>
              <a:t>Observer</a:t>
            </a:r>
          </a:p>
          <a:p>
            <a:pPr lvl="1" eaLnBrk="1" hangingPunct="1">
              <a:spcBef>
                <a:spcPct val="20000"/>
              </a:spcBef>
              <a:buFont typeface="Arial" charset="0"/>
              <a:buChar char="•"/>
            </a:pPr>
            <a:r>
              <a:rPr lang="en-US" altLang="en-US" sz="3200">
                <a:solidFill>
                  <a:srgbClr val="FFFFFF"/>
                </a:solidFill>
              </a:rPr>
              <a:t>Composite</a:t>
            </a:r>
          </a:p>
          <a:p>
            <a:pPr lvl="1" eaLnBrk="1" hangingPunct="1">
              <a:spcBef>
                <a:spcPct val="20000"/>
              </a:spcBef>
              <a:buFont typeface="Arial" charset="0"/>
              <a:buChar char="•"/>
            </a:pPr>
            <a:r>
              <a:rPr lang="en-US" altLang="en-US" sz="3200">
                <a:solidFill>
                  <a:srgbClr val="FFFFFF"/>
                </a:solidFill>
              </a:rPr>
              <a:t>Visitor</a:t>
            </a:r>
          </a:p>
          <a:p>
            <a:pPr eaLnBrk="1" hangingPunct="1">
              <a:spcBef>
                <a:spcPct val="20000"/>
              </a:spcBef>
              <a:buFont typeface="Arial" charset="0"/>
              <a:buChar char="•"/>
            </a:pPr>
            <a:endParaRPr lang="en-US" altLang="en-US" sz="3200">
              <a:solidFill>
                <a:srgbClr val="FFFFFF"/>
              </a:solidFill>
            </a:endParaRPr>
          </a:p>
          <a:p>
            <a:pPr lvl="1" eaLnBrk="1" hangingPunct="1">
              <a:spcBef>
                <a:spcPct val="20000"/>
              </a:spcBef>
              <a:buFont typeface="Arial" charset="0"/>
              <a:buChar char="•"/>
            </a:pPr>
            <a:endParaRPr lang="en-US" altLang="en-US" sz="3200">
              <a:solidFill>
                <a:srgbClr val="FFFFFF"/>
              </a:solidFill>
            </a:endParaRPr>
          </a:p>
        </p:txBody>
      </p:sp>
      <p:pic>
        <p:nvPicPr>
          <p:cNvPr id="6" name="Picture 5"/>
          <p:cNvPicPr>
            <a:picLocks noChangeAspect="1"/>
          </p:cNvPicPr>
          <p:nvPr/>
        </p:nvPicPr>
        <p:blipFill rotWithShape="1">
          <a:blip r:embed="rId2"/>
          <a:srcRect b="2481"/>
          <a:stretch/>
        </p:blipFill>
        <p:spPr>
          <a:xfrm>
            <a:off x="5334000" y="2286000"/>
            <a:ext cx="3352800" cy="4289425"/>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30" name="TextBox 3"/>
          <p:cNvSpPr txBox="1">
            <a:spLocks/>
          </p:cNvSpPr>
          <p:nvPr/>
        </p:nvSpPr>
        <p:spPr bwMode="auto">
          <a:xfrm>
            <a:off x="1828800" y="1828800"/>
            <a:ext cx="5486400" cy="2895600"/>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just" eaLnBrk="1" hangingPunct="1">
              <a:spcAft>
                <a:spcPts val="800"/>
              </a:spcAft>
            </a:pPr>
            <a:r>
              <a:rPr lang="en-US" altLang="en-US" sz="800">
                <a:solidFill>
                  <a:schemeClr val="bg1"/>
                </a:solidFill>
                <a:latin typeface="Times New Roman" charset="0"/>
              </a:rPr>
              <a:t>Copyright (c) Christopher Scaffidi 2009 All rights reserved.</a:t>
            </a:r>
          </a:p>
          <a:p>
            <a:pPr algn="just" eaLnBrk="1" hangingPunct="1">
              <a:spcAft>
                <a:spcPts val="800"/>
              </a:spcAft>
            </a:pPr>
            <a:r>
              <a:rPr lang="en-US" altLang="en-US" sz="800">
                <a:solidFill>
                  <a:schemeClr val="bg1"/>
                </a:solidFill>
                <a:latin typeface="Times New Roman" charset="0"/>
              </a:rPr>
              <a:t>Redistribution and use in source and binary forms, with or without modification, are permitted provided that the following conditions are met:</a:t>
            </a:r>
          </a:p>
          <a:p>
            <a:pPr algn="just" eaLnBrk="1" hangingPunct="1">
              <a:spcAft>
                <a:spcPts val="800"/>
              </a:spcAft>
            </a:pPr>
            <a:r>
              <a:rPr lang="en-US" altLang="en-US" sz="800">
                <a:solidFill>
                  <a:schemeClr val="bg1"/>
                </a:solidFill>
                <a:latin typeface="Times New Roman" charset="0"/>
              </a:rPr>
              <a:t>Redistributions of source code must retain the above copyright notice, this list of conditions and the following disclaimer.</a:t>
            </a:r>
          </a:p>
          <a:p>
            <a:pPr algn="just" eaLnBrk="1" hangingPunct="1">
              <a:spcAft>
                <a:spcPts val="800"/>
              </a:spcAft>
            </a:pPr>
            <a:r>
              <a:rPr lang="en-US" altLang="en-US" sz="800">
                <a:solidFill>
                  <a:schemeClr val="bg1"/>
                </a:solidFill>
                <a:latin typeface="Times New Roman" charset="0"/>
              </a:rPr>
              <a:t>Redistributions in binary form must reproduce the above copyright notice, this list of conditions and the following disclaimer in the documentation and/or other materials provided with the distribution.</a:t>
            </a:r>
          </a:p>
          <a:p>
            <a:pPr algn="just" eaLnBrk="1" hangingPunct="1">
              <a:spcAft>
                <a:spcPts val="800"/>
              </a:spcAft>
            </a:pPr>
            <a:r>
              <a:rPr lang="en-US" altLang="en-US" sz="800">
                <a:solidFill>
                  <a:schemeClr val="bg1"/>
                </a:solidFill>
                <a:latin typeface="Times New Roman" charset="0"/>
              </a:rPr>
              <a:t>Neither the name of Oregon State University nor the names of its contributors may be used to endorse or promote products derived from this software without specific prior written permission.</a:t>
            </a:r>
          </a:p>
          <a:p>
            <a:pPr algn="just" eaLnBrk="1" hangingPunct="1">
              <a:spcAft>
                <a:spcPts val="800"/>
              </a:spcAft>
            </a:pPr>
            <a:r>
              <a:rPr lang="en-US" altLang="en-US" sz="800">
                <a:solidFill>
                  <a:schemeClr val="bg1"/>
                </a:solidFill>
                <a:latin typeface="Times New Roman" charset="0"/>
              </a:rPr>
              <a:t>THIS SOFTWARE IS PROVIDED BY THE COPYRIGHT HOLDERS AND CONTRIBUTORS "AS IS" AND ANY EXPRESS OR IMPLIED WARRANTIES, INCLUDING, BUT NOT LIMITED TO, THE IMPLIED WARRANTIES OF MERCHANTABILITY AND FITNESS FOR A PARTICULAR PURPOSE ARE DISCLAIMED. IN NO EVENT SHALL THE COPYRIGHT OWNER OR CONTRIBUTORS BE LIABLE FOR ANY DIRECT, INDIRECT, INCIDENTAL, SPECIAL, EXEMPLARY, OR CONSEQUENTIAL DAMAGES (INCLUDING, BUT NOT LIMITED TO, PROCUREMENT OF SUBSTITUTE GOODS OR SERVICES; LOSS OF USE, DATA, OR PROFITS; OR BUSINESS INTERRUPTION) HOWEVER CAUSED AND ON ANY THEORY OF LIABILITY, WHETHER IN CONTRACT, STRICT LIABILITY, OR TORT (INCLUDING NEGLIGENCE OR OTHERWISE) ARISING IN ANY WAY OUT OF THE USE OF THIS SOFTWARE, EVEN IF ADVISED OF THE POSSIBILITY OF SUCH DAMAGE.</a:t>
            </a:r>
          </a:p>
          <a:p>
            <a:pPr algn="just" eaLnBrk="1" hangingPunct="1">
              <a:spcAft>
                <a:spcPts val="800"/>
              </a:spcAft>
            </a:pPr>
            <a:r>
              <a:rPr lang="en-US" altLang="en-US" sz="800">
                <a:solidFill>
                  <a:schemeClr val="bg1"/>
                </a:solidFill>
                <a:latin typeface="Times New Roman" charset="0"/>
              </a:rPr>
              <a:t>Modified by Scott D. Fleming &lt;Scott.Fleming@memphis.edu&gt; 2014.</a:t>
            </a:r>
          </a:p>
          <a:p>
            <a:pPr algn="just" eaLnBrk="1" hangingPunct="1">
              <a:spcAft>
                <a:spcPts val="800"/>
              </a:spcAft>
            </a:pPr>
            <a:endParaRPr lang="en-US" altLang="en-US" sz="800">
              <a:solidFill>
                <a:schemeClr val="bg1"/>
              </a:solidFill>
              <a:latin typeface="Times New Roman"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2"/>
          <p:cNvPicPr>
            <a:picLocks noChangeAspect="1"/>
          </p:cNvPicPr>
          <p:nvPr/>
        </p:nvPicPr>
        <p:blipFill>
          <a:blip r:embed="rId2">
            <a:extLst>
              <a:ext uri="{28A0092B-C50C-407E-A947-70E740481C1C}">
                <a14:useLocalDpi xmlns:a14="http://schemas.microsoft.com/office/drawing/2010/main" val="0"/>
              </a:ext>
            </a:extLst>
          </a:blip>
          <a:srcRect l="6030" t="9348" r="6990" b="82571"/>
          <a:stretch>
            <a:fillRect/>
          </a:stretch>
        </p:blipFill>
        <p:spPr bwMode="auto">
          <a:xfrm>
            <a:off x="4186238" y="1849438"/>
            <a:ext cx="373538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itle 1"/>
          <p:cNvSpPr>
            <a:spLocks noGrp="1"/>
          </p:cNvSpPr>
          <p:nvPr>
            <p:ph type="title"/>
          </p:nvPr>
        </p:nvSpPr>
        <p:spPr>
          <a:xfrm>
            <a:off x="457200" y="-3175"/>
            <a:ext cx="8229600" cy="1143000"/>
          </a:xfrm>
        </p:spPr>
        <p:txBody>
          <a:bodyPr/>
          <a:lstStyle/>
          <a:p>
            <a:r>
              <a:rPr lang="en-US" altLang="en-US">
                <a:ea typeface="ＭＳ Ｐゴシック" charset="-128"/>
              </a:rPr>
              <a:t>Example problem: Complex interconnections</a:t>
            </a:r>
          </a:p>
        </p:txBody>
      </p:sp>
      <p:pic>
        <p:nvPicPr>
          <p:cNvPr id="40963" name="Picture 1"/>
          <p:cNvPicPr>
            <a:picLocks noChangeAspect="1"/>
          </p:cNvPicPr>
          <p:nvPr/>
        </p:nvPicPr>
        <p:blipFill>
          <a:blip r:embed="rId2">
            <a:extLst>
              <a:ext uri="{28A0092B-C50C-407E-A947-70E740481C1C}">
                <a14:useLocalDpi xmlns:a14="http://schemas.microsoft.com/office/drawing/2010/main" val="0"/>
              </a:ext>
            </a:extLst>
          </a:blip>
          <a:srcRect l="54829" t="88554" r="25507" b="5534"/>
          <a:stretch>
            <a:fillRect/>
          </a:stretch>
        </p:blipFill>
        <p:spPr bwMode="auto">
          <a:xfrm>
            <a:off x="7335838" y="2946400"/>
            <a:ext cx="84455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3"/>
          <p:cNvPicPr>
            <a:picLocks noChangeAspect="1"/>
          </p:cNvPicPr>
          <p:nvPr/>
        </p:nvPicPr>
        <p:blipFill>
          <a:blip r:embed="rId2">
            <a:extLst>
              <a:ext uri="{28A0092B-C50C-407E-A947-70E740481C1C}">
                <a14:useLocalDpi xmlns:a14="http://schemas.microsoft.com/office/drawing/2010/main" val="0"/>
              </a:ext>
            </a:extLst>
          </a:blip>
          <a:srcRect l="76781" t="88560" r="6140" b="5289"/>
          <a:stretch>
            <a:fillRect/>
          </a:stretch>
        </p:blipFill>
        <p:spPr bwMode="auto">
          <a:xfrm>
            <a:off x="7188200" y="3943350"/>
            <a:ext cx="7334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p:cNvPicPr>
            <a:picLocks noChangeAspect="1"/>
          </p:cNvPicPr>
          <p:nvPr/>
        </p:nvPicPr>
        <p:blipFill>
          <a:blip r:embed="rId2">
            <a:extLst>
              <a:ext uri="{28A0092B-C50C-407E-A947-70E740481C1C}">
                <a14:useLocalDpi xmlns:a14="http://schemas.microsoft.com/office/drawing/2010/main" val="0"/>
              </a:ext>
            </a:extLst>
          </a:blip>
          <a:srcRect l="23138" t="27687" r="6532" b="39870"/>
          <a:stretch>
            <a:fillRect/>
          </a:stretch>
        </p:blipFill>
        <p:spPr bwMode="auto">
          <a:xfrm>
            <a:off x="3717925" y="4827588"/>
            <a:ext cx="3021013"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5"/>
          <p:cNvPicPr>
            <a:picLocks noChangeAspect="1"/>
          </p:cNvPicPr>
          <p:nvPr/>
        </p:nvPicPr>
        <p:blipFill>
          <a:blip r:embed="rId2">
            <a:extLst>
              <a:ext uri="{28A0092B-C50C-407E-A947-70E740481C1C}">
                <a14:useLocalDpi xmlns:a14="http://schemas.microsoft.com/office/drawing/2010/main" val="0"/>
              </a:ext>
            </a:extLst>
          </a:blip>
          <a:srcRect l="6816" t="20724" r="6061" b="73969"/>
          <a:stretch>
            <a:fillRect/>
          </a:stretch>
        </p:blipFill>
        <p:spPr bwMode="auto">
          <a:xfrm>
            <a:off x="5464175" y="2459038"/>
            <a:ext cx="374332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6"/>
          <p:cNvPicPr>
            <a:picLocks noChangeAspect="1"/>
          </p:cNvPicPr>
          <p:nvPr/>
        </p:nvPicPr>
        <p:blipFill>
          <a:blip r:embed="rId2">
            <a:extLst>
              <a:ext uri="{28A0092B-C50C-407E-A947-70E740481C1C}">
                <a14:useLocalDpi xmlns:a14="http://schemas.microsoft.com/office/drawing/2010/main" val="0"/>
              </a:ext>
            </a:extLst>
          </a:blip>
          <a:srcRect l="5925" t="62987" r="21880" b="32275"/>
          <a:stretch>
            <a:fillRect/>
          </a:stretch>
        </p:blipFill>
        <p:spPr bwMode="auto">
          <a:xfrm>
            <a:off x="517525" y="2216150"/>
            <a:ext cx="310197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7"/>
          <p:cNvPicPr>
            <a:picLocks noChangeAspect="1"/>
          </p:cNvPicPr>
          <p:nvPr/>
        </p:nvPicPr>
        <p:blipFill>
          <a:blip r:embed="rId2">
            <a:extLst>
              <a:ext uri="{28A0092B-C50C-407E-A947-70E740481C1C}">
                <a14:useLocalDpi xmlns:a14="http://schemas.microsoft.com/office/drawing/2010/main" val="0"/>
              </a:ext>
            </a:extLst>
          </a:blip>
          <a:srcRect l="9370" t="71100" r="24396" b="24557"/>
          <a:stretch>
            <a:fillRect/>
          </a:stretch>
        </p:blipFill>
        <p:spPr bwMode="auto">
          <a:xfrm>
            <a:off x="92075" y="3365500"/>
            <a:ext cx="28448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8"/>
          <p:cNvPicPr>
            <a:picLocks noChangeAspect="1"/>
          </p:cNvPicPr>
          <p:nvPr/>
        </p:nvPicPr>
        <p:blipFill>
          <a:blip r:embed="rId2">
            <a:extLst>
              <a:ext uri="{28A0092B-C50C-407E-A947-70E740481C1C}">
                <a14:useLocalDpi xmlns:a14="http://schemas.microsoft.com/office/drawing/2010/main" val="0"/>
              </a:ext>
            </a:extLst>
          </a:blip>
          <a:srcRect l="40373" t="79784" r="35657" b="15633"/>
          <a:stretch>
            <a:fillRect/>
          </a:stretch>
        </p:blipFill>
        <p:spPr bwMode="auto">
          <a:xfrm>
            <a:off x="2540000" y="4605338"/>
            <a:ext cx="10287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9"/>
          <p:cNvPicPr>
            <a:picLocks noChangeAspect="1"/>
          </p:cNvPicPr>
          <p:nvPr/>
        </p:nvPicPr>
        <p:blipFill>
          <a:blip r:embed="rId2">
            <a:extLst>
              <a:ext uri="{28A0092B-C50C-407E-A947-70E740481C1C}">
                <a14:useLocalDpi xmlns:a14="http://schemas.microsoft.com/office/drawing/2010/main" val="0"/>
              </a:ext>
            </a:extLst>
          </a:blip>
          <a:srcRect l="11848" t="78973" r="61023" b="14513"/>
          <a:stretch>
            <a:fillRect/>
          </a:stretch>
        </p:blipFill>
        <p:spPr bwMode="auto">
          <a:xfrm>
            <a:off x="1839913" y="4013200"/>
            <a:ext cx="1165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71" name="Group 55298"/>
          <p:cNvGrpSpPr>
            <a:grpSpLocks/>
          </p:cNvGrpSpPr>
          <p:nvPr/>
        </p:nvGrpSpPr>
        <p:grpSpPr bwMode="auto">
          <a:xfrm>
            <a:off x="2936875" y="2170113"/>
            <a:ext cx="2290763" cy="2657475"/>
            <a:chOff x="2937272" y="2170146"/>
            <a:chExt cx="2290513" cy="2657195"/>
          </a:xfrm>
        </p:grpSpPr>
        <p:cxnSp>
          <p:nvCxnSpPr>
            <p:cNvPr id="12" name="Straight Arrow Connector 11"/>
            <p:cNvCxnSpPr>
              <a:stCxn id="40965" idx="0"/>
            </p:cNvCxnSpPr>
            <p:nvPr/>
          </p:nvCxnSpPr>
          <p:spPr>
            <a:xfrm flipH="1" flipV="1">
              <a:off x="5159529" y="2262211"/>
              <a:ext cx="68256" cy="2565130"/>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421407" y="2262211"/>
              <a:ext cx="1492087" cy="2342903"/>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005528" y="2262211"/>
              <a:ext cx="1587327" cy="1795273"/>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40968" idx="3"/>
            </p:cNvCxnSpPr>
            <p:nvPr/>
          </p:nvCxnSpPr>
          <p:spPr>
            <a:xfrm flipV="1">
              <a:off x="2937272" y="2262211"/>
              <a:ext cx="1390498" cy="1214309"/>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40967" idx="3"/>
            </p:cNvCxnSpPr>
            <p:nvPr/>
          </p:nvCxnSpPr>
          <p:spPr>
            <a:xfrm flipV="1">
              <a:off x="3618236" y="2170146"/>
              <a:ext cx="585723" cy="166669"/>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grpSp>
        <p:nvGrpSpPr>
          <p:cNvPr id="40972" name="Group 55309"/>
          <p:cNvGrpSpPr>
            <a:grpSpLocks/>
          </p:cNvGrpSpPr>
          <p:nvPr/>
        </p:nvGrpSpPr>
        <p:grpSpPr bwMode="auto">
          <a:xfrm>
            <a:off x="2936875" y="2336800"/>
            <a:ext cx="4251325" cy="2490788"/>
            <a:chOff x="2937272" y="2337471"/>
            <a:chExt cx="4250706" cy="2489870"/>
          </a:xfrm>
        </p:grpSpPr>
        <p:cxnSp>
          <p:nvCxnSpPr>
            <p:cNvPr id="36" name="Straight Arrow Connector 35"/>
            <p:cNvCxnSpPr>
              <a:stCxn id="40964" idx="1"/>
              <a:endCxn id="40967" idx="3"/>
            </p:cNvCxnSpPr>
            <p:nvPr/>
          </p:nvCxnSpPr>
          <p:spPr>
            <a:xfrm flipH="1" flipV="1">
              <a:off x="3618211" y="2337471"/>
              <a:ext cx="3569767" cy="1763063"/>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40964" idx="1"/>
              <a:endCxn id="40968" idx="3"/>
            </p:cNvCxnSpPr>
            <p:nvPr/>
          </p:nvCxnSpPr>
          <p:spPr>
            <a:xfrm flipH="1" flipV="1">
              <a:off x="2937272" y="3476876"/>
              <a:ext cx="4250706" cy="623658"/>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40964" idx="1"/>
              <a:endCxn id="40970" idx="3"/>
            </p:cNvCxnSpPr>
            <p:nvPr/>
          </p:nvCxnSpPr>
          <p:spPr>
            <a:xfrm flipH="1">
              <a:off x="3005525" y="4100534"/>
              <a:ext cx="4182453" cy="79346"/>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40964" idx="1"/>
              <a:endCxn id="40969" idx="3"/>
            </p:cNvCxnSpPr>
            <p:nvPr/>
          </p:nvCxnSpPr>
          <p:spPr>
            <a:xfrm flipH="1">
              <a:off x="3569005" y="4100534"/>
              <a:ext cx="3618973" cy="622071"/>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40964" idx="1"/>
            </p:cNvCxnSpPr>
            <p:nvPr/>
          </p:nvCxnSpPr>
          <p:spPr>
            <a:xfrm flipH="1">
              <a:off x="6645132" y="4100534"/>
              <a:ext cx="542846" cy="726807"/>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sp>
        <p:nvSpPr>
          <p:cNvPr id="40973" name="TextBox 55310"/>
          <p:cNvSpPr txBox="1">
            <a:spLocks noChangeArrowheads="1"/>
          </p:cNvSpPr>
          <p:nvPr/>
        </p:nvSpPr>
        <p:spPr bwMode="auto">
          <a:xfrm>
            <a:off x="7018338" y="2803525"/>
            <a:ext cx="350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a:solidFill>
                  <a:srgbClr val="FF00FF"/>
                </a:solidFill>
              </a:rPr>
              <a:t>?</a:t>
            </a:r>
          </a:p>
        </p:txBody>
      </p:sp>
      <p:grpSp>
        <p:nvGrpSpPr>
          <p:cNvPr id="40974" name="Group 55316"/>
          <p:cNvGrpSpPr>
            <a:grpSpLocks/>
          </p:cNvGrpSpPr>
          <p:nvPr/>
        </p:nvGrpSpPr>
        <p:grpSpPr bwMode="auto">
          <a:xfrm>
            <a:off x="2936875" y="2459038"/>
            <a:ext cx="3049588" cy="2381250"/>
            <a:chOff x="2937272" y="2458556"/>
            <a:chExt cx="3048788" cy="2381115"/>
          </a:xfrm>
        </p:grpSpPr>
        <p:grpSp>
          <p:nvGrpSpPr>
            <p:cNvPr id="40975" name="Group 55297"/>
            <p:cNvGrpSpPr>
              <a:grpSpLocks/>
            </p:cNvGrpSpPr>
            <p:nvPr/>
          </p:nvGrpSpPr>
          <p:grpSpPr bwMode="auto">
            <a:xfrm>
              <a:off x="2937272" y="2458556"/>
              <a:ext cx="1926788" cy="2368786"/>
              <a:chOff x="2937272" y="2458556"/>
              <a:chExt cx="1926788" cy="2368786"/>
            </a:xfrm>
          </p:grpSpPr>
          <p:cxnSp>
            <p:nvCxnSpPr>
              <p:cNvPr id="27" name="Straight Arrow Connector 26"/>
              <p:cNvCxnSpPr/>
              <p:nvPr/>
            </p:nvCxnSpPr>
            <p:spPr>
              <a:xfrm flipH="1" flipV="1">
                <a:off x="3568931" y="2458556"/>
                <a:ext cx="1295060" cy="2368416"/>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2937272" y="3587204"/>
                <a:ext cx="1390285" cy="1239768"/>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cxnSp>
          <p:nvCxnSpPr>
            <p:cNvPr id="57" name="Straight Arrow Connector 56"/>
            <p:cNvCxnSpPr/>
            <p:nvPr/>
          </p:nvCxnSpPr>
          <p:spPr>
            <a:xfrm flipV="1">
              <a:off x="5524218" y="2730003"/>
              <a:ext cx="461842" cy="2109668"/>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0913" y="1387475"/>
            <a:ext cx="7242175"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itle 1"/>
          <p:cNvSpPr>
            <a:spLocks noGrp="1"/>
          </p:cNvSpPr>
          <p:nvPr>
            <p:ph type="title"/>
          </p:nvPr>
        </p:nvSpPr>
        <p:spPr>
          <a:xfrm>
            <a:off x="0" y="0"/>
            <a:ext cx="3449638" cy="1387475"/>
          </a:xfrm>
        </p:spPr>
        <p:txBody>
          <a:bodyPr/>
          <a:lstStyle/>
          <a:p>
            <a:r>
              <a:rPr lang="en-US" altLang="en-US">
                <a:ea typeface="ＭＳ Ｐゴシック" charset="-128"/>
              </a:rPr>
              <a:t>Example solution: Mediator Pattern</a:t>
            </a:r>
          </a:p>
        </p:txBody>
      </p:sp>
      <p:sp>
        <p:nvSpPr>
          <p:cNvPr id="7" name="TextBox 6"/>
          <p:cNvSpPr txBox="1"/>
          <p:nvPr/>
        </p:nvSpPr>
        <p:spPr>
          <a:xfrm>
            <a:off x="3265488" y="6605588"/>
            <a:ext cx="5940425" cy="277812"/>
          </a:xfrm>
          <a:prstGeom prst="rect">
            <a:avLst/>
          </a:prstGeom>
          <a:noFill/>
        </p:spPr>
        <p:txBody>
          <a:bodyPr wrap="none">
            <a:spAutoFit/>
          </a:bodyPr>
          <a:lstStyle/>
          <a:p>
            <a:pPr algn="r">
              <a:defRPr/>
            </a:pPr>
            <a:r>
              <a:rPr lang="en-US" sz="1200" dirty="0">
                <a:solidFill>
                  <a:schemeClr val="bg1">
                    <a:lumMod val="65000"/>
                    <a:lumOff val="35000"/>
                  </a:schemeClr>
                </a:solidFill>
                <a:ea typeface="ＭＳ Ｐゴシック" charset="0"/>
                <a:cs typeface="ＭＳ Ｐゴシック" charset="0"/>
              </a:rPr>
              <a:t>From </a:t>
            </a:r>
            <a:r>
              <a:rPr lang="en-US" sz="1200" i="1" dirty="0">
                <a:solidFill>
                  <a:schemeClr val="bg1">
                    <a:lumMod val="65000"/>
                    <a:lumOff val="35000"/>
                  </a:schemeClr>
                </a:solidFill>
                <a:ea typeface="ＭＳ Ｐゴシック" charset="0"/>
                <a:cs typeface="ＭＳ Ｐゴシック" charset="0"/>
              </a:rPr>
              <a:t>Design Patterns: Elements of Reusable Object-Oriented Software</a:t>
            </a:r>
            <a:r>
              <a:rPr lang="en-US" sz="1200" dirty="0">
                <a:solidFill>
                  <a:schemeClr val="bg1">
                    <a:lumMod val="65000"/>
                    <a:lumOff val="35000"/>
                  </a:schemeClr>
                </a:solidFill>
                <a:ea typeface="ＭＳ Ｐゴシック" charset="0"/>
                <a:cs typeface="ＭＳ Ｐゴシック" charset="0"/>
              </a:rPr>
              <a:t> (Gamma et al., 1995)</a:t>
            </a:r>
          </a:p>
        </p:txBody>
      </p:sp>
      <p:grpSp>
        <p:nvGrpSpPr>
          <p:cNvPr id="41988" name="Group 14"/>
          <p:cNvGrpSpPr>
            <a:grpSpLocks/>
          </p:cNvGrpSpPr>
          <p:nvPr/>
        </p:nvGrpSpPr>
        <p:grpSpPr bwMode="auto">
          <a:xfrm>
            <a:off x="808038" y="111125"/>
            <a:ext cx="8069262" cy="6294438"/>
            <a:chOff x="807593" y="110974"/>
            <a:chExt cx="8069778" cy="6294654"/>
          </a:xfrm>
        </p:grpSpPr>
        <p:pic>
          <p:nvPicPr>
            <p:cNvPr id="41989" name="Picture 3"/>
            <p:cNvPicPr>
              <a:picLocks noChangeAspect="1"/>
            </p:cNvPicPr>
            <p:nvPr/>
          </p:nvPicPr>
          <p:blipFill>
            <a:blip r:embed="rId3">
              <a:extLst>
                <a:ext uri="{28A0092B-C50C-407E-A947-70E740481C1C}">
                  <a14:useLocalDpi xmlns:a14="http://schemas.microsoft.com/office/drawing/2010/main" val="0"/>
                </a:ext>
              </a:extLst>
            </a:blip>
            <a:srcRect l="76781" t="88560" r="6140" b="5289"/>
            <a:stretch>
              <a:fillRect/>
            </a:stretch>
          </p:blipFill>
          <p:spPr bwMode="auto">
            <a:xfrm>
              <a:off x="807593" y="4858167"/>
              <a:ext cx="733616" cy="31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p:cNvPicPr>
              <a:picLocks noChangeAspect="1"/>
            </p:cNvPicPr>
            <p:nvPr/>
          </p:nvPicPr>
          <p:blipFill>
            <a:blip r:embed="rId3">
              <a:extLst>
                <a:ext uri="{28A0092B-C50C-407E-A947-70E740481C1C}">
                  <a14:useLocalDpi xmlns:a14="http://schemas.microsoft.com/office/drawing/2010/main" val="0"/>
                </a:ext>
              </a:extLst>
            </a:blip>
            <a:srcRect l="23138" t="27687" r="6532" b="39870"/>
            <a:stretch>
              <a:fillRect/>
            </a:stretch>
          </p:blipFill>
          <p:spPr bwMode="auto">
            <a:xfrm>
              <a:off x="3798081" y="110974"/>
              <a:ext cx="3020772" cy="1658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5"/>
            <p:cNvPicPr>
              <a:picLocks noChangeAspect="1"/>
            </p:cNvPicPr>
            <p:nvPr/>
          </p:nvPicPr>
          <p:blipFill>
            <a:blip r:embed="rId3">
              <a:extLst>
                <a:ext uri="{28A0092B-C50C-407E-A947-70E740481C1C}">
                  <a14:useLocalDpi xmlns:a14="http://schemas.microsoft.com/office/drawing/2010/main" val="0"/>
                </a:ext>
              </a:extLst>
            </a:blip>
            <a:srcRect l="6816" t="20724" r="6061" b="73969"/>
            <a:stretch>
              <a:fillRect/>
            </a:stretch>
          </p:blipFill>
          <p:spPr bwMode="auto">
            <a:xfrm>
              <a:off x="5135313" y="6134359"/>
              <a:ext cx="3742058" cy="27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6719821" y="1142884"/>
              <a:ext cx="357210" cy="342912"/>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6384837" y="5843634"/>
              <a:ext cx="198451" cy="339737"/>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379130" y="4806960"/>
              <a:ext cx="357210" cy="155580"/>
            </a:xfrm>
            <a:prstGeom prst="straightConnector1">
              <a:avLst/>
            </a:prstGeom>
            <a:ln w="57150" cmpd="sng">
              <a:solidFill>
                <a:srgbClr val="FF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304800"/>
            <a:ext cx="723900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prstClr val="white"/>
                </a:solidFill>
              </a:rPr>
              <a:t>Software Design Patterns</a:t>
            </a:r>
          </a:p>
        </p:txBody>
      </p:sp>
      <p:cxnSp>
        <p:nvCxnSpPr>
          <p:cNvPr id="13" name="Straight Connector 12"/>
          <p:cNvCxnSpPr/>
          <p:nvPr/>
        </p:nvCxnSpPr>
        <p:spPr>
          <a:xfrm>
            <a:off x="0" y="16002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0" y="1600200"/>
            <a:ext cx="9144000" cy="5257800"/>
          </a:xfrm>
          <a:prstGeom prst="rect">
            <a:avLst/>
          </a:prstGeom>
          <a:solidFill>
            <a:schemeClr val="tx1">
              <a:lumMod val="85000"/>
              <a:lumOff val="15000"/>
            </a:schemeClr>
          </a:solidFill>
        </p:spPr>
        <p:txBody>
          <a:bodyPr>
            <a:normAutofit/>
          </a:bodyPr>
          <a:lstStyle/>
          <a:p>
            <a:pPr marL="231775" indent="-231775" fontAlgn="auto">
              <a:spcBef>
                <a:spcPct val="20000"/>
              </a:spcBef>
              <a:spcAft>
                <a:spcPts val="0"/>
              </a:spcAft>
              <a:buFont typeface="Arial" pitchFamily="34" charset="0"/>
              <a:buChar char="•"/>
              <a:defRPr/>
            </a:pPr>
            <a:r>
              <a:rPr lang="en-US" sz="3200" dirty="0">
                <a:solidFill>
                  <a:prstClr val="white"/>
                </a:solidFill>
                <a:latin typeface="Calibri"/>
                <a:ea typeface="ＭＳ Ｐゴシック" charset="0"/>
                <a:cs typeface="ＭＳ Ｐゴシック" charset="0"/>
              </a:rPr>
              <a:t>Primary goals of software DPs</a:t>
            </a:r>
          </a:p>
          <a:p>
            <a:pPr marL="688975" lvl="1" indent="-231775" fontAlgn="auto">
              <a:spcBef>
                <a:spcPct val="20000"/>
              </a:spcBef>
              <a:spcAft>
                <a:spcPts val="0"/>
              </a:spcAft>
              <a:buFont typeface="Arial" pitchFamily="34" charset="0"/>
              <a:buChar char="•"/>
              <a:defRPr/>
            </a:pPr>
            <a:r>
              <a:rPr lang="en-US" sz="2800" dirty="0">
                <a:solidFill>
                  <a:prstClr val="white"/>
                </a:solidFill>
                <a:latin typeface="Calibri"/>
                <a:ea typeface="ＭＳ Ｐゴシック" charset="0"/>
                <a:cs typeface="ＭＳ Ｐゴシック" charset="0"/>
              </a:rPr>
              <a:t>To aid </a:t>
            </a:r>
            <a:r>
              <a:rPr lang="en-US" sz="2800" dirty="0">
                <a:solidFill>
                  <a:srgbClr val="9B2D1F">
                    <a:lumMod val="40000"/>
                    <a:lumOff val="60000"/>
                  </a:srgbClr>
                </a:solidFill>
                <a:latin typeface="Calibri"/>
                <a:ea typeface="ＭＳ Ｐゴシック" charset="0"/>
                <a:cs typeface="ＭＳ Ｐゴシック" charset="0"/>
              </a:rPr>
              <a:t>maintainability, flexibility, other quality attributes</a:t>
            </a:r>
          </a:p>
          <a:p>
            <a:pPr marL="688975" lvl="1" indent="-231775" fontAlgn="auto">
              <a:spcBef>
                <a:spcPct val="20000"/>
              </a:spcBef>
              <a:spcAft>
                <a:spcPts val="0"/>
              </a:spcAft>
              <a:buFont typeface="Arial" pitchFamily="34" charset="0"/>
              <a:buChar char="•"/>
              <a:defRPr/>
            </a:pPr>
            <a:r>
              <a:rPr lang="en-US" sz="2800" dirty="0">
                <a:solidFill>
                  <a:prstClr val="white"/>
                </a:solidFill>
                <a:latin typeface="Calibri"/>
                <a:ea typeface="ＭＳ Ｐゴシック" charset="0"/>
                <a:cs typeface="ＭＳ Ｐゴシック" charset="0"/>
              </a:rPr>
              <a:t>To help system designers make good decisions</a:t>
            </a: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231775" indent="-231775" fontAlgn="auto">
              <a:spcBef>
                <a:spcPct val="20000"/>
              </a:spcBef>
              <a:spcAft>
                <a:spcPts val="0"/>
              </a:spcAft>
              <a:buFont typeface="Arial" pitchFamily="34" charset="0"/>
              <a:buChar char="•"/>
              <a:defRPr/>
            </a:pPr>
            <a:r>
              <a:rPr lang="en-US" sz="3200" dirty="0">
                <a:solidFill>
                  <a:prstClr val="white"/>
                </a:solidFill>
                <a:latin typeface="Calibri"/>
                <a:ea typeface="ＭＳ Ｐゴシック" charset="0"/>
                <a:cs typeface="ＭＳ Ｐゴシック" charset="0"/>
              </a:rPr>
              <a:t>There are a few dozen very common OO patterns</a:t>
            </a:r>
          </a:p>
          <a:p>
            <a:pPr marL="688975" lvl="1" indent="-231775" fontAlgn="auto">
              <a:spcBef>
                <a:spcPct val="20000"/>
              </a:spcBef>
              <a:spcAft>
                <a:spcPts val="0"/>
              </a:spcAft>
              <a:buFont typeface="Arial" pitchFamily="34" charset="0"/>
              <a:buChar char="•"/>
              <a:defRPr/>
            </a:pPr>
            <a:r>
              <a:rPr lang="en-US" sz="3200" dirty="0">
                <a:solidFill>
                  <a:prstClr val="white"/>
                </a:solidFill>
                <a:latin typeface="Calibri"/>
                <a:ea typeface="ＭＳ Ｐゴシック" charset="0"/>
                <a:cs typeface="ＭＳ Ｐゴシック" charset="0"/>
              </a:rPr>
              <a:t>Patterns exist for other kinds of non-OO systems.</a:t>
            </a:r>
          </a:p>
          <a:p>
            <a:pPr marL="688975" lvl="1" indent="-231775" fontAlgn="auto">
              <a:spcBef>
                <a:spcPct val="20000"/>
              </a:spcBef>
              <a:spcAft>
                <a:spcPts val="0"/>
              </a:spcAft>
              <a:buFont typeface="Arial" pitchFamily="34" charset="0"/>
              <a:buChar char="•"/>
              <a:defRPr/>
            </a:pPr>
            <a:r>
              <a:rPr lang="en-US" sz="3200" dirty="0">
                <a:solidFill>
                  <a:prstClr val="white"/>
                </a:solidFill>
                <a:latin typeface="Calibri"/>
                <a:ea typeface="ＭＳ Ｐゴシック" charset="0"/>
                <a:cs typeface="ＭＳ Ｐゴシック" charset="0"/>
              </a:rPr>
              <a:t>Patterns are recognizable based on their </a:t>
            </a:r>
            <a:br>
              <a:rPr lang="en-US" sz="3200" dirty="0">
                <a:solidFill>
                  <a:prstClr val="white"/>
                </a:solidFill>
                <a:latin typeface="Calibri"/>
                <a:ea typeface="ＭＳ Ｐゴシック" charset="0"/>
                <a:cs typeface="ＭＳ Ｐゴシック" charset="0"/>
              </a:rPr>
            </a:br>
            <a:r>
              <a:rPr lang="en-US" sz="3200" i="1" dirty="0">
                <a:solidFill>
                  <a:srgbClr val="9B2D1F">
                    <a:lumMod val="40000"/>
                    <a:lumOff val="60000"/>
                  </a:srgbClr>
                </a:solidFill>
                <a:latin typeface="Calibri"/>
                <a:ea typeface="ＭＳ Ｐゴシック" charset="0"/>
                <a:cs typeface="ＭＳ Ｐゴシック" charset="0"/>
              </a:rPr>
              <a:t>structure and their purpose</a:t>
            </a:r>
            <a:r>
              <a:rPr lang="en-US" sz="3200" i="1" dirty="0">
                <a:solidFill>
                  <a:prstClr val="white"/>
                </a:solidFill>
                <a:latin typeface="Calibri"/>
                <a:ea typeface="ＭＳ Ｐゴシック" charset="0"/>
                <a:cs typeface="ＭＳ Ｐゴシック" charset="0"/>
              </a:rPr>
              <a:t>.</a:t>
            </a:r>
            <a:endParaRPr lang="en-US" sz="3200" dirty="0">
              <a:solidFill>
                <a:prstClr val="white"/>
              </a:solidFill>
              <a:latin typeface="Calibri"/>
              <a:ea typeface="ＭＳ Ｐゴシック" charset="0"/>
              <a:cs typeface="ＭＳ Ｐゴシック" charset="0"/>
            </a:endParaRPr>
          </a:p>
          <a:p>
            <a:pPr marL="231775"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a:p>
            <a:pPr marL="688975" lvl="1" indent="-231775" fontAlgn="auto">
              <a:spcBef>
                <a:spcPct val="20000"/>
              </a:spcBef>
              <a:spcAft>
                <a:spcPts val="0"/>
              </a:spcAft>
              <a:buFont typeface="Arial" pitchFamily="34" charset="0"/>
              <a:buChar char="•"/>
              <a:defRPr/>
            </a:pPr>
            <a:endParaRPr lang="en-US" sz="3200" dirty="0">
              <a:solidFill>
                <a:prstClr val="white"/>
              </a:solidFill>
              <a:latin typeface="Calibri"/>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457200" y="2857500"/>
            <a:ext cx="8229600" cy="1143000"/>
          </a:xfrm>
        </p:spPr>
        <p:txBody>
          <a:bodyPr/>
          <a:lstStyle/>
          <a:p>
            <a:r>
              <a:rPr lang="en-US" altLang="en-US">
                <a:ea typeface="ＭＳ Ｐゴシック" charset="-128"/>
              </a:rPr>
              <a:t>Two Key Design Properties:</a:t>
            </a:r>
            <a:br>
              <a:rPr lang="en-US" altLang="en-US">
                <a:ea typeface="ＭＳ Ｐゴシック" charset="-128"/>
              </a:rPr>
            </a:br>
            <a:r>
              <a:rPr lang="en-US" altLang="en-US">
                <a:ea typeface="ＭＳ Ｐゴシック" charset="-128"/>
              </a:rPr>
              <a:t/>
            </a:r>
            <a:br>
              <a:rPr lang="en-US" altLang="en-US">
                <a:ea typeface="ＭＳ Ｐゴシック" charset="-128"/>
              </a:rPr>
            </a:br>
            <a:r>
              <a:rPr lang="en-US" altLang="en-US">
                <a:solidFill>
                  <a:srgbClr val="00FFFF"/>
                </a:solidFill>
                <a:ea typeface="ＭＳ Ｐゴシック" charset="-128"/>
              </a:rPr>
              <a:t>Coupling </a:t>
            </a:r>
            <a:r>
              <a:rPr lang="en-US" altLang="en-US">
                <a:ea typeface="ＭＳ Ｐゴシック" charset="-128"/>
              </a:rPr>
              <a:t>and </a:t>
            </a:r>
            <a:r>
              <a:rPr lang="en-US" altLang="en-US">
                <a:solidFill>
                  <a:srgbClr val="00FFFF"/>
                </a:solidFill>
                <a:ea typeface="ＭＳ Ｐゴシック" charset="-128"/>
              </a:rPr>
              <a:t>Cohesion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altLang="en-US">
                <a:ea typeface="ＭＳ Ｐゴシック" charset="-128"/>
              </a:rPr>
              <a:t>Design Terms</a:t>
            </a:r>
          </a:p>
        </p:txBody>
      </p:sp>
      <p:sp>
        <p:nvSpPr>
          <p:cNvPr id="45058" name="Content Placeholder 2"/>
          <p:cNvSpPr>
            <a:spLocks noGrp="1"/>
          </p:cNvSpPr>
          <p:nvPr>
            <p:ph idx="1"/>
          </p:nvPr>
        </p:nvSpPr>
        <p:spPr/>
        <p:txBody>
          <a:bodyPr/>
          <a:lstStyle/>
          <a:p>
            <a:r>
              <a:rPr lang="en-US" altLang="en-US">
                <a:solidFill>
                  <a:srgbClr val="00FFFF"/>
                </a:solidFill>
                <a:ea typeface="ＭＳ Ｐゴシック" charset="-128"/>
              </a:rPr>
              <a:t>Component</a:t>
            </a:r>
            <a:r>
              <a:rPr lang="en-US" altLang="en-US">
                <a:ea typeface="ＭＳ Ｐゴシック" charset="-128"/>
              </a:rPr>
              <a:t>: A routine or module</a:t>
            </a:r>
          </a:p>
          <a:p>
            <a:pPr lvl="1"/>
            <a:r>
              <a:rPr lang="en-US" altLang="en-US">
                <a:solidFill>
                  <a:srgbClr val="00FFFF"/>
                </a:solidFill>
                <a:ea typeface="ＭＳ Ｐゴシック" charset="-128"/>
              </a:rPr>
              <a:t>Routine</a:t>
            </a:r>
            <a:r>
              <a:rPr lang="en-US" altLang="en-US">
                <a:ea typeface="ＭＳ Ｐゴシック" charset="-128"/>
              </a:rPr>
              <a:t>: A function, procedure, or method</a:t>
            </a:r>
          </a:p>
          <a:p>
            <a:pPr lvl="1"/>
            <a:r>
              <a:rPr lang="en-US" altLang="en-US">
                <a:solidFill>
                  <a:srgbClr val="00FFFF"/>
                </a:solidFill>
                <a:ea typeface="ＭＳ Ｐゴシック" charset="-128"/>
              </a:rPr>
              <a:t>Module</a:t>
            </a:r>
            <a:r>
              <a:rPr lang="en-US" altLang="en-US">
                <a:ea typeface="ＭＳ Ｐゴシック" charset="-128"/>
              </a:rPr>
              <a:t>: A collection of routines and data (e.g., a class)</a:t>
            </a:r>
          </a:p>
          <a:p>
            <a:endParaRPr lang="en-US" altLang="en-US">
              <a:ea typeface="ＭＳ Ｐゴシック" charset="-128"/>
            </a:endParaRPr>
          </a:p>
          <a:p>
            <a:r>
              <a:rPr lang="en-US" altLang="en-US">
                <a:solidFill>
                  <a:srgbClr val="00FFFF"/>
                </a:solidFill>
                <a:ea typeface="ＭＳ Ｐゴシック" charset="-128"/>
              </a:rPr>
              <a:t>Data</a:t>
            </a:r>
            <a:r>
              <a:rPr lang="en-US" altLang="en-US">
                <a:ea typeface="ＭＳ Ｐゴシック" charset="-128"/>
              </a:rPr>
              <a:t>: Variables or constants</a:t>
            </a:r>
          </a:p>
          <a:p>
            <a:endParaRPr lang="en-US" altLang="en-US">
              <a:ea typeface="ＭＳ Ｐゴシック"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altLang="en-US">
                <a:ea typeface="ＭＳ Ｐゴシック" charset="-128"/>
              </a:rPr>
              <a:t>Coupling</a:t>
            </a:r>
          </a:p>
        </p:txBody>
      </p:sp>
      <p:sp>
        <p:nvSpPr>
          <p:cNvPr id="3" name="Content Placeholder 2"/>
          <p:cNvSpPr>
            <a:spLocks noGrp="1"/>
          </p:cNvSpPr>
          <p:nvPr>
            <p:ph idx="1"/>
          </p:nvPr>
        </p:nvSpPr>
        <p:spPr/>
        <p:txBody>
          <a:bodyPr/>
          <a:lstStyle/>
          <a:p>
            <a:r>
              <a:rPr lang="en-US" altLang="en-US">
                <a:ea typeface="ＭＳ Ｐゴシック" charset="-128"/>
              </a:rPr>
              <a:t>Defn: Degree to which components are related</a:t>
            </a:r>
          </a:p>
          <a:p>
            <a:pPr lvl="1"/>
            <a:r>
              <a:rPr lang="en-US" altLang="en-US">
                <a:ea typeface="ＭＳ Ｐゴシック" charset="-128"/>
              </a:rPr>
              <a:t>From </a:t>
            </a:r>
            <a:r>
              <a:rPr lang="en-US" altLang="en-US">
                <a:solidFill>
                  <a:srgbClr val="00FFFF"/>
                </a:solidFill>
                <a:ea typeface="ＭＳ Ｐゴシック" charset="-128"/>
              </a:rPr>
              <a:t>tightly</a:t>
            </a:r>
            <a:r>
              <a:rPr lang="en-US" altLang="en-US">
                <a:ea typeface="ＭＳ Ｐゴシック" charset="-128"/>
              </a:rPr>
              <a:t> (worse) to </a:t>
            </a:r>
            <a:r>
              <a:rPr lang="en-US" altLang="en-US">
                <a:solidFill>
                  <a:srgbClr val="00FFFF"/>
                </a:solidFill>
                <a:ea typeface="ＭＳ Ｐゴシック" charset="-128"/>
              </a:rPr>
              <a:t>loosely</a:t>
            </a:r>
            <a:r>
              <a:rPr lang="en-US" altLang="en-US">
                <a:ea typeface="ＭＳ Ｐゴシック" charset="-128"/>
              </a:rPr>
              <a:t> (better)</a:t>
            </a:r>
          </a:p>
          <a:p>
            <a:pPr lvl="1"/>
            <a:endParaRPr lang="en-US" altLang="en-US">
              <a:ea typeface="ＭＳ Ｐゴシック" charset="-128"/>
            </a:endParaRPr>
          </a:p>
          <a:p>
            <a:r>
              <a:rPr lang="en-US" altLang="en-US">
                <a:ea typeface="ＭＳ Ｐゴシック" charset="-128"/>
              </a:rPr>
              <a:t>Tight coupling drawbacks:</a:t>
            </a:r>
          </a:p>
          <a:p>
            <a:pPr lvl="1"/>
            <a:r>
              <a:rPr lang="en-US" altLang="en-US">
                <a:ea typeface="ＭＳ Ｐゴシック" charset="-128"/>
              </a:rPr>
              <a:t>Spaghetti code</a:t>
            </a:r>
          </a:p>
          <a:p>
            <a:pPr lvl="1"/>
            <a:r>
              <a:rPr lang="en-US" altLang="en-US">
                <a:ea typeface="ＭＳ Ｐゴシック" charset="-128"/>
              </a:rPr>
              <a:t>Assembling components takes longer</a:t>
            </a:r>
          </a:p>
          <a:p>
            <a:pPr lvl="1"/>
            <a:r>
              <a:rPr lang="en-US" altLang="en-US">
                <a:ea typeface="ＭＳ Ｐゴシック" charset="-128"/>
              </a:rPr>
              <a:t>Components less reusable</a:t>
            </a:r>
          </a:p>
          <a:p>
            <a:pPr lvl="1"/>
            <a:r>
              <a:rPr lang="en-US" altLang="en-US">
                <a:ea typeface="ＭＳ Ｐゴシック" charset="-128"/>
              </a:rPr>
              <a:t>Increased likelihood that a change to one component forces a change to another</a:t>
            </a:r>
          </a:p>
          <a:p>
            <a:endParaRPr lang="en-US" altLang="en-US">
              <a:ea typeface="ＭＳ Ｐゴシック" charset="-128"/>
            </a:endParaRPr>
          </a:p>
          <a:p>
            <a:endParaRPr lang="en-US" altLang="en-US">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left)">
                                      <p:cBhvr>
                                        <p:cTn id="10" dur="500"/>
                                        <p:tgtEl>
                                          <p:spTgt spid="3">
                                            <p:txEl>
                                              <p:pRg st="5" end="5"/>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wipe(left)">
                                      <p:cBhvr>
                                        <p:cTn id="13" dur="500"/>
                                        <p:tgtEl>
                                          <p:spTgt spid="3">
                                            <p:txEl>
                                              <p:pRg st="6" end="6"/>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wipe(left)">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400" dirty="0" err="1" smtClean="0"/>
        </a:defPPr>
      </a:lstStyle>
    </a:txDef>
  </a:objectDefaults>
  <a:extraClrSchemeLst/>
</a:theme>
</file>

<file path=ppt/theme/theme2.xml><?xml version="1.0" encoding="utf-8"?>
<a:theme xmlns:a="http://schemas.openxmlformats.org/drawingml/2006/main" name="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chemeClr val="accent6">
              <a:lumMod val="50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8100" cmpd="sng">
          <a:solidFill>
            <a:srgbClr val="FF00FF"/>
          </a:solidFill>
          <a:prstDash val="sysDash"/>
          <a:headEnd type="arrow"/>
          <a:tailEnd type="arrow"/>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57150" cmpd="sng">
          <a:solidFill>
            <a:srgbClr val="FF00FF"/>
          </a:solidFill>
          <a:prstDash val="solid"/>
          <a:headEnd type="none"/>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800" dirty="0"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1652</TotalTime>
  <Words>1251</Words>
  <Application>Microsoft Macintosh PowerPoint</Application>
  <PresentationFormat>On-screen Show (4:3)</PresentationFormat>
  <Paragraphs>275</Paragraphs>
  <Slides>36</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36</vt:i4>
      </vt:variant>
    </vt:vector>
  </HeadingPairs>
  <TitlesOfParts>
    <vt:vector size="43" baseType="lpstr">
      <vt:lpstr>Calibri</vt:lpstr>
      <vt:lpstr>ＭＳ Ｐゴシック</vt:lpstr>
      <vt:lpstr>Times New Roman</vt:lpstr>
      <vt:lpstr>Arial</vt:lpstr>
      <vt:lpstr> Black </vt:lpstr>
      <vt:lpstr>Office Theme</vt:lpstr>
      <vt:lpstr>Black</vt:lpstr>
      <vt:lpstr>PowerPoint Presentation</vt:lpstr>
      <vt:lpstr>PowerPoint Presentation</vt:lpstr>
      <vt:lpstr>PowerPoint Presentation</vt:lpstr>
      <vt:lpstr>Example problem: Complex interconnections</vt:lpstr>
      <vt:lpstr>Example solution: Mediator Pattern</vt:lpstr>
      <vt:lpstr>PowerPoint Presentation</vt:lpstr>
      <vt:lpstr>Two Key Design Properties:  Coupling and Cohesion</vt:lpstr>
      <vt:lpstr>Design Terms</vt:lpstr>
      <vt:lpstr>Coupling</vt:lpstr>
      <vt:lpstr>Compare font-chooser designs WRT coupling</vt:lpstr>
      <vt:lpstr>Compare font-chooser designs WRT coupling</vt:lpstr>
      <vt:lpstr>Cohesion</vt:lpstr>
      <vt:lpstr>Compare font-chooser designs WRT cohesion</vt:lpstr>
      <vt:lpstr>Compare font-chooser designs WRT cohesion</vt:lpstr>
      <vt:lpstr>General Relationship:  With looser coupling comes higher cohesion</vt:lpstr>
      <vt:lpstr>PowerPoint Presentation</vt:lpstr>
      <vt:lpstr>PowerPoint Presentation</vt:lpstr>
      <vt:lpstr>Builder</vt:lpstr>
      <vt:lpstr>Adapter</vt:lpstr>
      <vt:lpstr>Facade</vt:lpstr>
      <vt:lpstr>Memento</vt:lpstr>
      <vt:lpstr>Interpreter</vt:lpstr>
      <vt:lpstr>Observer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Memphis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Fleming</dc:creator>
  <cp:lastModifiedBy>Scott Fleming</cp:lastModifiedBy>
  <cp:revision>32</cp:revision>
  <dcterms:created xsi:type="dcterms:W3CDTF">2013-09-29T23:43:57Z</dcterms:created>
  <dcterms:modified xsi:type="dcterms:W3CDTF">2016-04-25T21:05:26Z</dcterms:modified>
</cp:coreProperties>
</file>