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4" r:id="rId2"/>
    <p:sldId id="275" r:id="rId3"/>
    <p:sldId id="261" r:id="rId4"/>
    <p:sldId id="262" r:id="rId5"/>
    <p:sldId id="263" r:id="rId6"/>
    <p:sldId id="298" r:id="rId7"/>
    <p:sldId id="267" r:id="rId8"/>
    <p:sldId id="270" r:id="rId9"/>
    <p:sldId id="361" r:id="rId10"/>
    <p:sldId id="362" r:id="rId11"/>
    <p:sldId id="363" r:id="rId12"/>
    <p:sldId id="364" r:id="rId13"/>
    <p:sldId id="365" r:id="rId14"/>
    <p:sldId id="341" r:id="rId15"/>
    <p:sldId id="340" r:id="rId16"/>
    <p:sldId id="342" r:id="rId17"/>
    <p:sldId id="357" r:id="rId18"/>
    <p:sldId id="299" r:id="rId19"/>
    <p:sldId id="268" r:id="rId20"/>
    <p:sldId id="302" r:id="rId21"/>
    <p:sldId id="300" r:id="rId22"/>
    <p:sldId id="269" r:id="rId23"/>
    <p:sldId id="303" r:id="rId24"/>
    <p:sldId id="366" r:id="rId25"/>
    <p:sldId id="367" r:id="rId26"/>
    <p:sldId id="368" r:id="rId27"/>
    <p:sldId id="369" r:id="rId28"/>
    <p:sldId id="370" r:id="rId29"/>
    <p:sldId id="335" r:id="rId30"/>
    <p:sldId id="360" r:id="rId31"/>
    <p:sldId id="336" r:id="rId32"/>
    <p:sldId id="359" r:id="rId33"/>
    <p:sldId id="353" r:id="rId34"/>
    <p:sldId id="355" r:id="rId35"/>
    <p:sldId id="31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100"/>
    <a:srgbClr val="407700"/>
    <a:srgbClr val="797700"/>
    <a:srgbClr val="7A4300"/>
    <a:srgbClr val="797842"/>
    <a:srgbClr val="FF40FF"/>
    <a:srgbClr val="FF80A9"/>
    <a:srgbClr val="7B23AA"/>
    <a:srgbClr val="00FDFF"/>
    <a:srgbClr val="A6F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5" autoAdjust="0"/>
    <p:restoredTop sz="94301" autoAdjust="0"/>
  </p:normalViewPr>
  <p:slideViewPr>
    <p:cSldViewPr>
      <p:cViewPr varScale="1">
        <p:scale>
          <a:sx n="87" d="100"/>
          <a:sy n="87" d="100"/>
        </p:scale>
        <p:origin x="10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57752-B93D-436A-A346-38CAF9F61B8E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12CF8-73AF-4BFF-8068-F25AEB36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22B8-D365-4FA0-9DFA-241D9C39D91A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75C9-88EB-4291-92F1-C349C5FD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00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52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82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8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48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29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0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2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1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0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8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1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1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3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6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070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154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081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410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more types of </a:t>
            </a:r>
            <a:r>
              <a:rPr lang="en-US" dirty="0" err="1" smtClean="0"/>
              <a:t>coverages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32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3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6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1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17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8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8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3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2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7350027_54929bef76_z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4"/>
          <a:stretch/>
        </p:blipFill>
        <p:spPr>
          <a:xfrm>
            <a:off x="0" y="0"/>
            <a:ext cx="9144000" cy="5506333"/>
          </a:xfrm>
          <a:prstGeom prst="rect">
            <a:avLst/>
          </a:prstGeom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90575" y="5727700"/>
            <a:ext cx="46840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 dirty="0" smtClean="0">
                <a:solidFill>
                  <a:srgbClr val="FF80A9"/>
                </a:solidFill>
              </a:rPr>
              <a:t>White-Box </a:t>
            </a:r>
            <a:r>
              <a:rPr lang="en-US" sz="4800" dirty="0">
                <a:solidFill>
                  <a:srgbClr val="FF80A9"/>
                </a:solidFill>
              </a:rPr>
              <a:t>Testing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8177599" y="2185601"/>
            <a:ext cx="17526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424100"/>
                </a:solidFill>
              </a:rPr>
              <a:t>https://flic.kr/p/9AWLK</a:t>
            </a:r>
            <a:endParaRPr lang="en-US" sz="1200" kern="1200" dirty="0">
              <a:solidFill>
                <a:srgbClr val="4241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117600" y="-152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" y="762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HelveticaNeue"/>
              </a:rPr>
              <a:t>In </a:t>
            </a:r>
            <a:r>
              <a:rPr lang="en-US" sz="2400" dirty="0">
                <a:solidFill>
                  <a:schemeClr val="bg1"/>
                </a:solidFill>
                <a:latin typeface="HelveticaNeue"/>
              </a:rPr>
              <a:t>the control flow graph given, which of the following is not a basic block? (Hint: Basic block = no jumps)</a:t>
            </a:r>
          </a:p>
          <a:p>
            <a:pPr lvl="2"/>
            <a:r>
              <a:rPr lang="de-DE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de-DE" sz="2400" b="1" dirty="0">
                <a:solidFill>
                  <a:schemeClr val="bg1"/>
                </a:solidFill>
                <a:latin typeface="HelveticaNeue"/>
              </a:rPr>
              <a:t>1:</a:t>
            </a:r>
            <a:r>
              <a:rPr lang="de-DE" sz="2400" dirty="0">
                <a:solidFill>
                  <a:schemeClr val="bg1"/>
                </a:solidFill>
                <a:latin typeface="HelveticaNeue"/>
              </a:rPr>
              <a:t> 1</a:t>
            </a:r>
          </a:p>
          <a:p>
            <a:pPr lvl="2"/>
            <a:r>
              <a:rPr lang="de-DE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de-DE" sz="2400" b="1" dirty="0">
                <a:solidFill>
                  <a:schemeClr val="bg1"/>
                </a:solidFill>
                <a:latin typeface="HelveticaNeue"/>
              </a:rPr>
              <a:t>2:</a:t>
            </a:r>
            <a:r>
              <a:rPr lang="de-DE" sz="2400" dirty="0">
                <a:solidFill>
                  <a:schemeClr val="bg1"/>
                </a:solidFill>
                <a:latin typeface="HelveticaNeue"/>
              </a:rPr>
              <a:t> 2</a:t>
            </a:r>
          </a:p>
          <a:p>
            <a:pPr lvl="2"/>
            <a:r>
              <a:rPr lang="en-US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en-US" sz="2400" b="1" dirty="0">
                <a:solidFill>
                  <a:schemeClr val="bg1"/>
                </a:solidFill>
                <a:latin typeface="HelveticaNeue"/>
              </a:rPr>
              <a:t>3:</a:t>
            </a:r>
            <a:r>
              <a:rPr lang="en-US" sz="2400" dirty="0">
                <a:solidFill>
                  <a:schemeClr val="bg1"/>
                </a:solidFill>
                <a:latin typeface="HelveticaNeue"/>
              </a:rPr>
              <a:t> 3</a:t>
            </a:r>
          </a:p>
          <a:p>
            <a:pPr lvl="2"/>
            <a:r>
              <a:rPr lang="de-DE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de-DE" sz="2400" b="1" dirty="0">
                <a:solidFill>
                  <a:schemeClr val="bg1"/>
                </a:solidFill>
                <a:latin typeface="HelveticaNeue"/>
              </a:rPr>
              <a:t>4:</a:t>
            </a:r>
            <a:r>
              <a:rPr lang="de-DE" sz="2400" dirty="0">
                <a:solidFill>
                  <a:schemeClr val="bg1"/>
                </a:solidFill>
                <a:latin typeface="HelveticaNeue"/>
              </a:rPr>
              <a:t> </a:t>
            </a:r>
            <a:r>
              <a:rPr lang="de-DE" sz="2400" dirty="0" smtClean="0">
                <a:solidFill>
                  <a:schemeClr val="bg1"/>
                </a:solidFill>
                <a:latin typeface="HelveticaNeue"/>
              </a:rPr>
              <a:t>4</a:t>
            </a:r>
            <a:endParaRPr lang="de-DE" sz="2400" dirty="0">
              <a:solidFill>
                <a:schemeClr val="bg1"/>
              </a:solidFill>
              <a:latin typeface="HelveticaNeue"/>
            </a:endParaRPr>
          </a:p>
        </p:txBody>
      </p:sp>
      <p:pic>
        <p:nvPicPr>
          <p:cNvPr id="16" name="Picture 15" descr="4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514600"/>
            <a:ext cx="438638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48032"/>
            <a:ext cx="7239000" cy="54575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511076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2. Which </a:t>
            </a:r>
            <a:r>
              <a:rPr lang="en-US" sz="2400" dirty="0">
                <a:solidFill>
                  <a:srgbClr val="FFFFFF"/>
                </a:solidFill>
              </a:rPr>
              <a:t>of the execution arrows is not in the correct place for this control flow graph?</a:t>
            </a: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Option </a:t>
            </a:r>
            <a:r>
              <a:rPr lang="en-US" sz="2400" dirty="0">
                <a:solidFill>
                  <a:srgbClr val="FFFFFF"/>
                </a:solidFill>
              </a:rPr>
              <a:t>1: 1</a:t>
            </a: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Option </a:t>
            </a:r>
            <a:r>
              <a:rPr lang="en-US" sz="2400" dirty="0">
                <a:solidFill>
                  <a:srgbClr val="FFFFFF"/>
                </a:solidFill>
              </a:rPr>
              <a:t>2: 2</a:t>
            </a: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Option </a:t>
            </a:r>
            <a:r>
              <a:rPr lang="en-US" sz="2400" dirty="0">
                <a:solidFill>
                  <a:srgbClr val="FFFFFF"/>
                </a:solidFill>
              </a:rPr>
              <a:t>3: </a:t>
            </a:r>
            <a:r>
              <a:rPr lang="en-US" sz="2400" dirty="0" smtClean="0">
                <a:solidFill>
                  <a:srgbClr val="FFFFFF"/>
                </a:solidFill>
              </a:rPr>
              <a:t>3</a:t>
            </a:r>
            <a:endParaRPr lang="en-US" sz="2400" dirty="0">
              <a:solidFill>
                <a:srgbClr val="FFFFFF"/>
              </a:solidFill>
            </a:endParaRPr>
          </a:p>
          <a:p>
            <a:pPr lvl="2"/>
            <a:r>
              <a:rPr lang="en-US" sz="2400" dirty="0">
                <a:solidFill>
                  <a:srgbClr val="FFFFFF"/>
                </a:solidFill>
              </a:rPr>
              <a:t>Option 4: </a:t>
            </a:r>
            <a:r>
              <a:rPr lang="en-US" sz="2400" dirty="0" smtClean="0">
                <a:solidFill>
                  <a:srgbClr val="FFFFFF"/>
                </a:solidFill>
              </a:rPr>
              <a:t>4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3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219200"/>
            <a:ext cx="6629399" cy="51362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380999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3. Which </a:t>
            </a:r>
            <a:r>
              <a:rPr lang="en-US" sz="2400" dirty="0">
                <a:solidFill>
                  <a:srgbClr val="FFFFFF"/>
                </a:solidFill>
              </a:rPr>
              <a:t>of the following will execute the correct jumps for (1) and (2)?</a:t>
            </a:r>
          </a:p>
          <a:p>
            <a:pPr lvl="1"/>
            <a:r>
              <a:rPr lang="is-IS" sz="2000" b="1" dirty="0" smtClean="0">
                <a:solidFill>
                  <a:srgbClr val="FFFFFF"/>
                </a:solidFill>
              </a:rPr>
              <a:t>Option </a:t>
            </a:r>
            <a:r>
              <a:rPr lang="is-IS" sz="2000" b="1" dirty="0">
                <a:solidFill>
                  <a:srgbClr val="FFFFFF"/>
                </a:solidFill>
              </a:rPr>
              <a:t>1:</a:t>
            </a:r>
            <a:r>
              <a:rPr lang="is-IS" sz="2000" dirty="0">
                <a:solidFill>
                  <a:srgbClr val="FFFFFF"/>
                </a:solidFill>
              </a:rPr>
              <a:t> (1):true, (2):</a:t>
            </a:r>
            <a:r>
              <a:rPr lang="is-IS" sz="2000" dirty="0" smtClean="0">
                <a:solidFill>
                  <a:srgbClr val="FFFFFF"/>
                </a:solidFill>
              </a:rPr>
              <a:t>true</a:t>
            </a:r>
            <a:endParaRPr lang="is-IS" sz="2000" dirty="0">
              <a:solidFill>
                <a:srgbClr val="FFFFFF"/>
              </a:solidFill>
            </a:endParaRPr>
          </a:p>
          <a:p>
            <a:pPr lvl="1"/>
            <a:r>
              <a:rPr lang="is-IS" sz="2000" b="1" dirty="0">
                <a:solidFill>
                  <a:srgbClr val="FFFFFF"/>
                </a:solidFill>
              </a:rPr>
              <a:t>Option 2:</a:t>
            </a:r>
            <a:r>
              <a:rPr lang="is-IS" sz="2000" dirty="0">
                <a:solidFill>
                  <a:srgbClr val="FFFFFF"/>
                </a:solidFill>
              </a:rPr>
              <a:t> (1):true, (2):</a:t>
            </a:r>
            <a:r>
              <a:rPr lang="is-IS" sz="2000" dirty="0" smtClean="0">
                <a:solidFill>
                  <a:srgbClr val="FFFFFF"/>
                </a:solidFill>
              </a:rPr>
              <a:t>false</a:t>
            </a:r>
            <a:endParaRPr lang="is-IS" sz="2000" dirty="0">
              <a:solidFill>
                <a:srgbClr val="FFFFFF"/>
              </a:solidFill>
            </a:endParaRPr>
          </a:p>
          <a:p>
            <a:pPr lvl="1"/>
            <a:r>
              <a:rPr lang="en-US" sz="2000" b="1" dirty="0">
                <a:solidFill>
                  <a:srgbClr val="FFFFFF"/>
                </a:solidFill>
              </a:rPr>
              <a:t>Option 3:</a:t>
            </a:r>
            <a:r>
              <a:rPr lang="en-US" sz="2000" dirty="0">
                <a:solidFill>
                  <a:srgbClr val="FFFFFF"/>
                </a:solidFill>
              </a:rPr>
              <a:t> (1):false, (2):</a:t>
            </a:r>
            <a:r>
              <a:rPr lang="en-US" sz="2000" dirty="0" smtClean="0">
                <a:solidFill>
                  <a:srgbClr val="FFFFFF"/>
                </a:solidFill>
              </a:rPr>
              <a:t>false</a:t>
            </a:r>
            <a:endParaRPr lang="en-US" sz="2000" dirty="0">
              <a:solidFill>
                <a:srgbClr val="FFFFFF"/>
              </a:solidFill>
            </a:endParaRPr>
          </a:p>
          <a:p>
            <a:pPr lvl="1"/>
            <a:r>
              <a:rPr lang="is-IS" sz="2000" b="1" dirty="0">
                <a:solidFill>
                  <a:srgbClr val="FFFFFF"/>
                </a:solidFill>
              </a:rPr>
              <a:t>Option 4:</a:t>
            </a:r>
            <a:r>
              <a:rPr lang="is-IS" sz="2000" dirty="0">
                <a:solidFill>
                  <a:srgbClr val="FFFFFF"/>
                </a:solidFill>
              </a:rPr>
              <a:t> (1):false, (2):</a:t>
            </a:r>
            <a:r>
              <a:rPr lang="is-IS" sz="2000" dirty="0" smtClean="0">
                <a:solidFill>
                  <a:srgbClr val="FFFFFF"/>
                </a:solidFill>
              </a:rPr>
              <a:t>true</a:t>
            </a:r>
            <a:endParaRPr lang="is-I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0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HelveticaNeue"/>
              </a:rPr>
              <a:t>Option 2: </a:t>
            </a:r>
            <a:r>
              <a:rPr lang="de-DE" dirty="0" smtClean="0">
                <a:latin typeface="HelveticaNeue"/>
              </a:rPr>
              <a:t>2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Option </a:t>
            </a:r>
            <a:r>
              <a:rPr lang="en-US" dirty="0"/>
              <a:t>3: </a:t>
            </a:r>
            <a:r>
              <a:rPr lang="en-US" dirty="0" smtClean="0"/>
              <a:t>3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s-IS" dirty="0" smtClean="0"/>
              <a:t>Option </a:t>
            </a:r>
            <a:r>
              <a:rPr lang="is-IS" dirty="0"/>
              <a:t>2: (1):true, (2):false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6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   Fill </a:t>
            </a:r>
            <a:r>
              <a:rPr lang="en-US" dirty="0"/>
              <a:t>in the blank: The test suite for statement coverage means that each _______ is executed at least once.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Option 1:</a:t>
            </a:r>
            <a:r>
              <a:rPr lang="en-US" dirty="0"/>
              <a:t> Conditions</a:t>
            </a:r>
          </a:p>
          <a:p>
            <a:pPr marL="0" indent="0">
              <a:buNone/>
            </a:pPr>
            <a:r>
              <a:rPr lang="en-US" b="1" dirty="0" smtClean="0"/>
              <a:t>Option 2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en-US" dirty="0" smtClean="0"/>
              <a:t>Jump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Option 3:</a:t>
            </a:r>
            <a:r>
              <a:rPr lang="en-US" dirty="0"/>
              <a:t> Basic Block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4:</a:t>
            </a:r>
            <a:r>
              <a:rPr lang="en-US" dirty="0"/>
              <a:t> None of the above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94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400" dirty="0" smtClean="0">
                <a:solidFill>
                  <a:srgbClr val="FFFFFF"/>
                </a:solidFill>
              </a:rPr>
              <a:t>True </a:t>
            </a:r>
            <a:r>
              <a:rPr lang="en-US" sz="2400" dirty="0">
                <a:solidFill>
                  <a:srgbClr val="FFFFFF"/>
                </a:solidFill>
              </a:rPr>
              <a:t>or False? All the statements in the CFG is covered with this array of inputs: { (</a:t>
            </a:r>
            <a:r>
              <a:rPr lang="en-US" sz="2400" dirty="0" err="1">
                <a:solidFill>
                  <a:srgbClr val="FFFFFF"/>
                </a:solidFill>
              </a:rPr>
              <a:t>x,y</a:t>
            </a:r>
            <a:r>
              <a:rPr lang="en-US" sz="2400" dirty="0">
                <a:solidFill>
                  <a:srgbClr val="FFFFFF"/>
                </a:solidFill>
              </a:rPr>
              <a:t>): (40,4), (40,30) }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7" name="Picture 26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67903"/>
            <a:ext cx="7772400" cy="566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8001000" cy="274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  Which </a:t>
            </a:r>
            <a:r>
              <a:rPr lang="en-US" sz="2400" dirty="0"/>
              <a:t>of the following input array will provide full statement coverage for the image?</a:t>
            </a:r>
          </a:p>
          <a:p>
            <a:pPr marL="0" indent="0">
              <a:buNone/>
            </a:pPr>
            <a:r>
              <a:rPr lang="is-IS" sz="2400" b="1" dirty="0" smtClean="0"/>
              <a:t>Option </a:t>
            </a:r>
            <a:r>
              <a:rPr lang="is-IS" sz="2400" b="1" dirty="0"/>
              <a:t>1:</a:t>
            </a:r>
            <a:r>
              <a:rPr lang="is-IS" sz="2400" dirty="0"/>
              <a:t> { (x,y): (10,10), (10,18) }</a:t>
            </a:r>
          </a:p>
          <a:p>
            <a:pPr marL="0" indent="0">
              <a:buNone/>
            </a:pPr>
            <a:r>
              <a:rPr lang="is-IS" sz="2400" b="1" dirty="0" smtClean="0"/>
              <a:t>Option </a:t>
            </a:r>
            <a:r>
              <a:rPr lang="is-IS" sz="2400" b="1" dirty="0"/>
              <a:t>2:</a:t>
            </a:r>
            <a:r>
              <a:rPr lang="is-IS" sz="2400" dirty="0"/>
              <a:t> { (x,y): (20,10), (20,21) }</a:t>
            </a:r>
          </a:p>
          <a:p>
            <a:pPr marL="0" indent="0">
              <a:buNone/>
            </a:pPr>
            <a:r>
              <a:rPr lang="en-US" sz="2400" b="1" dirty="0" smtClean="0"/>
              <a:t>Option </a:t>
            </a:r>
            <a:r>
              <a:rPr lang="en-US" sz="2400" b="1" dirty="0"/>
              <a:t>3:</a:t>
            </a:r>
            <a:r>
              <a:rPr lang="en-US" sz="2400" dirty="0"/>
              <a:t> { (</a:t>
            </a:r>
            <a:r>
              <a:rPr lang="en-US" sz="2400" dirty="0" err="1"/>
              <a:t>x,y</a:t>
            </a:r>
            <a:r>
              <a:rPr lang="en-US" sz="2400" dirty="0"/>
              <a:t>): (30,10) </a:t>
            </a: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r>
              <a:rPr lang="is-IS" sz="2400" b="1" dirty="0"/>
              <a:t>Option 4:</a:t>
            </a:r>
            <a:r>
              <a:rPr lang="is-IS" sz="2400" dirty="0"/>
              <a:t> { (x,y): (23,8), (10,21) </a:t>
            </a:r>
            <a:r>
              <a:rPr lang="is-IS" sz="2400" dirty="0" smtClean="0"/>
              <a:t>}</a:t>
            </a:r>
            <a:endParaRPr lang="is-IS" sz="2400" dirty="0"/>
          </a:p>
        </p:txBody>
      </p:sp>
      <p:pic>
        <p:nvPicPr>
          <p:cNvPr id="4" name="Picture 3" descr="RealCF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87"/>
          <a:stretch/>
        </p:blipFill>
        <p:spPr>
          <a:xfrm>
            <a:off x="4876800" y="838200"/>
            <a:ext cx="4114800" cy="5872600"/>
          </a:xfrm>
          <a:prstGeom prst="rect">
            <a:avLst/>
          </a:prstGeom>
        </p:spPr>
      </p:pic>
      <p:pic>
        <p:nvPicPr>
          <p:cNvPr id="6" name="Picture 5" descr="RealCF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0" b="28458"/>
          <a:stretch/>
        </p:blipFill>
        <p:spPr>
          <a:xfrm>
            <a:off x="76200" y="2873098"/>
            <a:ext cx="3552012" cy="3756302"/>
          </a:xfrm>
          <a:prstGeom prst="rect">
            <a:avLst/>
          </a:prstGeom>
        </p:spPr>
      </p:pic>
      <p:pic>
        <p:nvPicPr>
          <p:cNvPr id="5" name="Picture 4" descr="RealCF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76873" r="51112" b="5387"/>
          <a:stretch/>
        </p:blipFill>
        <p:spPr>
          <a:xfrm>
            <a:off x="3185706" y="5486400"/>
            <a:ext cx="2133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8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Option 3: Basic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True; if you trace with the inputs, it hits all the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is-IS" dirty="0" smtClean="0"/>
              <a:t>Option </a:t>
            </a:r>
            <a:r>
              <a:rPr lang="is-IS" dirty="0"/>
              <a:t>2: { (x,y): (20,10), (20,21)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 smtClean="0"/>
              <a:t>Code Coverage Levels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819400"/>
            <a:ext cx="5715000" cy="914400"/>
          </a:xfrm>
          <a:prstGeom prst="rect">
            <a:avLst/>
          </a:prstGeom>
          <a:solidFill>
            <a:srgbClr val="7B23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  <a:solidFill>
                <a:srgbClr val="CC009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Statement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Condition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Path coverage</a:t>
            </a:r>
          </a:p>
        </p:txBody>
      </p:sp>
    </p:spTree>
    <p:extLst>
      <p:ext uri="{BB962C8B-B14F-4D97-AF65-F5344CB8AC3E}">
        <p14:creationId xmlns:p14="http://schemas.microsoft.com/office/powerpoint/2010/main" val="126277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Condition Coverage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Set of test cases such that…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Each boolean expression (in control structures) evaluates to true at least once and to false at least once</a:t>
            </a:r>
          </a:p>
        </p:txBody>
      </p:sp>
    </p:spTree>
    <p:extLst>
      <p:ext uri="{BB962C8B-B14F-4D97-AF65-F5344CB8AC3E}">
        <p14:creationId xmlns:p14="http://schemas.microsoft.com/office/powerpoint/2010/main" val="41695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err="1" smtClean="0">
                <a:solidFill>
                  <a:srgbClr val="00FDFF"/>
                </a:solidFill>
              </a:rPr>
              <a:t>Blackbox</a:t>
            </a:r>
            <a:r>
              <a:rPr lang="en-US" sz="3000" dirty="0" smtClean="0">
                <a:solidFill>
                  <a:srgbClr val="00FDFF"/>
                </a:solidFill>
              </a:rPr>
              <a:t> testing</a:t>
            </a:r>
            <a:r>
              <a:rPr lang="en-US" sz="3000" dirty="0" smtClean="0"/>
              <a:t>: Choose based on module</a:t>
            </a:r>
            <a:r>
              <a:rPr lang="en-US" altLang="en-US" sz="3000" dirty="0" smtClean="0"/>
              <a:t>’</a:t>
            </a:r>
            <a:r>
              <a:rPr lang="en-US" sz="3000" dirty="0" smtClean="0"/>
              <a:t>s possible inputs and outputs</a:t>
            </a:r>
          </a:p>
          <a:p>
            <a:pPr lvl="1" eaLnBrk="1" hangingPunct="1"/>
            <a:r>
              <a:rPr lang="en-US" sz="2600" dirty="0" smtClean="0"/>
              <a:t>Do not use code</a:t>
            </a:r>
          </a:p>
          <a:p>
            <a:pPr lvl="1" eaLnBrk="1" hangingPunct="1"/>
            <a:r>
              <a:rPr lang="en-US" sz="2600" dirty="0" smtClean="0"/>
              <a:t>Often test boundary cases</a:t>
            </a:r>
            <a:endParaRPr lang="en-US" sz="1000" dirty="0" smtClean="0"/>
          </a:p>
          <a:p>
            <a:pPr marL="457200" lvl="1" indent="0" eaLnBrk="1" hangingPunct="1">
              <a:buNone/>
            </a:pPr>
            <a:endParaRPr lang="en-US" sz="2600" dirty="0" smtClean="0"/>
          </a:p>
          <a:p>
            <a:pPr eaLnBrk="1" hangingPunct="1"/>
            <a:r>
              <a:rPr lang="en-US" sz="3000" dirty="0" smtClean="0">
                <a:solidFill>
                  <a:srgbClr val="00FDFF"/>
                </a:solidFill>
              </a:rPr>
              <a:t>White-box testing</a:t>
            </a:r>
            <a:r>
              <a:rPr lang="en-US" sz="3000" dirty="0" smtClean="0"/>
              <a:t>: Uses internal logic to choose tests</a:t>
            </a:r>
          </a:p>
          <a:p>
            <a:pPr lvl="1" eaLnBrk="1" hangingPunct="1"/>
            <a:r>
              <a:rPr lang="en-US" sz="2600" dirty="0" smtClean="0"/>
              <a:t>Different levels of code coverage</a:t>
            </a:r>
          </a:p>
          <a:p>
            <a:pPr lvl="1" eaLnBrk="1" hangingPunct="1"/>
            <a:r>
              <a:rPr lang="en-US" sz="2600" dirty="0" smtClean="0"/>
              <a:t>Aka glass box testing, clear box testing</a:t>
            </a:r>
            <a:endParaRPr lang="en-US" sz="1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Recall: Approaches to choose test cases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600200"/>
            <a:ext cx="8128000" cy="2263254"/>
          </a:xfrm>
          <a:prstGeom prst="rect">
            <a:avLst/>
          </a:prstGeom>
          <a:solidFill>
            <a:schemeClr val="tx1"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def foo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(x, y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" y="219075"/>
            <a:ext cx="857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Define a test suite that provides </a:t>
            </a:r>
            <a:r>
              <a:rPr lang="en-US" sz="2800" u="sng" kern="0" dirty="0" smtClean="0">
                <a:solidFill>
                  <a:sysClr val="window" lastClr="FFFFFF"/>
                </a:solidFill>
              </a:rPr>
              <a:t>condition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coverage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21336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if 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79936"/>
              </p:ext>
            </p:extLst>
          </p:nvPr>
        </p:nvGraphicFramePr>
        <p:xfrm>
          <a:off x="506411" y="4343400"/>
          <a:ext cx="406558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  <a:gridCol w="15465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expected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181600" y="2133600"/>
            <a:ext cx="3276600" cy="7620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1400" y="3581400"/>
            <a:ext cx="14224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4800600"/>
            <a:ext cx="19050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6819900" y="28956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41148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8" idx="2"/>
            <a:endCxn id="20" idx="3"/>
          </p:cNvCxnSpPr>
          <p:nvPr/>
        </p:nvCxnSpPr>
        <p:spPr>
          <a:xfrm rot="16200000" flipH="1">
            <a:off x="6210300" y="3505200"/>
            <a:ext cx="2171700" cy="952500"/>
          </a:xfrm>
          <a:prstGeom prst="curvedConnector4">
            <a:avLst>
              <a:gd name="adj1" fmla="val 11964"/>
              <a:gd name="adj2" fmla="val 196000"/>
            </a:avLst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5000" y="29718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00" y="38862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3048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true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01000" y="3962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false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1447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52578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1	      1	            1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715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C0099"/>
                </a:solidFill>
                <a:latin typeface="+mj-lt"/>
                <a:cs typeface="Arial"/>
              </a:rPr>
              <a:t>0</a:t>
            </a:r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	      0	            0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7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4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 smtClean="0"/>
              <a:t>Code Coverage Levels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810000"/>
            <a:ext cx="5715000" cy="914400"/>
          </a:xfrm>
          <a:prstGeom prst="rect">
            <a:avLst/>
          </a:prstGeom>
          <a:solidFill>
            <a:srgbClr val="7B23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  <a:solidFill>
                <a:srgbClr val="CC009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Statement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Condition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Path coverage</a:t>
            </a:r>
          </a:p>
        </p:txBody>
      </p:sp>
    </p:spTree>
    <p:extLst>
      <p:ext uri="{BB962C8B-B14F-4D97-AF65-F5344CB8AC3E}">
        <p14:creationId xmlns:p14="http://schemas.microsoft.com/office/powerpoint/2010/main" val="164443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Path Coverage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Set of test cases such that…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Each possible path through a program’s control flow graph is taken at least once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def foo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(x, y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" y="219075"/>
            <a:ext cx="857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Define a test suite that provides </a:t>
            </a:r>
            <a:r>
              <a:rPr lang="en-US" sz="2800" u="sng" kern="0" noProof="0" dirty="0" smtClean="0">
                <a:solidFill>
                  <a:sysClr val="window" lastClr="FFFFFF"/>
                </a:solidFill>
              </a:rPr>
              <a:t>path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coverage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21336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if 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1600" y="2133600"/>
            <a:ext cx="3276600" cy="7620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1400" y="3581400"/>
            <a:ext cx="14224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4800600"/>
            <a:ext cx="19050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6819900" y="28956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41148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8" idx="2"/>
            <a:endCxn id="20" idx="3"/>
          </p:cNvCxnSpPr>
          <p:nvPr/>
        </p:nvCxnSpPr>
        <p:spPr>
          <a:xfrm rot="16200000" flipH="1">
            <a:off x="6210300" y="3505200"/>
            <a:ext cx="2171700" cy="952500"/>
          </a:xfrm>
          <a:prstGeom prst="curvedConnector4">
            <a:avLst>
              <a:gd name="adj1" fmla="val 11964"/>
              <a:gd name="adj2" fmla="val 196000"/>
            </a:avLst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248400" y="318129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(a)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00800" y="5791200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2895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true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01000" y="3962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false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1447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53400" y="36576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(c)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8400" y="424809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(b)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5537537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   Paths: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solidFill>
                  <a:srgbClr val="CC0099"/>
                </a:solidFill>
                <a:latin typeface="Arial"/>
                <a:cs typeface="Arial"/>
              </a:rPr>
              <a:t>a</a:t>
            </a:r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, b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solidFill>
                  <a:srgbClr val="CC0099"/>
                </a:solidFill>
                <a:latin typeface="Arial"/>
                <a:cs typeface="Arial"/>
              </a:rPr>
              <a:t>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0800" y="6167735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b="1" dirty="0">
              <a:solidFill>
                <a:srgbClr val="CC0099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95408"/>
              </p:ext>
            </p:extLst>
          </p:nvPr>
        </p:nvGraphicFramePr>
        <p:xfrm>
          <a:off x="506411" y="4343400"/>
          <a:ext cx="406558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  <a:gridCol w="15465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expected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81000" y="52578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1	      1	            1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5715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C0099"/>
                </a:solidFill>
                <a:latin typeface="+mj-lt"/>
                <a:cs typeface="Arial"/>
              </a:rPr>
              <a:t>0</a:t>
            </a:r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	      0	            0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57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/>
      <p:bldP spid="33" grpId="0"/>
      <p:bldP spid="35" grpId="0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4572000"/>
            <a:ext cx="2057400" cy="1371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0099"/>
                </a:solidFill>
              </a:rPr>
              <a:t>QUIZ!</a:t>
            </a:r>
            <a:r>
              <a:rPr lang="en-US" sz="5000" dirty="0" smtClean="0">
                <a:solidFill>
                  <a:srgbClr val="CC0099"/>
                </a:solidFill>
              </a:rPr>
              <a:t> </a:t>
            </a:r>
            <a:endParaRPr lang="en-US" sz="5000" dirty="0">
              <a:solidFill>
                <a:srgbClr val="CC009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04800"/>
            <a:ext cx="6096000" cy="6172200"/>
          </a:xfrm>
          <a:prstGeom prst="ellipse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43450" y="952500"/>
            <a:ext cx="0" cy="24384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3352800"/>
            <a:ext cx="1009650" cy="14478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3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7315200" cy="53362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   Explain </a:t>
            </a:r>
            <a:r>
              <a:rPr lang="en-US" sz="2400" dirty="0">
                <a:solidFill>
                  <a:schemeClr val="bg1"/>
                </a:solidFill>
              </a:rPr>
              <a:t>why { (</a:t>
            </a:r>
            <a:r>
              <a:rPr lang="en-US" sz="2400" dirty="0" err="1">
                <a:solidFill>
                  <a:schemeClr val="bg1"/>
                </a:solidFill>
              </a:rPr>
              <a:t>x,y</a:t>
            </a:r>
            <a:r>
              <a:rPr lang="en-US" sz="2400" dirty="0">
                <a:solidFill>
                  <a:schemeClr val="bg1"/>
                </a:solidFill>
              </a:rPr>
              <a:t>): (23,4), (10,20) } may or may not achieve condition coverage for this CFG.</a:t>
            </a:r>
          </a:p>
        </p:txBody>
      </p:sp>
    </p:spTree>
    <p:extLst>
      <p:ext uri="{BB962C8B-B14F-4D97-AF65-F5344CB8AC3E}">
        <p14:creationId xmlns:p14="http://schemas.microsoft.com/office/powerpoint/2010/main" val="132029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8229600" cy="243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2.  This table is incomplete for the control flow graph given. Which input would help achieve condition coverage?</a:t>
            </a:r>
          </a:p>
          <a:p>
            <a:pPr marL="400050" lvl="1" indent="0">
              <a:buNone/>
            </a:pPr>
            <a:r>
              <a:rPr lang="da-DK" sz="2000" b="1" dirty="0"/>
              <a:t>Option 1:</a:t>
            </a:r>
            <a:r>
              <a:rPr lang="da-DK" sz="2000" dirty="0"/>
              <a:t> 10, </a:t>
            </a:r>
            <a:r>
              <a:rPr lang="da-DK" sz="2000" dirty="0" smtClean="0"/>
              <a:t>10</a:t>
            </a:r>
            <a:endParaRPr lang="da-DK" sz="2000" dirty="0"/>
          </a:p>
          <a:p>
            <a:pPr marL="400050" lvl="1" indent="0">
              <a:buNone/>
            </a:pPr>
            <a:r>
              <a:rPr lang="de-DE" sz="2000" b="1" dirty="0"/>
              <a:t>Option 2:</a:t>
            </a:r>
            <a:r>
              <a:rPr lang="de-DE" sz="2000" dirty="0"/>
              <a:t> 20, </a:t>
            </a:r>
            <a:r>
              <a:rPr lang="de-DE" sz="2000" dirty="0" smtClean="0"/>
              <a:t>20</a:t>
            </a:r>
            <a:endParaRPr lang="de-DE" sz="2000" dirty="0"/>
          </a:p>
          <a:p>
            <a:pPr marL="400050" lvl="1" indent="0">
              <a:buNone/>
            </a:pPr>
            <a:r>
              <a:rPr lang="da-DK" sz="2000" b="1" dirty="0"/>
              <a:t>Option 3:</a:t>
            </a:r>
            <a:r>
              <a:rPr lang="da-DK" sz="2000" dirty="0"/>
              <a:t> 10, </a:t>
            </a:r>
            <a:r>
              <a:rPr lang="da-DK" sz="2000" dirty="0" smtClean="0"/>
              <a:t>30</a:t>
            </a:r>
            <a:endParaRPr lang="da-DK" sz="2000" dirty="0"/>
          </a:p>
          <a:p>
            <a:pPr marL="400050" lvl="1" indent="0">
              <a:buNone/>
            </a:pPr>
            <a:r>
              <a:rPr lang="da-DK" sz="2000" b="1" dirty="0"/>
              <a:t>Option 4:</a:t>
            </a:r>
            <a:r>
              <a:rPr lang="da-DK" sz="2000" dirty="0"/>
              <a:t> None of the </a:t>
            </a:r>
            <a:r>
              <a:rPr lang="da-DK" sz="2000" dirty="0" err="1"/>
              <a:t>above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943600" y="3505200"/>
          <a:ext cx="2519024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40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?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?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43200"/>
            <a:ext cx="5181600" cy="377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3. True </a:t>
            </a:r>
            <a:r>
              <a:rPr lang="en-US" sz="2400" dirty="0">
                <a:solidFill>
                  <a:schemeClr val="bg1"/>
                </a:solidFill>
              </a:rPr>
              <a:t>or False? The following inputs will provide condition coverage for the code = {(</a:t>
            </a:r>
            <a:r>
              <a:rPr lang="en-US" sz="2400" dirty="0" err="1">
                <a:solidFill>
                  <a:schemeClr val="bg1"/>
                </a:solidFill>
              </a:rPr>
              <a:t>a,b</a:t>
            </a:r>
            <a:r>
              <a:rPr lang="en-US" sz="2400" dirty="0">
                <a:solidFill>
                  <a:schemeClr val="bg1"/>
                </a:solidFill>
              </a:rPr>
              <a:t>):(4,11),(4,20)</a:t>
            </a:r>
            <a:r>
              <a:rPr lang="en-US" sz="2400" dirty="0" smtClean="0">
                <a:solidFill>
                  <a:schemeClr val="bg1"/>
                </a:solidFill>
              </a:rPr>
              <a:t>}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 descr="6_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3818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4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inputs will never reach the true condition right above “break;”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400" dirty="0" smtClean="0"/>
              <a:t>Option </a:t>
            </a:r>
            <a:r>
              <a:rPr lang="da-DK" sz="2400" dirty="0"/>
              <a:t>1: 10, 10</a:t>
            </a:r>
          </a:p>
          <a:p>
            <a:pPr marL="457200" indent="-457200">
              <a:buFont typeface="+mj-lt"/>
              <a:buAutoNum type="arabicPeriod"/>
            </a:pPr>
            <a:r>
              <a:rPr lang="is-IS" sz="2400" dirty="0" smtClean="0"/>
              <a:t>False, the inputs will never reach the false condition</a:t>
            </a:r>
            <a:endParaRPr lang="is-I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70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 Which of the following is not a possible path of the control flow graph?</a:t>
            </a:r>
          </a:p>
          <a:p>
            <a:pPr marL="0" indent="0">
              <a:buNone/>
            </a:pPr>
            <a:r>
              <a:rPr lang="de-DE" sz="2400" b="1" dirty="0"/>
              <a:t>Option 1:</a:t>
            </a:r>
            <a:r>
              <a:rPr lang="de-DE" sz="2400" dirty="0"/>
              <a:t> a, f, </a:t>
            </a:r>
            <a:r>
              <a:rPr lang="de-DE" sz="2400" dirty="0" smtClean="0"/>
              <a:t>h</a:t>
            </a:r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Option 2:</a:t>
            </a:r>
            <a:r>
              <a:rPr lang="de-DE" sz="2400" dirty="0"/>
              <a:t> b, c, a, </a:t>
            </a:r>
            <a:r>
              <a:rPr lang="de-DE" sz="2400" dirty="0" err="1"/>
              <a:t>g</a:t>
            </a:r>
            <a:r>
              <a:rPr lang="de-DE" sz="2400" dirty="0"/>
              <a:t>, </a:t>
            </a:r>
            <a:r>
              <a:rPr lang="de-DE" sz="2400" dirty="0" smtClean="0"/>
              <a:t>i</a:t>
            </a:r>
            <a:endParaRPr lang="de-DE" sz="2400" dirty="0"/>
          </a:p>
          <a:p>
            <a:pPr marL="0" indent="0">
              <a:buNone/>
            </a:pPr>
            <a:r>
              <a:rPr lang="it-IT" sz="2400" b="1" dirty="0"/>
              <a:t>Option 3:</a:t>
            </a:r>
            <a:r>
              <a:rPr lang="it-IT" sz="2400" dirty="0"/>
              <a:t> b, d, e, g, </a:t>
            </a:r>
            <a:r>
              <a:rPr lang="it-IT" sz="2400" dirty="0" smtClean="0"/>
              <a:t>h</a:t>
            </a:r>
          </a:p>
          <a:p>
            <a:pPr marL="0" indent="0">
              <a:buNone/>
            </a:pPr>
            <a:r>
              <a:rPr lang="de-DE" sz="2400" b="1" dirty="0" smtClean="0"/>
              <a:t>Option </a:t>
            </a:r>
            <a:r>
              <a:rPr lang="de-DE" sz="2400" b="1" dirty="0"/>
              <a:t>4:</a:t>
            </a:r>
            <a:r>
              <a:rPr lang="de-DE" sz="2400" dirty="0"/>
              <a:t> a, </a:t>
            </a:r>
            <a:r>
              <a:rPr lang="de-DE" sz="2400" dirty="0" err="1"/>
              <a:t>g</a:t>
            </a:r>
            <a:r>
              <a:rPr lang="de-DE" sz="2400" dirty="0"/>
              <a:t>, </a:t>
            </a:r>
            <a:r>
              <a:rPr lang="de-DE" sz="2400" dirty="0" smtClean="0"/>
              <a:t>i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PathR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370530"/>
            <a:ext cx="6186672" cy="448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7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Degree to which source code of a program is tested by a test suite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Statement coverage</a:t>
            </a:r>
          </a:p>
          <a:p>
            <a:pPr lvl="1"/>
            <a:r>
              <a:rPr lang="en-US" dirty="0" smtClean="0"/>
              <a:t>Condition coverage</a:t>
            </a:r>
          </a:p>
          <a:p>
            <a:pPr lvl="1"/>
            <a:r>
              <a:rPr lang="en-US" dirty="0" smtClean="0"/>
              <a:t>Path coverage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24000" y="2286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756841" y="5314950"/>
            <a:ext cx="16303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rgbClr val="FF40FF"/>
                </a:solidFill>
              </a:rPr>
              <a:t>But </a:t>
            </a:r>
            <a:r>
              <a:rPr lang="en-US" sz="2800" dirty="0">
                <a:solidFill>
                  <a:srgbClr val="FF40FF"/>
                </a:solidFill>
              </a:rPr>
              <a:t>first…</a:t>
            </a:r>
          </a:p>
        </p:txBody>
      </p:sp>
    </p:spTree>
    <p:extLst>
      <p:ext uri="{BB962C8B-B14F-4D97-AF65-F5344CB8AC3E}">
        <p14:creationId xmlns:p14="http://schemas.microsoft.com/office/powerpoint/2010/main" val="315792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  Given </a:t>
            </a:r>
            <a:r>
              <a:rPr lang="en-US" dirty="0"/>
              <a:t>the possible paths, which one is missing</a:t>
            </a:r>
            <a:r>
              <a:rPr lang="en-US" dirty="0" smtClean="0"/>
              <a:t>? Use previous </a:t>
            </a:r>
            <a:r>
              <a:rPr lang="en-US" dirty="0" err="1" smtClean="0"/>
              <a:t>cfg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de-DE" b="1" dirty="0"/>
              <a:t>Option 1:</a:t>
            </a:r>
            <a:r>
              <a:rPr lang="de-DE" dirty="0"/>
              <a:t> a, </a:t>
            </a:r>
            <a:r>
              <a:rPr lang="de-DE" dirty="0" err="1"/>
              <a:t>g</a:t>
            </a:r>
            <a:r>
              <a:rPr lang="de-DE" dirty="0"/>
              <a:t>, h</a:t>
            </a:r>
          </a:p>
          <a:p>
            <a:pPr marL="0" indent="0">
              <a:buNone/>
            </a:pPr>
            <a:r>
              <a:rPr lang="it-IT" b="1" dirty="0" smtClean="0"/>
              <a:t>Option </a:t>
            </a:r>
            <a:r>
              <a:rPr lang="it-IT" b="1" dirty="0"/>
              <a:t>2:</a:t>
            </a:r>
            <a:r>
              <a:rPr lang="it-IT" dirty="0"/>
              <a:t> b, d, e, g</a:t>
            </a:r>
          </a:p>
          <a:p>
            <a:pPr marL="0" indent="0">
              <a:buNone/>
            </a:pPr>
            <a:r>
              <a:rPr lang="de-DE" b="1" dirty="0" smtClean="0"/>
              <a:t>Option </a:t>
            </a:r>
            <a:r>
              <a:rPr lang="de-DE" b="1" dirty="0"/>
              <a:t>3:</a:t>
            </a:r>
            <a:r>
              <a:rPr lang="de-DE" dirty="0"/>
              <a:t> b, c, a, f, h</a:t>
            </a:r>
          </a:p>
          <a:p>
            <a:pPr marL="0" indent="0">
              <a:buNone/>
            </a:pPr>
            <a:r>
              <a:rPr lang="de-DE" b="1" dirty="0" smtClean="0"/>
              <a:t>Option </a:t>
            </a:r>
            <a:r>
              <a:rPr lang="de-DE" b="1" dirty="0"/>
              <a:t>4:</a:t>
            </a:r>
            <a:r>
              <a:rPr lang="de-DE" dirty="0"/>
              <a:t> None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above</a:t>
            </a:r>
            <a:endParaRPr lang="en-US" dirty="0"/>
          </a:p>
        </p:txBody>
      </p:sp>
      <p:pic>
        <p:nvPicPr>
          <p:cNvPr id="4" name="Picture 3" descr="PosPath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69" y="3352800"/>
            <a:ext cx="2880704" cy="3166393"/>
          </a:xfrm>
          <a:prstGeom prst="rect">
            <a:avLst/>
          </a:prstGeom>
        </p:spPr>
      </p:pic>
      <p:pic>
        <p:nvPicPr>
          <p:cNvPr id="5" name="Picture 4" descr="PathRea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6"/>
          <a:stretch/>
        </p:blipFill>
        <p:spPr>
          <a:xfrm>
            <a:off x="4693422" y="838200"/>
            <a:ext cx="431265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38862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  What inputs will cover the a, g, </a:t>
            </a:r>
            <a:r>
              <a:rPr lang="en-US" sz="2400" dirty="0" err="1" smtClean="0"/>
              <a:t>i</a:t>
            </a:r>
            <a:r>
              <a:rPr lang="en-US" sz="2400" dirty="0" smtClean="0"/>
              <a:t> path?</a:t>
            </a:r>
          </a:p>
          <a:p>
            <a:pPr marL="400050" lvl="1" indent="0">
              <a:buNone/>
            </a:pPr>
            <a:r>
              <a:rPr lang="en-US" sz="1600" b="1" dirty="0"/>
              <a:t>Option 1: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(6,5)}</a:t>
            </a:r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2: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(6,21)}</a:t>
            </a:r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3: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(5,5)}</a:t>
            </a:r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4:</a:t>
            </a:r>
            <a:r>
              <a:rPr lang="en-US" sz="1600" dirty="0"/>
              <a:t> None of the </a:t>
            </a:r>
            <a:r>
              <a:rPr lang="en-US" sz="1600" dirty="0" smtClean="0"/>
              <a:t>above</a:t>
            </a: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4.  What inputs will cover the b, c, a, </a:t>
            </a:r>
            <a:r>
              <a:rPr lang="en-US" sz="2400" dirty="0" err="1" smtClean="0"/>
              <a:t>f,h</a:t>
            </a:r>
            <a:r>
              <a:rPr lang="en-US" sz="2400" dirty="0" smtClean="0"/>
              <a:t> path?</a:t>
            </a:r>
          </a:p>
          <a:p>
            <a:pPr marL="400050" lvl="1" indent="0">
              <a:buNone/>
            </a:pPr>
            <a:r>
              <a:rPr lang="en-US" sz="1600" b="1" dirty="0"/>
              <a:t>Option 1: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(12,8)</a:t>
            </a:r>
            <a:r>
              <a:rPr lang="en-US" sz="1600" dirty="0" smtClean="0"/>
              <a:t>}</a:t>
            </a:r>
          </a:p>
          <a:p>
            <a:pPr marL="400050" lvl="1" indent="0">
              <a:buNone/>
            </a:pPr>
            <a:r>
              <a:rPr lang="en-US" sz="1600" b="1" dirty="0"/>
              <a:t>Option 2: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(11,25)</a:t>
            </a:r>
            <a:r>
              <a:rPr lang="en-US" sz="1600" dirty="0" smtClean="0"/>
              <a:t>}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3: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(12,10)</a:t>
            </a:r>
            <a:r>
              <a:rPr lang="en-US" sz="1600" dirty="0" smtClean="0"/>
              <a:t>}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b="1" dirty="0"/>
              <a:t>Option 4: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(20,8)}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3" descr="PathRea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6"/>
          <a:stretch/>
        </p:blipFill>
        <p:spPr>
          <a:xfrm>
            <a:off x="4419600" y="130277"/>
            <a:ext cx="4519429" cy="631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400" dirty="0"/>
              <a:t>Option 3: b, d, e, g, h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Option </a:t>
            </a:r>
            <a:r>
              <a:rPr lang="de-DE" sz="2400" dirty="0"/>
              <a:t>3: b, c, a, f, </a:t>
            </a:r>
            <a:r>
              <a:rPr lang="de-DE" sz="2400" dirty="0" smtClean="0"/>
              <a:t>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Option 1: {(</a:t>
            </a:r>
            <a:r>
              <a:rPr lang="en-US" sz="2400" dirty="0" err="1"/>
              <a:t>x,y</a:t>
            </a:r>
            <a:r>
              <a:rPr lang="en-US" sz="2400" dirty="0"/>
              <a:t>): (6,5)</a:t>
            </a:r>
            <a:r>
              <a:rPr lang="en-US" sz="2400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Option 2: {(</a:t>
            </a:r>
            <a:r>
              <a:rPr lang="en-US" sz="2400" dirty="0" err="1"/>
              <a:t>x,y</a:t>
            </a:r>
            <a:r>
              <a:rPr lang="en-US" sz="2400" dirty="0"/>
              <a:t>): (11,25)}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200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895600"/>
            <a:ext cx="172379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=0;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2538" y="3886200"/>
            <a:ext cx="172379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x % 2 ==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4857690"/>
            <a:ext cx="2339453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x/2;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2876490"/>
            <a:ext cx="2339453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x*2;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26634" y="5867400"/>
            <a:ext cx="249336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return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3886200"/>
            <a:ext cx="110814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x &lt; 69</a:t>
            </a:r>
          </a:p>
        </p:txBody>
      </p:sp>
      <p:cxnSp>
        <p:nvCxnSpPr>
          <p:cNvPr id="15" name="Straight Arrow Connector 14"/>
          <p:cNvCxnSpPr>
            <a:stCxn id="3" idx="2"/>
            <a:endCxn id="13" idx="0"/>
          </p:cNvCxnSpPr>
          <p:nvPr/>
        </p:nvCxnSpPr>
        <p:spPr>
          <a:xfrm flipH="1">
            <a:off x="1011273" y="3295710"/>
            <a:ext cx="3027" cy="59049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47" idx="1"/>
          </p:cNvCxnSpPr>
          <p:nvPr/>
        </p:nvCxnSpPr>
        <p:spPr>
          <a:xfrm>
            <a:off x="1011273" y="4286310"/>
            <a:ext cx="1655727" cy="1781145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3"/>
            <a:endCxn id="4" idx="1"/>
          </p:cNvCxnSpPr>
          <p:nvPr/>
        </p:nvCxnSpPr>
        <p:spPr>
          <a:xfrm>
            <a:off x="1565346" y="4086255"/>
            <a:ext cx="957192" cy="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" idx="2"/>
            <a:endCxn id="5" idx="0"/>
          </p:cNvCxnSpPr>
          <p:nvPr/>
        </p:nvCxnSpPr>
        <p:spPr>
          <a:xfrm flipH="1">
            <a:off x="3379527" y="4286310"/>
            <a:ext cx="4911" cy="57138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0"/>
            <a:endCxn id="7" idx="2"/>
          </p:cNvCxnSpPr>
          <p:nvPr/>
        </p:nvCxnSpPr>
        <p:spPr>
          <a:xfrm flipH="1" flipV="1">
            <a:off x="3379527" y="3276600"/>
            <a:ext cx="4911" cy="60960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2" idx="1"/>
          </p:cNvCxnSpPr>
          <p:nvPr/>
        </p:nvCxnSpPr>
        <p:spPr>
          <a:xfrm>
            <a:off x="4572000" y="3048000"/>
            <a:ext cx="554634" cy="3019455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27" name="TextBox 94"/>
          <p:cNvSpPr txBox="1">
            <a:spLocks noChangeArrowheads="1"/>
          </p:cNvSpPr>
          <p:nvPr/>
        </p:nvSpPr>
        <p:spPr bwMode="auto">
          <a:xfrm>
            <a:off x="3505200" y="43434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</a:p>
        </p:txBody>
      </p:sp>
      <p:sp>
        <p:nvSpPr>
          <p:cNvPr id="21530" name="TextBox 97"/>
          <p:cNvSpPr txBox="1">
            <a:spLocks noChangeArrowheads="1"/>
          </p:cNvSpPr>
          <p:nvPr/>
        </p:nvSpPr>
        <p:spPr bwMode="auto">
          <a:xfrm>
            <a:off x="3505200" y="34290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4400" y="2057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4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41" name="TextBox 94"/>
          <p:cNvSpPr txBox="1">
            <a:spLocks noChangeArrowheads="1"/>
          </p:cNvSpPr>
          <p:nvPr/>
        </p:nvSpPr>
        <p:spPr bwMode="auto">
          <a:xfrm>
            <a:off x="1828800" y="36576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</a:p>
        </p:txBody>
      </p:sp>
      <p:sp>
        <p:nvSpPr>
          <p:cNvPr id="46" name="TextBox 97"/>
          <p:cNvSpPr txBox="1">
            <a:spLocks noChangeArrowheads="1"/>
          </p:cNvSpPr>
          <p:nvPr/>
        </p:nvSpPr>
        <p:spPr bwMode="auto">
          <a:xfrm>
            <a:off x="1066800" y="47244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67000" y="5867400"/>
            <a:ext cx="1415973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=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6969</a:t>
            </a:r>
          </a:p>
        </p:txBody>
      </p:sp>
      <p:cxnSp>
        <p:nvCxnSpPr>
          <p:cNvPr id="49" name="Straight Arrow Connector 48"/>
          <p:cNvCxnSpPr>
            <a:stCxn id="47" idx="3"/>
          </p:cNvCxnSpPr>
          <p:nvPr/>
        </p:nvCxnSpPr>
        <p:spPr>
          <a:xfrm>
            <a:off x="4082973" y="6067455"/>
            <a:ext cx="1052741" cy="28545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3"/>
            <a:endCxn id="12" idx="1"/>
          </p:cNvCxnSpPr>
          <p:nvPr/>
        </p:nvCxnSpPr>
        <p:spPr>
          <a:xfrm>
            <a:off x="4549253" y="5057745"/>
            <a:ext cx="577381" cy="100971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33400" y="3429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(a)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81942" y="5029954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(b)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67200" y="61722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  (d)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76400" y="41148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(e)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95600" y="3429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(f)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895600" y="43434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(g)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00600" y="38862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(h)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67200" y="5334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(i)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76268" y="409575"/>
            <a:ext cx="3262932" cy="40934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ef bar(x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=0;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(x &lt; 69)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if (x % 2 == 0)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x/2;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else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x*2;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else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x = 6969;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return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533400"/>
            <a:ext cx="4495800" cy="523220"/>
          </a:xfrm>
          <a:prstGeom prst="rect">
            <a:avLst/>
          </a:prstGeom>
          <a:noFill/>
          <a:ln>
            <a:solidFill>
              <a:srgbClr val="BE00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Think, Pair, Share</a:t>
            </a:r>
          </a:p>
        </p:txBody>
      </p:sp>
    </p:spTree>
    <p:extLst>
      <p:ext uri="{BB962C8B-B14F-4D97-AF65-F5344CB8AC3E}">
        <p14:creationId xmlns:p14="http://schemas.microsoft.com/office/powerpoint/2010/main" val="33315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50" grpId="0"/>
      <p:bldP spid="52" grpId="0"/>
      <p:bldP spid="53" grpId="0"/>
      <p:bldP spid="54" grpId="0"/>
      <p:bldP spid="55" grpId="0"/>
      <p:bldP spid="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Given the CFG, provide the minimum inputs to achieve statement coverage. Answer format should look like this: (input, next input,</a:t>
            </a:r>
            <a:r>
              <a:rPr lang="is-IS" dirty="0" smtClean="0"/>
              <a:t>…)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Use the same image to provide </a:t>
            </a:r>
            <a:r>
              <a:rPr lang="en-US" dirty="0"/>
              <a:t>the minimum inputs and expected output </a:t>
            </a:r>
            <a:r>
              <a:rPr lang="en-US" dirty="0" smtClean="0"/>
              <a:t>to </a:t>
            </a:r>
            <a:r>
              <a:rPr lang="en-US" dirty="0"/>
              <a:t>achieve </a:t>
            </a:r>
            <a:r>
              <a:rPr lang="en-US" dirty="0" smtClean="0"/>
              <a:t>condition </a:t>
            </a:r>
            <a:r>
              <a:rPr lang="en-US" dirty="0"/>
              <a:t>coverage.</a:t>
            </a:r>
            <a:r>
              <a:rPr lang="en-US" dirty="0" smtClean="0"/>
              <a:t> Again, the answer </a:t>
            </a:r>
            <a:r>
              <a:rPr lang="en-US" dirty="0"/>
              <a:t>format should look like this: (input, output); (</a:t>
            </a:r>
            <a:r>
              <a:rPr lang="en-US" dirty="0" err="1"/>
              <a:t>input,output</a:t>
            </a:r>
            <a:r>
              <a:rPr lang="en-US" dirty="0"/>
              <a:t>)…</a:t>
            </a:r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For path coverage, list the possible paths and provide the minimum inputs/outputs that will cover the paths. Here is the format you should use: Path=(</a:t>
            </a:r>
            <a:r>
              <a:rPr lang="en-US" dirty="0" err="1" smtClean="0"/>
              <a:t>a,b,c</a:t>
            </a:r>
            <a:r>
              <a:rPr lang="en-US" dirty="0" smtClean="0"/>
              <a:t>),(</a:t>
            </a:r>
            <a:r>
              <a:rPr lang="en-US" dirty="0" err="1" smtClean="0"/>
              <a:t>c,d,e</a:t>
            </a:r>
            <a:r>
              <a:rPr lang="en-US" dirty="0" smtClean="0"/>
              <a:t>)… / I/O=(43,3),(34,3)…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(No answer provided</a:t>
            </a:r>
            <a:r>
              <a:rPr lang="is-IS" dirty="0" smtClean="0"/>
              <a:t>…)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63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White-box testing</a:t>
            </a:r>
          </a:p>
          <a:p>
            <a:endParaRPr lang="en-US" dirty="0" smtClean="0"/>
          </a:p>
          <a:p>
            <a:r>
              <a:rPr lang="en-US" dirty="0" smtClean="0"/>
              <a:t>Control Flow Graph (CFG)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Code Coverage</a:t>
            </a:r>
          </a:p>
          <a:p>
            <a:pPr lvl="1"/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Path</a:t>
            </a:r>
          </a:p>
        </p:txBody>
      </p:sp>
      <p:pic>
        <p:nvPicPr>
          <p:cNvPr id="4" name="Picture 3" descr="97350027_54929bef76_z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4"/>
          <a:stretch/>
        </p:blipFill>
        <p:spPr>
          <a:xfrm>
            <a:off x="4267200" y="1360153"/>
            <a:ext cx="4384649" cy="264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8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923395"/>
            <a:ext cx="6750050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def create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@profile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profile.new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params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if @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profile.save</a:t>
            </a:r>
            <a:endParaRPr lang="en-US" sz="2000" b="1" dirty="0" smtClean="0">
              <a:solidFill>
                <a:schemeClr val="bg1"/>
              </a:solidFill>
              <a:latin typeface="Courier New"/>
              <a:ea typeface="ＭＳ Ｐゴシック" charset="0"/>
              <a:cs typeface="Courier New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  redirect_to</a:t>
            </a:r>
            <a:r>
              <a:rPr lang="en-US" sz="2000" b="1" dirty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show_prof_url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(@profile)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else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  render ‘new’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end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e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nd</a:t>
            </a: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/>
              <a:ea typeface="ＭＳ Ｐゴシック" charset="0"/>
              <a:cs typeface="Courier New"/>
            </a:endParaRPr>
          </a:p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latin typeface="Courier New"/>
                <a:ea typeface="ＭＳ Ｐゴシック" charset="0"/>
                <a:cs typeface="Courier New"/>
              </a:rPr>
              <a:t>} </a:t>
            </a:r>
            <a:endParaRPr lang="en-US" sz="2000" b="1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514600"/>
            <a:ext cx="5029200" cy="838200"/>
          </a:xfrm>
          <a:prstGeom prst="rect">
            <a:avLst/>
          </a:prstGeom>
          <a:noFill/>
          <a:ln w="38100" cmpd="sng"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3352800"/>
            <a:ext cx="5791200" cy="533400"/>
          </a:xfrm>
          <a:prstGeom prst="rect">
            <a:avLst/>
          </a:prstGeom>
          <a:noFill/>
          <a:ln w="38100" cmpd="sng"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886200"/>
            <a:ext cx="2743200" cy="1295400"/>
          </a:xfrm>
          <a:prstGeom prst="rect">
            <a:avLst/>
          </a:prstGeom>
          <a:noFill/>
          <a:ln w="38100" cmpd="sng"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244698" y="4533900"/>
            <a:ext cx="353140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FDFF"/>
                </a:solidFill>
              </a:rPr>
              <a:t>Basic blocks</a:t>
            </a:r>
            <a:r>
              <a:rPr lang="en-US" sz="2800" dirty="0">
                <a:solidFill>
                  <a:schemeClr val="bg1"/>
                </a:solidFill>
              </a:rPr>
              <a:t>: straight-line pieces of code without any </a:t>
            </a:r>
            <a:r>
              <a:rPr lang="en-US" sz="2800" u="sng" dirty="0">
                <a:solidFill>
                  <a:schemeClr val="bg1"/>
                </a:solidFill>
              </a:rPr>
              <a:t>jumps</a:t>
            </a:r>
            <a:r>
              <a:rPr lang="en-US" sz="2800" dirty="0">
                <a:solidFill>
                  <a:schemeClr val="bg1"/>
                </a:solidFill>
              </a:rPr>
              <a:t> or </a:t>
            </a:r>
            <a:r>
              <a:rPr lang="en-US" sz="2800" u="sng" dirty="0">
                <a:solidFill>
                  <a:schemeClr val="bg1"/>
                </a:solidFill>
              </a:rPr>
              <a:t>jump targets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68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057401"/>
            <a:ext cx="2133600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def create</a:t>
            </a: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7771" y="2514822"/>
            <a:ext cx="4800600" cy="70788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@profile =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profile.new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params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if 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@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profile.save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571" y="3867090"/>
            <a:ext cx="5921829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redirect_to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show_prof_url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(@profile)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7771" y="4854714"/>
            <a:ext cx="2721429" cy="101566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else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render ‘new’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4708071" y="3222708"/>
            <a:ext cx="0" cy="644382"/>
          </a:xfrm>
          <a:prstGeom prst="straightConnector1">
            <a:avLst/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endCxn id="11" idx="1"/>
          </p:cNvCxnSpPr>
          <p:nvPr/>
        </p:nvCxnSpPr>
        <p:spPr>
          <a:xfrm rot="5400000">
            <a:off x="1060881" y="4115655"/>
            <a:ext cx="2493781" cy="12700"/>
          </a:xfrm>
          <a:prstGeom prst="curvedConnector4">
            <a:avLst>
              <a:gd name="adj1" fmla="val -923"/>
              <a:gd name="adj2" fmla="val 8814283"/>
            </a:avLst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29200" y="3429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b="1" dirty="0">
              <a:solidFill>
                <a:srgbClr val="CC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3921950"/>
            <a:ext cx="9488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 b="1" dirty="0">
              <a:solidFill>
                <a:srgbClr val="CC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6172200" y="5195106"/>
            <a:ext cx="35303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FDFF"/>
                </a:solidFill>
              </a:rPr>
              <a:t>Jumps</a:t>
            </a:r>
            <a:r>
              <a:rPr lang="en-US" sz="2800" dirty="0">
                <a:solidFill>
                  <a:schemeClr val="bg1"/>
                </a:solidFill>
              </a:rPr>
              <a:t>: control branches</a:t>
            </a:r>
          </a:p>
        </p:txBody>
      </p:sp>
    </p:spTree>
    <p:extLst>
      <p:ext uri="{BB962C8B-B14F-4D97-AF65-F5344CB8AC3E}">
        <p14:creationId xmlns:p14="http://schemas.microsoft.com/office/powerpoint/2010/main" val="16119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 smtClean="0"/>
              <a:t>Code Coverage Levels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752600"/>
            <a:ext cx="5715000" cy="914400"/>
          </a:xfrm>
          <a:prstGeom prst="rect">
            <a:avLst/>
          </a:prstGeom>
          <a:solidFill>
            <a:srgbClr val="7B23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  <a:solidFill>
                <a:srgbClr val="CC009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Statement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Condition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Path coverage</a:t>
            </a:r>
          </a:p>
        </p:txBody>
      </p:sp>
    </p:spTree>
    <p:extLst>
      <p:ext uri="{BB962C8B-B14F-4D97-AF65-F5344CB8AC3E}">
        <p14:creationId xmlns:p14="http://schemas.microsoft.com/office/powerpoint/2010/main" val="40453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Statement Coverage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Set of test cases such that…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Each program statement (line or basic block) is executed at least </a:t>
            </a:r>
            <a:r>
              <a:rPr lang="en-US" dirty="0" smtClean="0">
                <a:latin typeface="Calibri" charset="0"/>
              </a:rPr>
              <a:t>once</a:t>
            </a:r>
          </a:p>
          <a:p>
            <a:pPr marL="0" indent="0" eaLnBrk="1" hangingPunct="1"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2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def foo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(x, y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" y="219075"/>
            <a:ext cx="857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Define a test suite that provides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statement coverage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21336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if 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35491"/>
              </p:ext>
            </p:extLst>
          </p:nvPr>
        </p:nvGraphicFramePr>
        <p:xfrm>
          <a:off x="506411" y="4343400"/>
          <a:ext cx="406558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  <a:gridCol w="15465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expected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181600" y="2133600"/>
            <a:ext cx="3276600" cy="7620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1400" y="3581400"/>
            <a:ext cx="14224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4800600"/>
            <a:ext cx="19050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6819900" y="28956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41148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8" idx="2"/>
            <a:endCxn id="20" idx="3"/>
          </p:cNvCxnSpPr>
          <p:nvPr/>
        </p:nvCxnSpPr>
        <p:spPr>
          <a:xfrm rot="16200000" flipH="1">
            <a:off x="6210300" y="3505200"/>
            <a:ext cx="2171700" cy="952500"/>
          </a:xfrm>
          <a:prstGeom prst="curvedConnector4">
            <a:avLst>
              <a:gd name="adj1" fmla="val 11964"/>
              <a:gd name="adj2" fmla="val 196000"/>
            </a:avLst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72000" y="22860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62600" y="3606224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0" y="48006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3048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true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01000" y="3962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false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1447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52578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1	      1	            1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388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4572000"/>
            <a:ext cx="2057400" cy="1371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0099"/>
                </a:solidFill>
              </a:rPr>
              <a:t>QUIZ!</a:t>
            </a:r>
            <a:r>
              <a:rPr lang="en-US" sz="5000" dirty="0" smtClean="0">
                <a:solidFill>
                  <a:srgbClr val="CC0099"/>
                </a:solidFill>
              </a:rPr>
              <a:t> </a:t>
            </a:r>
            <a:endParaRPr lang="en-US" sz="5000" dirty="0">
              <a:solidFill>
                <a:srgbClr val="CC009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04800"/>
            <a:ext cx="6096000" cy="6172200"/>
          </a:xfrm>
          <a:prstGeom prst="ellipse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43450" y="952500"/>
            <a:ext cx="0" cy="24384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3352800"/>
            <a:ext cx="1009650" cy="14478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3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1067</Words>
  <Application>Microsoft Macintosh PowerPoint</Application>
  <PresentationFormat>On-screen Show (4:3)</PresentationFormat>
  <Paragraphs>332</Paragraphs>
  <Slides>35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Courier New</vt:lpstr>
      <vt:lpstr>HelveticaNeue</vt:lpstr>
      <vt:lpstr>ＭＳ Ｐゴシック</vt:lpstr>
      <vt:lpstr>Zapf Dingbats</vt:lpstr>
      <vt:lpstr>Arial</vt:lpstr>
      <vt:lpstr>Office Theme</vt:lpstr>
      <vt:lpstr>PowerPoint Presentation</vt:lpstr>
      <vt:lpstr>PowerPoint Presentation</vt:lpstr>
      <vt:lpstr>Code Coverage</vt:lpstr>
      <vt:lpstr>Control Flow Graphs</vt:lpstr>
      <vt:lpstr>Control Flow Graphs</vt:lpstr>
      <vt:lpstr>Code Coverage Levels</vt:lpstr>
      <vt:lpstr>Statement Coverage</vt:lpstr>
      <vt:lpstr>PowerPoint Presentation</vt:lpstr>
      <vt:lpstr>QUIZ! 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PowerPoint Presentation</vt:lpstr>
      <vt:lpstr>Answers</vt:lpstr>
      <vt:lpstr>Code Coverage Levels</vt:lpstr>
      <vt:lpstr>Condition Coverage</vt:lpstr>
      <vt:lpstr>PowerPoint Presentation</vt:lpstr>
      <vt:lpstr>Code Coverage Levels</vt:lpstr>
      <vt:lpstr>Path Coverage</vt:lpstr>
      <vt:lpstr>PowerPoint Presentation</vt:lpstr>
      <vt:lpstr>QUIZ! 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Recap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Maria Luong (mluong)</dc:creator>
  <cp:lastModifiedBy>Scott Fleming</cp:lastModifiedBy>
  <cp:revision>156</cp:revision>
  <dcterms:created xsi:type="dcterms:W3CDTF">2015-09-15T16:42:42Z</dcterms:created>
  <dcterms:modified xsi:type="dcterms:W3CDTF">2016-04-18T18:57:59Z</dcterms:modified>
</cp:coreProperties>
</file>