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7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47" r:id="rId55"/>
    <p:sldId id="348" r:id="rId56"/>
    <p:sldId id="349" r:id="rId57"/>
    <p:sldId id="350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>
      <p:cViewPr varScale="1">
        <p:scale>
          <a:sx n="136" d="100"/>
          <a:sy n="136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34511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3245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3859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this case you want to use Move Method and Move Field to put all the changes into a single class.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0514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6936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I usually look through the methods on a class to find a method that seems to reference  another object more than the object it lives on.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868595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create a new method with a similar body in the class it uses most. Either turn the old method into a simple delegation or remove it altogether</a:t>
            </a:r>
          </a:p>
        </p:txBody>
      </p:sp>
    </p:spTree>
    <p:extLst>
      <p:ext uri="{BB962C8B-B14F-4D97-AF65-F5344CB8AC3E}">
        <p14:creationId xmlns:p14="http://schemas.microsoft.com/office/powerpoint/2010/main" val="2038757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If there are any other definitions, you may not be able to make the move, unless the polymorphism can also be expressed on the target.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04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8108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If there are any other definitions, you may not be able to make the move, unless the polymorphism can also be expressed on the target.</a:t>
            </a:r>
          </a:p>
        </p:txBody>
      </p:sp>
    </p:spTree>
    <p:extLst>
      <p:ext uri="{BB962C8B-B14F-4D97-AF65-F5344CB8AC3E}">
        <p14:creationId xmlns:p14="http://schemas.microsoft.com/office/powerpoint/2010/main" val="729969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85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If there are any other definitions, you may not be able to make the move, unless the polymorphism can also be expressed on the target.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775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782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there are any other definitions, you may not be able to make the move, unless the polymorphism can also be expressed on the target.</a:t>
            </a:r>
          </a:p>
        </p:txBody>
      </p:sp>
    </p:spTree>
    <p:extLst>
      <p:ext uri="{BB962C8B-B14F-4D97-AF65-F5344CB8AC3E}">
        <p14:creationId xmlns:p14="http://schemas.microsoft.com/office/powerpoint/2010/main" val="963269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18983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there are any other definitions, you may not be able to make the move, unless the polymorphism can also be expressed on the target.</a:t>
            </a:r>
          </a:p>
        </p:txBody>
      </p:sp>
    </p:spTree>
    <p:extLst>
      <p:ext uri="{BB962C8B-B14F-4D97-AF65-F5344CB8AC3E}">
        <p14:creationId xmlns:p14="http://schemas.microsoft.com/office/powerpoint/2010/main" val="286475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3119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there are any other definitions, you may not be able to make the move, unless the polymorphism can also be expressed on the target.</a:t>
            </a:r>
          </a:p>
        </p:txBody>
      </p:sp>
    </p:spTree>
    <p:extLst>
      <p:ext uri="{BB962C8B-B14F-4D97-AF65-F5344CB8AC3E}">
        <p14:creationId xmlns:p14="http://schemas.microsoft.com/office/powerpoint/2010/main" val="43829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66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98592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4688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there are any other definitions, you may not be able to make the move, unless the polymorphism can also be expressed on the target.</a:t>
            </a:r>
          </a:p>
        </p:txBody>
      </p:sp>
    </p:spTree>
    <p:extLst>
      <p:ext uri="{BB962C8B-B14F-4D97-AF65-F5344CB8AC3E}">
        <p14:creationId xmlns:p14="http://schemas.microsoft.com/office/powerpoint/2010/main" val="7153036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4905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May remove</a:t>
            </a:r>
          </a:p>
        </p:txBody>
      </p:sp>
    </p:spTree>
    <p:extLst>
      <p:ext uri="{BB962C8B-B14F-4D97-AF65-F5344CB8AC3E}">
        <p14:creationId xmlns:p14="http://schemas.microsoft.com/office/powerpoint/2010/main" val="1035848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Shape 5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4056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there are any other definitions, you may not be able to make the move, unless the polymorphism can also be expressed on the target.</a:t>
            </a:r>
          </a:p>
        </p:txBody>
      </p:sp>
    </p:spTree>
    <p:extLst>
      <p:ext uri="{BB962C8B-B14F-4D97-AF65-F5344CB8AC3E}">
        <p14:creationId xmlns:p14="http://schemas.microsoft.com/office/powerpoint/2010/main" val="316768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4705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Shape 5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14779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Shape 5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237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9261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1716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771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Shape 5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64092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Shape 5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8924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87862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6" name="Shape 6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1650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47799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1" name="Shape 6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91735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12242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0445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Shape 6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34687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Shape 6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3008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895383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1678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Shape 6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1329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So use Extract Method to extract the case statement and then Move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Method to get it onto the class where the polymorphism is needed</a:t>
            </a:r>
          </a:p>
        </p:txBody>
      </p:sp>
    </p:spTree>
    <p:extLst>
      <p:ext uri="{BB962C8B-B14F-4D97-AF65-F5344CB8AC3E}">
        <p14:creationId xmlns:p14="http://schemas.microsoft.com/office/powerpoint/2010/main" val="169880146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Shape 6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5964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8633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Shape 6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427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2" name="Shape 7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9123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Shape 7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43192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Shape 7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Shape 7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601766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Shape 7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033158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6013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Shape 7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13274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Shape 7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1618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11353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Shape 7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9111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Shape 7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69663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5" name="Shape 7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205914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Shape 7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803350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Shape 7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8690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Shape 7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5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move method or move field to put all the changes into a single class</a:t>
            </a:r>
          </a:p>
        </p:txBody>
      </p:sp>
    </p:spTree>
    <p:extLst>
      <p:ext uri="{BB962C8B-B14F-4D97-AF65-F5344CB8AC3E}">
        <p14:creationId xmlns:p14="http://schemas.microsoft.com/office/powerpoint/2010/main" val="430506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12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Often times invoking so many getters to make a calculation </a:t>
            </a:r>
          </a:p>
        </p:txBody>
      </p:sp>
    </p:spTree>
    <p:extLst>
      <p:ext uri="{BB962C8B-B14F-4D97-AF65-F5344CB8AC3E}">
        <p14:creationId xmlns:p14="http://schemas.microsoft.com/office/powerpoint/2010/main" val="90150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-"/>
              <a:defRPr/>
            </a:lvl1pPr>
            <a:lvl2pPr lvl="1">
              <a:spcBef>
                <a:spcPts val="0"/>
              </a:spcBef>
              <a:buChar char="-"/>
              <a:defRPr/>
            </a:lvl2pPr>
            <a:lvl3pPr lvl="2">
              <a:spcBef>
                <a:spcPts val="0"/>
              </a:spcBef>
              <a:buChar char="-"/>
              <a:defRPr/>
            </a:lvl3pPr>
            <a:lvl4pPr lvl="3">
              <a:spcBef>
                <a:spcPts val="0"/>
              </a:spcBef>
              <a:buChar char="-"/>
              <a:defRPr/>
            </a:lvl4pPr>
            <a:lvl5pPr lvl="4">
              <a:spcBef>
                <a:spcPts val="0"/>
              </a:spcBef>
              <a:buChar char="-"/>
              <a:defRPr/>
            </a:lvl5pPr>
            <a:lvl6pPr lvl="5">
              <a:spcBef>
                <a:spcPts val="0"/>
              </a:spcBef>
              <a:buChar char="-"/>
              <a:defRPr/>
            </a:lvl6pPr>
            <a:lvl7pPr lvl="6">
              <a:spcBef>
                <a:spcPts val="0"/>
              </a:spcBef>
              <a:buChar char="-"/>
              <a:defRPr/>
            </a:lvl7pPr>
            <a:lvl8pPr lvl="7">
              <a:spcBef>
                <a:spcPts val="0"/>
              </a:spcBef>
              <a:buChar char="-"/>
              <a:defRPr/>
            </a:lvl8pPr>
            <a:lvl9pPr lvl="8">
              <a:spcBef>
                <a:spcPts val="0"/>
              </a:spcBef>
              <a:buChar char="-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  <a:endParaRPr lang="en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17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18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Lecture 2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Recap of lecture 1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Bad Smells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Refactoring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Duplicate code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Long method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Extract Method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Pull up method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Shape 3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3152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Shape 378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457200" y="20587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do we resolve this code smell?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Part 3: Move Method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</a:t>
            </a:r>
            <a:r>
              <a:rPr lang="en">
                <a:solidFill>
                  <a:srgbClr val="FF00FF"/>
                </a:solidFill>
              </a:rPr>
              <a:t>move method</a:t>
            </a:r>
            <a:r>
              <a:rPr lang="en"/>
              <a:t> when a method is, or will be, using or </a:t>
            </a:r>
            <a:r>
              <a:rPr lang="en">
                <a:solidFill>
                  <a:srgbClr val="FF00FF"/>
                </a:solidFill>
              </a:rPr>
              <a:t>used by more features of another class</a:t>
            </a:r>
            <a:r>
              <a:rPr lang="en"/>
              <a:t> than the class on which it is defined.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Move Method	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Classes have </a:t>
            </a:r>
            <a:r>
              <a:rPr lang="en">
                <a:solidFill>
                  <a:srgbClr val="FF00FF"/>
                </a:solidFill>
              </a:rPr>
              <a:t>too much behavior</a:t>
            </a:r>
            <a:r>
              <a:rPr lang="en"/>
              <a:t>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Classes are </a:t>
            </a:r>
            <a:r>
              <a:rPr lang="en">
                <a:solidFill>
                  <a:srgbClr val="FF00FF"/>
                </a:solidFill>
              </a:rPr>
              <a:t>collaborating too much</a:t>
            </a:r>
            <a:r>
              <a:rPr lang="en"/>
              <a:t>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Classes are </a:t>
            </a:r>
            <a:r>
              <a:rPr lang="en">
                <a:solidFill>
                  <a:srgbClr val="FF00FF"/>
                </a:solidFill>
              </a:rPr>
              <a:t>too highly coupled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Make class simpler with well defined set of responsibilities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</a:t>
            </a:r>
          </a:p>
        </p:txBody>
      </p:sp>
      <p:sp>
        <p:nvSpPr>
          <p:cNvPr id="403" name="Shape 403"/>
          <p:cNvSpPr/>
          <p:nvPr/>
        </p:nvSpPr>
        <p:spPr>
          <a:xfrm>
            <a:off x="845075" y="1377175"/>
            <a:ext cx="1659000" cy="9180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Class 1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a_method</a:t>
            </a:r>
          </a:p>
        </p:txBody>
      </p:sp>
      <p:sp>
        <p:nvSpPr>
          <p:cNvPr id="404" name="Shape 404"/>
          <p:cNvSpPr/>
          <p:nvPr/>
        </p:nvSpPr>
        <p:spPr>
          <a:xfrm>
            <a:off x="5493275" y="1377175"/>
            <a:ext cx="1659000" cy="9180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Class 1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405" name="Shape 405"/>
          <p:cNvSpPr/>
          <p:nvPr/>
        </p:nvSpPr>
        <p:spPr>
          <a:xfrm>
            <a:off x="5493275" y="2901175"/>
            <a:ext cx="1659000" cy="9180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Class 2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aMethod</a:t>
            </a:r>
          </a:p>
        </p:txBody>
      </p:sp>
      <p:sp>
        <p:nvSpPr>
          <p:cNvPr id="406" name="Shape 406"/>
          <p:cNvSpPr/>
          <p:nvPr/>
        </p:nvSpPr>
        <p:spPr>
          <a:xfrm>
            <a:off x="845075" y="2901175"/>
            <a:ext cx="1659000" cy="9180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Class 2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3481475" y="2229500"/>
            <a:ext cx="960000" cy="542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845075" y="1658875"/>
            <a:ext cx="1659000" cy="834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5493275" y="1658875"/>
            <a:ext cx="1659000" cy="834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5493275" y="3178000"/>
            <a:ext cx="1659000" cy="834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845075" y="3178000"/>
            <a:ext cx="1659000" cy="83400"/>
          </a:xfrm>
          <a:prstGeom prst="rect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2" name="Shape 41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Sub and super-class of source class for other definitions?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Define method in target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Copy code to target and make adjustments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Determine how to reference correct target object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Turn source  method into delegation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Decide whether to remove method or not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  <p:pic>
        <p:nvPicPr>
          <p:cNvPr id="425" name="Shape 4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6200"/>
            <a:ext cx="5057775" cy="486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Sub and super-class of source class for other definitions?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32" name="Shape 43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  <p:pic>
        <p:nvPicPr>
          <p:cNvPr id="438" name="Shape 4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6200"/>
            <a:ext cx="5057775" cy="4869074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Shape 439"/>
          <p:cNvSpPr/>
          <p:nvPr/>
        </p:nvSpPr>
        <p:spPr>
          <a:xfrm>
            <a:off x="228275" y="4413175"/>
            <a:ext cx="2557200" cy="240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 txBox="1"/>
          <p:nvPr/>
        </p:nvSpPr>
        <p:spPr>
          <a:xfrm>
            <a:off x="5740200" y="2383825"/>
            <a:ext cx="3184500" cy="22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00FFFF"/>
                </a:solidFill>
              </a:rPr>
              <a:t>Assume there will be several types of Accounts for new accounts each with unique calculation for overdraft charge</a:t>
            </a:r>
          </a:p>
        </p:txBody>
      </p:sp>
      <p:sp>
        <p:nvSpPr>
          <p:cNvPr id="441" name="Shape 441"/>
          <p:cNvSpPr/>
          <p:nvPr/>
        </p:nvSpPr>
        <p:spPr>
          <a:xfrm>
            <a:off x="152400" y="62600"/>
            <a:ext cx="2549700" cy="1230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2" name="Shape 442"/>
          <p:cNvCxnSpPr/>
          <p:nvPr/>
        </p:nvCxnSpPr>
        <p:spPr>
          <a:xfrm flipH="1">
            <a:off x="3082500" y="4297075"/>
            <a:ext cx="2657700" cy="116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4955600" y="1450200"/>
            <a:ext cx="3969000" cy="12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00FFFF"/>
                </a:solidFill>
              </a:rPr>
              <a:t>We want to move the </a:t>
            </a:r>
            <a:r>
              <a:rPr lang="en" sz="2200">
                <a:solidFill>
                  <a:srgbClr val="FF00FF"/>
                </a:solidFill>
              </a:rPr>
              <a:t>overdraft_charge</a:t>
            </a:r>
            <a:r>
              <a:rPr lang="en" sz="2200">
                <a:solidFill>
                  <a:srgbClr val="00FFFF"/>
                </a:solidFill>
              </a:rPr>
              <a:t> method to AccountType class. </a:t>
            </a:r>
          </a:p>
        </p:txBody>
      </p:sp>
      <p:pic>
        <p:nvPicPr>
          <p:cNvPr id="449" name="Shape 4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3150" y="876425"/>
            <a:ext cx="3592643" cy="317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 Lecture Review Quiz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Please log in to aziza for quiz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Url: </a:t>
            </a:r>
            <a:r>
              <a:rPr lang="en">
                <a:solidFill>
                  <a:srgbClr val="FF00FF"/>
                </a:solidFill>
              </a:rPr>
              <a:t>utopia.cs.memphis.edu:3000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Username: </a:t>
            </a:r>
            <a:r>
              <a:rPr lang="en">
                <a:solidFill>
                  <a:srgbClr val="FF00FF"/>
                </a:solidFill>
              </a:rPr>
              <a:t>UM Mail Address</a:t>
            </a:r>
            <a:r>
              <a:rPr lang="en"/>
              <a:t> 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/>
              <a:t>(ex. venkawu@memphis.edu)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Password: </a:t>
            </a:r>
            <a:r>
              <a:rPr lang="en">
                <a:solidFill>
                  <a:srgbClr val="FF00FF"/>
                </a:solidFill>
              </a:rPr>
              <a:t>software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Sub and super-class of source class for other definitions?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Define method in target class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Copy code to target and make adjustments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56" name="Shape 456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0" y="742300"/>
            <a:ext cx="2149200" cy="54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#target class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462" name="Shape 46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5952600" y="1403975"/>
            <a:ext cx="3184500" cy="191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FFFF"/>
                </a:solidFill>
              </a:rPr>
              <a:t>declare method in target class by simply copying the code and making some minor adjustments to</a:t>
            </a:r>
            <a:r>
              <a:rPr lang="en" sz="1800">
                <a:solidFill>
                  <a:srgbClr val="4A86E8"/>
                </a:solidFill>
              </a:rPr>
              <a:t> </a:t>
            </a:r>
            <a:r>
              <a:rPr lang="en" sz="1800">
                <a:solidFill>
                  <a:srgbClr val="FF00FF"/>
                </a:solidFill>
              </a:rPr>
              <a:t>make it fit</a:t>
            </a:r>
            <a:r>
              <a:rPr lang="en" sz="1800">
                <a:solidFill>
                  <a:srgbClr val="4A86E8"/>
                </a:solidFill>
              </a:rPr>
              <a:t>. </a:t>
            </a:r>
            <a:r>
              <a:rPr lang="en" sz="1800">
                <a:solidFill>
                  <a:srgbClr val="00FFFF"/>
                </a:solidFill>
              </a:rPr>
              <a:t>Passing @days_overdrawn as a parameter </a:t>
            </a:r>
          </a:p>
        </p:txBody>
      </p:sp>
      <p:pic>
        <p:nvPicPr>
          <p:cNvPr id="464" name="Shape 4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075" y="1108225"/>
            <a:ext cx="5653325" cy="35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465" name="Shape 465"/>
          <p:cNvSpPr/>
          <p:nvPr/>
        </p:nvSpPr>
        <p:spPr>
          <a:xfrm>
            <a:off x="406900" y="2553275"/>
            <a:ext cx="5299800" cy="1818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Sub and super-class of source class for other definitions?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Define method in target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Copy code to target and make adjustments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Compile/Test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72" name="Shape 47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Shape 4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575" y="534325"/>
            <a:ext cx="6401225" cy="388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Shape 478"/>
          <p:cNvSpPr/>
          <p:nvPr/>
        </p:nvSpPr>
        <p:spPr>
          <a:xfrm>
            <a:off x="4705100" y="34561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4630475" y="20897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3091850" y="34561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/>
          <p:nvPr/>
        </p:nvSpPr>
        <p:spPr>
          <a:xfrm>
            <a:off x="2085600" y="2057925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1196775" y="25972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3" name="Shape 483"/>
          <p:cNvSpPr txBox="1"/>
          <p:nvPr/>
        </p:nvSpPr>
        <p:spPr>
          <a:xfrm>
            <a:off x="5511450" y="266950"/>
            <a:ext cx="3538200" cy="14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200">
                <a:solidFill>
                  <a:srgbClr val="00FFFF"/>
                </a:solidFill>
              </a:rPr>
              <a:t>How do we deal with these features associated with</a:t>
            </a:r>
            <a:r>
              <a:rPr lang="en" sz="2200">
                <a:solidFill>
                  <a:srgbClr val="4A86E8"/>
                </a:solidFill>
              </a:rPr>
              <a:t> </a:t>
            </a:r>
            <a:r>
              <a:rPr lang="en" sz="2200">
                <a:solidFill>
                  <a:srgbClr val="FF00FF"/>
                </a:solidFill>
              </a:rPr>
              <a:t>overdraft_charge</a:t>
            </a:r>
            <a:r>
              <a:rPr lang="en" sz="2200">
                <a:solidFill>
                  <a:srgbClr val="4A86E8"/>
                </a:solidFill>
              </a:rPr>
              <a:t> </a:t>
            </a:r>
            <a:r>
              <a:rPr lang="en" sz="2200">
                <a:solidFill>
                  <a:srgbClr val="00FFFF"/>
                </a:solidFill>
              </a:rPr>
              <a:t>method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48000" y="132675"/>
            <a:ext cx="3893100" cy="45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#Source class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Sub and super-class of source class for other definitions?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Define method in target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Copy code to target and make adjustments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Determine how to reference correct target object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92" name="Shape 49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Making it fit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30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Using a feature of the source class:</a:t>
            </a:r>
          </a:p>
          <a:p>
            <a:pPr marL="9144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move this feature to the target class as well</a:t>
            </a:r>
          </a:p>
          <a:p>
            <a:pPr marL="9144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create a reference from the target to the source </a:t>
            </a:r>
          </a:p>
          <a:p>
            <a:pPr marL="9144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pass the source object as a parameter to the method</a:t>
            </a:r>
          </a:p>
          <a:p>
            <a:pPr marL="9144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if the feature is a variable, pass it as a parameter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Shape 5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575" y="534325"/>
            <a:ext cx="6401225" cy="388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Shape 505"/>
          <p:cNvSpPr/>
          <p:nvPr/>
        </p:nvSpPr>
        <p:spPr>
          <a:xfrm>
            <a:off x="4705100" y="34561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4630475" y="20897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3091850" y="34561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8" name="Shape 508"/>
          <p:cNvSpPr/>
          <p:nvPr/>
        </p:nvSpPr>
        <p:spPr>
          <a:xfrm>
            <a:off x="2085600" y="2057925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9" name="Shape 509"/>
          <p:cNvSpPr/>
          <p:nvPr/>
        </p:nvSpPr>
        <p:spPr>
          <a:xfrm>
            <a:off x="1196775" y="2597250"/>
            <a:ext cx="1362000" cy="253800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 txBox="1"/>
          <p:nvPr/>
        </p:nvSpPr>
        <p:spPr>
          <a:xfrm>
            <a:off x="5511450" y="266950"/>
            <a:ext cx="3538200" cy="14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200">
                <a:solidFill>
                  <a:srgbClr val="00FFFF"/>
                </a:solidFill>
              </a:rPr>
              <a:t>In our case it makes more sense to leave</a:t>
            </a:r>
            <a:r>
              <a:rPr lang="en" sz="2200">
                <a:solidFill>
                  <a:srgbClr val="4A86E8"/>
                </a:solidFill>
              </a:rPr>
              <a:t> </a:t>
            </a:r>
            <a:r>
              <a:rPr lang="en" sz="2200">
                <a:solidFill>
                  <a:srgbClr val="FF00FF"/>
                </a:solidFill>
              </a:rPr>
              <a:t>@days_overdrawn</a:t>
            </a:r>
            <a:r>
              <a:rPr lang="en" sz="2200">
                <a:solidFill>
                  <a:srgbClr val="4A86E8"/>
                </a:solidFill>
              </a:rPr>
              <a:t> </a:t>
            </a:r>
            <a:r>
              <a:rPr lang="en" sz="2200">
                <a:solidFill>
                  <a:srgbClr val="00FFFF"/>
                </a:solidFill>
              </a:rPr>
              <a:t>in source class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148000" y="132675"/>
            <a:ext cx="3893100" cy="45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#Source class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5873825" y="1200150"/>
            <a:ext cx="28131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</a:rPr>
              <a:t>Let us analyze what happened here</a:t>
            </a:r>
          </a:p>
        </p:txBody>
      </p:sp>
      <p:pic>
        <p:nvPicPr>
          <p:cNvPr id="518" name="Shape 5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933950" cy="4773450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Shape 519"/>
          <p:cNvSpPr/>
          <p:nvPr/>
        </p:nvSpPr>
        <p:spPr>
          <a:xfrm>
            <a:off x="378425" y="1123950"/>
            <a:ext cx="4254000" cy="1230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/>
          <p:nvPr/>
        </p:nvSpPr>
        <p:spPr>
          <a:xfrm>
            <a:off x="280450" y="3244675"/>
            <a:ext cx="2557200" cy="375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1" name="Shape 521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Sub and super-class of source class for other definitions?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Define method in target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Copy code to target and make adjustments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Determine how to reference correct target object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Turn source  method into delegation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Compile/Test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28" name="Shape 528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</a:t>
            </a:r>
          </a:p>
        </p:txBody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Now let us revisit our </a:t>
            </a:r>
            <a:r>
              <a:rPr lang="en">
                <a:solidFill>
                  <a:srgbClr val="FF00FF"/>
                </a:solidFill>
              </a:rPr>
              <a:t>source class</a:t>
            </a:r>
            <a:r>
              <a:rPr lang="en"/>
              <a:t> and look at changes made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Case Statements 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have a complex switch statement or sequence of if statements</a:t>
            </a:r>
          </a:p>
        </p:txBody>
      </p:sp>
      <p:pic>
        <p:nvPicPr>
          <p:cNvPr id="329" name="Shape 3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8750" y="2838562"/>
            <a:ext cx="4762500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Shape 330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  <p:pic>
        <p:nvPicPr>
          <p:cNvPr id="541" name="Shape 5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125" y="855900"/>
            <a:ext cx="7198274" cy="29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42" name="Shape 542"/>
          <p:cNvSpPr txBox="1"/>
          <p:nvPr/>
        </p:nvSpPr>
        <p:spPr>
          <a:xfrm>
            <a:off x="5748475" y="2967675"/>
            <a:ext cx="3309600" cy="18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00FFFF"/>
                </a:solidFill>
              </a:rPr>
              <a:t>This is referred to as a</a:t>
            </a:r>
            <a:r>
              <a:rPr lang="en" sz="2200">
                <a:solidFill>
                  <a:srgbClr val="4A86E8"/>
                </a:solidFill>
              </a:rPr>
              <a:t> </a:t>
            </a:r>
            <a:r>
              <a:rPr lang="en" sz="2200">
                <a:solidFill>
                  <a:srgbClr val="FF00FF"/>
                </a:solidFill>
              </a:rPr>
              <a:t>delegation</a:t>
            </a:r>
            <a:r>
              <a:rPr lang="en" sz="2200">
                <a:solidFill>
                  <a:srgbClr val="4A86E8"/>
                </a:solidFill>
              </a:rPr>
              <a:t>. </a:t>
            </a:r>
            <a:r>
              <a:rPr lang="en" sz="2200">
                <a:solidFill>
                  <a:srgbClr val="00FFFF"/>
                </a:solidFill>
              </a:rPr>
              <a:t>The entire method can be removed however.</a:t>
            </a:r>
          </a:p>
        </p:txBody>
      </p:sp>
      <p:sp>
        <p:nvSpPr>
          <p:cNvPr id="543" name="Shape 543"/>
          <p:cNvSpPr/>
          <p:nvPr/>
        </p:nvSpPr>
        <p:spPr>
          <a:xfrm>
            <a:off x="552975" y="2128350"/>
            <a:ext cx="3547200" cy="187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549" name="Shape 54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4675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 in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Sub and super-class of source class for other definitions?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Define method in target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Copy code to target and make adjustments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Determine how to reference correct target object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Turn source  method to delegation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Decide whether to remove method or not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Move Method</a:t>
            </a:r>
          </a:p>
        </p:txBody>
      </p:sp>
      <p:pic>
        <p:nvPicPr>
          <p:cNvPr id="555" name="Shape 5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975" y="851425"/>
            <a:ext cx="8292974" cy="2925350"/>
          </a:xfrm>
          <a:prstGeom prst="rect">
            <a:avLst/>
          </a:prstGeom>
          <a:noFill/>
          <a:ln>
            <a:noFill/>
          </a:ln>
        </p:spPr>
      </p:pic>
      <p:sp>
        <p:nvSpPr>
          <p:cNvPr id="556" name="Shape 556"/>
          <p:cNvSpPr txBox="1"/>
          <p:nvPr/>
        </p:nvSpPr>
        <p:spPr>
          <a:xfrm>
            <a:off x="4898950" y="3187300"/>
            <a:ext cx="3943200" cy="158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FF00FF"/>
                </a:solidFill>
              </a:rPr>
              <a:t>if entire method</a:t>
            </a:r>
            <a:r>
              <a:rPr lang="en" sz="2200">
                <a:solidFill>
                  <a:srgbClr val="00FFFF"/>
                </a:solidFill>
              </a:rPr>
              <a:t> is removed then, all callers of the method need to be redirected to the call in the target method</a:t>
            </a:r>
          </a:p>
        </p:txBody>
      </p:sp>
      <p:sp>
        <p:nvSpPr>
          <p:cNvPr id="557" name="Shape 557"/>
          <p:cNvSpPr/>
          <p:nvPr/>
        </p:nvSpPr>
        <p:spPr>
          <a:xfrm>
            <a:off x="1797150" y="2674425"/>
            <a:ext cx="3774000" cy="267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Move Method: Mechanics</a:t>
            </a: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Examine all features of source method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Check sub and super-class of source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Declare method in target class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Copy code to target and make adjustments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Determine how to reference correct target object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Turn source  method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Compile/Test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Decide whether to remove method or not</a:t>
            </a:r>
          </a:p>
          <a:p>
            <a:pPr marL="457200" lvl="0" indent="-381000" rtl="0">
              <a:spcBef>
                <a:spcPts val="0"/>
              </a:spcBef>
              <a:buClr>
                <a:srgbClr val="FF00FF"/>
              </a:buClr>
              <a:buSzPct val="100000"/>
              <a:buChar char="-"/>
            </a:pPr>
            <a:r>
              <a:rPr lang="en" sz="2400">
                <a:solidFill>
                  <a:srgbClr val="FF00FF"/>
                </a:solidFill>
              </a:rPr>
              <a:t>Compile/Test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Interactive Activity 2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2074275" y="2756975"/>
            <a:ext cx="5265300" cy="45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>
                <a:solidFill>
                  <a:srgbClr val="FFFFFF"/>
                </a:solidFill>
              </a:rPr>
              <a:t>Refactor the code below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" name="Shape 5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75" y="170000"/>
            <a:ext cx="73152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75" name="Shape 575"/>
          <p:cNvSpPr txBox="1"/>
          <p:nvPr/>
        </p:nvSpPr>
        <p:spPr>
          <a:xfrm>
            <a:off x="7600300" y="802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Class Activity 2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5550850" y="1280675"/>
            <a:ext cx="2709300" cy="207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Hint: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Arrange your code blocks in the same order as the original and make the moved method the last method in Phone class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Parallel inheritance hierarchies is really a special case of </a:t>
            </a:r>
            <a:r>
              <a:rPr lang="en" sz="2400" b="1">
                <a:solidFill>
                  <a:srgbClr val="FF00FF"/>
                </a:solidFill>
              </a:rPr>
              <a:t>shotgun surgery</a:t>
            </a:r>
            <a:r>
              <a:rPr lang="en" sz="2400"/>
              <a:t>. </a:t>
            </a:r>
          </a:p>
        </p:txBody>
      </p:sp>
      <p:sp>
        <p:nvSpPr>
          <p:cNvPr id="582" name="Shape 5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Parallel Inheritance Hierarchies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Parallel Inheritance Hierarchy	</a:t>
            </a:r>
          </a:p>
        </p:txBody>
      </p:sp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304800" y="1276350"/>
            <a:ext cx="45675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Whenever you create a subclass for a class, you find yourself needing to create a subclass for another class.</a:t>
            </a:r>
          </a:p>
        </p:txBody>
      </p:sp>
      <p:pic>
        <p:nvPicPr>
          <p:cNvPr id="590" name="Shape 5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400" y="1845725"/>
            <a:ext cx="4419600" cy="3009900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Shape 591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540650" y="214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we resolve this code smell?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Parallel Inheritance Hierarchies</a:t>
            </a:r>
          </a:p>
        </p:txBody>
      </p:sp>
      <p:sp>
        <p:nvSpPr>
          <p:cNvPr id="602" name="Shape 6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The general strategy for eliminating the </a:t>
            </a:r>
            <a:r>
              <a:rPr lang="en" sz="2400">
                <a:solidFill>
                  <a:srgbClr val="FF00FF"/>
                </a:solidFill>
              </a:rPr>
              <a:t>duplication</a:t>
            </a:r>
            <a:r>
              <a:rPr lang="en" sz="2400"/>
              <a:t> is to make sure that </a:t>
            </a:r>
            <a:r>
              <a:rPr lang="en" sz="2400">
                <a:solidFill>
                  <a:srgbClr val="FF00FF"/>
                </a:solidFill>
              </a:rPr>
              <a:t>instances of one hierarchy</a:t>
            </a:r>
            <a:r>
              <a:rPr lang="en" sz="2400"/>
              <a:t> refer to </a:t>
            </a:r>
            <a:r>
              <a:rPr lang="en" sz="2400">
                <a:solidFill>
                  <a:srgbClr val="FF00FF"/>
                </a:solidFill>
              </a:rPr>
              <a:t>instances of the other</a:t>
            </a:r>
            <a:r>
              <a:rPr lang="en" sz="2400"/>
              <a:t>. If you use Move Method and Move Field, the hierarchy on the referring class disappears.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03" name="Shape 603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Case Statements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Duplication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Adding a new case difficult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Does not apply OO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609" name="Shape 6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have an inheritance hierarchy that is doing </a:t>
            </a:r>
            <a:r>
              <a:rPr lang="en">
                <a:solidFill>
                  <a:srgbClr val="FF00FF"/>
                </a:solidFill>
              </a:rPr>
              <a:t>two jobs at once</a:t>
            </a:r>
            <a:r>
              <a:rPr lang="en"/>
              <a:t>.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457200" y="2162175"/>
            <a:ext cx="3834000" cy="27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Tangled inheritance leads to code duplication</a:t>
            </a:r>
          </a:p>
        </p:txBody>
      </p:sp>
      <p:pic>
        <p:nvPicPr>
          <p:cNvPr id="617" name="Shape 6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2699" y="1340475"/>
            <a:ext cx="4451375" cy="334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Shape 618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624" name="Shape 6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Makes changes difficult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Strategies for a solution are spread around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Resulting code is hard to understand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5" name="Shape 62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pic>
        <p:nvPicPr>
          <p:cNvPr id="631" name="Shape 631"/>
          <p:cNvPicPr preferRelativeResize="0"/>
          <p:nvPr/>
        </p:nvPicPr>
        <p:blipFill rotWithShape="1">
          <a:blip r:embed="rId3">
            <a:alphaModFix/>
          </a:blip>
          <a:srcRect t="5482"/>
          <a:stretch/>
        </p:blipFill>
        <p:spPr>
          <a:xfrm>
            <a:off x="4507575" y="2594750"/>
            <a:ext cx="4036199" cy="2451775"/>
          </a:xfrm>
          <a:prstGeom prst="rect">
            <a:avLst/>
          </a:prstGeom>
          <a:noFill/>
          <a:ln>
            <a:noFill/>
          </a:ln>
        </p:spPr>
      </p:pic>
      <p:sp>
        <p:nvSpPr>
          <p:cNvPr id="632" name="Shape 6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Every class at a certain level in the hierarchy has subclasses beginning with the same adjective</a:t>
            </a:r>
          </a:p>
        </p:txBody>
      </p:sp>
      <p:sp>
        <p:nvSpPr>
          <p:cNvPr id="633" name="Shape 633"/>
          <p:cNvSpPr/>
          <p:nvPr/>
        </p:nvSpPr>
        <p:spPr>
          <a:xfrm>
            <a:off x="5133325" y="4130075"/>
            <a:ext cx="2557200" cy="795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4" name="Shape 634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640" name="Shape 6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Identify the different jobs being done by the hierarchy.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/>
              <a:t>Create a 2-D (or 3-D or 4-D) and label the axes with the different jobs.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2. Decide which job is more important and which is to be retained</a:t>
            </a:r>
          </a:p>
        </p:txBody>
      </p:sp>
      <p:sp>
        <p:nvSpPr>
          <p:cNvPr id="641" name="Shape 641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647" name="Shape 6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Create an object for each of the subclasses in  the original hierarchy.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4. Add an instance variable on the superclass to hold the new object.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654" name="Shape 6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Extract a module to house the common code that will be shared between the new classes.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6. Use Move method on each subclasses to move relevant behavior to extracted objects.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5" name="Shape 65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When the subclass has no more code, eliminate it.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8. Continue until all subsidiary subclasses are gone.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Shape 6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pic>
        <p:nvPicPr>
          <p:cNvPr id="668" name="Shape 668"/>
          <p:cNvPicPr preferRelativeResize="0"/>
          <p:nvPr/>
        </p:nvPicPr>
        <p:blipFill rotWithShape="1">
          <a:blip r:embed="rId3">
            <a:alphaModFix/>
          </a:blip>
          <a:srcRect t="5482"/>
          <a:stretch/>
        </p:blipFill>
        <p:spPr>
          <a:xfrm>
            <a:off x="4507575" y="2594750"/>
            <a:ext cx="4036199" cy="2451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 us take a closer look at our example of a tangled hierarchy </a:t>
            </a:r>
          </a:p>
        </p:txBody>
      </p:sp>
      <p:sp>
        <p:nvSpPr>
          <p:cNvPr id="670" name="Shape 670"/>
          <p:cNvSpPr/>
          <p:nvPr/>
        </p:nvSpPr>
        <p:spPr>
          <a:xfrm>
            <a:off x="5133325" y="4130075"/>
            <a:ext cx="2557200" cy="795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1" name="Shape 671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8229600" cy="322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Deal originally used to display a single deal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Display a table of deals - </a:t>
            </a:r>
            <a:r>
              <a:rPr lang="en">
                <a:solidFill>
                  <a:srgbClr val="FF00FF"/>
                </a:solidFill>
              </a:rPr>
              <a:t>new feature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Active Deal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Ohh how about table of Passive Deal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2 months later, code becomes complicated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Adding a new kind of deal is hard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Deal logic tangled with presentation logic</a:t>
            </a:r>
          </a:p>
        </p:txBody>
      </p:sp>
      <p:sp>
        <p:nvSpPr>
          <p:cNvPr id="678" name="Shape 678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Case Statement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You want the method or class that hosts the typecode value.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684" name="Shape 6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00FF"/>
              </a:buClr>
              <a:buAutoNum type="arabicPeriod"/>
            </a:pPr>
            <a:r>
              <a:rPr lang="en">
                <a:solidFill>
                  <a:srgbClr val="FF00FF"/>
                </a:solidFill>
              </a:rPr>
              <a:t>Identify the different jobs being done by the hierarchy.</a:t>
            </a:r>
          </a:p>
          <a:p>
            <a:pPr marL="914400" lvl="0" indent="-228600" rtl="0">
              <a:spcBef>
                <a:spcPts val="0"/>
              </a:spcBef>
              <a:buClr>
                <a:srgbClr val="FF00FF"/>
              </a:buClr>
            </a:pPr>
            <a:r>
              <a:rPr lang="en">
                <a:solidFill>
                  <a:srgbClr val="FF00FF"/>
                </a:solidFill>
              </a:rPr>
              <a:t>Create a 2-D (or 3-D or 4-D) and label the axes with the different jobs.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85" name="Shape 68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691" name="Shape 6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04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One job capturing variation according to type of deal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Another job is capturing variation according to presentation style</a:t>
            </a:r>
          </a:p>
        </p:txBody>
      </p:sp>
      <p:pic>
        <p:nvPicPr>
          <p:cNvPr id="692" name="Shape 6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3350" y="3608100"/>
            <a:ext cx="6201860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698" name="Shape 6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2. Decide which job is more important and which is to be retained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	</a:t>
            </a:r>
          </a:p>
        </p:txBody>
      </p:sp>
      <p:sp>
        <p:nvSpPr>
          <p:cNvPr id="705" name="Shape 7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Deal is far more important than the presentation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So we leave deal alone and extract the presentation style to its own hierarchy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914400" lvl="1" indent="-228600">
              <a:spcBef>
                <a:spcPts val="0"/>
              </a:spcBef>
            </a:pPr>
            <a:r>
              <a:rPr lang="en"/>
              <a:t>Practically you want to leave the code with the most code so there is less move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711" name="Shape 7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3. Create an object for each of the subclasses in  the original hierarchy.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4. Add an instance variable on the superclass to hold the new object.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2" name="Shape 71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18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we will extract the portion of the code associated with presentation style for each subclass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pic>
        <p:nvPicPr>
          <p:cNvPr id="724" name="Shape 7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48150"/>
            <a:ext cx="6229274" cy="2852350"/>
          </a:xfrm>
          <a:prstGeom prst="rect">
            <a:avLst/>
          </a:prstGeom>
          <a:noFill/>
          <a:ln>
            <a:noFill/>
          </a:ln>
        </p:spPr>
      </p:pic>
      <p:sp>
        <p:nvSpPr>
          <p:cNvPr id="725" name="Shape 72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  <p:sp>
        <p:nvSpPr>
          <p:cNvPr id="726" name="Shape 726"/>
          <p:cNvSpPr txBox="1">
            <a:spLocks noGrp="1"/>
          </p:cNvSpPr>
          <p:nvPr>
            <p:ph type="body" idx="1"/>
          </p:nvPr>
        </p:nvSpPr>
        <p:spPr>
          <a:xfrm>
            <a:off x="6002200" y="1247025"/>
            <a:ext cx="27900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Adding a presentation style, to create an object for each of the subclasses in the original hierarchy</a:t>
            </a:r>
          </a:p>
        </p:txBody>
      </p:sp>
      <p:sp>
        <p:nvSpPr>
          <p:cNvPr id="727" name="Shape 727"/>
          <p:cNvSpPr/>
          <p:nvPr/>
        </p:nvSpPr>
        <p:spPr>
          <a:xfrm>
            <a:off x="3880350" y="1129950"/>
            <a:ext cx="2121900" cy="3137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733" name="Shape 7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3. Create an object for each of the subclasses in  the original hierarchy.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4. Add an instance variable on the superclass to hold the new object.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34" name="Shape 734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 ActiveDeal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def initialize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….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/>
              <a:t>@presentation = </a:t>
            </a:r>
            <a:r>
              <a:rPr lang="en" sz="2400"/>
              <a:t>singleActivePresentationStyle.new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5. Extract a module to house the common code that will be shared between the new classes.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6. Use Move method on each subclasses to move relevant behavior to extracted objects.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7" name="Shape 747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Shotgun Surgery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 </a:t>
            </a:r>
            <a:r>
              <a:rPr lang="en">
                <a:solidFill>
                  <a:srgbClr val="FF00FF"/>
                </a:solidFill>
              </a:rPr>
              <a:t>one </a:t>
            </a:r>
            <a:r>
              <a:rPr lang="en"/>
              <a:t>change here, make </a:t>
            </a:r>
            <a:r>
              <a:rPr lang="en">
                <a:solidFill>
                  <a:srgbClr val="FF00FF"/>
                </a:solidFill>
              </a:rPr>
              <a:t>many </a:t>
            </a:r>
            <a:r>
              <a:rPr lang="en"/>
              <a:t>changes in other classes</a:t>
            </a:r>
          </a:p>
        </p:txBody>
      </p:sp>
      <p:pic>
        <p:nvPicPr>
          <p:cNvPr id="351" name="Shape 3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0462" y="2840737"/>
            <a:ext cx="4257675" cy="21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Shape 35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pic>
        <p:nvPicPr>
          <p:cNvPr id="753" name="Shape 753"/>
          <p:cNvPicPr preferRelativeResize="0"/>
          <p:nvPr/>
        </p:nvPicPr>
        <p:blipFill rotWithShape="1">
          <a:blip r:embed="rId3">
            <a:alphaModFix/>
          </a:blip>
          <a:srcRect l="6470" r="2900"/>
          <a:stretch/>
        </p:blipFill>
        <p:spPr>
          <a:xfrm>
            <a:off x="152400" y="1063025"/>
            <a:ext cx="7562400" cy="3658867"/>
          </a:xfrm>
          <a:prstGeom prst="rect">
            <a:avLst/>
          </a:prstGeom>
          <a:noFill/>
          <a:ln>
            <a:noFill/>
          </a:ln>
        </p:spPr>
      </p:pic>
      <p:sp>
        <p:nvSpPr>
          <p:cNvPr id="754" name="Shape 754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  <p:sp>
        <p:nvSpPr>
          <p:cNvPr id="755" name="Shape 755"/>
          <p:cNvSpPr/>
          <p:nvPr/>
        </p:nvSpPr>
        <p:spPr>
          <a:xfrm>
            <a:off x="6094650" y="2286000"/>
            <a:ext cx="2170200" cy="1312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761" name="Shape 7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5. Extract a module to house the common code that will be shared between the new classes.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6. Use Move method on each subclasses to move relevant behavior to extracted objects.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62" name="Shape 762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pic>
        <p:nvPicPr>
          <p:cNvPr id="768" name="Shape 7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1324699"/>
            <a:ext cx="7918200" cy="3259024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Shape 769"/>
          <p:cNvSpPr/>
          <p:nvPr/>
        </p:nvSpPr>
        <p:spPr>
          <a:xfrm>
            <a:off x="504100" y="3399700"/>
            <a:ext cx="2532300" cy="1242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0" name="Shape 770"/>
          <p:cNvSpPr txBox="1"/>
          <p:nvPr/>
        </p:nvSpPr>
        <p:spPr>
          <a:xfrm>
            <a:off x="474775" y="3950675"/>
            <a:ext cx="2649300" cy="78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eliminated Subclasses</a:t>
            </a: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47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 - Mechanics	</a:t>
            </a:r>
          </a:p>
        </p:txBody>
      </p:sp>
      <p:sp>
        <p:nvSpPr>
          <p:cNvPr id="776" name="Shape 7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When the subclass has no more code, eliminate it.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8. Continue until all subsidiary subclasses are gone.</a:t>
            </a:r>
          </a:p>
        </p:txBody>
      </p:sp>
      <p:sp>
        <p:nvSpPr>
          <p:cNvPr id="777" name="Shape 777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sp>
        <p:nvSpPr>
          <p:cNvPr id="783" name="Shape 783"/>
          <p:cNvSpPr txBox="1">
            <a:spLocks noGrp="1"/>
          </p:cNvSpPr>
          <p:nvPr>
            <p:ph type="body" idx="1"/>
          </p:nvPr>
        </p:nvSpPr>
        <p:spPr>
          <a:xfrm>
            <a:off x="457200" y="3950675"/>
            <a:ext cx="6635100" cy="97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Further simplify the presentation style</a:t>
            </a:r>
          </a:p>
        </p:txBody>
      </p:sp>
      <p:pic>
        <p:nvPicPr>
          <p:cNvPr id="784" name="Shape 784"/>
          <p:cNvPicPr preferRelativeResize="0"/>
          <p:nvPr/>
        </p:nvPicPr>
        <p:blipFill rotWithShape="1">
          <a:blip r:embed="rId3">
            <a:alphaModFix/>
          </a:blip>
          <a:srcRect l="4351"/>
          <a:stretch/>
        </p:blipFill>
        <p:spPr>
          <a:xfrm>
            <a:off x="156275" y="1485950"/>
            <a:ext cx="8409149" cy="2241999"/>
          </a:xfrm>
          <a:prstGeom prst="rect">
            <a:avLst/>
          </a:prstGeom>
          <a:noFill/>
          <a:ln>
            <a:noFill/>
          </a:ln>
        </p:spPr>
      </p:pic>
      <p:sp>
        <p:nvSpPr>
          <p:cNvPr id="785" name="Shape 785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  <p:sp>
        <p:nvSpPr>
          <p:cNvPr id="786" name="Shape 786"/>
          <p:cNvSpPr/>
          <p:nvPr/>
        </p:nvSpPr>
        <p:spPr>
          <a:xfrm>
            <a:off x="4336175" y="1418500"/>
            <a:ext cx="2263800" cy="2485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Tease Apart Inheritance</a:t>
            </a:r>
          </a:p>
        </p:txBody>
      </p:sp>
      <p:pic>
        <p:nvPicPr>
          <p:cNvPr id="792" name="Shape 792"/>
          <p:cNvPicPr preferRelativeResize="0"/>
          <p:nvPr/>
        </p:nvPicPr>
        <p:blipFill rotWithShape="1">
          <a:blip r:embed="rId3">
            <a:alphaModFix/>
          </a:blip>
          <a:srcRect l="4036" r="2740"/>
          <a:stretch/>
        </p:blipFill>
        <p:spPr>
          <a:xfrm>
            <a:off x="175849" y="1262650"/>
            <a:ext cx="7257599" cy="3250725"/>
          </a:xfrm>
          <a:prstGeom prst="rect">
            <a:avLst/>
          </a:prstGeom>
          <a:noFill/>
          <a:ln>
            <a:noFill/>
          </a:ln>
        </p:spPr>
      </p:pic>
      <p:sp>
        <p:nvSpPr>
          <p:cNvPr id="793" name="Shape 793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Refactoring</a:t>
            </a:r>
          </a:p>
        </p:txBody>
      </p:sp>
      <p:sp>
        <p:nvSpPr>
          <p:cNvPr id="794" name="Shape 794"/>
          <p:cNvSpPr txBox="1">
            <a:spLocks noGrp="1"/>
          </p:cNvSpPr>
          <p:nvPr>
            <p:ph type="body" idx="1"/>
          </p:nvPr>
        </p:nvSpPr>
        <p:spPr>
          <a:xfrm>
            <a:off x="4536825" y="2965925"/>
            <a:ext cx="4347600" cy="142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Ultimately if possible one could even eliminate the module hierarchy, by using values to capture distinction between singular and tabular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Shotgun Surgery	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Changes all over the place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Hard to find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Could miss an important change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20587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do we resolve this code smell?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Feature Envy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method that is more interested in a class other than the one it is actually 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Invoking </a:t>
            </a:r>
            <a:r>
              <a:rPr lang="en" sz="2400">
                <a:solidFill>
                  <a:srgbClr val="FF00FF"/>
                </a:solidFill>
              </a:rPr>
              <a:t>too many getters</a:t>
            </a:r>
            <a:r>
              <a:rPr lang="en" sz="2400"/>
              <a:t> of </a:t>
            </a:r>
            <a:r>
              <a:rPr lang="en" sz="2400">
                <a:solidFill>
                  <a:srgbClr val="FF00FF"/>
                </a:solidFill>
              </a:rPr>
              <a:t>another class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 txBox="1"/>
          <p:nvPr/>
        </p:nvSpPr>
        <p:spPr>
          <a:xfrm>
            <a:off x="7714800" y="62600"/>
            <a:ext cx="1429200" cy="3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Code Smell</a:t>
            </a:r>
          </a:p>
        </p:txBody>
      </p:sp>
      <p:pic>
        <p:nvPicPr>
          <p:cNvPr id="372" name="Shape 3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9862" y="2841000"/>
            <a:ext cx="3305175" cy="20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1991</Words>
  <Application>Microsoft Macintosh PowerPoint</Application>
  <PresentationFormat>On-screen Show (16:9)</PresentationFormat>
  <Paragraphs>302</Paragraphs>
  <Slides>65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Arial</vt:lpstr>
      <vt:lpstr>simple-dark</vt:lpstr>
      <vt:lpstr>Lecture 2</vt:lpstr>
      <vt:lpstr>Pre Lecture Review Quiz</vt:lpstr>
      <vt:lpstr>Case Statements </vt:lpstr>
      <vt:lpstr>Case Statements</vt:lpstr>
      <vt:lpstr>Case Statement</vt:lpstr>
      <vt:lpstr>Shotgun Surgery</vt:lpstr>
      <vt:lpstr>Shotgun Surgery </vt:lpstr>
      <vt:lpstr>How do we resolve this code smell?</vt:lpstr>
      <vt:lpstr>Feature Envy</vt:lpstr>
      <vt:lpstr>PowerPoint Presentation</vt:lpstr>
      <vt:lpstr>How do we resolve this code smell?</vt:lpstr>
      <vt:lpstr>Part 3: Move Method</vt:lpstr>
      <vt:lpstr>Move Method </vt:lpstr>
      <vt:lpstr>Move Method</vt:lpstr>
      <vt:lpstr>Move Method: Mechanics</vt:lpstr>
      <vt:lpstr>PowerPoint Presentation</vt:lpstr>
      <vt:lpstr>Move Method: Mechanics</vt:lpstr>
      <vt:lpstr>PowerPoint Presentation</vt:lpstr>
      <vt:lpstr>PowerPoint Presentation</vt:lpstr>
      <vt:lpstr>Move Method: Mechanics</vt:lpstr>
      <vt:lpstr>PowerPoint Presentation</vt:lpstr>
      <vt:lpstr>Move Method: Mechanics</vt:lpstr>
      <vt:lpstr>PowerPoint Presentation</vt:lpstr>
      <vt:lpstr>Move Method: Mechanics</vt:lpstr>
      <vt:lpstr>Move Method: Making it fit</vt:lpstr>
      <vt:lpstr>PowerPoint Presentation</vt:lpstr>
      <vt:lpstr>PowerPoint Presentation</vt:lpstr>
      <vt:lpstr>Move Method: Mechanics</vt:lpstr>
      <vt:lpstr>Move Method</vt:lpstr>
      <vt:lpstr>PowerPoint Presentation</vt:lpstr>
      <vt:lpstr>Move Method: Mechanics</vt:lpstr>
      <vt:lpstr>PowerPoint Presentation</vt:lpstr>
      <vt:lpstr>Move Method: Mechanics</vt:lpstr>
      <vt:lpstr>Interactive Activity 2</vt:lpstr>
      <vt:lpstr>PowerPoint Presentation</vt:lpstr>
      <vt:lpstr>Parallel Inheritance Hierarchies</vt:lpstr>
      <vt:lpstr>Parallel Inheritance Hierarchy </vt:lpstr>
      <vt:lpstr>How do we resolve this code smell?</vt:lpstr>
      <vt:lpstr>Parallel Inheritance Hierarchies</vt:lpstr>
      <vt:lpstr>Tease Apart Inheritance</vt:lpstr>
      <vt:lpstr>Tease Apart Inheritance</vt:lpstr>
      <vt:lpstr>Tease Apart Inheritance</vt:lpstr>
      <vt:lpstr>Tease Apart Inheritance</vt:lpstr>
      <vt:lpstr>Tease Apart Inheritance - Mechanics </vt:lpstr>
      <vt:lpstr>Tease Apart Inheritance - Mechanics </vt:lpstr>
      <vt:lpstr>Tease Apart Inheritance - Mechanics </vt:lpstr>
      <vt:lpstr>Tease Apart Inheritance - Mechanics </vt:lpstr>
      <vt:lpstr>Tease Apart Inheritance</vt:lpstr>
      <vt:lpstr>Tease Apart Inheritance</vt:lpstr>
      <vt:lpstr>Tease Apart Inheritance - Mechanics </vt:lpstr>
      <vt:lpstr>Tease Apart Inheritance</vt:lpstr>
      <vt:lpstr>Tease Apart Inheritance - Mechanics </vt:lpstr>
      <vt:lpstr>Tease Apart Inheritance </vt:lpstr>
      <vt:lpstr>Tease Apart Inheritance - Mechanics </vt:lpstr>
      <vt:lpstr>Tease Apart Inheritance</vt:lpstr>
      <vt:lpstr>Tease Apart Inheritance</vt:lpstr>
      <vt:lpstr>Tease Apart Inheritance - Mechanics </vt:lpstr>
      <vt:lpstr>Tease Apart Inheritance</vt:lpstr>
      <vt:lpstr>Tease Apart Inheritance - Mechanics </vt:lpstr>
      <vt:lpstr>Tease Apart Inheritance</vt:lpstr>
      <vt:lpstr>Tease Apart Inheritance - Mechanics </vt:lpstr>
      <vt:lpstr>Tease Apart Inheritance</vt:lpstr>
      <vt:lpstr>Tease Apart Inheritance - Mechanics </vt:lpstr>
      <vt:lpstr>Tease Apart Inheritance</vt:lpstr>
      <vt:lpstr>Tease Apart Inheritance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ICONFINDER</dc:title>
  <cp:lastModifiedBy>Scott Fleming</cp:lastModifiedBy>
  <cp:revision>3</cp:revision>
  <dcterms:modified xsi:type="dcterms:W3CDTF">2016-04-08T15:50:06Z</dcterms:modified>
</cp:coreProperties>
</file>