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2"/>
  </p:normalViewPr>
  <p:slideViewPr>
    <p:cSldViewPr snapToGrid="0">
      <p:cViewPr varScale="1">
        <p:scale>
          <a:sx n="136" d="100"/>
          <a:sy n="136" d="100"/>
        </p:scale>
        <p:origin x="4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49043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highscalability.com/latency-everywhere-and-it-costs-you-sales-how-crush-it"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blog.iconfinder.com/justifying-spending-time-on-worthless-cod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Iconfinder is the largest collection of premium icons in the world. Create your own icons and make them premium. 70% is paid out to the icon designer. Danish company (Copenhagen, Denmark). </a:t>
            </a:r>
          </a:p>
        </p:txBody>
      </p:sp>
    </p:spTree>
    <p:extLst>
      <p:ext uri="{BB962C8B-B14F-4D97-AF65-F5344CB8AC3E}">
        <p14:creationId xmlns:p14="http://schemas.microsoft.com/office/powerpoint/2010/main" val="1647134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489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Example:</a:t>
            </a:r>
          </a:p>
          <a:p>
            <a:pPr marL="457200" lvl="0" indent="-228600" rtl="0">
              <a:spcBef>
                <a:spcPts val="0"/>
              </a:spcBef>
              <a:buChar char="-"/>
            </a:pPr>
            <a:r>
              <a:rPr lang="en"/>
              <a:t>Improving clarity </a:t>
            </a:r>
          </a:p>
          <a:p>
            <a:pPr marL="457200" lvl="0" indent="-228600" rtl="0">
              <a:spcBef>
                <a:spcPts val="0"/>
              </a:spcBef>
              <a:buClr>
                <a:schemeClr val="dk1"/>
              </a:buClr>
              <a:buChar char="-"/>
            </a:pPr>
            <a:r>
              <a:rPr lang="en">
                <a:solidFill>
                  <a:schemeClr val="dk1"/>
                </a:solidFill>
              </a:rPr>
              <a:t>Short well named methods easier to understand</a:t>
            </a:r>
          </a:p>
          <a:p>
            <a:pPr lvl="0" rtl="0">
              <a:spcBef>
                <a:spcPts val="0"/>
              </a:spcBef>
              <a:buNone/>
            </a:pPr>
            <a:endParaRPr/>
          </a:p>
          <a:p>
            <a:pPr lvl="0" rtl="0">
              <a:spcBef>
                <a:spcPts val="0"/>
              </a:spcBef>
              <a:buNone/>
            </a:pPr>
            <a:r>
              <a:rPr lang="en"/>
              <a:t>Good candidates for examples: duplicate code</a:t>
            </a:r>
          </a:p>
          <a:p>
            <a:pPr marL="457200" lvl="0" indent="-292100" rtl="0">
              <a:spcBef>
                <a:spcPts val="0"/>
              </a:spcBef>
              <a:buClr>
                <a:schemeClr val="dk1"/>
              </a:buClr>
              <a:buSzPct val="100000"/>
              <a:buChar char="-"/>
            </a:pPr>
            <a:r>
              <a:rPr lang="en" sz="1000">
                <a:solidFill>
                  <a:schemeClr val="dk1"/>
                </a:solidFill>
              </a:rPr>
              <a:t>In two methods, same class</a:t>
            </a:r>
          </a:p>
          <a:p>
            <a:pPr marL="914400" lvl="1" indent="-292100" rtl="0">
              <a:spcBef>
                <a:spcPts val="0"/>
              </a:spcBef>
              <a:buClr>
                <a:schemeClr val="dk1"/>
              </a:buClr>
              <a:buSzPct val="100000"/>
              <a:buChar char="-"/>
            </a:pPr>
            <a:r>
              <a:rPr lang="en" sz="1000">
                <a:solidFill>
                  <a:schemeClr val="dk1"/>
                </a:solidFill>
              </a:rPr>
              <a:t>Extract method</a:t>
            </a:r>
          </a:p>
          <a:p>
            <a:pPr marL="457200" lvl="0" indent="-292100" rtl="0">
              <a:spcBef>
                <a:spcPts val="0"/>
              </a:spcBef>
              <a:buClr>
                <a:schemeClr val="dk1"/>
              </a:buClr>
              <a:buSzPct val="100000"/>
              <a:buChar char="-"/>
            </a:pPr>
            <a:r>
              <a:rPr lang="en" sz="1000">
                <a:solidFill>
                  <a:schemeClr val="dk1"/>
                </a:solidFill>
              </a:rPr>
              <a:t>In two sibling subclasses</a:t>
            </a:r>
          </a:p>
          <a:p>
            <a:pPr marL="914400" lvl="1" indent="-292100" rtl="0">
              <a:spcBef>
                <a:spcPts val="0"/>
              </a:spcBef>
              <a:buClr>
                <a:schemeClr val="dk1"/>
              </a:buClr>
              <a:buSzPct val="100000"/>
              <a:buChar char="-"/>
            </a:pPr>
            <a:r>
              <a:rPr lang="en" sz="1000">
                <a:solidFill>
                  <a:schemeClr val="dk1"/>
                </a:solidFill>
              </a:rPr>
              <a:t>Extract method, Pull up method</a:t>
            </a:r>
          </a:p>
          <a:p>
            <a:pPr marL="457200" lvl="0" indent="-292100" rtl="0">
              <a:spcBef>
                <a:spcPts val="0"/>
              </a:spcBef>
              <a:buClr>
                <a:schemeClr val="dk1"/>
              </a:buClr>
              <a:buSzPct val="100000"/>
              <a:buChar char="-"/>
            </a:pPr>
            <a:r>
              <a:rPr lang="en" sz="1000">
                <a:solidFill>
                  <a:schemeClr val="dk1"/>
                </a:solidFill>
              </a:rPr>
              <a:t>Duplication in middle of method </a:t>
            </a:r>
          </a:p>
          <a:p>
            <a:pPr marL="914400" lvl="1" indent="-292100" rtl="0">
              <a:spcBef>
                <a:spcPts val="0"/>
              </a:spcBef>
              <a:buClr>
                <a:schemeClr val="dk1"/>
              </a:buClr>
              <a:buSzPct val="100000"/>
              <a:buChar char="-"/>
            </a:pPr>
            <a:r>
              <a:rPr lang="en" sz="1000">
                <a:solidFill>
                  <a:schemeClr val="dk1"/>
                </a:solidFill>
              </a:rPr>
              <a:t>Extract method, Extract surrounding method </a:t>
            </a:r>
          </a:p>
          <a:p>
            <a:pPr marL="457200" lvl="0" indent="-292100" rtl="0">
              <a:spcBef>
                <a:spcPts val="0"/>
              </a:spcBef>
              <a:buClr>
                <a:schemeClr val="dk1"/>
              </a:buClr>
              <a:buSzPct val="100000"/>
              <a:buChar char="-"/>
            </a:pPr>
            <a:r>
              <a:rPr lang="en" sz="1000">
                <a:solidFill>
                  <a:schemeClr val="dk1"/>
                </a:solidFill>
              </a:rPr>
              <a:t>Different algorithm, same thing</a:t>
            </a:r>
          </a:p>
          <a:p>
            <a:pPr marL="914400" lvl="1" indent="-292100" rtl="0">
              <a:spcBef>
                <a:spcPts val="0"/>
              </a:spcBef>
              <a:buClr>
                <a:schemeClr val="dk1"/>
              </a:buClr>
              <a:buSzPct val="100000"/>
              <a:buChar char="-"/>
            </a:pPr>
            <a:r>
              <a:rPr lang="en" sz="1000">
                <a:solidFill>
                  <a:schemeClr val="dk1"/>
                </a:solidFill>
              </a:rPr>
              <a:t>Substitute Algorithm </a:t>
            </a:r>
          </a:p>
        </p:txBody>
      </p:sp>
    </p:spTree>
    <p:extLst>
      <p:ext uri="{BB962C8B-B14F-4D97-AF65-F5344CB8AC3E}">
        <p14:creationId xmlns:p14="http://schemas.microsoft.com/office/powerpoint/2010/main" val="1624639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Come up with better definition of code smells..</a:t>
            </a:r>
          </a:p>
          <a:p>
            <a:pPr lvl="0" rtl="0">
              <a:spcBef>
                <a:spcPts val="0"/>
              </a:spcBef>
              <a:buNone/>
            </a:pPr>
            <a:endParaRPr/>
          </a:p>
          <a:p>
            <a:pPr lvl="0">
              <a:spcBef>
                <a:spcPts val="0"/>
              </a:spcBef>
              <a:buNone/>
            </a:pPr>
            <a:r>
              <a:rPr lang="en"/>
              <a:t>Bad smells are regions of software in need of refactoring</a:t>
            </a:r>
          </a:p>
        </p:txBody>
      </p:sp>
    </p:spTree>
    <p:extLst>
      <p:ext uri="{BB962C8B-B14F-4D97-AF65-F5344CB8AC3E}">
        <p14:creationId xmlns:p14="http://schemas.microsoft.com/office/powerpoint/2010/main" val="66731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6108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07178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92100" rtl="0">
              <a:spcBef>
                <a:spcPts val="0"/>
              </a:spcBef>
              <a:buClr>
                <a:srgbClr val="000000"/>
              </a:buClr>
              <a:buSzPct val="100000"/>
              <a:buChar char="-"/>
            </a:pPr>
            <a:r>
              <a:rPr lang="en" sz="1000"/>
              <a:t>In two methods, same class</a:t>
            </a:r>
          </a:p>
          <a:p>
            <a:pPr marL="914400" lvl="1" indent="-292100" rtl="0">
              <a:spcBef>
                <a:spcPts val="0"/>
              </a:spcBef>
              <a:buClr>
                <a:srgbClr val="000000"/>
              </a:buClr>
              <a:buSzPct val="100000"/>
              <a:buChar char="-"/>
            </a:pPr>
            <a:r>
              <a:rPr lang="en" sz="1000"/>
              <a:t>Extract method</a:t>
            </a:r>
          </a:p>
          <a:p>
            <a:pPr marL="457200" lvl="0" indent="-292100" rtl="0">
              <a:spcBef>
                <a:spcPts val="0"/>
              </a:spcBef>
              <a:buClr>
                <a:srgbClr val="000000"/>
              </a:buClr>
              <a:buSzPct val="100000"/>
              <a:buChar char="-"/>
            </a:pPr>
            <a:r>
              <a:rPr lang="en" sz="1000"/>
              <a:t>In two sibling subclasses</a:t>
            </a:r>
          </a:p>
          <a:p>
            <a:pPr marL="914400" lvl="1" indent="-292100" rtl="0">
              <a:spcBef>
                <a:spcPts val="0"/>
              </a:spcBef>
              <a:buClr>
                <a:srgbClr val="000000"/>
              </a:buClr>
              <a:buSzPct val="100000"/>
              <a:buChar char="-"/>
            </a:pPr>
            <a:r>
              <a:rPr lang="en" sz="1000"/>
              <a:t>Extract method, Pull up method</a:t>
            </a:r>
          </a:p>
          <a:p>
            <a:pPr marL="457200" lvl="0" indent="-292100" rtl="0">
              <a:spcBef>
                <a:spcPts val="0"/>
              </a:spcBef>
              <a:buClr>
                <a:srgbClr val="000000"/>
              </a:buClr>
              <a:buSzPct val="100000"/>
              <a:buChar char="-"/>
            </a:pPr>
            <a:r>
              <a:rPr lang="en" sz="1000"/>
              <a:t>Duplication in middle of method </a:t>
            </a:r>
          </a:p>
          <a:p>
            <a:pPr marL="914400" lvl="1" indent="-292100" rtl="0">
              <a:spcBef>
                <a:spcPts val="0"/>
              </a:spcBef>
              <a:buClr>
                <a:srgbClr val="000000"/>
              </a:buClr>
              <a:buSzPct val="100000"/>
              <a:buChar char="-"/>
            </a:pPr>
            <a:r>
              <a:rPr lang="en" sz="1000"/>
              <a:t>Extract method, Extract surrounding method </a:t>
            </a:r>
          </a:p>
          <a:p>
            <a:pPr marL="457200" lvl="0" indent="-292100" rtl="0">
              <a:spcBef>
                <a:spcPts val="0"/>
              </a:spcBef>
              <a:buClr>
                <a:srgbClr val="000000"/>
              </a:buClr>
              <a:buSzPct val="100000"/>
              <a:buChar char="-"/>
            </a:pPr>
            <a:r>
              <a:rPr lang="en" sz="1000"/>
              <a:t>Different algorithm, same thing</a:t>
            </a:r>
          </a:p>
          <a:p>
            <a:pPr marL="914400" lvl="1" indent="-292100">
              <a:spcBef>
                <a:spcPts val="0"/>
              </a:spcBef>
              <a:buClr>
                <a:srgbClr val="000000"/>
              </a:buClr>
              <a:buSzPct val="100000"/>
              <a:buChar char="-"/>
            </a:pPr>
            <a:r>
              <a:rPr lang="en" sz="1000"/>
              <a:t>Substitute Algorithm </a:t>
            </a:r>
          </a:p>
        </p:txBody>
      </p:sp>
    </p:spTree>
    <p:extLst>
      <p:ext uri="{BB962C8B-B14F-4D97-AF65-F5344CB8AC3E}">
        <p14:creationId xmlns:p14="http://schemas.microsoft.com/office/powerpoint/2010/main" val="138134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t>A heuristic we follow is that whenever we feel the need to comment something, we write a method instead</a:t>
            </a:r>
          </a:p>
          <a:p>
            <a:pPr lvl="0" rtl="0">
              <a:spcBef>
                <a:spcPts val="0"/>
              </a:spcBef>
              <a:buClr>
                <a:schemeClr val="dk1"/>
              </a:buClr>
              <a:buSzPct val="100000"/>
              <a:buFont typeface="Arial"/>
              <a:buNone/>
            </a:pPr>
            <a:r>
              <a:rPr lang="en"/>
              <a:t>We do this even if the method call is longer than the code it replaces,</a:t>
            </a:r>
          </a:p>
          <a:p>
            <a:pPr lvl="0" rtl="0">
              <a:spcBef>
                <a:spcPts val="0"/>
              </a:spcBef>
              <a:buClr>
                <a:schemeClr val="dk1"/>
              </a:buClr>
              <a:buSzPct val="100000"/>
              <a:buFont typeface="Arial"/>
              <a:buNone/>
            </a:pPr>
            <a:r>
              <a:rPr lang="en"/>
              <a:t>provided the method name explains the purpose of the code. The key here is not method length but the semantic distance between what the method does and how it does it.</a:t>
            </a:r>
          </a:p>
          <a:p>
            <a:pPr lvl="0">
              <a:spcBef>
                <a:spcPts val="0"/>
              </a:spcBef>
              <a:buNone/>
            </a:pPr>
            <a:endParaRPr/>
          </a:p>
        </p:txBody>
      </p:sp>
    </p:spTree>
    <p:extLst>
      <p:ext uri="{BB962C8B-B14F-4D97-AF65-F5344CB8AC3E}">
        <p14:creationId xmlns:p14="http://schemas.microsoft.com/office/powerpoint/2010/main" val="1924786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Rid of figure </a:t>
            </a:r>
          </a:p>
          <a:p>
            <a:pPr lvl="0" rtl="0">
              <a:spcBef>
                <a:spcPts val="0"/>
              </a:spcBef>
              <a:buNone/>
            </a:pPr>
            <a:endParaRPr/>
          </a:p>
          <a:p>
            <a:pPr lvl="0" rtl="0">
              <a:spcBef>
                <a:spcPts val="0"/>
              </a:spcBef>
              <a:buNone/>
            </a:pPr>
            <a:r>
              <a:rPr lang="en"/>
              <a:t>Important to build a solid set of tests for the section of code to refactor, just because as humans we can introduce bugs when making changes by making minor mistakes in the code. </a:t>
            </a:r>
          </a:p>
          <a:p>
            <a:pPr marL="457200" lvl="0" indent="-304800" rtl="0">
              <a:spcBef>
                <a:spcPts val="600"/>
              </a:spcBef>
              <a:buClr>
                <a:srgbClr val="000000"/>
              </a:buClr>
              <a:buSzPct val="100000"/>
              <a:buChar char="-"/>
            </a:pPr>
            <a:r>
              <a:rPr lang="en" sz="1200"/>
              <a:t>Good programmers have spent at least some time cleaning up their code</a:t>
            </a:r>
          </a:p>
          <a:p>
            <a:pPr lvl="0" rtl="0">
              <a:spcBef>
                <a:spcPts val="600"/>
              </a:spcBef>
              <a:buClr>
                <a:schemeClr val="dk1"/>
              </a:buClr>
              <a:buSzPct val="91666"/>
              <a:buFont typeface="Arial"/>
              <a:buNone/>
            </a:pPr>
            <a:endParaRPr sz="1200"/>
          </a:p>
          <a:p>
            <a:pPr marL="457200" lvl="0" indent="-304800">
              <a:spcBef>
                <a:spcPts val="600"/>
              </a:spcBef>
              <a:buClr>
                <a:srgbClr val="000000"/>
              </a:buClr>
              <a:buSzPct val="100000"/>
              <a:buChar char="-"/>
            </a:pPr>
            <a:r>
              <a:rPr lang="en" sz="1200"/>
              <a:t>We sometimes refactor without even knowing we are refactoring</a:t>
            </a:r>
          </a:p>
        </p:txBody>
      </p:sp>
    </p:spTree>
    <p:extLst>
      <p:ext uri="{BB962C8B-B14F-4D97-AF65-F5344CB8AC3E}">
        <p14:creationId xmlns:p14="http://schemas.microsoft.com/office/powerpoint/2010/main" val="199248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48836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60381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Chnage color from purple to something lighter, also the green color could be lighter, trajenta</a:t>
            </a:r>
          </a:p>
        </p:txBody>
      </p:sp>
    </p:spTree>
    <p:extLst>
      <p:ext uri="{BB962C8B-B14F-4D97-AF65-F5344CB8AC3E}">
        <p14:creationId xmlns:p14="http://schemas.microsoft.com/office/powerpoint/2010/main" val="176318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Example:</a:t>
            </a:r>
          </a:p>
          <a:p>
            <a:pPr marL="457200" lvl="0" indent="-228600" rtl="0">
              <a:spcBef>
                <a:spcPts val="0"/>
              </a:spcBef>
              <a:buChar char="-"/>
            </a:pPr>
            <a:r>
              <a:rPr lang="en"/>
              <a:t>Improving clarity </a:t>
            </a:r>
          </a:p>
          <a:p>
            <a:pPr marL="457200" lvl="0" indent="-228600" rtl="0">
              <a:spcBef>
                <a:spcPts val="0"/>
              </a:spcBef>
              <a:buClr>
                <a:schemeClr val="dk1"/>
              </a:buClr>
              <a:buChar char="-"/>
            </a:pPr>
            <a:r>
              <a:rPr lang="en">
                <a:solidFill>
                  <a:schemeClr val="dk1"/>
                </a:solidFill>
              </a:rPr>
              <a:t>Short well named methods easier to understand</a:t>
            </a:r>
          </a:p>
          <a:p>
            <a:pPr lvl="0" rtl="0">
              <a:spcBef>
                <a:spcPts val="0"/>
              </a:spcBef>
              <a:buNone/>
            </a:pPr>
            <a:endParaRPr/>
          </a:p>
          <a:p>
            <a:pPr lvl="0" rtl="0">
              <a:spcBef>
                <a:spcPts val="0"/>
              </a:spcBef>
              <a:buNone/>
            </a:pPr>
            <a:r>
              <a:rPr lang="en"/>
              <a:t>Good candidates for examples: duplicate code</a:t>
            </a:r>
          </a:p>
          <a:p>
            <a:pPr marL="457200" lvl="0" indent="-292100" rtl="0">
              <a:spcBef>
                <a:spcPts val="0"/>
              </a:spcBef>
              <a:buClr>
                <a:schemeClr val="dk1"/>
              </a:buClr>
              <a:buSzPct val="100000"/>
              <a:buChar char="-"/>
            </a:pPr>
            <a:r>
              <a:rPr lang="en" sz="1000">
                <a:solidFill>
                  <a:schemeClr val="dk1"/>
                </a:solidFill>
              </a:rPr>
              <a:t>In two methods, same class</a:t>
            </a:r>
          </a:p>
          <a:p>
            <a:pPr marL="914400" lvl="1" indent="-292100" rtl="0">
              <a:spcBef>
                <a:spcPts val="0"/>
              </a:spcBef>
              <a:buClr>
                <a:schemeClr val="dk1"/>
              </a:buClr>
              <a:buSzPct val="100000"/>
              <a:buChar char="-"/>
            </a:pPr>
            <a:r>
              <a:rPr lang="en" sz="1000">
                <a:solidFill>
                  <a:schemeClr val="dk1"/>
                </a:solidFill>
              </a:rPr>
              <a:t>Extract method</a:t>
            </a:r>
          </a:p>
          <a:p>
            <a:pPr marL="457200" lvl="0" indent="-292100" rtl="0">
              <a:spcBef>
                <a:spcPts val="0"/>
              </a:spcBef>
              <a:buClr>
                <a:schemeClr val="dk1"/>
              </a:buClr>
              <a:buSzPct val="100000"/>
              <a:buChar char="-"/>
            </a:pPr>
            <a:r>
              <a:rPr lang="en" sz="1000">
                <a:solidFill>
                  <a:schemeClr val="dk1"/>
                </a:solidFill>
              </a:rPr>
              <a:t>In two sibling subclasses</a:t>
            </a:r>
          </a:p>
          <a:p>
            <a:pPr marL="914400" lvl="1" indent="-292100" rtl="0">
              <a:spcBef>
                <a:spcPts val="0"/>
              </a:spcBef>
              <a:buClr>
                <a:schemeClr val="dk1"/>
              </a:buClr>
              <a:buSzPct val="100000"/>
              <a:buChar char="-"/>
            </a:pPr>
            <a:r>
              <a:rPr lang="en" sz="1000">
                <a:solidFill>
                  <a:schemeClr val="dk1"/>
                </a:solidFill>
              </a:rPr>
              <a:t>Extract method, Pull up method</a:t>
            </a:r>
          </a:p>
          <a:p>
            <a:pPr marL="457200" lvl="0" indent="-292100" rtl="0">
              <a:spcBef>
                <a:spcPts val="0"/>
              </a:spcBef>
              <a:buClr>
                <a:schemeClr val="dk1"/>
              </a:buClr>
              <a:buSzPct val="100000"/>
              <a:buChar char="-"/>
            </a:pPr>
            <a:r>
              <a:rPr lang="en" sz="1000">
                <a:solidFill>
                  <a:schemeClr val="dk1"/>
                </a:solidFill>
              </a:rPr>
              <a:t>Duplication in middle of method </a:t>
            </a:r>
          </a:p>
          <a:p>
            <a:pPr marL="914400" lvl="1" indent="-292100" rtl="0">
              <a:spcBef>
                <a:spcPts val="0"/>
              </a:spcBef>
              <a:buClr>
                <a:schemeClr val="dk1"/>
              </a:buClr>
              <a:buSzPct val="100000"/>
              <a:buChar char="-"/>
            </a:pPr>
            <a:r>
              <a:rPr lang="en" sz="1000">
                <a:solidFill>
                  <a:schemeClr val="dk1"/>
                </a:solidFill>
              </a:rPr>
              <a:t>Extract method, Extract surrounding method </a:t>
            </a:r>
          </a:p>
          <a:p>
            <a:pPr marL="457200" lvl="0" indent="-292100" rtl="0">
              <a:spcBef>
                <a:spcPts val="0"/>
              </a:spcBef>
              <a:buClr>
                <a:schemeClr val="dk1"/>
              </a:buClr>
              <a:buSzPct val="100000"/>
              <a:buChar char="-"/>
            </a:pPr>
            <a:r>
              <a:rPr lang="en" sz="1000">
                <a:solidFill>
                  <a:schemeClr val="dk1"/>
                </a:solidFill>
              </a:rPr>
              <a:t>Different algorithm, same thing</a:t>
            </a:r>
          </a:p>
          <a:p>
            <a:pPr marL="914400" lvl="1" indent="-292100" rtl="0">
              <a:spcBef>
                <a:spcPts val="0"/>
              </a:spcBef>
              <a:buClr>
                <a:schemeClr val="dk1"/>
              </a:buClr>
              <a:buSzPct val="100000"/>
              <a:buChar char="-"/>
            </a:pPr>
            <a:r>
              <a:rPr lang="en" sz="1000">
                <a:solidFill>
                  <a:schemeClr val="dk1"/>
                </a:solidFill>
              </a:rPr>
              <a:t>Substitute Algorithm </a:t>
            </a:r>
          </a:p>
        </p:txBody>
      </p:sp>
    </p:spTree>
    <p:extLst>
      <p:ext uri="{BB962C8B-B14F-4D97-AF65-F5344CB8AC3E}">
        <p14:creationId xmlns:p14="http://schemas.microsoft.com/office/powerpoint/2010/main" val="840466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Better to present these as we work through an example</a:t>
            </a:r>
          </a:p>
        </p:txBody>
      </p:sp>
    </p:spTree>
    <p:extLst>
      <p:ext uri="{BB962C8B-B14F-4D97-AF65-F5344CB8AC3E}">
        <p14:creationId xmlns:p14="http://schemas.microsoft.com/office/powerpoint/2010/main" val="1727326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No Local Variable</a:t>
            </a:r>
          </a:p>
          <a:p>
            <a:pPr lvl="0" rtl="0">
              <a:spcBef>
                <a:spcPts val="0"/>
              </a:spcBef>
              <a:buNone/>
            </a:pPr>
            <a:r>
              <a:rPr lang="en"/>
              <a:t>This may appear straight forward however, imagine a scenario whereby the printBanner</a:t>
            </a:r>
          </a:p>
        </p:txBody>
      </p:sp>
    </p:spTree>
    <p:extLst>
      <p:ext uri="{BB962C8B-B14F-4D97-AF65-F5344CB8AC3E}">
        <p14:creationId xmlns:p14="http://schemas.microsoft.com/office/powerpoint/2010/main" val="14844107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Better to present these as we work through an example</a:t>
            </a:r>
          </a:p>
        </p:txBody>
      </p:sp>
    </p:spTree>
    <p:extLst>
      <p:ext uri="{BB962C8B-B14F-4D97-AF65-F5344CB8AC3E}">
        <p14:creationId xmlns:p14="http://schemas.microsoft.com/office/powerpoint/2010/main" val="1174216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This may appear straight forward however, imagine a scenario whereby the printBanner</a:t>
            </a:r>
          </a:p>
        </p:txBody>
      </p:sp>
    </p:spTree>
    <p:extLst>
      <p:ext uri="{BB962C8B-B14F-4D97-AF65-F5344CB8AC3E}">
        <p14:creationId xmlns:p14="http://schemas.microsoft.com/office/powerpoint/2010/main" val="1837264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3108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Se whether temporary variables are used only within the extracted code. If so declare them in the target method as temp variables</a:t>
            </a:r>
          </a:p>
        </p:txBody>
      </p:sp>
    </p:spTree>
    <p:extLst>
      <p:ext uri="{BB962C8B-B14F-4D97-AF65-F5344CB8AC3E}">
        <p14:creationId xmlns:p14="http://schemas.microsoft.com/office/powerpoint/2010/main" val="1405503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18926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temps</a:t>
            </a:r>
          </a:p>
        </p:txBody>
      </p:sp>
    </p:spTree>
    <p:extLst>
      <p:ext uri="{BB962C8B-B14F-4D97-AF65-F5344CB8AC3E}">
        <p14:creationId xmlns:p14="http://schemas.microsoft.com/office/powerpoint/2010/main" val="1073779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Better to present these as we work through an example</a:t>
            </a:r>
          </a:p>
        </p:txBody>
      </p:sp>
    </p:spTree>
    <p:extLst>
      <p:ext uri="{BB962C8B-B14F-4D97-AF65-F5344CB8AC3E}">
        <p14:creationId xmlns:p14="http://schemas.microsoft.com/office/powerpoint/2010/main" val="169892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Opportunity to interact with students</a:t>
            </a:r>
          </a:p>
          <a:p>
            <a:pPr lvl="0" rtl="0">
              <a:spcBef>
                <a:spcPts val="0"/>
              </a:spcBef>
              <a:buNone/>
            </a:pPr>
            <a:endParaRPr/>
          </a:p>
          <a:p>
            <a:pPr lvl="0" rtl="0">
              <a:spcBef>
                <a:spcPts val="0"/>
              </a:spcBef>
              <a:buNone/>
            </a:pPr>
            <a:endParaRPr/>
          </a:p>
          <a:p>
            <a:pPr lvl="0" rtl="0">
              <a:spcBef>
                <a:spcPts val="0"/>
              </a:spcBef>
              <a:buNone/>
            </a:pPr>
            <a:r>
              <a:rPr lang="en"/>
              <a:t>Changes were made internally that didn’t affect the external behavior of the web application. Almost hald of the code base running Iconfinder has been swapped out for completely new structure. </a:t>
            </a:r>
          </a:p>
          <a:p>
            <a:pPr lvl="0" rtl="0">
              <a:spcBef>
                <a:spcPts val="0"/>
              </a:spcBef>
              <a:buNone/>
            </a:pPr>
            <a:endParaRPr/>
          </a:p>
          <a:p>
            <a:pPr marL="457200" lvl="0" indent="-228600" rtl="0">
              <a:lnSpc>
                <a:spcPct val="120000"/>
              </a:lnSpc>
              <a:spcBef>
                <a:spcPts val="600"/>
              </a:spcBef>
              <a:buClr>
                <a:schemeClr val="dk1"/>
              </a:buClr>
            </a:pPr>
            <a:r>
              <a:rPr lang="en" sz="1400">
                <a:solidFill>
                  <a:schemeClr val="dk1"/>
                </a:solidFill>
              </a:rPr>
              <a:t>statement method in Customer class does far too much</a:t>
            </a:r>
          </a:p>
          <a:p>
            <a:pPr marL="457200" lvl="0" indent="-228600" rtl="0">
              <a:lnSpc>
                <a:spcPct val="120000"/>
              </a:lnSpc>
              <a:spcBef>
                <a:spcPts val="0"/>
              </a:spcBef>
              <a:buClr>
                <a:schemeClr val="dk1"/>
              </a:buClr>
            </a:pPr>
            <a:r>
              <a:rPr lang="en" sz="1400">
                <a:solidFill>
                  <a:schemeClr val="dk1"/>
                </a:solidFill>
              </a:rPr>
              <a:t>Many of what it does should really be done by other classes</a:t>
            </a:r>
          </a:p>
          <a:p>
            <a:pPr marL="457200" lvl="0" indent="-228600" rtl="0">
              <a:lnSpc>
                <a:spcPct val="120000"/>
              </a:lnSpc>
              <a:spcBef>
                <a:spcPts val="0"/>
              </a:spcBef>
              <a:buClr>
                <a:schemeClr val="dk1"/>
              </a:buClr>
            </a:pPr>
            <a:r>
              <a:rPr lang="en" sz="1400">
                <a:solidFill>
                  <a:schemeClr val="dk1"/>
                </a:solidFill>
              </a:rPr>
              <a:t>Compiler doesn’t care whether code is ugly or not</a:t>
            </a:r>
          </a:p>
          <a:p>
            <a:pPr marL="457200" lvl="0" indent="-228600" rtl="0">
              <a:lnSpc>
                <a:spcPct val="120000"/>
              </a:lnSpc>
              <a:spcBef>
                <a:spcPts val="0"/>
              </a:spcBef>
              <a:buClr>
                <a:schemeClr val="dk1"/>
              </a:buClr>
            </a:pPr>
            <a:r>
              <a:rPr lang="en" sz="1400">
                <a:solidFill>
                  <a:schemeClr val="dk1"/>
                </a:solidFill>
              </a:rPr>
              <a:t>But when we change system there is a human involved</a:t>
            </a:r>
          </a:p>
          <a:p>
            <a:pPr marL="457200" lvl="0" indent="-228600" rtl="0">
              <a:lnSpc>
                <a:spcPct val="120000"/>
              </a:lnSpc>
              <a:spcBef>
                <a:spcPts val="0"/>
              </a:spcBef>
              <a:buClr>
                <a:schemeClr val="dk1"/>
              </a:buClr>
            </a:pPr>
            <a:r>
              <a:rPr lang="en" sz="1400">
                <a:solidFill>
                  <a:schemeClr val="dk1"/>
                </a:solidFill>
              </a:rPr>
              <a:t>The human cares</a:t>
            </a:r>
          </a:p>
          <a:p>
            <a:pPr marL="457200" lvl="0" indent="-228600" rtl="0">
              <a:lnSpc>
                <a:spcPct val="120000"/>
              </a:lnSpc>
              <a:spcBef>
                <a:spcPts val="0"/>
              </a:spcBef>
              <a:buClr>
                <a:schemeClr val="dk1"/>
              </a:buClr>
            </a:pPr>
            <a:r>
              <a:rPr lang="en" sz="1400">
                <a:solidFill>
                  <a:schemeClr val="dk1"/>
                </a:solidFill>
              </a:rPr>
              <a:t>Poorly designed code is hard to change (expensive)</a:t>
            </a:r>
          </a:p>
          <a:p>
            <a:pPr marL="457200" lvl="0" indent="-228600" rtl="0">
              <a:lnSpc>
                <a:spcPct val="120000"/>
              </a:lnSpc>
              <a:spcBef>
                <a:spcPts val="0"/>
              </a:spcBef>
              <a:buClr>
                <a:schemeClr val="dk1"/>
              </a:buClr>
            </a:pPr>
            <a:r>
              <a:rPr lang="en" sz="1400">
                <a:solidFill>
                  <a:schemeClr val="dk1"/>
                </a:solidFill>
              </a:rPr>
              <a:t>Hard to figure out where the changes are needed</a:t>
            </a:r>
          </a:p>
          <a:p>
            <a:pPr marL="457200" lvl="0" indent="-228600" rtl="0">
              <a:lnSpc>
                <a:spcPct val="120000"/>
              </a:lnSpc>
              <a:spcBef>
                <a:spcPts val="0"/>
              </a:spcBef>
              <a:buClr>
                <a:schemeClr val="dk1"/>
              </a:buClr>
            </a:pPr>
            <a:r>
              <a:rPr lang="en" sz="1400">
                <a:solidFill>
                  <a:schemeClr val="dk1"/>
                </a:solidFill>
              </a:rPr>
              <a:t>As a result, prone to introduction of new bug</a:t>
            </a:r>
          </a:p>
        </p:txBody>
      </p:sp>
    </p:spTree>
    <p:extLst>
      <p:ext uri="{BB962C8B-B14F-4D97-AF65-F5344CB8AC3E}">
        <p14:creationId xmlns:p14="http://schemas.microsoft.com/office/powerpoint/2010/main" val="20065256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Example:</a:t>
            </a:r>
          </a:p>
          <a:p>
            <a:pPr marL="457200" lvl="0" indent="-228600" rtl="0">
              <a:spcBef>
                <a:spcPts val="0"/>
              </a:spcBef>
              <a:buChar char="-"/>
            </a:pPr>
            <a:r>
              <a:rPr lang="en"/>
              <a:t>Improving clarity </a:t>
            </a:r>
          </a:p>
          <a:p>
            <a:pPr marL="457200" lvl="0" indent="-228600" rtl="0">
              <a:spcBef>
                <a:spcPts val="0"/>
              </a:spcBef>
              <a:buClr>
                <a:schemeClr val="dk1"/>
              </a:buClr>
              <a:buChar char="-"/>
            </a:pPr>
            <a:r>
              <a:rPr lang="en">
                <a:solidFill>
                  <a:schemeClr val="dk1"/>
                </a:solidFill>
              </a:rPr>
              <a:t>Short well named methods easier to understand</a:t>
            </a:r>
          </a:p>
          <a:p>
            <a:pPr lvl="0" rtl="0">
              <a:spcBef>
                <a:spcPts val="0"/>
              </a:spcBef>
              <a:buNone/>
            </a:pPr>
            <a:endParaRPr/>
          </a:p>
          <a:p>
            <a:pPr lvl="0" rtl="0">
              <a:spcBef>
                <a:spcPts val="0"/>
              </a:spcBef>
              <a:buNone/>
            </a:pPr>
            <a:r>
              <a:rPr lang="en"/>
              <a:t>Good candidates for examples: duplicate code</a:t>
            </a:r>
          </a:p>
          <a:p>
            <a:pPr marL="457200" lvl="0" indent="-292100" rtl="0">
              <a:spcBef>
                <a:spcPts val="0"/>
              </a:spcBef>
              <a:buClr>
                <a:schemeClr val="dk1"/>
              </a:buClr>
              <a:buSzPct val="100000"/>
              <a:buChar char="-"/>
            </a:pPr>
            <a:r>
              <a:rPr lang="en" sz="1000">
                <a:solidFill>
                  <a:schemeClr val="dk1"/>
                </a:solidFill>
              </a:rPr>
              <a:t>In two methods, same class</a:t>
            </a:r>
          </a:p>
          <a:p>
            <a:pPr marL="914400" lvl="1" indent="-292100" rtl="0">
              <a:spcBef>
                <a:spcPts val="0"/>
              </a:spcBef>
              <a:buClr>
                <a:schemeClr val="dk1"/>
              </a:buClr>
              <a:buSzPct val="100000"/>
              <a:buChar char="-"/>
            </a:pPr>
            <a:r>
              <a:rPr lang="en" sz="1000">
                <a:solidFill>
                  <a:schemeClr val="dk1"/>
                </a:solidFill>
              </a:rPr>
              <a:t>Extract method</a:t>
            </a:r>
          </a:p>
          <a:p>
            <a:pPr marL="457200" lvl="0" indent="-292100" rtl="0">
              <a:spcBef>
                <a:spcPts val="0"/>
              </a:spcBef>
              <a:buClr>
                <a:schemeClr val="dk1"/>
              </a:buClr>
              <a:buSzPct val="100000"/>
              <a:buChar char="-"/>
            </a:pPr>
            <a:r>
              <a:rPr lang="en" sz="1000">
                <a:solidFill>
                  <a:schemeClr val="dk1"/>
                </a:solidFill>
              </a:rPr>
              <a:t>In two sibling subclasses</a:t>
            </a:r>
          </a:p>
          <a:p>
            <a:pPr marL="914400" lvl="1" indent="-292100" rtl="0">
              <a:spcBef>
                <a:spcPts val="0"/>
              </a:spcBef>
              <a:buClr>
                <a:schemeClr val="dk1"/>
              </a:buClr>
              <a:buSzPct val="100000"/>
              <a:buChar char="-"/>
            </a:pPr>
            <a:r>
              <a:rPr lang="en" sz="1000">
                <a:solidFill>
                  <a:schemeClr val="dk1"/>
                </a:solidFill>
              </a:rPr>
              <a:t>Extract method, Pull up method</a:t>
            </a:r>
          </a:p>
          <a:p>
            <a:pPr marL="457200" lvl="0" indent="-292100" rtl="0">
              <a:spcBef>
                <a:spcPts val="0"/>
              </a:spcBef>
              <a:buClr>
                <a:schemeClr val="dk1"/>
              </a:buClr>
              <a:buSzPct val="100000"/>
              <a:buChar char="-"/>
            </a:pPr>
            <a:r>
              <a:rPr lang="en" sz="1000">
                <a:solidFill>
                  <a:schemeClr val="dk1"/>
                </a:solidFill>
              </a:rPr>
              <a:t>Duplication in middle of method </a:t>
            </a:r>
          </a:p>
          <a:p>
            <a:pPr marL="914400" lvl="1" indent="-292100" rtl="0">
              <a:spcBef>
                <a:spcPts val="0"/>
              </a:spcBef>
              <a:buClr>
                <a:schemeClr val="dk1"/>
              </a:buClr>
              <a:buSzPct val="100000"/>
              <a:buChar char="-"/>
            </a:pPr>
            <a:r>
              <a:rPr lang="en" sz="1000">
                <a:solidFill>
                  <a:schemeClr val="dk1"/>
                </a:solidFill>
              </a:rPr>
              <a:t>Extract method, Extract surrounding method </a:t>
            </a:r>
          </a:p>
          <a:p>
            <a:pPr marL="457200" lvl="0" indent="-292100" rtl="0">
              <a:spcBef>
                <a:spcPts val="0"/>
              </a:spcBef>
              <a:buClr>
                <a:schemeClr val="dk1"/>
              </a:buClr>
              <a:buSzPct val="100000"/>
              <a:buChar char="-"/>
            </a:pPr>
            <a:r>
              <a:rPr lang="en" sz="1000">
                <a:solidFill>
                  <a:schemeClr val="dk1"/>
                </a:solidFill>
              </a:rPr>
              <a:t>Different algorithm, same thing</a:t>
            </a:r>
          </a:p>
          <a:p>
            <a:pPr marL="914400" lvl="1" indent="-292100" rtl="0">
              <a:spcBef>
                <a:spcPts val="0"/>
              </a:spcBef>
              <a:buClr>
                <a:schemeClr val="dk1"/>
              </a:buClr>
              <a:buSzPct val="100000"/>
              <a:buChar char="-"/>
            </a:pPr>
            <a:r>
              <a:rPr lang="en" sz="1000">
                <a:solidFill>
                  <a:schemeClr val="dk1"/>
                </a:solidFill>
              </a:rPr>
              <a:t>Substitute Algorithm </a:t>
            </a:r>
          </a:p>
        </p:txBody>
      </p:sp>
    </p:spTree>
    <p:extLst>
      <p:ext uri="{BB962C8B-B14F-4D97-AF65-F5344CB8AC3E}">
        <p14:creationId xmlns:p14="http://schemas.microsoft.com/office/powerpoint/2010/main" val="8093317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temps</a:t>
            </a:r>
          </a:p>
        </p:txBody>
      </p:sp>
    </p:spTree>
    <p:extLst>
      <p:ext uri="{BB962C8B-B14F-4D97-AF65-F5344CB8AC3E}">
        <p14:creationId xmlns:p14="http://schemas.microsoft.com/office/powerpoint/2010/main" val="276966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07006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084910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769690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5" name="Shape 2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231693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09803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87402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86983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41546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http://highscalability.com/latency-everywhere-and-it-costs-you-sales-how-crush-it</a:t>
            </a:r>
            <a:r>
              <a:rPr lang="en"/>
              <a:t> </a:t>
            </a:r>
          </a:p>
          <a:p>
            <a:pPr lvl="0" rtl="0">
              <a:spcBef>
                <a:spcPts val="0"/>
              </a:spcBef>
              <a:buNone/>
            </a:pPr>
            <a:r>
              <a:rPr lang="en"/>
              <a:t>Google revenue: 75 billion - 1%: 700 million$</a:t>
            </a:r>
          </a:p>
        </p:txBody>
      </p:sp>
    </p:spTree>
    <p:extLst>
      <p:ext uri="{BB962C8B-B14F-4D97-AF65-F5344CB8AC3E}">
        <p14:creationId xmlns:p14="http://schemas.microsoft.com/office/powerpoint/2010/main" val="2112055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More maintainable code means less time spent keeping existing features working and more time spent working on adding value to the business. </a:t>
            </a:r>
          </a:p>
        </p:txBody>
      </p:sp>
    </p:spTree>
    <p:extLst>
      <p:ext uri="{BB962C8B-B14F-4D97-AF65-F5344CB8AC3E}">
        <p14:creationId xmlns:p14="http://schemas.microsoft.com/office/powerpoint/2010/main" val="1566494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refactoring is an investment in future development. </a:t>
            </a:r>
            <a:r>
              <a:rPr lang="en" sz="1800" u="sng">
                <a:solidFill>
                  <a:schemeClr val="hlink"/>
                </a:solidFill>
                <a:hlinkClick r:id="rId3"/>
              </a:rPr>
              <a:t>http://blog.iconfinder.com/justifying-spending-time-on-worthless-coding/</a:t>
            </a:r>
          </a:p>
          <a:p>
            <a:pPr lvl="0" rtl="0">
              <a:spcBef>
                <a:spcPts val="0"/>
              </a:spcBef>
              <a:buNone/>
            </a:pPr>
            <a:endParaRPr sz="1800">
              <a:solidFill>
                <a:schemeClr val="dk1"/>
              </a:solidFill>
            </a:endParaRPr>
          </a:p>
          <a:p>
            <a:pPr lvl="0" rtl="0">
              <a:spcBef>
                <a:spcPts val="0"/>
              </a:spcBef>
              <a:buNone/>
            </a:pPr>
            <a:r>
              <a:rPr lang="en" sz="1800" b="1">
                <a:solidFill>
                  <a:schemeClr val="dk1"/>
                </a:solidFill>
              </a:rPr>
              <a:t>Without refactoring the design of the program will decay over time.</a:t>
            </a:r>
          </a:p>
          <a:p>
            <a:pPr lvl="0" rtl="0">
              <a:spcBef>
                <a:spcPts val="0"/>
              </a:spcBef>
              <a:buNone/>
            </a:pPr>
            <a:endParaRPr sz="1200">
              <a:solidFill>
                <a:schemeClr val="dk1"/>
              </a:solidFill>
            </a:endParaRPr>
          </a:p>
          <a:p>
            <a:pPr lvl="0" rtl="0">
              <a:spcBef>
                <a:spcPts val="0"/>
              </a:spcBef>
              <a:buClr>
                <a:schemeClr val="dk1"/>
              </a:buClr>
              <a:buSzPct val="91666"/>
              <a:buFont typeface="Arial"/>
              <a:buNone/>
            </a:pPr>
            <a:r>
              <a:rPr lang="en" sz="1200">
                <a:solidFill>
                  <a:schemeClr val="dk1"/>
                </a:solidFill>
              </a:rPr>
              <a:t>Sometimes a new framework is released or a new technique is found that</a:t>
            </a:r>
          </a:p>
          <a:p>
            <a:pPr lvl="0" rtl="0">
              <a:spcBef>
                <a:spcPts val="0"/>
              </a:spcBef>
              <a:buClr>
                <a:schemeClr val="dk1"/>
              </a:buClr>
              <a:buSzPct val="91666"/>
              <a:buFont typeface="Arial"/>
              <a:buNone/>
            </a:pPr>
            <a:r>
              <a:rPr lang="en" sz="1200">
                <a:solidFill>
                  <a:schemeClr val="dk1"/>
                </a:solidFill>
              </a:rPr>
              <a:t>may replace a portion of your application. Developers are often eager to both</a:t>
            </a:r>
          </a:p>
          <a:p>
            <a:pPr lvl="0" rtl="0">
              <a:spcBef>
                <a:spcPts val="0"/>
              </a:spcBef>
              <a:buClr>
                <a:schemeClr val="dk1"/>
              </a:buClr>
              <a:buSzPct val="91666"/>
              <a:buFont typeface="Arial"/>
              <a:buNone/>
            </a:pPr>
            <a:r>
              <a:rPr lang="en" sz="1200">
                <a:solidFill>
                  <a:schemeClr val="dk1"/>
                </a:solidFill>
              </a:rPr>
              <a:t>remove existing pain points and experiment with new solutions</a:t>
            </a:r>
          </a:p>
          <a:p>
            <a:pPr lvl="0" rtl="0">
              <a:spcBef>
                <a:spcPts val="0"/>
              </a:spcBef>
              <a:buNone/>
            </a:pPr>
            <a:endParaRPr sz="1800">
              <a:solidFill>
                <a:schemeClr val="dk1"/>
              </a:solidFill>
            </a:endParaRPr>
          </a:p>
        </p:txBody>
      </p:sp>
    </p:spTree>
    <p:extLst>
      <p:ext uri="{BB962C8B-B14F-4D97-AF65-F5344CB8AC3E}">
        <p14:creationId xmlns:p14="http://schemas.microsoft.com/office/powerpoint/2010/main" val="2077991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Restructure definition to make shorter and highlight key words</a:t>
            </a:r>
          </a:p>
          <a:p>
            <a:pPr lvl="0" rtl="0">
              <a:spcBef>
                <a:spcPts val="0"/>
              </a:spcBef>
              <a:buNone/>
            </a:pPr>
            <a:r>
              <a:rPr lang="en"/>
              <a:t>Good code is easy to change, bad code can incrementally be made easier to change</a:t>
            </a:r>
          </a:p>
        </p:txBody>
      </p:sp>
    </p:spTree>
    <p:extLst>
      <p:ext uri="{BB962C8B-B14F-4D97-AF65-F5344CB8AC3E}">
        <p14:creationId xmlns:p14="http://schemas.microsoft.com/office/powerpoint/2010/main" val="26860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When I talk about refactoring, I’m often asked about how it should be scheduled.</a:t>
            </a:r>
          </a:p>
          <a:p>
            <a:pPr lvl="0" rtl="0">
              <a:spcBef>
                <a:spcPts val="0"/>
              </a:spcBef>
              <a:buNone/>
            </a:pPr>
            <a:r>
              <a:rPr lang="en"/>
              <a:t>Should we allocate two weeks every couple of months to refactoring?</a:t>
            </a:r>
          </a:p>
          <a:p>
            <a:pPr lvl="0" rtl="0">
              <a:spcBef>
                <a:spcPts val="0"/>
              </a:spcBef>
              <a:buNone/>
            </a:pPr>
            <a:endParaRPr/>
          </a:p>
          <a:p>
            <a:pPr lvl="0" rtl="0">
              <a:spcBef>
                <a:spcPts val="0"/>
              </a:spcBef>
              <a:buNone/>
            </a:pPr>
            <a:endParaRPr/>
          </a:p>
          <a:p>
            <a:pPr lvl="0" rtl="0">
              <a:spcBef>
                <a:spcPts val="0"/>
              </a:spcBef>
              <a:buNone/>
            </a:pPr>
            <a:r>
              <a:rPr lang="en"/>
              <a:t>Refactoring is something programmers should do every time in little bursts.</a:t>
            </a:r>
          </a:p>
          <a:p>
            <a:pPr lvl="0" rtl="0">
              <a:spcBef>
                <a:spcPts val="0"/>
              </a:spcBef>
              <a:buNone/>
            </a:pPr>
            <a:r>
              <a:rPr lang="en"/>
              <a:t>You don’t decide to refactor, you refactor because you want to do something else and refactoring helps you do that other thing</a:t>
            </a:r>
          </a:p>
          <a:p>
            <a:pPr lvl="0" rtl="0">
              <a:spcBef>
                <a:spcPts val="0"/>
              </a:spcBef>
              <a:buNone/>
            </a:pPr>
            <a:endParaRPr b="1"/>
          </a:p>
          <a:p>
            <a:pPr lvl="0" rtl="0">
              <a:spcBef>
                <a:spcPts val="0"/>
              </a:spcBef>
              <a:buNone/>
            </a:pPr>
            <a:r>
              <a:rPr lang="en" b="1"/>
              <a:t>Refactor for greater understanding</a:t>
            </a:r>
          </a:p>
          <a:p>
            <a:pPr lvl="0" rtl="0">
              <a:spcBef>
                <a:spcPts val="0"/>
              </a:spcBef>
              <a:buClr>
                <a:schemeClr val="dk1"/>
              </a:buClr>
              <a:buSzPct val="100000"/>
              <a:buFont typeface="Arial"/>
              <a:buNone/>
            </a:pPr>
            <a:r>
              <a:rPr lang="en"/>
              <a:t>A senior developer once joined a team I was leading, halfway through the project.</a:t>
            </a:r>
          </a:p>
          <a:p>
            <a:pPr lvl="0" rtl="0">
              <a:spcBef>
                <a:spcPts val="0"/>
              </a:spcBef>
              <a:buClr>
                <a:schemeClr val="dk1"/>
              </a:buClr>
              <a:buSzPct val="100000"/>
              <a:buFont typeface="Arial"/>
              <a:buNone/>
            </a:pPr>
            <a:r>
              <a:rPr lang="en"/>
              <a:t>When he joined he saw things that he didn’t agree with and suggested that</a:t>
            </a:r>
          </a:p>
          <a:p>
            <a:pPr lvl="0" rtl="0">
              <a:spcBef>
                <a:spcPts val="0"/>
              </a:spcBef>
              <a:buClr>
                <a:schemeClr val="dk1"/>
              </a:buClr>
              <a:buSzPct val="100000"/>
              <a:buFont typeface="Arial"/>
              <a:buNone/>
            </a:pPr>
            <a:r>
              <a:rPr lang="en"/>
              <a:t>we refactor the code toward a better domain model. Anxious to learn from</a:t>
            </a:r>
          </a:p>
          <a:p>
            <a:pPr lvl="0" rtl="0">
              <a:spcBef>
                <a:spcPts val="0"/>
              </a:spcBef>
              <a:buClr>
                <a:schemeClr val="dk1"/>
              </a:buClr>
              <a:buSzPct val="100000"/>
              <a:buFont typeface="Arial"/>
              <a:buNone/>
            </a:pPr>
            <a:r>
              <a:rPr lang="en"/>
              <a:t>the senior developer, I paired with him over the next few days while we made</a:t>
            </a:r>
          </a:p>
          <a:p>
            <a:pPr lvl="0" rtl="0">
              <a:spcBef>
                <a:spcPts val="0"/>
              </a:spcBef>
              <a:buClr>
                <a:schemeClr val="dk1"/>
              </a:buClr>
              <a:buSzPct val="100000"/>
              <a:buFont typeface="Arial"/>
              <a:buNone/>
            </a:pPr>
            <a:r>
              <a:rPr lang="en"/>
              <a:t>various changes to the domain model. Unfortunately, many of the changes that</a:t>
            </a:r>
          </a:p>
          <a:p>
            <a:pPr lvl="0" rtl="0">
              <a:spcBef>
                <a:spcPts val="0"/>
              </a:spcBef>
              <a:buClr>
                <a:schemeClr val="dk1"/>
              </a:buClr>
              <a:buSzPct val="100000"/>
              <a:buFont typeface="Arial"/>
              <a:buNone/>
            </a:pPr>
            <a:r>
              <a:rPr lang="en"/>
              <a:t>the senior developer suggested could not be implemented due to additional constraints</a:t>
            </a:r>
          </a:p>
          <a:p>
            <a:pPr lvl="0" rtl="0">
              <a:spcBef>
                <a:spcPts val="0"/>
              </a:spcBef>
              <a:buClr>
                <a:schemeClr val="dk1"/>
              </a:buClr>
              <a:buSzPct val="100000"/>
              <a:buFont typeface="Arial"/>
              <a:buNone/>
            </a:pPr>
            <a:r>
              <a:rPr lang="en"/>
              <a:t>imposed by required features. In the end, the code was refactored to be</a:t>
            </a:r>
          </a:p>
          <a:p>
            <a:pPr lvl="0" rtl="0">
              <a:spcBef>
                <a:spcPts val="0"/>
              </a:spcBef>
              <a:buClr>
                <a:schemeClr val="dk1"/>
              </a:buClr>
              <a:buSzPct val="100000"/>
              <a:buFont typeface="Arial"/>
              <a:buNone/>
            </a:pPr>
            <a:r>
              <a:rPr lang="en"/>
              <a:t>slightly better; however, the largest benefit was the deep understanding that the</a:t>
            </a:r>
          </a:p>
          <a:p>
            <a:pPr lvl="0" rtl="0">
              <a:spcBef>
                <a:spcPts val="0"/>
              </a:spcBef>
              <a:buClr>
                <a:schemeClr val="dk1"/>
              </a:buClr>
              <a:buSzPct val="100000"/>
              <a:buFont typeface="Arial"/>
              <a:buNone/>
            </a:pPr>
            <a:r>
              <a:rPr lang="en"/>
              <a:t>senior developer gained from the refactoring.</a:t>
            </a:r>
          </a:p>
          <a:p>
            <a:pPr lvl="0" rtl="0">
              <a:spcBef>
                <a:spcPts val="0"/>
              </a:spcBef>
              <a:buNone/>
            </a:pPr>
            <a:endParaRPr/>
          </a:p>
        </p:txBody>
      </p:sp>
    </p:spTree>
    <p:extLst>
      <p:ext uri="{BB962C8B-B14F-4D97-AF65-F5344CB8AC3E}">
        <p14:creationId xmlns:p14="http://schemas.microsoft.com/office/powerpoint/2010/main" val="45065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lvl="0" algn="ctr">
              <a:spcBef>
                <a:spcPts val="0"/>
              </a:spcBef>
              <a:buClr>
                <a:schemeClr val="lt2"/>
              </a:buClr>
              <a:buNone/>
              <a:defRPr>
                <a:solidFill>
                  <a:schemeClr val="lt2"/>
                </a:solidFill>
              </a:defRPr>
            </a:lvl1pPr>
            <a:lvl2pPr lvl="1" algn="ctr">
              <a:spcBef>
                <a:spcPts val="0"/>
              </a:spcBef>
              <a:buClr>
                <a:schemeClr val="lt2"/>
              </a:buClr>
              <a:buSzPct val="100000"/>
              <a:buNone/>
              <a:defRPr sz="3000">
                <a:solidFill>
                  <a:schemeClr val="lt2"/>
                </a:solidFill>
              </a:defRPr>
            </a:lvl2pPr>
            <a:lvl3pPr lvl="2" algn="ctr">
              <a:spcBef>
                <a:spcPts val="0"/>
              </a:spcBef>
              <a:buClr>
                <a:schemeClr val="lt2"/>
              </a:buClr>
              <a:buSzPct val="100000"/>
              <a:buNone/>
              <a:defRPr sz="3000">
                <a:solidFill>
                  <a:schemeClr val="lt2"/>
                </a:solidFill>
              </a:defRPr>
            </a:lvl3pPr>
            <a:lvl4pPr lvl="3" algn="ctr">
              <a:spcBef>
                <a:spcPts val="0"/>
              </a:spcBef>
              <a:buClr>
                <a:schemeClr val="lt2"/>
              </a:buClr>
              <a:buSzPct val="100000"/>
              <a:buNone/>
              <a:defRPr sz="3000">
                <a:solidFill>
                  <a:schemeClr val="lt2"/>
                </a:solidFill>
              </a:defRPr>
            </a:lvl4pPr>
            <a:lvl5pPr lvl="4" algn="ctr">
              <a:spcBef>
                <a:spcPts val="0"/>
              </a:spcBef>
              <a:buClr>
                <a:schemeClr val="lt2"/>
              </a:buClr>
              <a:buSzPct val="100000"/>
              <a:buNone/>
              <a:defRPr sz="3000">
                <a:solidFill>
                  <a:schemeClr val="lt2"/>
                </a:solidFill>
              </a:defRPr>
            </a:lvl5pPr>
            <a:lvl6pPr lvl="5" algn="ctr">
              <a:spcBef>
                <a:spcPts val="0"/>
              </a:spcBef>
              <a:buClr>
                <a:schemeClr val="lt2"/>
              </a:buClr>
              <a:buSzPct val="100000"/>
              <a:buNone/>
              <a:defRPr sz="3000">
                <a:solidFill>
                  <a:schemeClr val="lt2"/>
                </a:solidFill>
              </a:defRPr>
            </a:lvl6pPr>
            <a:lvl7pPr lvl="6" algn="ctr">
              <a:spcBef>
                <a:spcPts val="0"/>
              </a:spcBef>
              <a:buClr>
                <a:schemeClr val="lt2"/>
              </a:buClr>
              <a:buSzPct val="100000"/>
              <a:buNone/>
              <a:defRPr sz="3000">
                <a:solidFill>
                  <a:schemeClr val="lt2"/>
                </a:solidFill>
              </a:defRPr>
            </a:lvl7pPr>
            <a:lvl8pPr lvl="7" algn="ctr">
              <a:spcBef>
                <a:spcPts val="0"/>
              </a:spcBef>
              <a:buClr>
                <a:schemeClr val="lt2"/>
              </a:buClr>
              <a:buSzPct val="100000"/>
              <a:buNone/>
              <a:defRPr sz="3000">
                <a:solidFill>
                  <a:schemeClr val="lt2"/>
                </a:solidFill>
              </a:defRPr>
            </a:lvl8pPr>
            <a:lvl9pPr lvl="8" algn="ctr">
              <a:spcBef>
                <a:spcPts val="0"/>
              </a:spcBef>
              <a:buClr>
                <a:schemeClr val="lt2"/>
              </a:buClr>
              <a:buSzPct val="100000"/>
              <a:buNone/>
              <a:defRPr sz="3000">
                <a:solidFill>
                  <a:schemeClr val="lt2"/>
                </a:solidFill>
              </a:defRPr>
            </a:lvl9pPr>
          </a:lstStyle>
          <a:p>
            <a:endParaRPr/>
          </a:p>
        </p:txBody>
      </p:sp>
      <p:sp>
        <p:nvSpPr>
          <p:cNvPr id="11" name="Shape 11"/>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2" name="Shape 1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 name="Shape 15"/>
          <p:cNvSpPr txBox="1">
            <a:spLocks noGrp="1"/>
          </p:cNvSpPr>
          <p:nvPr>
            <p:ph type="body" idx="1"/>
          </p:nvPr>
        </p:nvSpPr>
        <p:spPr>
          <a:xfrm>
            <a:off x="457200" y="1200150"/>
            <a:ext cx="8229600" cy="3725700"/>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16" name="Shape 1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lvl="0" algn="ctr">
              <a:spcBef>
                <a:spcPts val="0"/>
              </a:spcBef>
              <a:buSzPct val="100000"/>
              <a:buNone/>
              <a:defRPr sz="1800"/>
            </a:lvl1pPr>
          </a:lstStyle>
          <a:p>
            <a:endParaRPr/>
          </a:p>
        </p:txBody>
      </p:sp>
      <p:sp>
        <p:nvSpPr>
          <p:cNvPr id="27" name="Shape 2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lvl="0">
              <a:spcBef>
                <a:spcPts val="0"/>
              </a:spcBef>
              <a:buClr>
                <a:schemeClr val="lt1"/>
              </a:buClr>
              <a:buSzPct val="100000"/>
              <a:buNone/>
              <a:defRPr sz="3600" b="1">
                <a:solidFill>
                  <a:schemeClr val="lt1"/>
                </a:solidFill>
              </a:defRPr>
            </a:lvl1pPr>
            <a:lvl2pPr lvl="1">
              <a:spcBef>
                <a:spcPts val="0"/>
              </a:spcBef>
              <a:buClr>
                <a:schemeClr val="lt1"/>
              </a:buClr>
              <a:buSzPct val="100000"/>
              <a:buNone/>
              <a:defRPr sz="3600" b="1">
                <a:solidFill>
                  <a:schemeClr val="lt1"/>
                </a:solidFill>
              </a:defRPr>
            </a:lvl2pPr>
            <a:lvl3pPr lvl="2">
              <a:spcBef>
                <a:spcPts val="0"/>
              </a:spcBef>
              <a:buClr>
                <a:schemeClr val="lt1"/>
              </a:buClr>
              <a:buSzPct val="100000"/>
              <a:buNone/>
              <a:defRPr sz="3600" b="1">
                <a:solidFill>
                  <a:schemeClr val="lt1"/>
                </a:solidFill>
              </a:defRPr>
            </a:lvl3pPr>
            <a:lvl4pPr lvl="3">
              <a:spcBef>
                <a:spcPts val="0"/>
              </a:spcBef>
              <a:buClr>
                <a:schemeClr val="lt1"/>
              </a:buClr>
              <a:buSzPct val="100000"/>
              <a:buNone/>
              <a:defRPr sz="3600" b="1">
                <a:solidFill>
                  <a:schemeClr val="lt1"/>
                </a:solidFill>
              </a:defRPr>
            </a:lvl4pPr>
            <a:lvl5pPr lvl="4">
              <a:spcBef>
                <a:spcPts val="0"/>
              </a:spcBef>
              <a:buClr>
                <a:schemeClr val="lt1"/>
              </a:buClr>
              <a:buSzPct val="100000"/>
              <a:buNone/>
              <a:defRPr sz="3600" b="1">
                <a:solidFill>
                  <a:schemeClr val="lt1"/>
                </a:solidFill>
              </a:defRPr>
            </a:lvl5pPr>
            <a:lvl6pPr lvl="5">
              <a:spcBef>
                <a:spcPts val="0"/>
              </a:spcBef>
              <a:buClr>
                <a:schemeClr val="lt1"/>
              </a:buClr>
              <a:buSzPct val="100000"/>
              <a:buNone/>
              <a:defRPr sz="3600" b="1">
                <a:solidFill>
                  <a:schemeClr val="lt1"/>
                </a:solidFill>
              </a:defRPr>
            </a:lvl6pPr>
            <a:lvl7pPr lvl="6">
              <a:spcBef>
                <a:spcPts val="0"/>
              </a:spcBef>
              <a:buClr>
                <a:schemeClr val="lt1"/>
              </a:buClr>
              <a:buSzPct val="100000"/>
              <a:buNone/>
              <a:defRPr sz="3600" b="1">
                <a:solidFill>
                  <a:schemeClr val="lt1"/>
                </a:solidFill>
              </a:defRPr>
            </a:lvl7pPr>
            <a:lvl8pPr lvl="7">
              <a:spcBef>
                <a:spcPts val="0"/>
              </a:spcBef>
              <a:buClr>
                <a:schemeClr val="lt1"/>
              </a:buClr>
              <a:buSzPct val="100000"/>
              <a:buNone/>
              <a:defRPr sz="3600" b="1">
                <a:solidFill>
                  <a:schemeClr val="lt1"/>
                </a:solidFill>
              </a:defRPr>
            </a:lvl8pPr>
            <a:lvl9pPr lvl="8">
              <a:spcBef>
                <a:spcPts val="0"/>
              </a:spcBef>
              <a:buClr>
                <a:schemeClr val="lt1"/>
              </a:buClr>
              <a:buSzPct val="100000"/>
              <a:buNone/>
              <a:defRPr sz="3600" b="1">
                <a:solidFill>
                  <a:schemeClr val="lt1"/>
                </a:solidFill>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chemeClr val="lt1"/>
              </a:buClr>
              <a:buSzPct val="100000"/>
              <a:defRPr sz="3000">
                <a:solidFill>
                  <a:schemeClr val="lt1"/>
                </a:solidFill>
              </a:defRPr>
            </a:lvl1pPr>
            <a:lvl2pPr lvl="1">
              <a:spcBef>
                <a:spcPts val="480"/>
              </a:spcBef>
              <a:buClr>
                <a:schemeClr val="lt1"/>
              </a:buClr>
              <a:buSzPct val="100000"/>
              <a:defRPr sz="2400">
                <a:solidFill>
                  <a:schemeClr val="lt1"/>
                </a:solidFill>
              </a:defRPr>
            </a:lvl2pPr>
            <a:lvl3pPr lvl="2">
              <a:spcBef>
                <a:spcPts val="480"/>
              </a:spcBef>
              <a:buClr>
                <a:schemeClr val="lt1"/>
              </a:buClr>
              <a:buSzPct val="100000"/>
              <a:defRPr sz="2400">
                <a:solidFill>
                  <a:schemeClr val="lt1"/>
                </a:solidFill>
              </a:defRPr>
            </a:lvl3pPr>
            <a:lvl4pPr lvl="3">
              <a:spcBef>
                <a:spcPts val="360"/>
              </a:spcBef>
              <a:buClr>
                <a:schemeClr val="lt1"/>
              </a:buClr>
              <a:buSzPct val="100000"/>
              <a:defRPr sz="1800">
                <a:solidFill>
                  <a:schemeClr val="lt1"/>
                </a:solidFill>
              </a:defRPr>
            </a:lvl4pPr>
            <a:lvl5pPr lvl="4">
              <a:spcBef>
                <a:spcPts val="360"/>
              </a:spcBef>
              <a:buClr>
                <a:schemeClr val="lt1"/>
              </a:buClr>
              <a:buSzPct val="100000"/>
              <a:defRPr sz="1800">
                <a:solidFill>
                  <a:schemeClr val="lt1"/>
                </a:solidFill>
              </a:defRPr>
            </a:lvl5pPr>
            <a:lvl6pPr lvl="5">
              <a:spcBef>
                <a:spcPts val="360"/>
              </a:spcBef>
              <a:buClr>
                <a:schemeClr val="lt1"/>
              </a:buClr>
              <a:buSzPct val="100000"/>
              <a:defRPr sz="1800">
                <a:solidFill>
                  <a:schemeClr val="lt1"/>
                </a:solidFill>
              </a:defRPr>
            </a:lvl6pPr>
            <a:lvl7pPr lvl="6">
              <a:spcBef>
                <a:spcPts val="360"/>
              </a:spcBef>
              <a:buClr>
                <a:schemeClr val="lt1"/>
              </a:buClr>
              <a:buSzPct val="100000"/>
              <a:defRPr sz="1800">
                <a:solidFill>
                  <a:schemeClr val="lt1"/>
                </a:solidFill>
              </a:defRPr>
            </a:lvl7pPr>
            <a:lvl8pPr lvl="7">
              <a:spcBef>
                <a:spcPts val="360"/>
              </a:spcBef>
              <a:buClr>
                <a:schemeClr val="lt1"/>
              </a:buClr>
              <a:buSzPct val="100000"/>
              <a:defRPr sz="1800">
                <a:solidFill>
                  <a:schemeClr val="lt1"/>
                </a:solidFill>
              </a:defRPr>
            </a:lvl8pPr>
            <a:lvl9pPr lvl="8">
              <a:spcBef>
                <a:spcPts val="360"/>
              </a:spcBef>
              <a:buClr>
                <a:schemeClr val="lt1"/>
              </a:buClr>
              <a:buSzPct val="100000"/>
              <a:defRPr sz="1800">
                <a:solidFill>
                  <a:schemeClr val="lt1"/>
                </a:solidFill>
              </a:defRPr>
            </a:lvl9pPr>
          </a:lstStyle>
          <a:p>
            <a:endParaRPr/>
          </a:p>
        </p:txBody>
      </p: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lt1"/>
                </a:solidFill>
              </a:rPr>
              <a:t>‹#›</a:t>
            </a:fld>
            <a:endParaRPr lang="en" sz="1300">
              <a:solidFill>
                <a:schemeClr val="l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github.com/pagespeed/mod_pagespe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highscalability.com/latency-everywhere-and-it-costs-you-sales-how-crush-it"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ICONFINDER</a:t>
            </a:r>
          </a:p>
        </p:txBody>
      </p:sp>
      <p:sp>
        <p:nvSpPr>
          <p:cNvPr id="35" name="Shape 35"/>
          <p:cNvSpPr txBox="1">
            <a:spLocks noGrp="1"/>
          </p:cNvSpPr>
          <p:nvPr>
            <p:ph type="body" idx="1"/>
          </p:nvPr>
        </p:nvSpPr>
        <p:spPr>
          <a:xfrm>
            <a:off x="457200" y="1000125"/>
            <a:ext cx="8229600" cy="4068600"/>
          </a:xfrm>
          <a:prstGeom prst="rect">
            <a:avLst/>
          </a:prstGeom>
        </p:spPr>
        <p:txBody>
          <a:bodyPr lIns="91425" tIns="91425" rIns="91425" bIns="91425" anchor="t" anchorCtr="0">
            <a:noAutofit/>
          </a:bodyPr>
          <a:lstStyle/>
          <a:p>
            <a:pPr lvl="0" algn="ctr" rtl="0">
              <a:spcBef>
                <a:spcPts val="0"/>
              </a:spcBef>
              <a:buNone/>
            </a:pPr>
            <a:r>
              <a:rPr lang="en"/>
              <a:t>www.iconfinder.com</a:t>
            </a:r>
          </a:p>
        </p:txBody>
      </p:sp>
      <p:pic>
        <p:nvPicPr>
          <p:cNvPr id="36" name="Shape 36"/>
          <p:cNvPicPr preferRelativeResize="0"/>
          <p:nvPr/>
        </p:nvPicPr>
        <p:blipFill>
          <a:blip r:embed="rId3">
            <a:alphaModFix/>
          </a:blip>
          <a:stretch>
            <a:fillRect/>
          </a:stretch>
        </p:blipFill>
        <p:spPr>
          <a:xfrm>
            <a:off x="1181100" y="1586450"/>
            <a:ext cx="6472924" cy="217397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Interactive Activity 1</a:t>
            </a:r>
          </a:p>
        </p:txBody>
      </p:sp>
      <p:sp>
        <p:nvSpPr>
          <p:cNvPr id="108" name="Shape 108"/>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Quiz 1</a:t>
            </a:r>
          </a:p>
          <a:p>
            <a:pPr lvl="0">
              <a:spcBef>
                <a:spcPts val="0"/>
              </a:spcBef>
              <a:buNone/>
            </a:pPr>
            <a:r>
              <a:rPr lang="en"/>
              <a:t>Show example of a code with smell and get them thinking about smell/refactoring to lead into lecture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250025" y="121000"/>
            <a:ext cx="4445400" cy="4939200"/>
          </a:xfrm>
          <a:prstGeom prst="rect">
            <a:avLst/>
          </a:prstGeom>
        </p:spPr>
        <p:txBody>
          <a:bodyPr lIns="91425" tIns="91425" rIns="91425" bIns="91425" anchor="t" anchorCtr="0">
            <a:noAutofit/>
          </a:bodyPr>
          <a:lstStyle/>
          <a:p>
            <a:pPr lvl="0" rtl="0">
              <a:spcBef>
                <a:spcPts val="0"/>
              </a:spcBef>
              <a:buNone/>
            </a:pPr>
            <a:r>
              <a:rPr lang="en" sz="1400"/>
              <a:t>class Print     </a:t>
            </a:r>
          </a:p>
          <a:p>
            <a:pPr lvl="0" rtl="0">
              <a:spcBef>
                <a:spcPts val="0"/>
              </a:spcBef>
              <a:buNone/>
            </a:pPr>
            <a:r>
              <a:rPr lang="en" sz="1400"/>
              <a:t>    def print_owing</a:t>
            </a:r>
          </a:p>
          <a:p>
            <a:pPr lvl="0" rtl="0">
              <a:spcBef>
                <a:spcPts val="0"/>
              </a:spcBef>
              <a:buNone/>
            </a:pPr>
            <a:r>
              <a:rPr lang="en" sz="1400"/>
              <a:t>	outstanding = 0.0</a:t>
            </a:r>
          </a:p>
          <a:p>
            <a:pPr lvl="0" rtl="0">
              <a:spcBef>
                <a:spcPts val="0"/>
              </a:spcBef>
              <a:buNone/>
            </a:pPr>
            <a:r>
              <a:rPr lang="en" sz="1400"/>
              <a:t>	</a:t>
            </a:r>
          </a:p>
          <a:p>
            <a:pPr lvl="0" indent="457200" rtl="0">
              <a:spcBef>
                <a:spcPts val="0"/>
              </a:spcBef>
              <a:buNone/>
            </a:pPr>
            <a:r>
              <a:rPr lang="en" sz="1400"/>
              <a:t># print banner</a:t>
            </a:r>
          </a:p>
          <a:p>
            <a:pPr lvl="0" indent="457200" rtl="0">
              <a:spcBef>
                <a:spcPts val="0"/>
              </a:spcBef>
              <a:buNone/>
            </a:pPr>
            <a:r>
              <a:rPr lang="en" sz="1400"/>
              <a:t>puts “************************”</a:t>
            </a:r>
          </a:p>
          <a:p>
            <a:pPr lvl="0" indent="457200" rtl="0">
              <a:spcBef>
                <a:spcPts val="0"/>
              </a:spcBef>
              <a:buNone/>
            </a:pPr>
            <a:r>
              <a:rPr lang="en" sz="1400"/>
              <a:t>puts “**Customer Owes ***”</a:t>
            </a:r>
          </a:p>
          <a:p>
            <a:pPr lvl="0" indent="457200" rtl="0">
              <a:spcBef>
                <a:spcPts val="0"/>
              </a:spcBef>
              <a:buNone/>
            </a:pPr>
            <a:r>
              <a:rPr lang="en" sz="1400"/>
              <a:t>puts “************************”</a:t>
            </a:r>
          </a:p>
          <a:p>
            <a:pPr lvl="0" rtl="0">
              <a:spcBef>
                <a:spcPts val="0"/>
              </a:spcBef>
              <a:buNone/>
            </a:pPr>
            <a:endParaRPr sz="1400"/>
          </a:p>
          <a:p>
            <a:pPr lvl="0" indent="457200" rtl="0">
              <a:spcBef>
                <a:spcPts val="0"/>
              </a:spcBef>
              <a:buNone/>
            </a:pPr>
            <a:r>
              <a:rPr lang="en" sz="1400"/>
              <a:t>#calculate outstanding</a:t>
            </a:r>
          </a:p>
          <a:p>
            <a:pPr lvl="0" indent="457200" rtl="0">
              <a:spcBef>
                <a:spcPts val="0"/>
              </a:spcBef>
              <a:buNone/>
            </a:pPr>
            <a:r>
              <a:rPr lang="en" sz="1400"/>
              <a:t>@orders.each do |order|</a:t>
            </a:r>
          </a:p>
          <a:p>
            <a:pPr lvl="0" rtl="0">
              <a:spcBef>
                <a:spcPts val="0"/>
              </a:spcBef>
              <a:buNone/>
            </a:pPr>
            <a:r>
              <a:rPr lang="en" sz="1400"/>
              <a:t>		outstanding += order.amount</a:t>
            </a:r>
          </a:p>
          <a:p>
            <a:pPr lvl="0" indent="457200" rtl="0">
              <a:spcBef>
                <a:spcPts val="0"/>
              </a:spcBef>
              <a:buNone/>
            </a:pPr>
            <a:r>
              <a:rPr lang="en" sz="1400"/>
              <a:t>end</a:t>
            </a:r>
          </a:p>
          <a:p>
            <a:pPr lvl="0" rtl="0">
              <a:spcBef>
                <a:spcPts val="0"/>
              </a:spcBef>
              <a:buNone/>
            </a:pPr>
            <a:r>
              <a:rPr lang="en" sz="1400"/>
              <a:t>	</a:t>
            </a:r>
          </a:p>
          <a:p>
            <a:pPr lvl="0" rtl="0">
              <a:lnSpc>
                <a:spcPct val="100000"/>
              </a:lnSpc>
              <a:spcBef>
                <a:spcPts val="0"/>
              </a:spcBef>
              <a:buNone/>
            </a:pPr>
            <a:r>
              <a:rPr lang="en" sz="1400"/>
              <a:t>	#print details</a:t>
            </a:r>
          </a:p>
          <a:p>
            <a:pPr lvl="0" rtl="0">
              <a:lnSpc>
                <a:spcPct val="100000"/>
              </a:lnSpc>
              <a:spcBef>
                <a:spcPts val="0"/>
              </a:spcBef>
              <a:buNone/>
            </a:pPr>
            <a:r>
              <a:rPr lang="en" sz="1400"/>
              <a:t>	</a:t>
            </a:r>
            <a:r>
              <a:rPr lang="en" sz="1400">
                <a:solidFill>
                  <a:srgbClr val="FFFFFF"/>
                </a:solidFill>
              </a:rPr>
              <a:t>puts(“name: #{@name})</a:t>
            </a:r>
          </a:p>
          <a:p>
            <a:pPr lvl="0" rtl="0">
              <a:lnSpc>
                <a:spcPct val="100000"/>
              </a:lnSpc>
              <a:spcBef>
                <a:spcPts val="0"/>
              </a:spcBef>
              <a:buNone/>
            </a:pPr>
            <a:r>
              <a:rPr lang="en" sz="1400">
                <a:solidFill>
                  <a:srgbClr val="FFFFFF"/>
                </a:solidFill>
              </a:rPr>
              <a:t>	puts(“amount: #{outstanding})</a:t>
            </a:r>
          </a:p>
          <a:p>
            <a:pPr lvl="0" rtl="0">
              <a:lnSpc>
                <a:spcPct val="100000"/>
              </a:lnSpc>
              <a:spcBef>
                <a:spcPts val="0"/>
              </a:spcBef>
              <a:buNone/>
            </a:pPr>
            <a:endParaRPr sz="1400">
              <a:solidFill>
                <a:srgbClr val="FFFFFF"/>
              </a:solidFill>
            </a:endParaRPr>
          </a:p>
          <a:p>
            <a:pPr lvl="0" rtl="0">
              <a:lnSpc>
                <a:spcPct val="100000"/>
              </a:lnSpc>
              <a:spcBef>
                <a:spcPts val="0"/>
              </a:spcBef>
              <a:buNone/>
            </a:pPr>
            <a:r>
              <a:rPr lang="en" sz="1400">
                <a:solidFill>
                  <a:srgbClr val="FFFFFF"/>
                </a:solidFill>
              </a:rPr>
              <a:t>	</a:t>
            </a:r>
            <a:r>
              <a:rPr lang="en" sz="1400"/>
              <a:t>puts “************************”</a:t>
            </a:r>
          </a:p>
          <a:p>
            <a:pPr lvl="0" indent="457200" rtl="0">
              <a:spcBef>
                <a:spcPts val="0"/>
              </a:spcBef>
              <a:buNone/>
            </a:pPr>
            <a:r>
              <a:rPr lang="en" sz="1400"/>
              <a:t>puts “**Customer Owes ***”</a:t>
            </a:r>
          </a:p>
          <a:p>
            <a:pPr lvl="0" indent="457200" rtl="0">
              <a:spcBef>
                <a:spcPts val="0"/>
              </a:spcBef>
              <a:buNone/>
            </a:pPr>
            <a:r>
              <a:rPr lang="en" sz="1400"/>
              <a:t>puts “************************”</a:t>
            </a:r>
          </a:p>
          <a:p>
            <a:pPr lvl="0" rtl="0">
              <a:lnSpc>
                <a:spcPct val="100000"/>
              </a:lnSpc>
              <a:spcBef>
                <a:spcPts val="0"/>
              </a:spcBef>
              <a:buNone/>
            </a:pPr>
            <a:r>
              <a:rPr lang="en" sz="1400">
                <a:solidFill>
                  <a:srgbClr val="FFFFFF"/>
                </a:solidFill>
              </a:rPr>
              <a:t>     end</a:t>
            </a:r>
          </a:p>
          <a:p>
            <a:pPr lvl="0" rtl="0">
              <a:lnSpc>
                <a:spcPct val="100000"/>
              </a:lnSpc>
              <a:spcBef>
                <a:spcPts val="0"/>
              </a:spcBef>
              <a:buNone/>
            </a:pPr>
            <a:r>
              <a:rPr lang="en" sz="1400">
                <a:solidFill>
                  <a:srgbClr val="FFFFFF"/>
                </a:solidFill>
              </a:rPr>
              <a:t>end</a:t>
            </a:r>
          </a:p>
        </p:txBody>
      </p:sp>
      <p:sp>
        <p:nvSpPr>
          <p:cNvPr id="114" name="Shape 114"/>
          <p:cNvSpPr txBox="1"/>
          <p:nvPr/>
        </p:nvSpPr>
        <p:spPr>
          <a:xfrm>
            <a:off x="5536875" y="1866975"/>
            <a:ext cx="2807400" cy="18123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What can we find wrong in this code?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Code Smells	</a:t>
            </a:r>
          </a:p>
        </p:txBody>
      </p:sp>
      <p:sp>
        <p:nvSpPr>
          <p:cNvPr id="120" name="Shape 120"/>
          <p:cNvSpPr txBox="1">
            <a:spLocks noGrp="1"/>
          </p:cNvSpPr>
          <p:nvPr>
            <p:ph type="body" idx="1"/>
          </p:nvPr>
        </p:nvSpPr>
        <p:spPr>
          <a:xfrm>
            <a:off x="457200" y="1200150"/>
            <a:ext cx="8229600" cy="3725700"/>
          </a:xfrm>
          <a:prstGeom prst="rect">
            <a:avLst/>
          </a:prstGeom>
          <a:noFill/>
        </p:spPr>
        <p:txBody>
          <a:bodyPr lIns="91425" tIns="91425" rIns="91425" bIns="91425" anchor="t" anchorCtr="0">
            <a:noAutofit/>
          </a:bodyPr>
          <a:lstStyle/>
          <a:p>
            <a:pPr lvl="0">
              <a:spcBef>
                <a:spcPts val="0"/>
              </a:spcBef>
              <a:buNone/>
            </a:pPr>
            <a:r>
              <a:rPr lang="en">
                <a:solidFill>
                  <a:srgbClr val="FFFFFF"/>
                </a:solidFill>
              </a:rPr>
              <a:t>A </a:t>
            </a:r>
            <a:r>
              <a:rPr lang="en">
                <a:solidFill>
                  <a:srgbClr val="FF00FF"/>
                </a:solidFill>
              </a:rPr>
              <a:t>code smell</a:t>
            </a:r>
            <a:r>
              <a:rPr lang="en">
                <a:solidFill>
                  <a:srgbClr val="FFFFFF"/>
                </a:solidFill>
              </a:rPr>
              <a:t> is a surface indication that usually corresponds to a deeper problem in the system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Code Smells</a:t>
            </a:r>
          </a:p>
        </p:txBody>
      </p:sp>
      <p:sp>
        <p:nvSpPr>
          <p:cNvPr id="126" name="Shape 12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Duplicate code</a:t>
            </a:r>
          </a:p>
          <a:p>
            <a:pPr marL="457200" lvl="0" indent="-381000" rtl="0">
              <a:spcBef>
                <a:spcPts val="0"/>
              </a:spcBef>
              <a:buSzPct val="100000"/>
              <a:buChar char="-"/>
            </a:pPr>
            <a:r>
              <a:rPr lang="en" sz="2400"/>
              <a:t>Long Method</a:t>
            </a:r>
          </a:p>
          <a:p>
            <a:pPr marL="457200" lvl="0" indent="-381000" rtl="0">
              <a:spcBef>
                <a:spcPts val="0"/>
              </a:spcBef>
              <a:buSzPct val="100000"/>
              <a:buChar char="-"/>
            </a:pPr>
            <a:r>
              <a:rPr lang="en" sz="2400"/>
              <a:t>Long parameter list</a:t>
            </a:r>
          </a:p>
          <a:p>
            <a:pPr marL="457200" lvl="0" indent="-381000" rtl="0">
              <a:spcBef>
                <a:spcPts val="0"/>
              </a:spcBef>
              <a:buSzPct val="100000"/>
              <a:buChar char="-"/>
            </a:pPr>
            <a:r>
              <a:rPr lang="en" sz="2400"/>
              <a:t>Case statements</a:t>
            </a:r>
          </a:p>
          <a:p>
            <a:pPr marL="457200" lvl="0" indent="-381000" rtl="0">
              <a:spcBef>
                <a:spcPts val="0"/>
              </a:spcBef>
              <a:buSzPct val="100000"/>
              <a:buChar char="-"/>
            </a:pPr>
            <a:r>
              <a:rPr lang="en" sz="2400"/>
              <a:t>Large class</a:t>
            </a:r>
          </a:p>
          <a:p>
            <a:pPr marL="457200" lvl="0" indent="-381000" rtl="0">
              <a:spcBef>
                <a:spcPts val="0"/>
              </a:spcBef>
              <a:buSzPct val="100000"/>
              <a:buChar char="-"/>
            </a:pPr>
            <a:r>
              <a:rPr lang="en" sz="2400"/>
              <a:t>Shotgun surgery</a:t>
            </a:r>
          </a:p>
          <a:p>
            <a:pPr marL="457200" lvl="0" indent="-381000" rtl="0">
              <a:spcBef>
                <a:spcPts val="0"/>
              </a:spcBef>
              <a:buSzPct val="100000"/>
              <a:buChar char="-"/>
            </a:pPr>
            <a:r>
              <a:rPr lang="en" sz="2400"/>
              <a:t>Parallel inheritance hierarchies</a:t>
            </a:r>
          </a:p>
          <a:p>
            <a:pPr lvl="0" rtl="0">
              <a:spcBef>
                <a:spcPts val="0"/>
              </a:spcBef>
              <a:buNone/>
            </a:pPr>
            <a:r>
              <a:rPr lang="en" sz="2400"/>
              <a:t>      ……. </a:t>
            </a:r>
          </a:p>
          <a:p>
            <a:pPr lvl="0" algn="ctr">
              <a:spcBef>
                <a:spcPts val="0"/>
              </a:spcBef>
              <a:buNone/>
            </a:pPr>
            <a:endParaRPr sz="240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Duplicate Code </a:t>
            </a:r>
          </a:p>
        </p:txBody>
      </p:sp>
      <p:sp>
        <p:nvSpPr>
          <p:cNvPr id="132" name="Shape 13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a:spcBef>
                <a:spcPts val="0"/>
              </a:spcBef>
              <a:buNone/>
            </a:pPr>
            <a:r>
              <a:rPr lang="en"/>
              <a:t>Duplicate code: two code fragments that look almost identical</a:t>
            </a:r>
          </a:p>
        </p:txBody>
      </p:sp>
      <p:pic>
        <p:nvPicPr>
          <p:cNvPr id="133" name="Shape 133"/>
          <p:cNvPicPr preferRelativeResize="0"/>
          <p:nvPr/>
        </p:nvPicPr>
        <p:blipFill>
          <a:blip r:embed="rId3">
            <a:alphaModFix/>
          </a:blip>
          <a:stretch>
            <a:fillRect/>
          </a:stretch>
        </p:blipFill>
        <p:spPr>
          <a:xfrm>
            <a:off x="4579000" y="2269900"/>
            <a:ext cx="3181350" cy="2038350"/>
          </a:xfrm>
          <a:prstGeom prst="rect">
            <a:avLst/>
          </a:prstGeom>
          <a:noFill/>
          <a:ln>
            <a:noFill/>
          </a:ln>
        </p:spPr>
      </p:pic>
      <p:sp>
        <p:nvSpPr>
          <p:cNvPr id="134" name="Shape 134"/>
          <p:cNvSpPr txBox="1"/>
          <p:nvPr/>
        </p:nvSpPr>
        <p:spPr>
          <a:xfrm>
            <a:off x="7714800" y="62600"/>
            <a:ext cx="1429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Code Smell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Duplicate Code </a:t>
            </a:r>
          </a:p>
        </p:txBody>
      </p:sp>
      <p:sp>
        <p:nvSpPr>
          <p:cNvPr id="140" name="Shape 140"/>
          <p:cNvSpPr txBox="1">
            <a:spLocks noGrp="1"/>
          </p:cNvSpPr>
          <p:nvPr>
            <p:ph type="body" idx="1"/>
          </p:nvPr>
        </p:nvSpPr>
        <p:spPr>
          <a:xfrm>
            <a:off x="457200" y="971550"/>
            <a:ext cx="8229600" cy="3725700"/>
          </a:xfrm>
          <a:prstGeom prst="rect">
            <a:avLst/>
          </a:prstGeom>
        </p:spPr>
        <p:txBody>
          <a:bodyPr lIns="91425" tIns="91425" rIns="91425" bIns="91425" anchor="t" anchorCtr="0">
            <a:noAutofit/>
          </a:bodyPr>
          <a:lstStyle/>
          <a:p>
            <a:pPr marL="457200" lvl="0" indent="-228600" rtl="0">
              <a:spcBef>
                <a:spcPts val="0"/>
              </a:spcBef>
              <a:buChar char="-"/>
            </a:pPr>
            <a:r>
              <a:rPr lang="en"/>
              <a:t>In two methods, same class</a:t>
            </a:r>
          </a:p>
          <a:p>
            <a:pPr marL="457200" lvl="0" indent="-228600" rtl="0">
              <a:spcBef>
                <a:spcPts val="0"/>
              </a:spcBef>
              <a:buChar char="-"/>
            </a:pPr>
            <a:r>
              <a:rPr lang="en"/>
              <a:t>In two sibling subclasses</a:t>
            </a:r>
          </a:p>
          <a:p>
            <a:pPr marL="457200" lvl="0" indent="-228600" rtl="0">
              <a:spcBef>
                <a:spcPts val="0"/>
              </a:spcBef>
              <a:buChar char="-"/>
            </a:pPr>
            <a:r>
              <a:rPr lang="en"/>
              <a:t>Duplication in middle of method </a:t>
            </a:r>
          </a:p>
          <a:p>
            <a:pPr marL="457200" lvl="0" indent="-228600" rtl="0">
              <a:spcBef>
                <a:spcPts val="0"/>
              </a:spcBef>
              <a:buChar char="-"/>
            </a:pPr>
            <a:r>
              <a:rPr lang="en"/>
              <a:t>Different algorithm, same thing</a:t>
            </a:r>
          </a:p>
          <a:p>
            <a:pPr marL="457200" lvl="0" indent="0" rtl="0">
              <a:spcBef>
                <a:spcPts val="0"/>
              </a:spcBef>
              <a:buNone/>
            </a:pPr>
            <a:endParaRPr>
              <a:solidFill>
                <a:srgbClr val="FF00FF"/>
              </a:solidFill>
            </a:endParaRPr>
          </a:p>
        </p:txBody>
      </p:sp>
      <p:sp>
        <p:nvSpPr>
          <p:cNvPr id="141" name="Shape 141"/>
          <p:cNvSpPr txBox="1"/>
          <p:nvPr/>
        </p:nvSpPr>
        <p:spPr>
          <a:xfrm>
            <a:off x="7714800" y="62600"/>
            <a:ext cx="1429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Code Smell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Long Method </a:t>
            </a:r>
          </a:p>
        </p:txBody>
      </p:sp>
      <p:sp>
        <p:nvSpPr>
          <p:cNvPr id="147" name="Shape 147"/>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The longer a procedure is the more difficult it is to understand. </a:t>
            </a:r>
          </a:p>
          <a:p>
            <a:pPr lvl="0" rtl="0">
              <a:spcBef>
                <a:spcPts val="0"/>
              </a:spcBef>
              <a:buNone/>
            </a:pPr>
            <a:endParaRPr/>
          </a:p>
          <a:p>
            <a:pPr lvl="0" rtl="0">
              <a:spcBef>
                <a:spcPts val="0"/>
              </a:spcBef>
              <a:buNone/>
            </a:pPr>
            <a:r>
              <a:rPr lang="en"/>
              <a:t>Too long too hard to understand</a:t>
            </a:r>
          </a:p>
          <a:p>
            <a:pPr lvl="0">
              <a:spcBef>
                <a:spcPts val="0"/>
              </a:spcBef>
              <a:buNone/>
            </a:pPr>
            <a:endParaRPr/>
          </a:p>
        </p:txBody>
      </p:sp>
      <p:pic>
        <p:nvPicPr>
          <p:cNvPr id="148" name="Shape 148"/>
          <p:cNvPicPr preferRelativeResize="0"/>
          <p:nvPr/>
        </p:nvPicPr>
        <p:blipFill>
          <a:blip r:embed="rId3">
            <a:alphaModFix/>
          </a:blip>
          <a:stretch>
            <a:fillRect/>
          </a:stretch>
        </p:blipFill>
        <p:spPr>
          <a:xfrm>
            <a:off x="6095387" y="3265562"/>
            <a:ext cx="2752725" cy="1704975"/>
          </a:xfrm>
          <a:prstGeom prst="rect">
            <a:avLst/>
          </a:prstGeom>
          <a:noFill/>
          <a:ln>
            <a:noFill/>
          </a:ln>
        </p:spPr>
      </p:pic>
      <p:sp>
        <p:nvSpPr>
          <p:cNvPr id="149" name="Shape 149"/>
          <p:cNvSpPr txBox="1"/>
          <p:nvPr/>
        </p:nvSpPr>
        <p:spPr>
          <a:xfrm>
            <a:off x="7714800" y="62600"/>
            <a:ext cx="1429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Code Smell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Refactorings</a:t>
            </a:r>
          </a:p>
        </p:txBody>
      </p:sp>
      <p:sp>
        <p:nvSpPr>
          <p:cNvPr id="155" name="Shape 155"/>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Extract method</a:t>
            </a:r>
          </a:p>
          <a:p>
            <a:pPr marL="457200" lvl="0" indent="-381000" rtl="0">
              <a:spcBef>
                <a:spcPts val="0"/>
              </a:spcBef>
              <a:buSzPct val="100000"/>
              <a:buChar char="-"/>
            </a:pPr>
            <a:r>
              <a:rPr lang="en" sz="2400"/>
              <a:t>Pull up method</a:t>
            </a:r>
          </a:p>
          <a:p>
            <a:pPr marL="457200" lvl="0" indent="-381000" rtl="0">
              <a:spcBef>
                <a:spcPts val="0"/>
              </a:spcBef>
              <a:buSzPct val="100000"/>
              <a:buChar char="-"/>
            </a:pPr>
            <a:r>
              <a:rPr lang="en" sz="2400"/>
              <a:t>Extract surrounding method</a:t>
            </a:r>
          </a:p>
          <a:p>
            <a:pPr marL="457200" lvl="0" indent="-381000" rtl="0">
              <a:spcBef>
                <a:spcPts val="0"/>
              </a:spcBef>
              <a:buSzPct val="100000"/>
              <a:buChar char="-"/>
            </a:pPr>
            <a:r>
              <a:rPr lang="en" sz="2400"/>
              <a:t>Replace parameters with method</a:t>
            </a:r>
          </a:p>
          <a:p>
            <a:pPr marL="457200" lvl="0" indent="-381000" rtl="0">
              <a:spcBef>
                <a:spcPts val="0"/>
              </a:spcBef>
              <a:buSzPct val="100000"/>
              <a:buChar char="-"/>
            </a:pPr>
            <a:r>
              <a:rPr lang="en" sz="2400"/>
              <a:t>Move method</a:t>
            </a:r>
          </a:p>
          <a:p>
            <a:pPr marL="457200" lvl="0" indent="-381000" rtl="0">
              <a:spcBef>
                <a:spcPts val="0"/>
              </a:spcBef>
              <a:buSzPct val="100000"/>
              <a:buChar char="-"/>
            </a:pPr>
            <a:r>
              <a:rPr lang="en" sz="2400"/>
              <a:t>Extract class</a:t>
            </a:r>
          </a:p>
          <a:p>
            <a:pPr marL="457200" lvl="0" indent="-381000" rtl="0">
              <a:spcBef>
                <a:spcPts val="0"/>
              </a:spcBef>
              <a:buSzPct val="100000"/>
              <a:buChar char="-"/>
            </a:pPr>
            <a:r>
              <a:rPr lang="en" sz="2400"/>
              <a:t>Tease apart inheritance</a:t>
            </a:r>
          </a:p>
          <a:p>
            <a:pPr marL="457200" lvl="0" indent="-381000" rtl="0">
              <a:spcBef>
                <a:spcPts val="0"/>
              </a:spcBef>
              <a:buSzPct val="100000"/>
              <a:buChar char="-"/>
            </a:pPr>
            <a:r>
              <a:rPr lang="en" sz="2400"/>
              <a:t>Extract hierarchy</a:t>
            </a:r>
          </a:p>
          <a:p>
            <a:pPr lvl="0" rtl="0">
              <a:spcBef>
                <a:spcPts val="0"/>
              </a:spcBef>
              <a:buNone/>
            </a:pPr>
            <a:r>
              <a:rPr lang="en" sz="2400"/>
              <a:t>      ….	</a:t>
            </a:r>
          </a:p>
          <a:p>
            <a:pPr lvl="0" algn="ctr" rtl="0">
              <a:spcBef>
                <a:spcPts val="0"/>
              </a:spcBef>
              <a:buNone/>
            </a:pPr>
            <a:r>
              <a:rPr lang="en" sz="2200"/>
              <a:t>		</a:t>
            </a:r>
          </a:p>
          <a:p>
            <a:pPr lvl="0" indent="457200" rtl="0">
              <a:spcBef>
                <a:spcPts val="0"/>
              </a:spcBef>
              <a:buNone/>
            </a:pPr>
            <a:endParaRPr sz="2200"/>
          </a:p>
          <a:p>
            <a:pPr lvl="0" algn="ctr" rtl="0">
              <a:spcBef>
                <a:spcPts val="0"/>
              </a:spcBef>
              <a:buNone/>
            </a:pPr>
            <a:endParaRPr sz="2200"/>
          </a:p>
          <a:p>
            <a:pPr lvl="0">
              <a:spcBef>
                <a:spcPts val="0"/>
              </a:spcBef>
              <a:buNone/>
            </a:pPr>
            <a:endParaRPr sz="2200"/>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 Extract Method </a:t>
            </a:r>
          </a:p>
        </p:txBody>
      </p:sp>
      <p:sp>
        <p:nvSpPr>
          <p:cNvPr id="161" name="Shape 161"/>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Use </a:t>
            </a:r>
            <a:r>
              <a:rPr lang="en">
                <a:solidFill>
                  <a:srgbClr val="FF00FF"/>
                </a:solidFill>
              </a:rPr>
              <a:t>extract method</a:t>
            </a:r>
            <a:r>
              <a:rPr lang="en"/>
              <a:t> if you have a code fragment that can be </a:t>
            </a:r>
            <a:r>
              <a:rPr lang="en">
                <a:solidFill>
                  <a:srgbClr val="FF00FF"/>
                </a:solidFill>
              </a:rPr>
              <a:t>grouped together</a:t>
            </a:r>
            <a:r>
              <a:rPr lang="en"/>
              <a:t>, by turning the fragment into a method whose name explains purpose of the method</a:t>
            </a:r>
          </a:p>
          <a:p>
            <a:pPr lvl="0" rtl="0">
              <a:spcBef>
                <a:spcPts val="0"/>
              </a:spcBef>
              <a:buNone/>
            </a:pPr>
            <a:endParaRPr/>
          </a:p>
        </p:txBody>
      </p:sp>
      <p:sp>
        <p:nvSpPr>
          <p:cNvPr id="162" name="Shape 162"/>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Extract Method</a:t>
            </a:r>
          </a:p>
        </p:txBody>
      </p:sp>
      <p:sp>
        <p:nvSpPr>
          <p:cNvPr id="168" name="Shape 168"/>
          <p:cNvSpPr txBox="1">
            <a:spLocks noGrp="1"/>
          </p:cNvSpPr>
          <p:nvPr>
            <p:ph type="body" idx="1"/>
          </p:nvPr>
        </p:nvSpPr>
        <p:spPr>
          <a:xfrm>
            <a:off x="502825" y="1107550"/>
            <a:ext cx="8547000" cy="3847500"/>
          </a:xfrm>
          <a:prstGeom prst="rect">
            <a:avLst/>
          </a:prstGeom>
          <a:ln>
            <a:noFill/>
          </a:ln>
        </p:spPr>
        <p:txBody>
          <a:bodyPr lIns="91425" tIns="91425" rIns="91425" bIns="91425" anchor="t" anchorCtr="0">
            <a:noAutofit/>
          </a:bodyPr>
          <a:lstStyle/>
          <a:p>
            <a:pPr marL="457200" lvl="0" indent="-406400" rtl="0">
              <a:spcBef>
                <a:spcPts val="0"/>
              </a:spcBef>
              <a:buSzPct val="100000"/>
              <a:buChar char="-"/>
            </a:pPr>
            <a:r>
              <a:rPr lang="en" sz="2800"/>
              <a:t>Most common refactoring</a:t>
            </a:r>
          </a:p>
          <a:p>
            <a:pPr marL="457200" lvl="0" indent="-406400" rtl="0">
              <a:spcBef>
                <a:spcPts val="0"/>
              </a:spcBef>
              <a:buSzPct val="100000"/>
              <a:buChar char="-"/>
            </a:pPr>
            <a:r>
              <a:rPr lang="en" sz="2800"/>
              <a:t>Improves usability of method</a:t>
            </a:r>
          </a:p>
          <a:p>
            <a:pPr marL="457200" lvl="0" indent="-406400" rtl="0">
              <a:spcBef>
                <a:spcPts val="0"/>
              </a:spcBef>
              <a:buSzPct val="100000"/>
              <a:buChar char="-"/>
            </a:pPr>
            <a:r>
              <a:rPr lang="en" sz="2800"/>
              <a:t>Easier to understand</a:t>
            </a:r>
          </a:p>
          <a:p>
            <a:pPr marL="457200" lvl="0" indent="-406400" rtl="0">
              <a:spcBef>
                <a:spcPts val="0"/>
              </a:spcBef>
              <a:buSzPct val="100000"/>
              <a:buChar char="-"/>
            </a:pPr>
            <a:r>
              <a:rPr lang="en" sz="2800"/>
              <a:t>Overriding is easier</a:t>
            </a:r>
          </a:p>
          <a:p>
            <a:pPr marR="0" lvl="0" algn="l" rtl="0">
              <a:lnSpc>
                <a:spcPct val="100000"/>
              </a:lnSpc>
              <a:spcBef>
                <a:spcPts val="600"/>
              </a:spcBef>
              <a:spcAft>
                <a:spcPts val="0"/>
              </a:spcAft>
              <a:buNone/>
            </a:pPr>
            <a:endParaRPr/>
          </a:p>
        </p:txBody>
      </p:sp>
      <p:sp>
        <p:nvSpPr>
          <p:cNvPr id="169" name="Shape 169"/>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178753"/>
            <a:ext cx="8229600" cy="857400"/>
          </a:xfrm>
          <a:prstGeom prst="rect">
            <a:avLst/>
          </a:prstGeom>
        </p:spPr>
        <p:txBody>
          <a:bodyPr lIns="91425" tIns="91425" rIns="91425" bIns="91425" anchor="b" anchorCtr="0">
            <a:noAutofit/>
          </a:bodyPr>
          <a:lstStyle/>
          <a:p>
            <a:pPr lvl="0" rtl="0">
              <a:spcBef>
                <a:spcPts val="0"/>
              </a:spcBef>
              <a:buNone/>
            </a:pPr>
            <a:r>
              <a:rPr lang="en"/>
              <a:t>ICONFINDER</a:t>
            </a:r>
          </a:p>
        </p:txBody>
      </p:sp>
      <p:sp>
        <p:nvSpPr>
          <p:cNvPr id="42" name="Shape 42"/>
          <p:cNvSpPr txBox="1">
            <a:spLocks noGrp="1"/>
          </p:cNvSpPr>
          <p:nvPr>
            <p:ph type="body" idx="1"/>
          </p:nvPr>
        </p:nvSpPr>
        <p:spPr>
          <a:xfrm>
            <a:off x="3048000" y="4345550"/>
            <a:ext cx="2844000" cy="457200"/>
          </a:xfrm>
          <a:prstGeom prst="rect">
            <a:avLst/>
          </a:prstGeom>
        </p:spPr>
        <p:txBody>
          <a:bodyPr lIns="91425" tIns="91425" rIns="91425" bIns="91425" anchor="t" anchorCtr="0">
            <a:noAutofit/>
          </a:bodyPr>
          <a:lstStyle/>
          <a:p>
            <a:pPr lvl="0" rtl="0">
              <a:spcBef>
                <a:spcPts val="0"/>
              </a:spcBef>
              <a:buNone/>
            </a:pPr>
            <a:r>
              <a:rPr lang="en" sz="2400">
                <a:solidFill>
                  <a:srgbClr val="00FF00"/>
                </a:solidFill>
              </a:rPr>
              <a:t>Founded</a:t>
            </a:r>
          </a:p>
        </p:txBody>
      </p:sp>
      <p:sp>
        <p:nvSpPr>
          <p:cNvPr id="43" name="Shape 43"/>
          <p:cNvSpPr/>
          <p:nvPr/>
        </p:nvSpPr>
        <p:spPr>
          <a:xfrm>
            <a:off x="802825" y="1115775"/>
            <a:ext cx="279000" cy="3762300"/>
          </a:xfrm>
          <a:prstGeom prst="rect">
            <a:avLst/>
          </a:prstGeom>
          <a:solidFill>
            <a:srgbClr val="B7B7B7"/>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4" name="Shape 44"/>
          <p:cNvSpPr/>
          <p:nvPr/>
        </p:nvSpPr>
        <p:spPr>
          <a:xfrm>
            <a:off x="741600" y="1107625"/>
            <a:ext cx="428700" cy="394500"/>
          </a:xfrm>
          <a:prstGeom prst="ellipse">
            <a:avLst/>
          </a:prstGeom>
          <a:solidFill>
            <a:srgbClr val="666666"/>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 name="Shape 45"/>
          <p:cNvSpPr/>
          <p:nvPr/>
        </p:nvSpPr>
        <p:spPr>
          <a:xfrm>
            <a:off x="741600" y="1993500"/>
            <a:ext cx="428700" cy="394500"/>
          </a:xfrm>
          <a:prstGeom prst="ellipse">
            <a:avLst/>
          </a:prstGeom>
          <a:solidFill>
            <a:srgbClr val="666666"/>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6" name="Shape 46"/>
          <p:cNvSpPr/>
          <p:nvPr/>
        </p:nvSpPr>
        <p:spPr>
          <a:xfrm>
            <a:off x="727975" y="3307900"/>
            <a:ext cx="428700" cy="394500"/>
          </a:xfrm>
          <a:prstGeom prst="ellipse">
            <a:avLst/>
          </a:prstGeom>
          <a:solidFill>
            <a:srgbClr val="666666"/>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 name="Shape 47"/>
          <p:cNvSpPr/>
          <p:nvPr/>
        </p:nvSpPr>
        <p:spPr>
          <a:xfrm>
            <a:off x="727975" y="4403275"/>
            <a:ext cx="428700" cy="394500"/>
          </a:xfrm>
          <a:prstGeom prst="ellipse">
            <a:avLst/>
          </a:prstGeom>
          <a:solidFill>
            <a:srgbClr val="666666"/>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8" name="Shape 48"/>
          <p:cNvSpPr/>
          <p:nvPr/>
        </p:nvSpPr>
        <p:spPr>
          <a:xfrm rot="5400000">
            <a:off x="1583491" y="741837"/>
            <a:ext cx="591925" cy="1126050"/>
          </a:xfrm>
          <a:prstGeom prst="flowChartOffpageConnector">
            <a:avLst/>
          </a:prstGeom>
          <a:solidFill>
            <a:srgbClr val="FFFF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9" name="Shape 49"/>
          <p:cNvSpPr/>
          <p:nvPr/>
        </p:nvSpPr>
        <p:spPr>
          <a:xfrm rot="5400000">
            <a:off x="1671550" y="4163125"/>
            <a:ext cx="415800" cy="896100"/>
          </a:xfrm>
          <a:prstGeom prst="flowChartOffpageConnector">
            <a:avLst/>
          </a:prstGeom>
          <a:solidFill>
            <a:srgbClr val="00FF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50" name="Shape 50"/>
          <p:cNvSpPr/>
          <p:nvPr/>
        </p:nvSpPr>
        <p:spPr>
          <a:xfrm rot="5400000">
            <a:off x="1759699" y="2839400"/>
            <a:ext cx="591925" cy="1331525"/>
          </a:xfrm>
          <a:prstGeom prst="flowChartOffpageConnector">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1" name="Shape 51"/>
          <p:cNvSpPr/>
          <p:nvPr/>
        </p:nvSpPr>
        <p:spPr>
          <a:xfrm rot="5400000">
            <a:off x="1617516" y="1627725"/>
            <a:ext cx="591925" cy="1126050"/>
          </a:xfrm>
          <a:prstGeom prst="flowChartOffpageConnector">
            <a:avLst/>
          </a:prstGeom>
          <a:solidFill>
            <a:srgbClr val="00FFFF"/>
          </a:solidFill>
          <a:ln w="9525" cap="flat" cmpd="sng">
            <a:solidFill>
              <a:srgbClr val="00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 name="Shape 52"/>
          <p:cNvSpPr txBox="1"/>
          <p:nvPr/>
        </p:nvSpPr>
        <p:spPr>
          <a:xfrm>
            <a:off x="1660075" y="4401900"/>
            <a:ext cx="592200" cy="265500"/>
          </a:xfrm>
          <a:prstGeom prst="rect">
            <a:avLst/>
          </a:prstGeom>
          <a:noFill/>
          <a:ln>
            <a:noFill/>
          </a:ln>
        </p:spPr>
        <p:txBody>
          <a:bodyPr lIns="91425" tIns="91425" rIns="91425" bIns="91425" anchor="t" anchorCtr="0">
            <a:noAutofit/>
          </a:bodyPr>
          <a:lstStyle/>
          <a:p>
            <a:pPr lvl="0" rtl="0">
              <a:spcBef>
                <a:spcPts val="0"/>
              </a:spcBef>
              <a:buNone/>
            </a:pPr>
            <a:r>
              <a:rPr lang="en"/>
              <a:t>2007</a:t>
            </a:r>
          </a:p>
        </p:txBody>
      </p:sp>
      <p:sp>
        <p:nvSpPr>
          <p:cNvPr id="53" name="Shape 53"/>
          <p:cNvSpPr txBox="1"/>
          <p:nvPr/>
        </p:nvSpPr>
        <p:spPr>
          <a:xfrm>
            <a:off x="1578425" y="3291925"/>
            <a:ext cx="1074900" cy="457200"/>
          </a:xfrm>
          <a:prstGeom prst="rect">
            <a:avLst/>
          </a:prstGeom>
          <a:solidFill>
            <a:srgbClr val="FF00FF"/>
          </a:solidFill>
          <a:ln>
            <a:noFill/>
          </a:ln>
        </p:spPr>
        <p:txBody>
          <a:bodyPr lIns="91425" tIns="91425" rIns="91425" bIns="91425" anchor="t" anchorCtr="0">
            <a:noAutofit/>
          </a:bodyPr>
          <a:lstStyle/>
          <a:p>
            <a:pPr lvl="0" rtl="0">
              <a:spcBef>
                <a:spcPts val="0"/>
              </a:spcBef>
              <a:buNone/>
            </a:pPr>
            <a:r>
              <a:rPr lang="en"/>
              <a:t>2007-2012</a:t>
            </a:r>
          </a:p>
        </p:txBody>
      </p:sp>
      <p:sp>
        <p:nvSpPr>
          <p:cNvPr id="54" name="Shape 54"/>
          <p:cNvSpPr txBox="1"/>
          <p:nvPr/>
        </p:nvSpPr>
        <p:spPr>
          <a:xfrm>
            <a:off x="1654625" y="2027275"/>
            <a:ext cx="945600" cy="457200"/>
          </a:xfrm>
          <a:prstGeom prst="rect">
            <a:avLst/>
          </a:prstGeom>
          <a:noFill/>
          <a:ln>
            <a:noFill/>
          </a:ln>
        </p:spPr>
        <p:txBody>
          <a:bodyPr lIns="91425" tIns="91425" rIns="91425" bIns="91425" anchor="t" anchorCtr="0">
            <a:noAutofit/>
          </a:bodyPr>
          <a:lstStyle/>
          <a:p>
            <a:pPr lvl="0" rtl="0">
              <a:spcBef>
                <a:spcPts val="0"/>
              </a:spcBef>
              <a:buNone/>
            </a:pPr>
            <a:r>
              <a:rPr lang="en"/>
              <a:t>2012</a:t>
            </a:r>
          </a:p>
        </p:txBody>
      </p:sp>
      <p:sp>
        <p:nvSpPr>
          <p:cNvPr id="55" name="Shape 55"/>
          <p:cNvSpPr txBox="1"/>
          <p:nvPr/>
        </p:nvSpPr>
        <p:spPr>
          <a:xfrm>
            <a:off x="1587062" y="1089600"/>
            <a:ext cx="820200" cy="457200"/>
          </a:xfrm>
          <a:prstGeom prst="rect">
            <a:avLst/>
          </a:prstGeom>
          <a:noFill/>
          <a:ln>
            <a:noFill/>
          </a:ln>
        </p:spPr>
        <p:txBody>
          <a:bodyPr lIns="91425" tIns="91425" rIns="91425" bIns="91425" anchor="t" anchorCtr="0">
            <a:noAutofit/>
          </a:bodyPr>
          <a:lstStyle/>
          <a:p>
            <a:pPr lvl="0" rtl="0">
              <a:spcBef>
                <a:spcPts val="0"/>
              </a:spcBef>
              <a:buNone/>
            </a:pPr>
            <a:r>
              <a:rPr lang="en"/>
              <a:t>2014</a:t>
            </a:r>
          </a:p>
        </p:txBody>
      </p:sp>
      <p:sp>
        <p:nvSpPr>
          <p:cNvPr id="56" name="Shape 56"/>
          <p:cNvSpPr txBox="1"/>
          <p:nvPr/>
        </p:nvSpPr>
        <p:spPr>
          <a:xfrm>
            <a:off x="2973150" y="1546800"/>
            <a:ext cx="5388600" cy="1331100"/>
          </a:xfrm>
          <a:prstGeom prst="rect">
            <a:avLst/>
          </a:prstGeom>
          <a:solidFill>
            <a:srgbClr val="00FFFF"/>
          </a:solidFill>
          <a:ln w="9525" cap="flat" cmpd="sng">
            <a:solidFill>
              <a:srgbClr val="00FFFF"/>
            </a:solidFill>
            <a:prstDash val="solid"/>
            <a:round/>
            <a:headEnd type="none" w="med" len="med"/>
            <a:tailEnd type="none" w="med" len="med"/>
          </a:ln>
        </p:spPr>
        <p:txBody>
          <a:bodyPr lIns="91425" tIns="91425" rIns="91425" bIns="91425" anchor="t" anchorCtr="0">
            <a:noAutofit/>
          </a:bodyPr>
          <a:lstStyle/>
          <a:p>
            <a:pPr marL="457200" lvl="0" indent="-355600" rtl="0">
              <a:spcBef>
                <a:spcPts val="0"/>
              </a:spcBef>
              <a:buClr>
                <a:srgbClr val="000000"/>
              </a:buClr>
              <a:buSzPct val="100000"/>
              <a:buChar char="-"/>
            </a:pPr>
            <a:r>
              <a:rPr lang="en" sz="2000"/>
              <a:t>Django based web application</a:t>
            </a:r>
          </a:p>
          <a:p>
            <a:pPr marL="457200" lvl="0" indent="-355600" rtl="0">
              <a:spcBef>
                <a:spcPts val="0"/>
              </a:spcBef>
              <a:buClr>
                <a:srgbClr val="000000"/>
              </a:buClr>
              <a:buSzPct val="100000"/>
              <a:buChar char="-"/>
            </a:pPr>
            <a:r>
              <a:rPr lang="en" sz="2000"/>
              <a:t>PostgreSQL</a:t>
            </a:r>
          </a:p>
          <a:p>
            <a:pPr marL="457200" lvl="0" indent="-355600" rtl="0">
              <a:spcBef>
                <a:spcPts val="0"/>
              </a:spcBef>
              <a:buClr>
                <a:srgbClr val="000000"/>
              </a:buClr>
              <a:buSzPct val="100000"/>
              <a:buChar char="-"/>
            </a:pPr>
            <a:r>
              <a:rPr lang="en" sz="2000"/>
              <a:t>Elasticsearch</a:t>
            </a:r>
          </a:p>
          <a:p>
            <a:pPr marL="457200" lvl="0" indent="-355600" rtl="0">
              <a:spcBef>
                <a:spcPts val="0"/>
              </a:spcBef>
              <a:buClr>
                <a:srgbClr val="000000"/>
              </a:buClr>
              <a:buSzPct val="100000"/>
              <a:buChar char="-"/>
            </a:pPr>
            <a:r>
              <a:rPr lang="en" sz="2000"/>
              <a:t>Amazon Elastic Compute cloud</a:t>
            </a:r>
          </a:p>
        </p:txBody>
      </p:sp>
      <p:sp>
        <p:nvSpPr>
          <p:cNvPr id="57" name="Shape 57"/>
          <p:cNvSpPr txBox="1"/>
          <p:nvPr/>
        </p:nvSpPr>
        <p:spPr>
          <a:xfrm>
            <a:off x="3007175" y="2975875"/>
            <a:ext cx="5354700" cy="1271700"/>
          </a:xfrm>
          <a:prstGeom prst="rect">
            <a:avLst/>
          </a:prstGeom>
          <a:solidFill>
            <a:srgbClr val="FF00FF"/>
          </a:solidFill>
          <a:ln w="9525" cap="flat" cmpd="sng">
            <a:solidFill>
              <a:srgbClr val="674EA7"/>
            </a:solidFill>
            <a:prstDash val="solid"/>
            <a:round/>
            <a:headEnd type="none" w="med" len="med"/>
            <a:tailEnd type="none" w="med" len="med"/>
          </a:ln>
        </p:spPr>
        <p:txBody>
          <a:bodyPr lIns="91425" tIns="91425" rIns="91425" bIns="91425" anchor="t" anchorCtr="0">
            <a:noAutofit/>
          </a:bodyPr>
          <a:lstStyle/>
          <a:p>
            <a:pPr marL="457200" lvl="0" indent="-355600" rtl="0">
              <a:spcBef>
                <a:spcPts val="0"/>
              </a:spcBef>
              <a:buClr>
                <a:srgbClr val="000000"/>
              </a:buClr>
              <a:buSzPct val="100000"/>
              <a:buChar char="-"/>
            </a:pPr>
            <a:r>
              <a:rPr lang="en" sz="2000" dirty="0"/>
              <a:t>LAMP stack</a:t>
            </a:r>
          </a:p>
          <a:p>
            <a:pPr marL="457200" lvl="0" indent="-355600" rtl="0">
              <a:spcBef>
                <a:spcPts val="0"/>
              </a:spcBef>
              <a:buClr>
                <a:srgbClr val="000000"/>
              </a:buClr>
              <a:buSzPct val="100000"/>
              <a:buChar char="-"/>
            </a:pPr>
            <a:r>
              <a:rPr lang="en" sz="2000" u="sng" dirty="0">
                <a:solidFill>
                  <a:schemeClr val="tx1"/>
                </a:solidFill>
              </a:rPr>
              <a:t>xcache</a:t>
            </a:r>
            <a:r>
              <a:rPr lang="en" sz="2000" dirty="0">
                <a:solidFill>
                  <a:schemeClr val="tx1"/>
                </a:solidFill>
              </a:rPr>
              <a:t> </a:t>
            </a:r>
            <a:r>
              <a:rPr lang="en" sz="2000" dirty="0"/>
              <a:t>for php bytecode caching</a:t>
            </a:r>
          </a:p>
          <a:p>
            <a:pPr marL="457200" lvl="0" indent="-355600" rtl="0">
              <a:spcBef>
                <a:spcPts val="0"/>
              </a:spcBef>
              <a:buClr>
                <a:srgbClr val="000000"/>
              </a:buClr>
              <a:buSzPct val="100000"/>
              <a:buChar char="-"/>
            </a:pPr>
            <a:r>
              <a:rPr lang="en" sz="2000" u="sng" dirty="0"/>
              <a:t>Mod_pagespeed</a:t>
            </a:r>
            <a:endParaRPr lang="en" sz="2000" u="sng" dirty="0">
              <a:hlinkClick r:id="rId3"/>
            </a:endParaRPr>
          </a:p>
          <a:p>
            <a:pPr marL="457200" lvl="0" indent="-355600" rtl="0">
              <a:spcBef>
                <a:spcPts val="0"/>
              </a:spcBef>
              <a:buClr>
                <a:srgbClr val="000000"/>
              </a:buClr>
              <a:buSzPct val="100000"/>
              <a:buChar char="-"/>
            </a:pPr>
            <a:r>
              <a:rPr lang="en" sz="2000" dirty="0"/>
              <a:t>1 virtual machine 16GB RAM 16 core </a:t>
            </a:r>
          </a:p>
        </p:txBody>
      </p:sp>
      <p:sp>
        <p:nvSpPr>
          <p:cNvPr id="58" name="Shape 58"/>
          <p:cNvSpPr txBox="1"/>
          <p:nvPr/>
        </p:nvSpPr>
        <p:spPr>
          <a:xfrm>
            <a:off x="3007175" y="963375"/>
            <a:ext cx="3918900" cy="457200"/>
          </a:xfrm>
          <a:prstGeom prst="rect">
            <a:avLst/>
          </a:prstGeom>
          <a:noFill/>
          <a:ln>
            <a:noFill/>
          </a:ln>
        </p:spPr>
        <p:txBody>
          <a:bodyPr lIns="91425" tIns="91425" rIns="91425" bIns="91425" anchor="t" anchorCtr="0">
            <a:noAutofit/>
          </a:bodyPr>
          <a:lstStyle/>
          <a:p>
            <a:pPr lvl="0" rtl="0">
              <a:spcBef>
                <a:spcPts val="0"/>
              </a:spcBef>
              <a:buNone/>
            </a:pPr>
            <a:r>
              <a:rPr lang="en" sz="2000">
                <a:solidFill>
                  <a:srgbClr val="FFFF00"/>
                </a:solidFill>
              </a:rPr>
              <a:t>Huge Refactoring</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250025" y="0"/>
            <a:ext cx="4445400" cy="5060100"/>
          </a:xfrm>
          <a:prstGeom prst="rect">
            <a:avLst/>
          </a:prstGeom>
        </p:spPr>
        <p:txBody>
          <a:bodyPr lIns="91425" tIns="91425" rIns="91425" bIns="91425" anchor="t" anchorCtr="0">
            <a:noAutofit/>
          </a:bodyPr>
          <a:lstStyle/>
          <a:p>
            <a:pPr lvl="0" rtl="0">
              <a:spcBef>
                <a:spcPts val="0"/>
              </a:spcBef>
              <a:buNone/>
            </a:pPr>
            <a:r>
              <a:rPr lang="en" sz="1400"/>
              <a:t>Class Print</a:t>
            </a:r>
          </a:p>
          <a:p>
            <a:pPr lvl="0" rtl="0">
              <a:spcBef>
                <a:spcPts val="0"/>
              </a:spcBef>
              <a:buNone/>
            </a:pPr>
            <a:r>
              <a:rPr lang="en" sz="1400"/>
              <a:t>    def print_owing</a:t>
            </a:r>
          </a:p>
          <a:p>
            <a:pPr lvl="0" rtl="0">
              <a:spcBef>
                <a:spcPts val="0"/>
              </a:spcBef>
              <a:buNone/>
            </a:pPr>
            <a:r>
              <a:rPr lang="en" sz="1400"/>
              <a:t>	outstanding = 0.0</a:t>
            </a:r>
          </a:p>
          <a:p>
            <a:pPr lvl="0" rtl="0">
              <a:spcBef>
                <a:spcPts val="0"/>
              </a:spcBef>
              <a:buNone/>
            </a:pPr>
            <a:r>
              <a:rPr lang="en" sz="1400"/>
              <a:t>	</a:t>
            </a:r>
          </a:p>
          <a:p>
            <a:pPr lvl="0" indent="457200" rtl="0">
              <a:spcBef>
                <a:spcPts val="0"/>
              </a:spcBef>
              <a:buNone/>
            </a:pPr>
            <a:r>
              <a:rPr lang="en" sz="1400"/>
              <a:t># print banner</a:t>
            </a:r>
          </a:p>
          <a:p>
            <a:pPr lvl="0" indent="457200" rtl="0">
              <a:spcBef>
                <a:spcPts val="0"/>
              </a:spcBef>
              <a:buNone/>
            </a:pPr>
            <a:r>
              <a:rPr lang="en" sz="1400"/>
              <a:t>puts “************************”</a:t>
            </a:r>
          </a:p>
          <a:p>
            <a:pPr lvl="0" indent="457200" rtl="0">
              <a:spcBef>
                <a:spcPts val="0"/>
              </a:spcBef>
              <a:buNone/>
            </a:pPr>
            <a:r>
              <a:rPr lang="en" sz="1400"/>
              <a:t>puts “**Customer Owes ***”</a:t>
            </a:r>
          </a:p>
          <a:p>
            <a:pPr lvl="0" indent="457200" rtl="0">
              <a:spcBef>
                <a:spcPts val="0"/>
              </a:spcBef>
              <a:buNone/>
            </a:pPr>
            <a:r>
              <a:rPr lang="en" sz="1400"/>
              <a:t>puts “************************”</a:t>
            </a:r>
          </a:p>
          <a:p>
            <a:pPr lvl="0" rtl="0">
              <a:spcBef>
                <a:spcPts val="0"/>
              </a:spcBef>
              <a:buNone/>
            </a:pPr>
            <a:endParaRPr sz="1400"/>
          </a:p>
          <a:p>
            <a:pPr lvl="0" indent="457200" rtl="0">
              <a:spcBef>
                <a:spcPts val="0"/>
              </a:spcBef>
              <a:buNone/>
            </a:pPr>
            <a:r>
              <a:rPr lang="en" sz="1400"/>
              <a:t>#calculate outstanding</a:t>
            </a:r>
          </a:p>
          <a:p>
            <a:pPr lvl="0" indent="457200" rtl="0">
              <a:spcBef>
                <a:spcPts val="0"/>
              </a:spcBef>
              <a:buNone/>
            </a:pPr>
            <a:r>
              <a:rPr lang="en" sz="1400"/>
              <a:t>@orders.each do |order|</a:t>
            </a:r>
          </a:p>
          <a:p>
            <a:pPr lvl="0" rtl="0">
              <a:spcBef>
                <a:spcPts val="0"/>
              </a:spcBef>
              <a:buNone/>
            </a:pPr>
            <a:r>
              <a:rPr lang="en" sz="1400"/>
              <a:t>		outstanding += order.amount</a:t>
            </a:r>
          </a:p>
          <a:p>
            <a:pPr lvl="0" indent="457200" rtl="0">
              <a:spcBef>
                <a:spcPts val="0"/>
              </a:spcBef>
              <a:buNone/>
            </a:pPr>
            <a:r>
              <a:rPr lang="en" sz="1400"/>
              <a:t>end</a:t>
            </a:r>
          </a:p>
          <a:p>
            <a:pPr lvl="0" rtl="0">
              <a:spcBef>
                <a:spcPts val="0"/>
              </a:spcBef>
              <a:buNone/>
            </a:pPr>
            <a:r>
              <a:rPr lang="en" sz="1400"/>
              <a:t>	</a:t>
            </a:r>
          </a:p>
          <a:p>
            <a:pPr lvl="0" rtl="0">
              <a:lnSpc>
                <a:spcPct val="100000"/>
              </a:lnSpc>
              <a:spcBef>
                <a:spcPts val="0"/>
              </a:spcBef>
              <a:buNone/>
            </a:pPr>
            <a:r>
              <a:rPr lang="en" sz="1400"/>
              <a:t>	#print details</a:t>
            </a:r>
          </a:p>
          <a:p>
            <a:pPr lvl="0" rtl="0">
              <a:lnSpc>
                <a:spcPct val="100000"/>
              </a:lnSpc>
              <a:spcBef>
                <a:spcPts val="0"/>
              </a:spcBef>
              <a:buNone/>
            </a:pPr>
            <a:r>
              <a:rPr lang="en" sz="1400"/>
              <a:t>	</a:t>
            </a:r>
            <a:r>
              <a:rPr lang="en" sz="1400">
                <a:solidFill>
                  <a:srgbClr val="FFFFFF"/>
                </a:solidFill>
              </a:rPr>
              <a:t>puts(“name: #{@name})</a:t>
            </a:r>
          </a:p>
          <a:p>
            <a:pPr lvl="0" rtl="0">
              <a:lnSpc>
                <a:spcPct val="100000"/>
              </a:lnSpc>
              <a:spcBef>
                <a:spcPts val="0"/>
              </a:spcBef>
              <a:buNone/>
            </a:pPr>
            <a:r>
              <a:rPr lang="en" sz="1400">
                <a:solidFill>
                  <a:srgbClr val="FFFFFF"/>
                </a:solidFill>
              </a:rPr>
              <a:t>	puts(“amount: #{outstanding})</a:t>
            </a:r>
          </a:p>
          <a:p>
            <a:pPr lvl="0" rtl="0">
              <a:lnSpc>
                <a:spcPct val="100000"/>
              </a:lnSpc>
              <a:spcBef>
                <a:spcPts val="0"/>
              </a:spcBef>
              <a:buNone/>
            </a:pPr>
            <a:endParaRPr sz="1400">
              <a:solidFill>
                <a:srgbClr val="FFFFFF"/>
              </a:solidFill>
            </a:endParaRPr>
          </a:p>
          <a:p>
            <a:pPr lvl="0" rtl="0">
              <a:lnSpc>
                <a:spcPct val="100000"/>
              </a:lnSpc>
              <a:spcBef>
                <a:spcPts val="0"/>
              </a:spcBef>
              <a:buNone/>
            </a:pPr>
            <a:r>
              <a:rPr lang="en" sz="1400">
                <a:solidFill>
                  <a:srgbClr val="FFFFFF"/>
                </a:solidFill>
              </a:rPr>
              <a:t>	</a:t>
            </a:r>
            <a:r>
              <a:rPr lang="en" sz="1400"/>
              <a:t>puts “************************”</a:t>
            </a:r>
          </a:p>
          <a:p>
            <a:pPr lvl="0" indent="387350" rtl="0">
              <a:spcBef>
                <a:spcPts val="0"/>
              </a:spcBef>
              <a:buClr>
                <a:schemeClr val="dk1"/>
              </a:buClr>
              <a:buSzPct val="78571"/>
              <a:buFont typeface="Arial"/>
              <a:buNone/>
            </a:pPr>
            <a:r>
              <a:rPr lang="en" sz="1400"/>
              <a:t>puts “**Customer Owes ***”</a:t>
            </a:r>
          </a:p>
          <a:p>
            <a:pPr lvl="0" indent="387350" rtl="0">
              <a:spcBef>
                <a:spcPts val="0"/>
              </a:spcBef>
              <a:buClr>
                <a:schemeClr val="dk1"/>
              </a:buClr>
              <a:buSzPct val="78571"/>
              <a:buFont typeface="Arial"/>
              <a:buNone/>
            </a:pPr>
            <a:r>
              <a:rPr lang="en" sz="1400"/>
              <a:t>puts “************************”</a:t>
            </a:r>
          </a:p>
          <a:p>
            <a:pPr marL="0" lvl="0" indent="-69850" rtl="0">
              <a:spcBef>
                <a:spcPts val="0"/>
              </a:spcBef>
              <a:buClr>
                <a:schemeClr val="dk1"/>
              </a:buClr>
              <a:buSzPct val="78571"/>
              <a:buFont typeface="Arial"/>
              <a:buNone/>
            </a:pPr>
            <a:r>
              <a:rPr lang="en" sz="1400"/>
              <a:t>     end</a:t>
            </a:r>
          </a:p>
          <a:p>
            <a:pPr lvl="0" rtl="0">
              <a:lnSpc>
                <a:spcPct val="100000"/>
              </a:lnSpc>
              <a:spcBef>
                <a:spcPts val="0"/>
              </a:spcBef>
              <a:buNone/>
            </a:pPr>
            <a:r>
              <a:rPr lang="en" sz="1400">
                <a:solidFill>
                  <a:srgbClr val="FFFFFF"/>
                </a:solidFill>
              </a:rPr>
              <a:t>end</a:t>
            </a:r>
          </a:p>
        </p:txBody>
      </p:sp>
      <p:sp>
        <p:nvSpPr>
          <p:cNvPr id="175" name="Shape 175"/>
          <p:cNvSpPr txBox="1"/>
          <p:nvPr/>
        </p:nvSpPr>
        <p:spPr>
          <a:xfrm>
            <a:off x="5536875" y="1866975"/>
            <a:ext cx="2807400" cy="18123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What bad smells can we identify within this method and how do we refactor them?</a:t>
            </a:r>
          </a:p>
        </p:txBody>
      </p:sp>
      <p:sp>
        <p:nvSpPr>
          <p:cNvPr id="176" name="Shape 176"/>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Extract Method: Mechanics</a:t>
            </a:r>
          </a:p>
        </p:txBody>
      </p:sp>
      <p:sp>
        <p:nvSpPr>
          <p:cNvPr id="182" name="Shape 18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Clr>
                <a:srgbClr val="FF00FF"/>
              </a:buClr>
              <a:buSzPct val="100000"/>
              <a:buAutoNum type="arabicPeriod"/>
            </a:pPr>
            <a:r>
              <a:rPr lang="en" sz="2400">
                <a:solidFill>
                  <a:srgbClr val="FF00FF"/>
                </a:solidFill>
              </a:rPr>
              <a:t>Create new method, name after intention</a:t>
            </a:r>
          </a:p>
          <a:p>
            <a:pPr marL="457200" lvl="0" indent="-381000" rtl="0">
              <a:spcBef>
                <a:spcPts val="0"/>
              </a:spcBef>
              <a:buClr>
                <a:srgbClr val="FF00FF"/>
              </a:buClr>
              <a:buSzPct val="100000"/>
              <a:buAutoNum type="arabicPeriod"/>
            </a:pPr>
            <a:r>
              <a:rPr lang="en" sz="2400">
                <a:solidFill>
                  <a:srgbClr val="FF00FF"/>
                </a:solidFill>
              </a:rPr>
              <a:t>Copy extracted code into target method</a:t>
            </a:r>
          </a:p>
          <a:p>
            <a:pPr lvl="0" rtl="0">
              <a:spcBef>
                <a:spcPts val="0"/>
              </a:spcBef>
              <a:buNone/>
            </a:pPr>
            <a:endParaRPr sz="2400"/>
          </a:p>
        </p:txBody>
      </p:sp>
      <p:sp>
        <p:nvSpPr>
          <p:cNvPr id="183" name="Shape 183"/>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258175" y="128700"/>
            <a:ext cx="4445400" cy="4886100"/>
          </a:xfrm>
          <a:prstGeom prst="rect">
            <a:avLst/>
          </a:prstGeom>
        </p:spPr>
        <p:txBody>
          <a:bodyPr lIns="91425" tIns="91425" rIns="91425" bIns="91425" anchor="t" anchorCtr="0">
            <a:noAutofit/>
          </a:bodyPr>
          <a:lstStyle/>
          <a:p>
            <a:pPr lvl="0" rtl="0">
              <a:spcBef>
                <a:spcPts val="0"/>
              </a:spcBef>
              <a:buNone/>
            </a:pPr>
            <a:r>
              <a:rPr lang="en" sz="1300" dirty="0"/>
              <a:t>class Print</a:t>
            </a:r>
          </a:p>
          <a:p>
            <a:pPr lvl="0" rtl="0">
              <a:spcBef>
                <a:spcPts val="0"/>
              </a:spcBef>
              <a:buNone/>
            </a:pPr>
            <a:r>
              <a:rPr lang="en" sz="1300" dirty="0"/>
              <a:t>     def print_owing</a:t>
            </a:r>
          </a:p>
          <a:p>
            <a:pPr lvl="0" rtl="0">
              <a:spcBef>
                <a:spcPts val="0"/>
              </a:spcBef>
              <a:buNone/>
            </a:pPr>
            <a:r>
              <a:rPr lang="en" sz="1300" dirty="0"/>
              <a:t>	outstanding = 0.0</a:t>
            </a:r>
          </a:p>
          <a:p>
            <a:pPr lvl="0" rtl="0">
              <a:spcBef>
                <a:spcPts val="0"/>
              </a:spcBef>
              <a:buNone/>
            </a:pPr>
            <a:endParaRPr sz="1300" dirty="0"/>
          </a:p>
          <a:p>
            <a:pPr lvl="0" rtl="0">
              <a:spcBef>
                <a:spcPts val="0"/>
              </a:spcBef>
              <a:buNone/>
            </a:pPr>
            <a:r>
              <a:rPr lang="en" sz="1300" dirty="0"/>
              <a:t>	</a:t>
            </a:r>
            <a:r>
              <a:rPr lang="en" sz="1300" dirty="0">
                <a:solidFill>
                  <a:srgbClr val="FFFFFF"/>
                </a:solidFill>
              </a:rPr>
              <a:t>print_banner</a:t>
            </a:r>
          </a:p>
          <a:p>
            <a:pPr lvl="0" rtl="0">
              <a:spcBef>
                <a:spcPts val="0"/>
              </a:spcBef>
              <a:buNone/>
            </a:pPr>
            <a:endParaRPr sz="1300" dirty="0">
              <a:solidFill>
                <a:srgbClr val="FFFFFF"/>
              </a:solidFill>
            </a:endParaRPr>
          </a:p>
          <a:p>
            <a:pPr lvl="0" indent="457200" rtl="0">
              <a:spcBef>
                <a:spcPts val="0"/>
              </a:spcBef>
              <a:buNone/>
            </a:pPr>
            <a:r>
              <a:rPr lang="en" sz="1300" dirty="0"/>
              <a:t>#calculate outstanding</a:t>
            </a:r>
          </a:p>
          <a:p>
            <a:pPr lvl="0" indent="387350" rtl="0">
              <a:spcBef>
                <a:spcPts val="0"/>
              </a:spcBef>
              <a:buClr>
                <a:schemeClr val="dk1"/>
              </a:buClr>
              <a:buSzPct val="84615"/>
              <a:buFont typeface="Arial"/>
              <a:buNone/>
            </a:pPr>
            <a:r>
              <a:rPr lang="en" sz="1300" dirty="0"/>
              <a:t>@orders.each do |order|</a:t>
            </a:r>
          </a:p>
          <a:p>
            <a:pPr lvl="0" rtl="0">
              <a:spcBef>
                <a:spcPts val="0"/>
              </a:spcBef>
              <a:buClr>
                <a:schemeClr val="dk1"/>
              </a:buClr>
              <a:buSzPct val="84615"/>
              <a:buFont typeface="Arial"/>
              <a:buNone/>
            </a:pPr>
            <a:r>
              <a:rPr lang="en" sz="1300" dirty="0"/>
              <a:t>		outstanding += order.amount</a:t>
            </a:r>
          </a:p>
          <a:p>
            <a:pPr lvl="0" indent="387350" rtl="0">
              <a:spcBef>
                <a:spcPts val="0"/>
              </a:spcBef>
              <a:buClr>
                <a:schemeClr val="dk1"/>
              </a:buClr>
              <a:buSzPct val="84615"/>
              <a:buFont typeface="Arial"/>
              <a:buNone/>
            </a:pPr>
            <a:r>
              <a:rPr lang="en" sz="1300" dirty="0"/>
              <a:t>end</a:t>
            </a:r>
          </a:p>
          <a:p>
            <a:pPr lvl="0" rtl="0">
              <a:spcBef>
                <a:spcPts val="0"/>
              </a:spcBef>
              <a:buNone/>
            </a:pPr>
            <a:r>
              <a:rPr lang="en" sz="1300" dirty="0"/>
              <a:t>	</a:t>
            </a:r>
          </a:p>
          <a:p>
            <a:pPr lvl="0" indent="457200" rtl="0">
              <a:spcBef>
                <a:spcPts val="0"/>
              </a:spcBef>
              <a:buNone/>
            </a:pPr>
            <a:r>
              <a:rPr lang="en" sz="1300" dirty="0"/>
              <a:t>#print details</a:t>
            </a:r>
          </a:p>
          <a:p>
            <a:pPr lvl="0" rtl="0">
              <a:lnSpc>
                <a:spcPct val="100000"/>
              </a:lnSpc>
              <a:spcBef>
                <a:spcPts val="0"/>
              </a:spcBef>
              <a:buNone/>
            </a:pPr>
            <a:r>
              <a:rPr lang="en" sz="1300" dirty="0"/>
              <a:t>	</a:t>
            </a:r>
            <a:r>
              <a:rPr lang="en" sz="1300" dirty="0">
                <a:solidFill>
                  <a:srgbClr val="FFFFFF"/>
                </a:solidFill>
              </a:rPr>
              <a:t>puts(“name: #{@name})</a:t>
            </a:r>
          </a:p>
          <a:p>
            <a:pPr lvl="0" rtl="0">
              <a:lnSpc>
                <a:spcPct val="100000"/>
              </a:lnSpc>
              <a:spcBef>
                <a:spcPts val="0"/>
              </a:spcBef>
              <a:buNone/>
            </a:pPr>
            <a:r>
              <a:rPr lang="en" sz="1300" dirty="0">
                <a:solidFill>
                  <a:srgbClr val="FFFFFF"/>
                </a:solidFill>
              </a:rPr>
              <a:t>	puts(“amount: #{outstanding})</a:t>
            </a:r>
          </a:p>
          <a:p>
            <a:pPr lvl="0" rtl="0">
              <a:lnSpc>
                <a:spcPct val="100000"/>
              </a:lnSpc>
              <a:spcBef>
                <a:spcPts val="0"/>
              </a:spcBef>
              <a:buNone/>
            </a:pPr>
            <a:endParaRPr sz="1300" dirty="0">
              <a:solidFill>
                <a:srgbClr val="FFFFFF"/>
              </a:solidFill>
            </a:endParaRPr>
          </a:p>
          <a:p>
            <a:pPr lvl="0" indent="457200" rtl="0">
              <a:spcBef>
                <a:spcPts val="0"/>
              </a:spcBef>
              <a:buNone/>
            </a:pPr>
            <a:r>
              <a:rPr lang="en" sz="1300" dirty="0"/>
              <a:t>print_banner</a:t>
            </a:r>
          </a:p>
          <a:p>
            <a:pPr lvl="0" rtl="0">
              <a:lnSpc>
                <a:spcPct val="100000"/>
              </a:lnSpc>
              <a:spcBef>
                <a:spcPts val="0"/>
              </a:spcBef>
              <a:buNone/>
            </a:pPr>
            <a:r>
              <a:rPr lang="en" sz="1300" dirty="0">
                <a:solidFill>
                  <a:srgbClr val="FFFFFF"/>
                </a:solidFill>
              </a:rPr>
              <a:t>     end</a:t>
            </a:r>
          </a:p>
          <a:p>
            <a:pPr lvl="0" rtl="0">
              <a:lnSpc>
                <a:spcPct val="100000"/>
              </a:lnSpc>
              <a:spcBef>
                <a:spcPts val="0"/>
              </a:spcBef>
              <a:buNone/>
            </a:pPr>
            <a:r>
              <a:rPr lang="en" sz="1300" dirty="0">
                <a:solidFill>
                  <a:srgbClr val="FFFFFF"/>
                </a:solidFill>
              </a:rPr>
              <a:t>     </a:t>
            </a:r>
            <a:r>
              <a:rPr lang="en" sz="1300" dirty="0"/>
              <a:t># print banner</a:t>
            </a:r>
          </a:p>
          <a:p>
            <a:pPr lvl="0" rtl="0">
              <a:lnSpc>
                <a:spcPct val="100000"/>
              </a:lnSpc>
              <a:spcBef>
                <a:spcPts val="0"/>
              </a:spcBef>
              <a:buNone/>
            </a:pPr>
            <a:r>
              <a:rPr lang="en" sz="1300" dirty="0">
                <a:solidFill>
                  <a:srgbClr val="FFFFFF"/>
                </a:solidFill>
              </a:rPr>
              <a:t>     def print_banner</a:t>
            </a:r>
          </a:p>
          <a:p>
            <a:pPr lvl="0" indent="457200" rtl="0">
              <a:spcBef>
                <a:spcPts val="0"/>
              </a:spcBef>
              <a:buNone/>
            </a:pPr>
            <a:r>
              <a:rPr lang="en" sz="1300" dirty="0">
                <a:solidFill>
                  <a:srgbClr val="FFFFFF"/>
                </a:solidFill>
              </a:rPr>
              <a:t>puts “************************”</a:t>
            </a:r>
          </a:p>
          <a:p>
            <a:pPr lvl="0" indent="457200" rtl="0">
              <a:spcBef>
                <a:spcPts val="0"/>
              </a:spcBef>
              <a:buNone/>
            </a:pPr>
            <a:r>
              <a:rPr lang="en" sz="1300" dirty="0">
                <a:solidFill>
                  <a:srgbClr val="FFFFFF"/>
                </a:solidFill>
              </a:rPr>
              <a:t>puts “**Customer Owes ***”</a:t>
            </a:r>
          </a:p>
          <a:p>
            <a:pPr lvl="0" indent="457200" rtl="0">
              <a:spcBef>
                <a:spcPts val="0"/>
              </a:spcBef>
              <a:buNone/>
            </a:pPr>
            <a:r>
              <a:rPr lang="en" sz="1300" dirty="0">
                <a:solidFill>
                  <a:srgbClr val="FFFFFF"/>
                </a:solidFill>
              </a:rPr>
              <a:t>puts “************************”</a:t>
            </a:r>
          </a:p>
          <a:p>
            <a:pPr lvl="0" rtl="0">
              <a:lnSpc>
                <a:spcPct val="100000"/>
              </a:lnSpc>
              <a:spcBef>
                <a:spcPts val="0"/>
              </a:spcBef>
              <a:buNone/>
            </a:pPr>
            <a:r>
              <a:rPr lang="en" sz="1300" dirty="0">
                <a:solidFill>
                  <a:srgbClr val="FFFFFF"/>
                </a:solidFill>
              </a:rPr>
              <a:t>     end</a:t>
            </a:r>
          </a:p>
          <a:p>
            <a:pPr lvl="0" rtl="0">
              <a:lnSpc>
                <a:spcPct val="100000"/>
              </a:lnSpc>
              <a:spcBef>
                <a:spcPts val="0"/>
              </a:spcBef>
              <a:buNone/>
            </a:pPr>
            <a:r>
              <a:rPr lang="en" sz="1300" dirty="0">
                <a:solidFill>
                  <a:srgbClr val="FFFFFF"/>
                </a:solidFill>
              </a:rPr>
              <a:t>end</a:t>
            </a:r>
          </a:p>
        </p:txBody>
      </p:sp>
      <p:sp>
        <p:nvSpPr>
          <p:cNvPr id="189" name="Shape 189"/>
          <p:cNvSpPr txBox="1"/>
          <p:nvPr/>
        </p:nvSpPr>
        <p:spPr>
          <a:xfrm>
            <a:off x="5593950" y="1875125"/>
            <a:ext cx="2807400" cy="23778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It is easy for us to extract the print banner segment because no</a:t>
            </a:r>
            <a:r>
              <a:rPr lang="en" sz="2200">
                <a:solidFill>
                  <a:srgbClr val="4A86E8"/>
                </a:solidFill>
              </a:rPr>
              <a:t> </a:t>
            </a:r>
            <a:r>
              <a:rPr lang="en" sz="2200" b="1" i="1">
                <a:solidFill>
                  <a:srgbClr val="FF00FF"/>
                </a:solidFill>
              </a:rPr>
              <a:t>local variables</a:t>
            </a:r>
            <a:r>
              <a:rPr lang="en" sz="2200" b="1" i="1">
                <a:solidFill>
                  <a:srgbClr val="4A86E8"/>
                </a:solidFill>
              </a:rPr>
              <a:t> </a:t>
            </a:r>
            <a:r>
              <a:rPr lang="en" sz="2200">
                <a:solidFill>
                  <a:srgbClr val="00FFFF"/>
                </a:solidFill>
              </a:rPr>
              <a:t>are affected</a:t>
            </a:r>
          </a:p>
        </p:txBody>
      </p:sp>
      <p:sp>
        <p:nvSpPr>
          <p:cNvPr id="190" name="Shape 190"/>
          <p:cNvSpPr/>
          <p:nvPr/>
        </p:nvSpPr>
        <p:spPr>
          <a:xfrm>
            <a:off x="1070968" y="997050"/>
            <a:ext cx="1435200" cy="2826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1" name="Shape 191"/>
          <p:cNvSpPr/>
          <p:nvPr/>
        </p:nvSpPr>
        <p:spPr>
          <a:xfrm>
            <a:off x="472525" y="3791657"/>
            <a:ext cx="2412900" cy="10206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2" name="Shape 192"/>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
        <p:nvSpPr>
          <p:cNvPr id="193" name="Shape 193"/>
          <p:cNvSpPr/>
          <p:nvPr/>
        </p:nvSpPr>
        <p:spPr>
          <a:xfrm>
            <a:off x="636125" y="3154650"/>
            <a:ext cx="1435200" cy="2826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Extract Method: Mechanics</a:t>
            </a:r>
          </a:p>
        </p:txBody>
      </p:sp>
      <p:sp>
        <p:nvSpPr>
          <p:cNvPr id="199" name="Shape 199"/>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SzPct val="100000"/>
              <a:buAutoNum type="arabicPeriod"/>
            </a:pPr>
            <a:r>
              <a:rPr lang="en" sz="2400"/>
              <a:t>Create new method, name after intention</a:t>
            </a:r>
          </a:p>
          <a:p>
            <a:pPr marL="457200" lvl="0" indent="-381000" rtl="0">
              <a:spcBef>
                <a:spcPts val="0"/>
              </a:spcBef>
              <a:buSzPct val="100000"/>
              <a:buAutoNum type="arabicPeriod"/>
            </a:pPr>
            <a:r>
              <a:rPr lang="en" sz="2400"/>
              <a:t>Copy extracted code into target method</a:t>
            </a:r>
          </a:p>
          <a:p>
            <a:pPr marL="457200" lvl="0" indent="-381000" rtl="0">
              <a:spcBef>
                <a:spcPts val="0"/>
              </a:spcBef>
              <a:buClr>
                <a:srgbClr val="FF00FF"/>
              </a:buClr>
              <a:buSzPct val="100000"/>
              <a:buAutoNum type="arabicPeriod"/>
            </a:pPr>
            <a:r>
              <a:rPr lang="en" sz="2400">
                <a:solidFill>
                  <a:srgbClr val="FF00FF"/>
                </a:solidFill>
              </a:rPr>
              <a:t>Scan for references to variables local to source method</a:t>
            </a:r>
          </a:p>
          <a:p>
            <a:pPr lvl="0" rtl="0">
              <a:spcBef>
                <a:spcPts val="0"/>
              </a:spcBef>
              <a:buNone/>
            </a:pPr>
            <a:endParaRPr sz="2400"/>
          </a:p>
        </p:txBody>
      </p:sp>
      <p:sp>
        <p:nvSpPr>
          <p:cNvPr id="200" name="Shape 200"/>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258175" y="0"/>
            <a:ext cx="4445400" cy="5091300"/>
          </a:xfrm>
          <a:prstGeom prst="rect">
            <a:avLst/>
          </a:prstGeom>
        </p:spPr>
        <p:txBody>
          <a:bodyPr lIns="91425" tIns="91425" rIns="91425" bIns="91425" anchor="t" anchorCtr="0">
            <a:noAutofit/>
          </a:bodyPr>
          <a:lstStyle/>
          <a:p>
            <a:pPr lvl="0" rtl="0">
              <a:spcBef>
                <a:spcPts val="0"/>
              </a:spcBef>
              <a:buNone/>
            </a:pPr>
            <a:r>
              <a:rPr lang="en" sz="1400" dirty="0"/>
              <a:t>class Print</a:t>
            </a:r>
          </a:p>
          <a:p>
            <a:pPr lvl="0" rtl="0">
              <a:spcBef>
                <a:spcPts val="0"/>
              </a:spcBef>
              <a:buNone/>
            </a:pPr>
            <a:r>
              <a:rPr lang="en" sz="1400" dirty="0"/>
              <a:t>   def print_owing</a:t>
            </a:r>
          </a:p>
          <a:p>
            <a:pPr lvl="0" rtl="0">
              <a:spcBef>
                <a:spcPts val="0"/>
              </a:spcBef>
              <a:buNone/>
            </a:pPr>
            <a:r>
              <a:rPr lang="en" sz="1400" dirty="0"/>
              <a:t>	outstanding = 0.0</a:t>
            </a:r>
          </a:p>
          <a:p>
            <a:pPr lvl="0" rtl="0">
              <a:spcBef>
                <a:spcPts val="0"/>
              </a:spcBef>
              <a:buNone/>
            </a:pPr>
            <a:endParaRPr sz="1400" dirty="0"/>
          </a:p>
          <a:p>
            <a:pPr lvl="0" rtl="0">
              <a:spcBef>
                <a:spcPts val="0"/>
              </a:spcBef>
              <a:buNone/>
            </a:pPr>
            <a:r>
              <a:rPr lang="en" sz="1400" dirty="0"/>
              <a:t>	</a:t>
            </a:r>
            <a:r>
              <a:rPr lang="en" sz="1400" dirty="0">
                <a:solidFill>
                  <a:srgbClr val="FFFFFF"/>
                </a:solidFill>
              </a:rPr>
              <a:t>print_banner</a:t>
            </a:r>
          </a:p>
          <a:p>
            <a:pPr lvl="0" rtl="0">
              <a:spcBef>
                <a:spcPts val="0"/>
              </a:spcBef>
              <a:buNone/>
            </a:pPr>
            <a:endParaRPr sz="1400" dirty="0">
              <a:solidFill>
                <a:srgbClr val="FFFFFF"/>
              </a:solidFill>
            </a:endParaRPr>
          </a:p>
          <a:p>
            <a:pPr lvl="0" indent="457200" rtl="0">
              <a:spcBef>
                <a:spcPts val="0"/>
              </a:spcBef>
              <a:buNone/>
            </a:pPr>
            <a:r>
              <a:rPr lang="en" sz="1400" dirty="0"/>
              <a:t>#calculate outstanding</a:t>
            </a:r>
          </a:p>
          <a:p>
            <a:pPr lvl="0" indent="387350" rtl="0">
              <a:spcBef>
                <a:spcPts val="0"/>
              </a:spcBef>
              <a:buClr>
                <a:schemeClr val="dk1"/>
              </a:buClr>
              <a:buSzPct val="78571"/>
              <a:buFont typeface="Arial"/>
              <a:buNone/>
            </a:pPr>
            <a:r>
              <a:rPr lang="en" sz="1400" dirty="0"/>
              <a:t>@orders.each do |order|</a:t>
            </a:r>
          </a:p>
          <a:p>
            <a:pPr lvl="0" rtl="0">
              <a:spcBef>
                <a:spcPts val="0"/>
              </a:spcBef>
              <a:buClr>
                <a:schemeClr val="dk1"/>
              </a:buClr>
              <a:buSzPct val="78571"/>
              <a:buFont typeface="Arial"/>
              <a:buNone/>
            </a:pPr>
            <a:r>
              <a:rPr lang="en" sz="1400" dirty="0"/>
              <a:t>		outstanding += order.amount</a:t>
            </a:r>
          </a:p>
          <a:p>
            <a:pPr lvl="0" indent="387350" rtl="0">
              <a:spcBef>
                <a:spcPts val="0"/>
              </a:spcBef>
              <a:buClr>
                <a:schemeClr val="dk1"/>
              </a:buClr>
              <a:buSzPct val="78571"/>
              <a:buFont typeface="Arial"/>
              <a:buNone/>
            </a:pPr>
            <a:r>
              <a:rPr lang="en" sz="1400" dirty="0"/>
              <a:t>end</a:t>
            </a:r>
          </a:p>
          <a:p>
            <a:pPr lvl="0" rtl="0">
              <a:spcBef>
                <a:spcPts val="0"/>
              </a:spcBef>
              <a:buNone/>
            </a:pPr>
            <a:r>
              <a:rPr lang="en" sz="1400" dirty="0"/>
              <a:t>	</a:t>
            </a:r>
          </a:p>
          <a:p>
            <a:pPr lvl="0" rtl="0">
              <a:lnSpc>
                <a:spcPct val="100000"/>
              </a:lnSpc>
              <a:spcBef>
                <a:spcPts val="0"/>
              </a:spcBef>
              <a:buNone/>
            </a:pPr>
            <a:r>
              <a:rPr lang="en" sz="1400" dirty="0"/>
              <a:t>	#print details</a:t>
            </a:r>
          </a:p>
          <a:p>
            <a:pPr lvl="0" rtl="0">
              <a:lnSpc>
                <a:spcPct val="100000"/>
              </a:lnSpc>
              <a:spcBef>
                <a:spcPts val="0"/>
              </a:spcBef>
              <a:buNone/>
            </a:pPr>
            <a:r>
              <a:rPr lang="en" sz="1400" dirty="0"/>
              <a:t>	</a:t>
            </a:r>
            <a:r>
              <a:rPr lang="en" sz="1400" dirty="0">
                <a:solidFill>
                  <a:srgbClr val="FFFFFF"/>
                </a:solidFill>
              </a:rPr>
              <a:t>puts(“name: #{@name})</a:t>
            </a:r>
          </a:p>
          <a:p>
            <a:pPr lvl="0" rtl="0">
              <a:lnSpc>
                <a:spcPct val="100000"/>
              </a:lnSpc>
              <a:spcBef>
                <a:spcPts val="0"/>
              </a:spcBef>
              <a:buNone/>
            </a:pPr>
            <a:r>
              <a:rPr lang="en" sz="1400" dirty="0">
                <a:solidFill>
                  <a:srgbClr val="FFFFFF"/>
                </a:solidFill>
              </a:rPr>
              <a:t>	puts(“amount: #{outstanding})</a:t>
            </a:r>
          </a:p>
          <a:p>
            <a:pPr lvl="0" rtl="0">
              <a:lnSpc>
                <a:spcPct val="100000"/>
              </a:lnSpc>
              <a:spcBef>
                <a:spcPts val="0"/>
              </a:spcBef>
              <a:buNone/>
            </a:pPr>
            <a:r>
              <a:rPr lang="en" sz="1400" dirty="0">
                <a:solidFill>
                  <a:srgbClr val="FFFFFF"/>
                </a:solidFill>
              </a:rPr>
              <a:t>	</a:t>
            </a:r>
          </a:p>
          <a:p>
            <a:pPr lvl="0" rtl="0">
              <a:lnSpc>
                <a:spcPct val="100000"/>
              </a:lnSpc>
              <a:spcBef>
                <a:spcPts val="0"/>
              </a:spcBef>
              <a:buNone/>
            </a:pPr>
            <a:r>
              <a:rPr lang="en" sz="1400" dirty="0">
                <a:solidFill>
                  <a:srgbClr val="FFFFFF"/>
                </a:solidFill>
              </a:rPr>
              <a:t>	print_banner</a:t>
            </a:r>
          </a:p>
          <a:p>
            <a:pPr lvl="0" rtl="0">
              <a:lnSpc>
                <a:spcPct val="100000"/>
              </a:lnSpc>
              <a:spcBef>
                <a:spcPts val="0"/>
              </a:spcBef>
              <a:buNone/>
            </a:pPr>
            <a:r>
              <a:rPr lang="en" sz="1400" dirty="0">
                <a:solidFill>
                  <a:srgbClr val="FFFFFF"/>
                </a:solidFill>
              </a:rPr>
              <a:t>      end</a:t>
            </a:r>
          </a:p>
          <a:p>
            <a:pPr lvl="0" rtl="0">
              <a:lnSpc>
                <a:spcPct val="100000"/>
              </a:lnSpc>
              <a:spcBef>
                <a:spcPts val="0"/>
              </a:spcBef>
              <a:buNone/>
            </a:pPr>
            <a:r>
              <a:rPr lang="en" sz="1400" dirty="0">
                <a:solidFill>
                  <a:srgbClr val="FFFFFF"/>
                </a:solidFill>
              </a:rPr>
              <a:t>      def print_banner</a:t>
            </a:r>
          </a:p>
          <a:p>
            <a:pPr lvl="0" rtl="0">
              <a:spcBef>
                <a:spcPts val="0"/>
              </a:spcBef>
              <a:buNone/>
            </a:pPr>
            <a:r>
              <a:rPr lang="en" sz="1400" dirty="0">
                <a:solidFill>
                  <a:srgbClr val="FFFFFF"/>
                </a:solidFill>
              </a:rPr>
              <a:t>	# print banner</a:t>
            </a:r>
          </a:p>
          <a:p>
            <a:pPr lvl="0" indent="457200" rtl="0">
              <a:spcBef>
                <a:spcPts val="0"/>
              </a:spcBef>
              <a:buNone/>
            </a:pPr>
            <a:r>
              <a:rPr lang="en" sz="1400" dirty="0">
                <a:solidFill>
                  <a:srgbClr val="FFFFFF"/>
                </a:solidFill>
              </a:rPr>
              <a:t>puts “************************”</a:t>
            </a:r>
          </a:p>
          <a:p>
            <a:pPr lvl="0" indent="457200" rtl="0">
              <a:spcBef>
                <a:spcPts val="0"/>
              </a:spcBef>
              <a:buNone/>
            </a:pPr>
            <a:r>
              <a:rPr lang="en" sz="1400" dirty="0">
                <a:solidFill>
                  <a:srgbClr val="FFFFFF"/>
                </a:solidFill>
              </a:rPr>
              <a:t>puts “**Customer Owes ***”</a:t>
            </a:r>
          </a:p>
          <a:p>
            <a:pPr lvl="0" indent="457200" rtl="0">
              <a:spcBef>
                <a:spcPts val="0"/>
              </a:spcBef>
              <a:buNone/>
            </a:pPr>
            <a:r>
              <a:rPr lang="en" sz="1400" dirty="0">
                <a:solidFill>
                  <a:srgbClr val="FFFFFF"/>
                </a:solidFill>
              </a:rPr>
              <a:t>puts “************************”</a:t>
            </a:r>
          </a:p>
          <a:p>
            <a:pPr lvl="0" rtl="0">
              <a:lnSpc>
                <a:spcPct val="100000"/>
              </a:lnSpc>
              <a:spcBef>
                <a:spcPts val="0"/>
              </a:spcBef>
              <a:buNone/>
            </a:pPr>
            <a:r>
              <a:rPr lang="en" sz="1400" dirty="0">
                <a:solidFill>
                  <a:srgbClr val="FFFFFF"/>
                </a:solidFill>
              </a:rPr>
              <a:t>      dnd</a:t>
            </a:r>
          </a:p>
          <a:p>
            <a:pPr lvl="0" rtl="0">
              <a:lnSpc>
                <a:spcPct val="100000"/>
              </a:lnSpc>
              <a:spcBef>
                <a:spcPts val="0"/>
              </a:spcBef>
              <a:buNone/>
            </a:pPr>
            <a:r>
              <a:rPr lang="en" sz="1400" dirty="0">
                <a:solidFill>
                  <a:srgbClr val="FFFFFF"/>
                </a:solidFill>
              </a:rPr>
              <a:t>end</a:t>
            </a:r>
          </a:p>
        </p:txBody>
      </p:sp>
      <p:sp>
        <p:nvSpPr>
          <p:cNvPr id="206" name="Shape 206"/>
          <p:cNvSpPr txBox="1"/>
          <p:nvPr/>
        </p:nvSpPr>
        <p:spPr>
          <a:xfrm>
            <a:off x="5593950" y="1875125"/>
            <a:ext cx="2807400" cy="23778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What happens when a</a:t>
            </a:r>
            <a:r>
              <a:rPr lang="en" sz="2200">
                <a:solidFill>
                  <a:srgbClr val="4A86E8"/>
                </a:solidFill>
              </a:rPr>
              <a:t> </a:t>
            </a:r>
            <a:r>
              <a:rPr lang="en" sz="2200" b="1" i="1">
                <a:solidFill>
                  <a:srgbClr val="FF00FF"/>
                </a:solidFill>
              </a:rPr>
              <a:t>local variables</a:t>
            </a:r>
            <a:r>
              <a:rPr lang="en" sz="2200" b="1" i="1">
                <a:solidFill>
                  <a:srgbClr val="4A86E8"/>
                </a:solidFill>
              </a:rPr>
              <a:t> </a:t>
            </a:r>
            <a:r>
              <a:rPr lang="en" sz="2200">
                <a:solidFill>
                  <a:srgbClr val="00FFFF"/>
                </a:solidFill>
              </a:rPr>
              <a:t>is</a:t>
            </a:r>
            <a:r>
              <a:rPr lang="en" sz="2200">
                <a:solidFill>
                  <a:srgbClr val="4A86E8"/>
                </a:solidFill>
              </a:rPr>
              <a:t> </a:t>
            </a:r>
            <a:r>
              <a:rPr lang="en" sz="2200">
                <a:solidFill>
                  <a:srgbClr val="00FFFF"/>
                </a:solidFill>
              </a:rPr>
              <a:t>referenced in the code you wish to extract.</a:t>
            </a:r>
          </a:p>
        </p:txBody>
      </p:sp>
      <p:sp>
        <p:nvSpPr>
          <p:cNvPr id="207" name="Shape 207"/>
          <p:cNvSpPr/>
          <p:nvPr/>
        </p:nvSpPr>
        <p:spPr>
          <a:xfrm>
            <a:off x="1210483" y="2372875"/>
            <a:ext cx="2623200" cy="7530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8" name="Shape 208"/>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258175" y="27125"/>
            <a:ext cx="4445400" cy="5116500"/>
          </a:xfrm>
          <a:prstGeom prst="rect">
            <a:avLst/>
          </a:prstGeom>
        </p:spPr>
        <p:txBody>
          <a:bodyPr lIns="91425" tIns="91425" rIns="91425" bIns="91425" anchor="t" anchorCtr="0">
            <a:noAutofit/>
          </a:bodyPr>
          <a:lstStyle/>
          <a:p>
            <a:pPr lvl="0" rtl="0">
              <a:spcBef>
                <a:spcPts val="0"/>
              </a:spcBef>
              <a:buNone/>
            </a:pPr>
            <a:r>
              <a:rPr lang="en" sz="1400" dirty="0"/>
              <a:t>class Print     </a:t>
            </a:r>
          </a:p>
          <a:p>
            <a:pPr lvl="0" rtl="0">
              <a:spcBef>
                <a:spcPts val="0"/>
              </a:spcBef>
              <a:buNone/>
            </a:pPr>
            <a:r>
              <a:rPr lang="en" sz="1400" dirty="0"/>
              <a:t>      def print_owing</a:t>
            </a:r>
          </a:p>
          <a:p>
            <a:pPr lvl="0" rtl="0">
              <a:spcBef>
                <a:spcPts val="0"/>
              </a:spcBef>
              <a:buNone/>
            </a:pPr>
            <a:r>
              <a:rPr lang="en" sz="1400" dirty="0"/>
              <a:t>	outstanding = 0.0</a:t>
            </a:r>
          </a:p>
          <a:p>
            <a:pPr lvl="0" rtl="0">
              <a:spcBef>
                <a:spcPts val="0"/>
              </a:spcBef>
              <a:buNone/>
            </a:pPr>
            <a:r>
              <a:rPr lang="en" sz="1400" dirty="0"/>
              <a:t>	</a:t>
            </a:r>
          </a:p>
          <a:p>
            <a:pPr lvl="0" rtl="0">
              <a:spcBef>
                <a:spcPts val="0"/>
              </a:spcBef>
              <a:buNone/>
            </a:pPr>
            <a:r>
              <a:rPr lang="en" sz="1400" dirty="0"/>
              <a:t>	print_banner</a:t>
            </a:r>
          </a:p>
          <a:p>
            <a:pPr lvl="0" indent="457200" rtl="0">
              <a:spcBef>
                <a:spcPts val="0"/>
              </a:spcBef>
              <a:buNone/>
            </a:pPr>
            <a:r>
              <a:rPr lang="en" sz="1400" dirty="0"/>
              <a:t>#calculate outstanding</a:t>
            </a:r>
          </a:p>
          <a:p>
            <a:pPr lvl="0" indent="387350" rtl="0">
              <a:spcBef>
                <a:spcPts val="0"/>
              </a:spcBef>
              <a:buClr>
                <a:schemeClr val="dk1"/>
              </a:buClr>
              <a:buSzPct val="78571"/>
              <a:buFont typeface="Arial"/>
              <a:buNone/>
            </a:pPr>
            <a:r>
              <a:rPr lang="en" sz="1400" dirty="0"/>
              <a:t>@orders.each do |order|</a:t>
            </a:r>
          </a:p>
          <a:p>
            <a:pPr lvl="0" rtl="0">
              <a:spcBef>
                <a:spcPts val="0"/>
              </a:spcBef>
              <a:buClr>
                <a:schemeClr val="dk1"/>
              </a:buClr>
              <a:buSzPct val="78571"/>
              <a:buFont typeface="Arial"/>
              <a:buNone/>
            </a:pPr>
            <a:r>
              <a:rPr lang="en" sz="1400" dirty="0"/>
              <a:t>		outstanding += order.amount</a:t>
            </a:r>
          </a:p>
          <a:p>
            <a:pPr lvl="0" indent="387350" rtl="0">
              <a:spcBef>
                <a:spcPts val="0"/>
              </a:spcBef>
              <a:buClr>
                <a:schemeClr val="dk1"/>
              </a:buClr>
              <a:buSzPct val="78571"/>
              <a:buFont typeface="Arial"/>
              <a:buNone/>
            </a:pPr>
            <a:r>
              <a:rPr lang="en" sz="1400" dirty="0"/>
              <a:t>end</a:t>
            </a:r>
          </a:p>
          <a:p>
            <a:pPr lvl="0" indent="457200" rtl="0">
              <a:spcBef>
                <a:spcPts val="0"/>
              </a:spcBef>
              <a:buNone/>
            </a:pPr>
            <a:endParaRPr sz="1400" dirty="0"/>
          </a:p>
          <a:p>
            <a:pPr lvl="0" indent="457200" rtl="0">
              <a:spcBef>
                <a:spcPts val="0"/>
              </a:spcBef>
              <a:buNone/>
            </a:pPr>
            <a:r>
              <a:rPr lang="en" sz="1400" dirty="0">
                <a:solidFill>
                  <a:srgbClr val="FFFFFF"/>
                </a:solidFill>
              </a:rPr>
              <a:t>print_details (outstanding</a:t>
            </a:r>
            <a:r>
              <a:rPr lang="en" sz="1400" b="1" dirty="0">
                <a:solidFill>
                  <a:srgbClr val="FFFFFF"/>
                </a:solidFill>
              </a:rPr>
              <a:t>)</a:t>
            </a:r>
          </a:p>
          <a:p>
            <a:pPr lvl="0" indent="457200" rtl="0">
              <a:spcBef>
                <a:spcPts val="0"/>
              </a:spcBef>
              <a:buNone/>
            </a:pPr>
            <a:r>
              <a:rPr lang="en" sz="1400" dirty="0">
                <a:solidFill>
                  <a:srgbClr val="FFFFFF"/>
                </a:solidFill>
              </a:rPr>
              <a:t>print_banner</a:t>
            </a:r>
          </a:p>
          <a:p>
            <a:pPr marL="0" lvl="0" indent="0" rtl="0">
              <a:spcBef>
                <a:spcPts val="0"/>
              </a:spcBef>
              <a:buNone/>
            </a:pPr>
            <a:r>
              <a:rPr lang="en" sz="1400" dirty="0"/>
              <a:t>    end</a:t>
            </a:r>
          </a:p>
          <a:p>
            <a:pPr marL="0" lvl="0" indent="0" rtl="0">
              <a:spcBef>
                <a:spcPts val="0"/>
              </a:spcBef>
              <a:buNone/>
            </a:pPr>
            <a:r>
              <a:rPr lang="en" sz="1400" dirty="0"/>
              <a:t>    </a:t>
            </a:r>
            <a:r>
              <a:rPr lang="en" sz="1400" dirty="0">
                <a:solidFill>
                  <a:srgbClr val="FFFFFF"/>
                </a:solidFill>
              </a:rPr>
              <a:t>def print_details(amount)             #print details</a:t>
            </a:r>
          </a:p>
          <a:p>
            <a:pPr lvl="0" rtl="0">
              <a:lnSpc>
                <a:spcPct val="100000"/>
              </a:lnSpc>
              <a:spcBef>
                <a:spcPts val="0"/>
              </a:spcBef>
              <a:buNone/>
            </a:pPr>
            <a:r>
              <a:rPr lang="en" sz="1400" dirty="0">
                <a:solidFill>
                  <a:srgbClr val="FFFFFF"/>
                </a:solidFill>
              </a:rPr>
              <a:t>	puts(“name: #{@name})</a:t>
            </a:r>
          </a:p>
          <a:p>
            <a:pPr lvl="0" rtl="0">
              <a:lnSpc>
                <a:spcPct val="100000"/>
              </a:lnSpc>
              <a:spcBef>
                <a:spcPts val="0"/>
              </a:spcBef>
              <a:buNone/>
            </a:pPr>
            <a:r>
              <a:rPr lang="en" sz="1400" dirty="0">
                <a:solidFill>
                  <a:srgbClr val="FFFFFF"/>
                </a:solidFill>
              </a:rPr>
              <a:t>	puts(“amount: #{amount})</a:t>
            </a:r>
          </a:p>
          <a:p>
            <a:pPr lvl="0" rtl="0">
              <a:lnSpc>
                <a:spcPct val="100000"/>
              </a:lnSpc>
              <a:spcBef>
                <a:spcPts val="0"/>
              </a:spcBef>
              <a:buNone/>
            </a:pPr>
            <a:r>
              <a:rPr lang="en" sz="1400" dirty="0">
                <a:solidFill>
                  <a:srgbClr val="FFFFFF"/>
                </a:solidFill>
              </a:rPr>
              <a:t>     end</a:t>
            </a:r>
          </a:p>
          <a:p>
            <a:pPr lvl="0" rtl="0">
              <a:lnSpc>
                <a:spcPct val="100000"/>
              </a:lnSpc>
              <a:spcBef>
                <a:spcPts val="0"/>
              </a:spcBef>
              <a:buNone/>
            </a:pPr>
            <a:r>
              <a:rPr lang="en" sz="1400" dirty="0">
                <a:solidFill>
                  <a:srgbClr val="FFFFFF"/>
                </a:solidFill>
              </a:rPr>
              <a:t>     def print_banner                              </a:t>
            </a:r>
            <a:r>
              <a:rPr lang="en" sz="1400" dirty="0"/>
              <a:t># print banner</a:t>
            </a:r>
          </a:p>
          <a:p>
            <a:pPr lvl="0" indent="457200" rtl="0">
              <a:spcBef>
                <a:spcPts val="0"/>
              </a:spcBef>
              <a:buNone/>
            </a:pPr>
            <a:r>
              <a:rPr lang="en" sz="1400" dirty="0"/>
              <a:t>puts “************************”</a:t>
            </a:r>
          </a:p>
          <a:p>
            <a:pPr lvl="0" indent="457200" rtl="0">
              <a:spcBef>
                <a:spcPts val="0"/>
              </a:spcBef>
              <a:buNone/>
            </a:pPr>
            <a:r>
              <a:rPr lang="en" sz="1400" dirty="0"/>
              <a:t>puts “**Customer Owes ***”</a:t>
            </a:r>
          </a:p>
          <a:p>
            <a:pPr lvl="0" indent="457200" rtl="0">
              <a:spcBef>
                <a:spcPts val="0"/>
              </a:spcBef>
              <a:buNone/>
            </a:pPr>
            <a:r>
              <a:rPr lang="en" sz="1400" dirty="0"/>
              <a:t>puts “************************”</a:t>
            </a:r>
          </a:p>
          <a:p>
            <a:pPr lvl="0" rtl="0">
              <a:lnSpc>
                <a:spcPct val="100000"/>
              </a:lnSpc>
              <a:spcBef>
                <a:spcPts val="0"/>
              </a:spcBef>
              <a:buNone/>
            </a:pPr>
            <a:r>
              <a:rPr lang="en" sz="1400" dirty="0">
                <a:solidFill>
                  <a:srgbClr val="FFFFFF"/>
                </a:solidFill>
              </a:rPr>
              <a:t>     end</a:t>
            </a:r>
          </a:p>
          <a:p>
            <a:pPr lvl="0" rtl="0">
              <a:lnSpc>
                <a:spcPct val="100000"/>
              </a:lnSpc>
              <a:spcBef>
                <a:spcPts val="0"/>
              </a:spcBef>
              <a:buNone/>
            </a:pPr>
            <a:r>
              <a:rPr lang="en" sz="1400" dirty="0">
                <a:solidFill>
                  <a:srgbClr val="FFFFFF"/>
                </a:solidFill>
              </a:rPr>
              <a:t>end</a:t>
            </a:r>
          </a:p>
        </p:txBody>
      </p:sp>
      <p:sp>
        <p:nvSpPr>
          <p:cNvPr id="214" name="Shape 214"/>
          <p:cNvSpPr txBox="1"/>
          <p:nvPr/>
        </p:nvSpPr>
        <p:spPr>
          <a:xfrm>
            <a:off x="4934850" y="808350"/>
            <a:ext cx="3843600" cy="3413700"/>
          </a:xfrm>
          <a:prstGeom prst="rect">
            <a:avLst/>
          </a:prstGeom>
          <a:noFill/>
          <a:ln>
            <a:noFill/>
          </a:ln>
        </p:spPr>
        <p:txBody>
          <a:bodyPr lIns="91425" tIns="91425" rIns="91425" bIns="91425" anchor="t" anchorCtr="0">
            <a:noAutofit/>
          </a:bodyPr>
          <a:lstStyle/>
          <a:p>
            <a:pPr lvl="0" rtl="0">
              <a:spcBef>
                <a:spcPts val="0"/>
              </a:spcBef>
              <a:buNone/>
            </a:pPr>
            <a:r>
              <a:rPr lang="en" sz="2200" b="1" i="1">
                <a:solidFill>
                  <a:srgbClr val="FF00FF"/>
                </a:solidFill>
              </a:rPr>
              <a:t>Local variable</a:t>
            </a:r>
            <a:r>
              <a:rPr lang="en" sz="2200">
                <a:solidFill>
                  <a:srgbClr val="4A86E8"/>
                </a:solidFill>
              </a:rPr>
              <a:t> </a:t>
            </a:r>
          </a:p>
          <a:p>
            <a:pPr lvl="0" rtl="0">
              <a:spcBef>
                <a:spcPts val="0"/>
              </a:spcBef>
              <a:buNone/>
            </a:pPr>
            <a:r>
              <a:rPr lang="en" sz="2200">
                <a:solidFill>
                  <a:srgbClr val="00FFFF"/>
                </a:solidFill>
              </a:rPr>
              <a:t>read only vs manipulated</a:t>
            </a:r>
            <a:r>
              <a:rPr lang="en" sz="2200">
                <a:solidFill>
                  <a:srgbClr val="4A86E8"/>
                </a:solidFill>
              </a:rPr>
              <a:t> </a:t>
            </a:r>
          </a:p>
        </p:txBody>
      </p:sp>
      <p:sp>
        <p:nvSpPr>
          <p:cNvPr id="215" name="Shape 215"/>
          <p:cNvSpPr/>
          <p:nvPr/>
        </p:nvSpPr>
        <p:spPr>
          <a:xfrm>
            <a:off x="761825" y="2215189"/>
            <a:ext cx="2129400" cy="2826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6" name="Shape 216"/>
          <p:cNvSpPr/>
          <p:nvPr/>
        </p:nvSpPr>
        <p:spPr>
          <a:xfrm>
            <a:off x="410575" y="2908517"/>
            <a:ext cx="4173000" cy="802479"/>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7" name="Shape 217"/>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Extract Method: Mechanics</a:t>
            </a:r>
          </a:p>
        </p:txBody>
      </p:sp>
      <p:sp>
        <p:nvSpPr>
          <p:cNvPr id="223" name="Shape 223"/>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SzPct val="100000"/>
              <a:buAutoNum type="arabicPeriod"/>
            </a:pPr>
            <a:r>
              <a:rPr lang="en" sz="2400"/>
              <a:t>Create new method, name after intention</a:t>
            </a:r>
          </a:p>
          <a:p>
            <a:pPr marL="457200" lvl="0" indent="-381000" rtl="0">
              <a:spcBef>
                <a:spcPts val="0"/>
              </a:spcBef>
              <a:buSzPct val="100000"/>
              <a:buAutoNum type="arabicPeriod"/>
            </a:pPr>
            <a:r>
              <a:rPr lang="en" sz="2400"/>
              <a:t>Copy extracted code into target method</a:t>
            </a:r>
          </a:p>
          <a:p>
            <a:pPr marL="457200" lvl="0" indent="-381000" rtl="0">
              <a:spcBef>
                <a:spcPts val="0"/>
              </a:spcBef>
              <a:buSzPct val="100000"/>
              <a:buAutoNum type="arabicPeriod"/>
            </a:pPr>
            <a:r>
              <a:rPr lang="en" sz="2400"/>
              <a:t>Scan for references to variables local to source method</a:t>
            </a:r>
          </a:p>
          <a:p>
            <a:pPr marL="457200" lvl="0" indent="-381000" rtl="0">
              <a:spcBef>
                <a:spcPts val="0"/>
              </a:spcBef>
              <a:buClr>
                <a:srgbClr val="FF00FF"/>
              </a:buClr>
              <a:buSzPct val="100000"/>
              <a:buAutoNum type="arabicPeriod"/>
            </a:pPr>
            <a:r>
              <a:rPr lang="en" sz="2400">
                <a:solidFill>
                  <a:srgbClr val="FF00FF"/>
                </a:solidFill>
              </a:rPr>
              <a:t>Look for temp variables</a:t>
            </a:r>
          </a:p>
          <a:p>
            <a:pPr marL="457200" lvl="0" indent="-381000" rtl="0">
              <a:spcBef>
                <a:spcPts val="0"/>
              </a:spcBef>
              <a:buClr>
                <a:srgbClr val="FF00FF"/>
              </a:buClr>
              <a:buSzPct val="100000"/>
              <a:buAutoNum type="arabicPeriod"/>
            </a:pPr>
            <a:r>
              <a:rPr lang="en" sz="2400">
                <a:solidFill>
                  <a:srgbClr val="FF00FF"/>
                </a:solidFill>
              </a:rPr>
              <a:t>Is local variable modified by extracted method?</a:t>
            </a:r>
          </a:p>
          <a:p>
            <a:pPr lvl="0" rtl="0">
              <a:spcBef>
                <a:spcPts val="0"/>
              </a:spcBef>
              <a:buNone/>
            </a:pPr>
            <a:endParaRPr sz="2400"/>
          </a:p>
        </p:txBody>
      </p:sp>
      <p:sp>
        <p:nvSpPr>
          <p:cNvPr id="224" name="Shape 224"/>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258175" y="110675"/>
            <a:ext cx="4445400" cy="4886100"/>
          </a:xfrm>
          <a:prstGeom prst="rect">
            <a:avLst/>
          </a:prstGeom>
        </p:spPr>
        <p:txBody>
          <a:bodyPr lIns="91425" tIns="91425" rIns="91425" bIns="91425" anchor="t" anchorCtr="0">
            <a:noAutofit/>
          </a:bodyPr>
          <a:lstStyle/>
          <a:p>
            <a:pPr lvl="0" rtl="0">
              <a:spcBef>
                <a:spcPts val="0"/>
              </a:spcBef>
              <a:buNone/>
            </a:pPr>
            <a:r>
              <a:rPr lang="en" sz="1400" dirty="0"/>
              <a:t>class Print</a:t>
            </a:r>
          </a:p>
          <a:p>
            <a:pPr lvl="0" rtl="0">
              <a:spcBef>
                <a:spcPts val="0"/>
              </a:spcBef>
              <a:buNone/>
            </a:pPr>
            <a:r>
              <a:rPr lang="en" sz="1400" dirty="0"/>
              <a:t>    def print_owing</a:t>
            </a:r>
          </a:p>
          <a:p>
            <a:pPr lvl="0" rtl="0">
              <a:spcBef>
                <a:spcPts val="0"/>
              </a:spcBef>
              <a:buNone/>
            </a:pPr>
            <a:r>
              <a:rPr lang="en" sz="1400" dirty="0"/>
              <a:t>	outstanding = 0.0</a:t>
            </a:r>
          </a:p>
          <a:p>
            <a:pPr lvl="0" rtl="0">
              <a:spcBef>
                <a:spcPts val="0"/>
              </a:spcBef>
              <a:buNone/>
            </a:pPr>
            <a:r>
              <a:rPr lang="en" sz="1400" dirty="0"/>
              <a:t>	</a:t>
            </a:r>
          </a:p>
          <a:p>
            <a:pPr lvl="0" rtl="0">
              <a:spcBef>
                <a:spcPts val="0"/>
              </a:spcBef>
              <a:buNone/>
            </a:pPr>
            <a:r>
              <a:rPr lang="en" sz="1400" dirty="0"/>
              <a:t>	print_banner</a:t>
            </a:r>
          </a:p>
          <a:p>
            <a:pPr lvl="0" indent="457200" rtl="0">
              <a:spcBef>
                <a:spcPts val="0"/>
              </a:spcBef>
              <a:buNone/>
            </a:pPr>
            <a:r>
              <a:rPr lang="en" sz="1400" dirty="0"/>
              <a:t>#calculate outstanding</a:t>
            </a:r>
          </a:p>
          <a:p>
            <a:pPr lvl="0" indent="387350" rtl="0">
              <a:spcBef>
                <a:spcPts val="0"/>
              </a:spcBef>
              <a:buClr>
                <a:schemeClr val="dk1"/>
              </a:buClr>
              <a:buSzPct val="78571"/>
              <a:buFont typeface="Arial"/>
              <a:buNone/>
            </a:pPr>
            <a:r>
              <a:rPr lang="en" sz="1400" dirty="0"/>
              <a:t>@orders.each do |order|</a:t>
            </a:r>
          </a:p>
          <a:p>
            <a:pPr lvl="0" rtl="0">
              <a:spcBef>
                <a:spcPts val="0"/>
              </a:spcBef>
              <a:buClr>
                <a:schemeClr val="dk1"/>
              </a:buClr>
              <a:buSzPct val="78571"/>
              <a:buFont typeface="Arial"/>
              <a:buNone/>
            </a:pPr>
            <a:r>
              <a:rPr lang="en" sz="1400" dirty="0"/>
              <a:t>	outstanding += order.amount</a:t>
            </a:r>
          </a:p>
          <a:p>
            <a:pPr lvl="0" indent="387350" rtl="0">
              <a:spcBef>
                <a:spcPts val="0"/>
              </a:spcBef>
              <a:buClr>
                <a:schemeClr val="dk1"/>
              </a:buClr>
              <a:buSzPct val="78571"/>
              <a:buFont typeface="Arial"/>
              <a:buNone/>
            </a:pPr>
            <a:r>
              <a:rPr lang="en" sz="1400" dirty="0"/>
              <a:t>end</a:t>
            </a:r>
          </a:p>
          <a:p>
            <a:pPr lvl="0" indent="457200" rtl="0">
              <a:spcBef>
                <a:spcPts val="0"/>
              </a:spcBef>
              <a:buNone/>
            </a:pPr>
            <a:endParaRPr sz="1400" dirty="0"/>
          </a:p>
          <a:p>
            <a:pPr lvl="0" indent="457200" rtl="0">
              <a:spcBef>
                <a:spcPts val="0"/>
              </a:spcBef>
              <a:buNone/>
            </a:pPr>
            <a:r>
              <a:rPr lang="en" sz="1400" dirty="0">
                <a:solidFill>
                  <a:srgbClr val="FFFFFF"/>
                </a:solidFill>
              </a:rPr>
              <a:t>print_details (outstanding</a:t>
            </a:r>
            <a:r>
              <a:rPr lang="en" sz="1400" b="1" dirty="0">
                <a:solidFill>
                  <a:srgbClr val="FFFFFF"/>
                </a:solidFill>
              </a:rPr>
              <a:t>)</a:t>
            </a:r>
          </a:p>
          <a:p>
            <a:pPr lvl="0" indent="457200" rtl="0">
              <a:spcBef>
                <a:spcPts val="0"/>
              </a:spcBef>
              <a:buNone/>
            </a:pPr>
            <a:r>
              <a:rPr lang="en" sz="1400" dirty="0">
                <a:solidFill>
                  <a:srgbClr val="FFFFFF"/>
                </a:solidFill>
              </a:rPr>
              <a:t>print_banner</a:t>
            </a:r>
          </a:p>
          <a:p>
            <a:pPr marL="0" lvl="0" indent="0" rtl="0">
              <a:spcBef>
                <a:spcPts val="0"/>
              </a:spcBef>
              <a:buNone/>
            </a:pPr>
            <a:r>
              <a:rPr lang="en" sz="1400" dirty="0"/>
              <a:t>   end	</a:t>
            </a:r>
          </a:p>
          <a:p>
            <a:pPr lvl="0" rtl="0">
              <a:spcBef>
                <a:spcPts val="0"/>
              </a:spcBef>
              <a:buNone/>
            </a:pPr>
            <a:r>
              <a:rPr lang="en" sz="1400" dirty="0">
                <a:solidFill>
                  <a:srgbClr val="FFFFFF"/>
                </a:solidFill>
              </a:rPr>
              <a:t>   def print_details(outstanding)             #print details</a:t>
            </a:r>
          </a:p>
          <a:p>
            <a:pPr lvl="0" rtl="0">
              <a:lnSpc>
                <a:spcPct val="100000"/>
              </a:lnSpc>
              <a:spcBef>
                <a:spcPts val="0"/>
              </a:spcBef>
              <a:buNone/>
            </a:pPr>
            <a:r>
              <a:rPr lang="en" sz="1400" dirty="0">
                <a:solidFill>
                  <a:srgbClr val="FFFFFF"/>
                </a:solidFill>
              </a:rPr>
              <a:t>	puts(“name: #{@name})</a:t>
            </a:r>
          </a:p>
          <a:p>
            <a:pPr lvl="0" rtl="0">
              <a:lnSpc>
                <a:spcPct val="100000"/>
              </a:lnSpc>
              <a:spcBef>
                <a:spcPts val="0"/>
              </a:spcBef>
              <a:buNone/>
            </a:pPr>
            <a:r>
              <a:rPr lang="en" sz="1400" dirty="0">
                <a:solidFill>
                  <a:srgbClr val="FFFFFF"/>
                </a:solidFill>
              </a:rPr>
              <a:t>	puts(“amount: #{outstanding})</a:t>
            </a:r>
          </a:p>
          <a:p>
            <a:pPr lvl="0" rtl="0">
              <a:lnSpc>
                <a:spcPct val="100000"/>
              </a:lnSpc>
              <a:spcBef>
                <a:spcPts val="0"/>
              </a:spcBef>
              <a:buNone/>
            </a:pPr>
            <a:r>
              <a:rPr lang="en" sz="1400" dirty="0">
                <a:solidFill>
                  <a:srgbClr val="FFFFFF"/>
                </a:solidFill>
              </a:rPr>
              <a:t>   end</a:t>
            </a:r>
          </a:p>
          <a:p>
            <a:pPr lvl="0" rtl="0">
              <a:lnSpc>
                <a:spcPct val="100000"/>
              </a:lnSpc>
              <a:spcBef>
                <a:spcPts val="0"/>
              </a:spcBef>
              <a:buNone/>
            </a:pPr>
            <a:r>
              <a:rPr lang="en" sz="1400" dirty="0">
                <a:solidFill>
                  <a:srgbClr val="FFFFFF"/>
                </a:solidFill>
              </a:rPr>
              <a:t>   def print_banner                              </a:t>
            </a:r>
            <a:r>
              <a:rPr lang="en" sz="1400" dirty="0"/>
              <a:t># print banner</a:t>
            </a:r>
          </a:p>
          <a:p>
            <a:pPr lvl="0" indent="457200" rtl="0">
              <a:spcBef>
                <a:spcPts val="0"/>
              </a:spcBef>
              <a:buNone/>
            </a:pPr>
            <a:r>
              <a:rPr lang="en" sz="1400" dirty="0"/>
              <a:t>puts “************************”</a:t>
            </a:r>
          </a:p>
          <a:p>
            <a:pPr lvl="0" indent="457200" rtl="0">
              <a:spcBef>
                <a:spcPts val="0"/>
              </a:spcBef>
              <a:buNone/>
            </a:pPr>
            <a:r>
              <a:rPr lang="en" sz="1400" dirty="0"/>
              <a:t>puts “**Customer Owes ***”</a:t>
            </a:r>
          </a:p>
          <a:p>
            <a:pPr lvl="0" indent="457200" rtl="0">
              <a:spcBef>
                <a:spcPts val="0"/>
              </a:spcBef>
              <a:buNone/>
            </a:pPr>
            <a:r>
              <a:rPr lang="en" sz="1400" dirty="0"/>
              <a:t>puts “************************”</a:t>
            </a:r>
          </a:p>
          <a:p>
            <a:pPr lvl="0" rtl="0">
              <a:lnSpc>
                <a:spcPct val="100000"/>
              </a:lnSpc>
              <a:spcBef>
                <a:spcPts val="0"/>
              </a:spcBef>
              <a:buNone/>
            </a:pPr>
            <a:r>
              <a:rPr lang="en" sz="1400" dirty="0">
                <a:solidFill>
                  <a:srgbClr val="FFFFFF"/>
                </a:solidFill>
              </a:rPr>
              <a:t>   end</a:t>
            </a:r>
          </a:p>
          <a:p>
            <a:pPr lvl="0" rtl="0">
              <a:lnSpc>
                <a:spcPct val="100000"/>
              </a:lnSpc>
              <a:spcBef>
                <a:spcPts val="0"/>
              </a:spcBef>
              <a:buNone/>
            </a:pPr>
            <a:r>
              <a:rPr lang="en" sz="1400" dirty="0">
                <a:solidFill>
                  <a:srgbClr val="FFFFFF"/>
                </a:solidFill>
              </a:rPr>
              <a:t>end</a:t>
            </a:r>
          </a:p>
        </p:txBody>
      </p:sp>
      <p:sp>
        <p:nvSpPr>
          <p:cNvPr id="230" name="Shape 230"/>
          <p:cNvSpPr txBox="1"/>
          <p:nvPr/>
        </p:nvSpPr>
        <p:spPr>
          <a:xfrm>
            <a:off x="4903550" y="846875"/>
            <a:ext cx="4110600" cy="1479600"/>
          </a:xfrm>
          <a:prstGeom prst="rect">
            <a:avLst/>
          </a:prstGeom>
          <a:noFill/>
          <a:ln>
            <a:noFill/>
          </a:ln>
        </p:spPr>
        <p:txBody>
          <a:bodyPr lIns="91425" tIns="91425" rIns="91425" bIns="91425" anchor="t" anchorCtr="0">
            <a:noAutofit/>
          </a:bodyPr>
          <a:lstStyle/>
          <a:p>
            <a:pPr lvl="0" rtl="0">
              <a:spcBef>
                <a:spcPts val="0"/>
              </a:spcBef>
              <a:buNone/>
            </a:pPr>
            <a:r>
              <a:rPr lang="en" sz="2200" b="1" i="1">
                <a:solidFill>
                  <a:srgbClr val="FF00FF"/>
                </a:solidFill>
              </a:rPr>
              <a:t>temps</a:t>
            </a:r>
          </a:p>
          <a:p>
            <a:pPr lvl="0" rtl="0">
              <a:spcBef>
                <a:spcPts val="0"/>
              </a:spcBef>
              <a:buNone/>
            </a:pPr>
            <a:r>
              <a:rPr lang="en" sz="2200" b="1" i="1">
                <a:solidFill>
                  <a:srgbClr val="FF00FF"/>
                </a:solidFill>
              </a:rPr>
              <a:t>&amp;</a:t>
            </a:r>
          </a:p>
          <a:p>
            <a:pPr lvl="0" rtl="0">
              <a:spcBef>
                <a:spcPts val="0"/>
              </a:spcBef>
              <a:buNone/>
            </a:pPr>
            <a:r>
              <a:rPr lang="en" sz="2200" b="1" i="1">
                <a:solidFill>
                  <a:srgbClr val="FF00FF"/>
                </a:solidFill>
              </a:rPr>
              <a:t>reassigning a local variable</a:t>
            </a:r>
          </a:p>
        </p:txBody>
      </p:sp>
      <p:sp>
        <p:nvSpPr>
          <p:cNvPr id="231" name="Shape 231"/>
          <p:cNvSpPr/>
          <p:nvPr/>
        </p:nvSpPr>
        <p:spPr>
          <a:xfrm>
            <a:off x="1135014" y="619550"/>
            <a:ext cx="1596000" cy="2607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2" name="Shape 232"/>
          <p:cNvSpPr/>
          <p:nvPr/>
        </p:nvSpPr>
        <p:spPr>
          <a:xfrm>
            <a:off x="661374" y="1256500"/>
            <a:ext cx="3610275" cy="926046"/>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3" name="Shape 233"/>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258175" y="110675"/>
            <a:ext cx="4445400" cy="4886100"/>
          </a:xfrm>
          <a:prstGeom prst="rect">
            <a:avLst/>
          </a:prstGeom>
        </p:spPr>
        <p:txBody>
          <a:bodyPr lIns="91425" tIns="91425" rIns="91425" bIns="91425" anchor="t" anchorCtr="0">
            <a:noAutofit/>
          </a:bodyPr>
          <a:lstStyle/>
          <a:p>
            <a:pPr lvl="0" rtl="0">
              <a:spcBef>
                <a:spcPts val="0"/>
              </a:spcBef>
              <a:buNone/>
            </a:pPr>
            <a:r>
              <a:rPr lang="en" sz="1300" dirty="0"/>
              <a:t>def print_owing</a:t>
            </a:r>
          </a:p>
          <a:p>
            <a:pPr lvl="0" rtl="0">
              <a:spcBef>
                <a:spcPts val="0"/>
              </a:spcBef>
              <a:buNone/>
            </a:pPr>
            <a:r>
              <a:rPr lang="en" sz="1300" dirty="0"/>
              <a:t>          printBanner</a:t>
            </a:r>
          </a:p>
          <a:p>
            <a:pPr lvl="0" indent="457200" rtl="0">
              <a:spcBef>
                <a:spcPts val="0"/>
              </a:spcBef>
              <a:buNone/>
            </a:pPr>
            <a:r>
              <a:rPr lang="en" sz="1300" dirty="0"/>
              <a:t>outstanding = </a:t>
            </a:r>
            <a:r>
              <a:rPr lang="en" sz="1300" dirty="0">
                <a:solidFill>
                  <a:srgbClr val="FFFFFF"/>
                </a:solidFill>
              </a:rPr>
              <a:t>get_outstanding()</a:t>
            </a:r>
          </a:p>
          <a:p>
            <a:pPr lvl="0" rtl="0">
              <a:spcBef>
                <a:spcPts val="0"/>
              </a:spcBef>
              <a:buNone/>
            </a:pPr>
            <a:r>
              <a:rPr lang="en" sz="1300" dirty="0"/>
              <a:t>          print_details(outstanding)</a:t>
            </a:r>
          </a:p>
          <a:p>
            <a:pPr lvl="0" rtl="0">
              <a:spcBef>
                <a:spcPts val="0"/>
              </a:spcBef>
              <a:buNone/>
            </a:pPr>
            <a:r>
              <a:rPr lang="en" sz="1300" dirty="0"/>
              <a:t>          printBanner</a:t>
            </a:r>
          </a:p>
          <a:p>
            <a:pPr lvl="0" rtl="0">
              <a:spcBef>
                <a:spcPts val="0"/>
              </a:spcBef>
              <a:buNone/>
            </a:pPr>
            <a:r>
              <a:rPr lang="en" sz="1300" dirty="0"/>
              <a:t>end</a:t>
            </a:r>
          </a:p>
          <a:p>
            <a:pPr marL="0" lvl="0" indent="0" rtl="0">
              <a:spcBef>
                <a:spcPts val="0"/>
              </a:spcBef>
              <a:buNone/>
            </a:pPr>
            <a:r>
              <a:rPr lang="en" sz="1300" dirty="0">
                <a:solidFill>
                  <a:srgbClr val="FFFFFF"/>
                </a:solidFill>
              </a:rPr>
              <a:t>def get_outstanding           #calculate outstanding</a:t>
            </a:r>
          </a:p>
          <a:p>
            <a:pPr lvl="0" indent="457200" rtl="0">
              <a:spcBef>
                <a:spcPts val="0"/>
              </a:spcBef>
              <a:buNone/>
            </a:pPr>
            <a:r>
              <a:rPr lang="en" sz="1300" dirty="0">
                <a:solidFill>
                  <a:srgbClr val="FFFFFF"/>
                </a:solidFill>
              </a:rPr>
              <a:t>outstanding = 0.0</a:t>
            </a:r>
          </a:p>
          <a:p>
            <a:pPr lvl="0" indent="387350" rtl="0">
              <a:spcBef>
                <a:spcPts val="0"/>
              </a:spcBef>
              <a:buClr>
                <a:schemeClr val="dk1"/>
              </a:buClr>
              <a:buSzPct val="84615"/>
              <a:buFont typeface="Arial"/>
              <a:buNone/>
            </a:pPr>
            <a:r>
              <a:rPr lang="en" sz="1300" dirty="0"/>
              <a:t>@orders.each do |order|</a:t>
            </a:r>
          </a:p>
          <a:p>
            <a:pPr lvl="0" rtl="0">
              <a:spcBef>
                <a:spcPts val="0"/>
              </a:spcBef>
              <a:buClr>
                <a:schemeClr val="dk1"/>
              </a:buClr>
              <a:buSzPct val="84615"/>
              <a:buFont typeface="Arial"/>
              <a:buNone/>
            </a:pPr>
            <a:r>
              <a:rPr lang="en" sz="1300" dirty="0"/>
              <a:t>	outstanding += order.amount</a:t>
            </a:r>
          </a:p>
          <a:p>
            <a:pPr lvl="0" indent="457200" rtl="0">
              <a:spcBef>
                <a:spcPts val="0"/>
              </a:spcBef>
              <a:buNone/>
            </a:pPr>
            <a:r>
              <a:rPr lang="en" sz="1300" dirty="0"/>
              <a:t>end</a:t>
            </a:r>
          </a:p>
          <a:p>
            <a:pPr lvl="0" indent="457200" rtl="0">
              <a:spcBef>
                <a:spcPts val="0"/>
              </a:spcBef>
              <a:buNone/>
            </a:pPr>
            <a:r>
              <a:rPr lang="en" sz="1300" dirty="0">
                <a:solidFill>
                  <a:srgbClr val="FFFFFF"/>
                </a:solidFill>
              </a:rPr>
              <a:t>outstanding</a:t>
            </a:r>
          </a:p>
          <a:p>
            <a:pPr marL="0" lvl="0" indent="0" rtl="0">
              <a:spcBef>
                <a:spcPts val="0"/>
              </a:spcBef>
              <a:buNone/>
            </a:pPr>
            <a:r>
              <a:rPr lang="en" sz="1300" dirty="0">
                <a:solidFill>
                  <a:srgbClr val="FFFFFF"/>
                </a:solidFill>
              </a:rPr>
              <a:t>end</a:t>
            </a:r>
          </a:p>
          <a:p>
            <a:pPr marL="0" lvl="0" indent="0" rtl="0">
              <a:spcBef>
                <a:spcPts val="0"/>
              </a:spcBef>
              <a:buNone/>
            </a:pPr>
            <a:endParaRPr sz="1300" dirty="0">
              <a:solidFill>
                <a:srgbClr val="FFFFFF"/>
              </a:solidFill>
            </a:endParaRPr>
          </a:p>
          <a:p>
            <a:pPr lvl="0" rtl="0">
              <a:spcBef>
                <a:spcPts val="0"/>
              </a:spcBef>
              <a:buNone/>
            </a:pPr>
            <a:r>
              <a:rPr lang="en" sz="1300" dirty="0"/>
              <a:t>def print_details(outstanding)             #print details</a:t>
            </a:r>
          </a:p>
          <a:p>
            <a:pPr lvl="0" rtl="0">
              <a:lnSpc>
                <a:spcPct val="100000"/>
              </a:lnSpc>
              <a:spcBef>
                <a:spcPts val="0"/>
              </a:spcBef>
              <a:buNone/>
            </a:pPr>
            <a:r>
              <a:rPr lang="en" sz="1300" dirty="0">
                <a:solidFill>
                  <a:srgbClr val="FFFFFF"/>
                </a:solidFill>
              </a:rPr>
              <a:t>           puts(“name: #{_name})</a:t>
            </a:r>
          </a:p>
          <a:p>
            <a:pPr lvl="0" rtl="0">
              <a:lnSpc>
                <a:spcPct val="100000"/>
              </a:lnSpc>
              <a:spcBef>
                <a:spcPts val="0"/>
              </a:spcBef>
              <a:buNone/>
            </a:pPr>
            <a:r>
              <a:rPr lang="en" sz="1300" dirty="0">
                <a:solidFill>
                  <a:srgbClr val="FFFFFF"/>
                </a:solidFill>
              </a:rPr>
              <a:t>           puts(“amount: #{outstanding})</a:t>
            </a:r>
          </a:p>
          <a:p>
            <a:pPr lvl="0" rtl="0">
              <a:lnSpc>
                <a:spcPct val="100000"/>
              </a:lnSpc>
              <a:spcBef>
                <a:spcPts val="0"/>
              </a:spcBef>
              <a:buNone/>
            </a:pPr>
            <a:r>
              <a:rPr lang="en" sz="1300" dirty="0">
                <a:solidFill>
                  <a:srgbClr val="FFFFFF"/>
                </a:solidFill>
              </a:rPr>
              <a:t>end</a:t>
            </a:r>
          </a:p>
          <a:p>
            <a:pPr lvl="0" rtl="0">
              <a:lnSpc>
                <a:spcPct val="100000"/>
              </a:lnSpc>
              <a:spcBef>
                <a:spcPts val="0"/>
              </a:spcBef>
              <a:buNone/>
            </a:pPr>
            <a:endParaRPr sz="1300" dirty="0">
              <a:solidFill>
                <a:srgbClr val="FFFFFF"/>
              </a:solidFill>
            </a:endParaRPr>
          </a:p>
          <a:p>
            <a:pPr lvl="0" rtl="0">
              <a:lnSpc>
                <a:spcPct val="100000"/>
              </a:lnSpc>
              <a:spcBef>
                <a:spcPts val="0"/>
              </a:spcBef>
              <a:buNone/>
            </a:pPr>
            <a:r>
              <a:rPr lang="en" sz="1300" dirty="0">
                <a:solidFill>
                  <a:srgbClr val="FFFFFF"/>
                </a:solidFill>
              </a:rPr>
              <a:t>def print_banner                              </a:t>
            </a:r>
            <a:r>
              <a:rPr lang="en" sz="1300" dirty="0"/>
              <a:t># print banner</a:t>
            </a:r>
          </a:p>
          <a:p>
            <a:pPr lvl="0" indent="457200" rtl="0">
              <a:spcBef>
                <a:spcPts val="0"/>
              </a:spcBef>
              <a:buNone/>
            </a:pPr>
            <a:r>
              <a:rPr lang="en" sz="1300" dirty="0"/>
              <a:t>puts “************************”</a:t>
            </a:r>
          </a:p>
          <a:p>
            <a:pPr lvl="0" indent="457200" rtl="0">
              <a:spcBef>
                <a:spcPts val="0"/>
              </a:spcBef>
              <a:buNone/>
            </a:pPr>
            <a:r>
              <a:rPr lang="en" sz="1300" dirty="0"/>
              <a:t>puts “**Customer Owes ***”</a:t>
            </a:r>
          </a:p>
          <a:p>
            <a:pPr lvl="0" indent="457200" rtl="0">
              <a:spcBef>
                <a:spcPts val="0"/>
              </a:spcBef>
              <a:buNone/>
            </a:pPr>
            <a:r>
              <a:rPr lang="en" sz="1300" dirty="0"/>
              <a:t>puts “************************”</a:t>
            </a:r>
          </a:p>
          <a:p>
            <a:pPr lvl="0" rtl="0">
              <a:lnSpc>
                <a:spcPct val="100000"/>
              </a:lnSpc>
              <a:spcBef>
                <a:spcPts val="0"/>
              </a:spcBef>
              <a:buNone/>
            </a:pPr>
            <a:r>
              <a:rPr lang="en" sz="1300" dirty="0">
                <a:solidFill>
                  <a:srgbClr val="FFFFFF"/>
                </a:solidFill>
              </a:rPr>
              <a:t>end</a:t>
            </a:r>
          </a:p>
        </p:txBody>
      </p:sp>
      <p:sp>
        <p:nvSpPr>
          <p:cNvPr id="239" name="Shape 239"/>
          <p:cNvSpPr/>
          <p:nvPr/>
        </p:nvSpPr>
        <p:spPr>
          <a:xfrm>
            <a:off x="211500" y="1374000"/>
            <a:ext cx="4170300" cy="14907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0" name="Shape 240"/>
          <p:cNvSpPr txBox="1"/>
          <p:nvPr/>
        </p:nvSpPr>
        <p:spPr>
          <a:xfrm>
            <a:off x="5593950" y="1358950"/>
            <a:ext cx="3184500" cy="2252400"/>
          </a:xfrm>
          <a:prstGeom prst="rect">
            <a:avLst/>
          </a:prstGeom>
          <a:noFill/>
          <a:ln>
            <a:noFill/>
          </a:ln>
        </p:spPr>
        <p:txBody>
          <a:bodyPr lIns="91425" tIns="91425" rIns="91425" bIns="91425" anchor="t" anchorCtr="0">
            <a:noAutofit/>
          </a:bodyPr>
          <a:lstStyle/>
          <a:p>
            <a:pPr lvl="0" rtl="0">
              <a:spcBef>
                <a:spcPts val="0"/>
              </a:spcBef>
              <a:buNone/>
            </a:pPr>
            <a:r>
              <a:rPr lang="en" sz="2400">
                <a:solidFill>
                  <a:srgbClr val="FF00FF"/>
                </a:solidFill>
              </a:rPr>
              <a:t>reassigning a local variables</a:t>
            </a:r>
            <a:r>
              <a:rPr lang="en" sz="2400">
                <a:solidFill>
                  <a:srgbClr val="4A86E8"/>
                </a:solidFill>
              </a:rPr>
              <a:t> </a:t>
            </a:r>
            <a:r>
              <a:rPr lang="en" sz="2400">
                <a:solidFill>
                  <a:srgbClr val="00FFFF"/>
                </a:solidFill>
              </a:rPr>
              <a:t>can be complicated. </a:t>
            </a:r>
          </a:p>
        </p:txBody>
      </p:sp>
      <p:sp>
        <p:nvSpPr>
          <p:cNvPr id="241" name="Shape 241"/>
          <p:cNvSpPr/>
          <p:nvPr/>
        </p:nvSpPr>
        <p:spPr>
          <a:xfrm>
            <a:off x="1839475" y="601000"/>
            <a:ext cx="1435200" cy="220800"/>
          </a:xfrm>
          <a:prstGeom prst="roundRect">
            <a:avLst>
              <a:gd name="adj" fmla="val 16667"/>
            </a:avLst>
          </a:prstGeom>
          <a:noFill/>
          <a:ln w="19050" cap="flat" cmpd="sng">
            <a:solidFill>
              <a:srgbClr val="FF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Extract Method: Mechanics</a:t>
            </a:r>
          </a:p>
        </p:txBody>
      </p:sp>
      <p:sp>
        <p:nvSpPr>
          <p:cNvPr id="248" name="Shape 248"/>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SzPct val="100000"/>
              <a:buAutoNum type="arabicPeriod"/>
            </a:pPr>
            <a:r>
              <a:rPr lang="en" sz="2400"/>
              <a:t>Create new method, name after intention</a:t>
            </a:r>
          </a:p>
          <a:p>
            <a:pPr marL="457200" lvl="0" indent="-381000" rtl="0">
              <a:spcBef>
                <a:spcPts val="0"/>
              </a:spcBef>
              <a:buSzPct val="100000"/>
              <a:buAutoNum type="arabicPeriod"/>
            </a:pPr>
            <a:r>
              <a:rPr lang="en" sz="2400"/>
              <a:t>Copy extracted code into target method</a:t>
            </a:r>
          </a:p>
          <a:p>
            <a:pPr marL="457200" lvl="0" indent="-381000" rtl="0">
              <a:spcBef>
                <a:spcPts val="0"/>
              </a:spcBef>
              <a:buSzPct val="100000"/>
              <a:buAutoNum type="arabicPeriod"/>
            </a:pPr>
            <a:r>
              <a:rPr lang="en" sz="2400"/>
              <a:t>Scan for references to variables local to source method</a:t>
            </a:r>
          </a:p>
          <a:p>
            <a:pPr marL="457200" lvl="0" indent="-381000" rtl="0">
              <a:spcBef>
                <a:spcPts val="0"/>
              </a:spcBef>
              <a:buSzPct val="100000"/>
              <a:buAutoNum type="arabicPeriod"/>
            </a:pPr>
            <a:r>
              <a:rPr lang="en" sz="2400"/>
              <a:t>Look for temp variables</a:t>
            </a:r>
          </a:p>
          <a:p>
            <a:pPr marL="457200" lvl="0" indent="-381000" rtl="0">
              <a:spcBef>
                <a:spcPts val="0"/>
              </a:spcBef>
              <a:buSzPct val="100000"/>
              <a:buAutoNum type="arabicPeriod"/>
            </a:pPr>
            <a:r>
              <a:rPr lang="en" sz="2400"/>
              <a:t>Is local variable modified by extracted method?</a:t>
            </a:r>
          </a:p>
          <a:p>
            <a:pPr marL="457200" lvl="0" indent="-381000" rtl="0">
              <a:spcBef>
                <a:spcPts val="0"/>
              </a:spcBef>
              <a:buClr>
                <a:srgbClr val="FF00FF"/>
              </a:buClr>
              <a:buSzPct val="100000"/>
              <a:buAutoNum type="arabicPeriod"/>
            </a:pPr>
            <a:r>
              <a:rPr lang="en" sz="2400">
                <a:solidFill>
                  <a:srgbClr val="FF00FF"/>
                </a:solidFill>
              </a:rPr>
              <a:t>Replace extracted code in source with a call to target</a:t>
            </a:r>
          </a:p>
          <a:p>
            <a:pPr marL="457200" lvl="0" indent="-381000" rtl="0">
              <a:spcBef>
                <a:spcPts val="0"/>
              </a:spcBef>
              <a:buClr>
                <a:srgbClr val="FF00FF"/>
              </a:buClr>
              <a:buSzPct val="100000"/>
              <a:buAutoNum type="arabicPeriod"/>
            </a:pPr>
            <a:r>
              <a:rPr lang="en" sz="2400">
                <a:solidFill>
                  <a:srgbClr val="FF00FF"/>
                </a:solidFill>
              </a:rPr>
              <a:t>compile and test</a:t>
            </a:r>
          </a:p>
        </p:txBody>
      </p:sp>
      <p:sp>
        <p:nvSpPr>
          <p:cNvPr id="249" name="Shape 249"/>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1138275" y="1674525"/>
            <a:ext cx="6615900" cy="857400"/>
          </a:xfrm>
          <a:prstGeom prst="rect">
            <a:avLst/>
          </a:prstGeom>
        </p:spPr>
        <p:txBody>
          <a:bodyPr lIns="91425" tIns="91425" rIns="91425" bIns="91425" anchor="b" anchorCtr="0">
            <a:noAutofit/>
          </a:bodyPr>
          <a:lstStyle/>
          <a:p>
            <a:pPr lvl="0" rtl="0">
              <a:spcBef>
                <a:spcPts val="0"/>
              </a:spcBef>
              <a:buNone/>
            </a:pPr>
            <a:r>
              <a:rPr lang="en"/>
              <a:t>Why change existing code?</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250025" y="62600"/>
            <a:ext cx="4445400" cy="4997700"/>
          </a:xfrm>
          <a:prstGeom prst="rect">
            <a:avLst/>
          </a:prstGeom>
        </p:spPr>
        <p:txBody>
          <a:bodyPr lIns="91425" tIns="91425" rIns="91425" bIns="91425" anchor="t" anchorCtr="0">
            <a:noAutofit/>
          </a:bodyPr>
          <a:lstStyle/>
          <a:p>
            <a:pPr lvl="0" rtl="0">
              <a:spcBef>
                <a:spcPts val="0"/>
              </a:spcBef>
              <a:buNone/>
            </a:pPr>
            <a:r>
              <a:rPr lang="en" sz="1400" dirty="0"/>
              <a:t>class Print</a:t>
            </a:r>
          </a:p>
          <a:p>
            <a:pPr lvl="0" rtl="0">
              <a:spcBef>
                <a:spcPts val="0"/>
              </a:spcBef>
              <a:buNone/>
            </a:pPr>
            <a:r>
              <a:rPr lang="en" sz="1400" dirty="0"/>
              <a:t>     def print_owing</a:t>
            </a:r>
          </a:p>
          <a:p>
            <a:pPr lvl="0" rtl="0">
              <a:spcBef>
                <a:spcPts val="0"/>
              </a:spcBef>
              <a:buNone/>
            </a:pPr>
            <a:r>
              <a:rPr lang="en" sz="1400" dirty="0"/>
              <a:t>	outstanding = 0.0</a:t>
            </a:r>
          </a:p>
          <a:p>
            <a:pPr lvl="0" rtl="0">
              <a:spcBef>
                <a:spcPts val="0"/>
              </a:spcBef>
              <a:buNone/>
            </a:pPr>
            <a:r>
              <a:rPr lang="en" sz="1400" dirty="0"/>
              <a:t>	</a:t>
            </a:r>
          </a:p>
          <a:p>
            <a:pPr lvl="0" indent="457200" rtl="0">
              <a:spcBef>
                <a:spcPts val="0"/>
              </a:spcBef>
              <a:buNone/>
            </a:pPr>
            <a:r>
              <a:rPr lang="en" sz="1400" dirty="0"/>
              <a:t># print banner</a:t>
            </a:r>
          </a:p>
          <a:p>
            <a:pPr lvl="0" indent="457200" rtl="0">
              <a:spcBef>
                <a:spcPts val="0"/>
              </a:spcBef>
              <a:buNone/>
            </a:pPr>
            <a:r>
              <a:rPr lang="en" sz="1400" dirty="0"/>
              <a:t>puts “************************”</a:t>
            </a:r>
          </a:p>
          <a:p>
            <a:pPr lvl="0" indent="457200" rtl="0">
              <a:spcBef>
                <a:spcPts val="0"/>
              </a:spcBef>
              <a:buNone/>
            </a:pPr>
            <a:r>
              <a:rPr lang="en" sz="1400" dirty="0"/>
              <a:t>puts “**Customer Owes ***”</a:t>
            </a:r>
          </a:p>
          <a:p>
            <a:pPr lvl="0" indent="457200" rtl="0">
              <a:spcBef>
                <a:spcPts val="0"/>
              </a:spcBef>
              <a:buNone/>
            </a:pPr>
            <a:r>
              <a:rPr lang="en" sz="1400" dirty="0"/>
              <a:t>puts “************************”</a:t>
            </a:r>
          </a:p>
          <a:p>
            <a:pPr lvl="0" rtl="0">
              <a:spcBef>
                <a:spcPts val="0"/>
              </a:spcBef>
              <a:buNone/>
            </a:pPr>
            <a:endParaRPr sz="1400" dirty="0"/>
          </a:p>
          <a:p>
            <a:pPr lvl="0" indent="457200" rtl="0">
              <a:spcBef>
                <a:spcPts val="0"/>
              </a:spcBef>
              <a:buNone/>
            </a:pPr>
            <a:r>
              <a:rPr lang="en" sz="1400" dirty="0"/>
              <a:t>#calculate outstanding</a:t>
            </a:r>
          </a:p>
          <a:p>
            <a:pPr lvl="0" indent="457200" rtl="0">
              <a:spcBef>
                <a:spcPts val="0"/>
              </a:spcBef>
              <a:buNone/>
            </a:pPr>
            <a:r>
              <a:rPr lang="en" sz="1400" dirty="0"/>
              <a:t>@orders.each do |order|</a:t>
            </a:r>
          </a:p>
          <a:p>
            <a:pPr lvl="0" rtl="0">
              <a:spcBef>
                <a:spcPts val="0"/>
              </a:spcBef>
              <a:buNone/>
            </a:pPr>
            <a:r>
              <a:rPr lang="en" sz="1400" dirty="0"/>
              <a:t>		outstanding += order.amount</a:t>
            </a:r>
          </a:p>
          <a:p>
            <a:pPr lvl="0" indent="457200" rtl="0">
              <a:spcBef>
                <a:spcPts val="0"/>
              </a:spcBef>
              <a:buNone/>
            </a:pPr>
            <a:r>
              <a:rPr lang="en" sz="1400" dirty="0"/>
              <a:t>end</a:t>
            </a:r>
          </a:p>
          <a:p>
            <a:pPr lvl="0" rtl="0">
              <a:spcBef>
                <a:spcPts val="0"/>
              </a:spcBef>
              <a:buNone/>
            </a:pPr>
            <a:r>
              <a:rPr lang="en" sz="1400" dirty="0"/>
              <a:t>	</a:t>
            </a:r>
          </a:p>
          <a:p>
            <a:pPr lvl="0" rtl="0">
              <a:lnSpc>
                <a:spcPct val="100000"/>
              </a:lnSpc>
              <a:spcBef>
                <a:spcPts val="0"/>
              </a:spcBef>
              <a:buNone/>
            </a:pPr>
            <a:r>
              <a:rPr lang="en" sz="1400" dirty="0"/>
              <a:t>         #print details</a:t>
            </a:r>
          </a:p>
          <a:p>
            <a:pPr lvl="0" rtl="0">
              <a:lnSpc>
                <a:spcPct val="100000"/>
              </a:lnSpc>
              <a:spcBef>
                <a:spcPts val="0"/>
              </a:spcBef>
              <a:buNone/>
            </a:pPr>
            <a:r>
              <a:rPr lang="en" sz="1400" dirty="0"/>
              <a:t>         </a:t>
            </a:r>
            <a:r>
              <a:rPr lang="en" sz="1400" dirty="0">
                <a:solidFill>
                  <a:srgbClr val="FFFFFF"/>
                </a:solidFill>
              </a:rPr>
              <a:t>puts(“name: #{@name})</a:t>
            </a:r>
          </a:p>
          <a:p>
            <a:pPr lvl="0" rtl="0">
              <a:lnSpc>
                <a:spcPct val="100000"/>
              </a:lnSpc>
              <a:spcBef>
                <a:spcPts val="0"/>
              </a:spcBef>
              <a:buNone/>
            </a:pPr>
            <a:r>
              <a:rPr lang="en" sz="1400" dirty="0">
                <a:solidFill>
                  <a:srgbClr val="FFFFFF"/>
                </a:solidFill>
              </a:rPr>
              <a:t>         puts(“amount: #{outstanding})</a:t>
            </a:r>
          </a:p>
          <a:p>
            <a:pPr lvl="0" rtl="0">
              <a:lnSpc>
                <a:spcPct val="100000"/>
              </a:lnSpc>
              <a:spcBef>
                <a:spcPts val="0"/>
              </a:spcBef>
              <a:buNone/>
            </a:pPr>
            <a:endParaRPr sz="1400" dirty="0">
              <a:solidFill>
                <a:srgbClr val="FFFFFF"/>
              </a:solidFill>
            </a:endParaRPr>
          </a:p>
          <a:p>
            <a:pPr lvl="0" rtl="0">
              <a:lnSpc>
                <a:spcPct val="100000"/>
              </a:lnSpc>
              <a:spcBef>
                <a:spcPts val="0"/>
              </a:spcBef>
              <a:buNone/>
            </a:pPr>
            <a:r>
              <a:rPr lang="en" sz="1400" dirty="0">
                <a:solidFill>
                  <a:srgbClr val="FFFFFF"/>
                </a:solidFill>
              </a:rPr>
              <a:t>         </a:t>
            </a:r>
            <a:r>
              <a:rPr lang="en" sz="1400" dirty="0"/>
              <a:t>puts “************************”</a:t>
            </a:r>
          </a:p>
          <a:p>
            <a:pPr lvl="0" indent="457200" rtl="0">
              <a:spcBef>
                <a:spcPts val="0"/>
              </a:spcBef>
              <a:buNone/>
            </a:pPr>
            <a:r>
              <a:rPr lang="en" sz="1400" dirty="0"/>
              <a:t>puts “**Customer Owes ***”</a:t>
            </a:r>
          </a:p>
          <a:p>
            <a:pPr lvl="0" indent="457200" rtl="0">
              <a:spcBef>
                <a:spcPts val="0"/>
              </a:spcBef>
              <a:buNone/>
            </a:pPr>
            <a:r>
              <a:rPr lang="en" sz="1400" dirty="0"/>
              <a:t>puts “************************”</a:t>
            </a:r>
          </a:p>
          <a:p>
            <a:pPr lvl="0" rtl="0">
              <a:lnSpc>
                <a:spcPct val="100000"/>
              </a:lnSpc>
              <a:spcBef>
                <a:spcPts val="0"/>
              </a:spcBef>
              <a:buNone/>
            </a:pPr>
            <a:r>
              <a:rPr lang="en" sz="1400" dirty="0">
                <a:solidFill>
                  <a:srgbClr val="FFFFFF"/>
                </a:solidFill>
              </a:rPr>
              <a:t>    end</a:t>
            </a:r>
          </a:p>
          <a:p>
            <a:pPr lvl="0" rtl="0">
              <a:lnSpc>
                <a:spcPct val="100000"/>
              </a:lnSpc>
              <a:spcBef>
                <a:spcPts val="0"/>
              </a:spcBef>
              <a:buNone/>
            </a:pPr>
            <a:r>
              <a:rPr lang="en" sz="1400" dirty="0">
                <a:solidFill>
                  <a:srgbClr val="FFFFFF"/>
                </a:solidFill>
              </a:rPr>
              <a:t>end</a:t>
            </a:r>
          </a:p>
        </p:txBody>
      </p:sp>
      <p:sp>
        <p:nvSpPr>
          <p:cNvPr id="255" name="Shape 255"/>
          <p:cNvSpPr txBox="1"/>
          <p:nvPr/>
        </p:nvSpPr>
        <p:spPr>
          <a:xfrm>
            <a:off x="5536875" y="1866975"/>
            <a:ext cx="2807400" cy="18123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Original Code with code smells</a:t>
            </a:r>
          </a:p>
        </p:txBody>
      </p:sp>
      <p:sp>
        <p:nvSpPr>
          <p:cNvPr id="256" name="Shape 256"/>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258175" y="110675"/>
            <a:ext cx="4445400" cy="4886100"/>
          </a:xfrm>
          <a:prstGeom prst="rect">
            <a:avLst/>
          </a:prstGeom>
        </p:spPr>
        <p:txBody>
          <a:bodyPr lIns="91425" tIns="91425" rIns="91425" bIns="91425" anchor="t" anchorCtr="0">
            <a:noAutofit/>
          </a:bodyPr>
          <a:lstStyle/>
          <a:p>
            <a:pPr lvl="0" rtl="0">
              <a:spcBef>
                <a:spcPts val="0"/>
              </a:spcBef>
              <a:buNone/>
            </a:pPr>
            <a:r>
              <a:rPr lang="en" sz="1200" dirty="0"/>
              <a:t>class Print</a:t>
            </a:r>
          </a:p>
          <a:p>
            <a:pPr lvl="0" rtl="0">
              <a:spcBef>
                <a:spcPts val="0"/>
              </a:spcBef>
              <a:buNone/>
            </a:pPr>
            <a:r>
              <a:rPr lang="en" sz="1200" dirty="0"/>
              <a:t>    def print_owing</a:t>
            </a:r>
          </a:p>
          <a:p>
            <a:pPr lvl="0" rtl="0">
              <a:spcBef>
                <a:spcPts val="0"/>
              </a:spcBef>
              <a:buNone/>
            </a:pPr>
            <a:r>
              <a:rPr lang="en" sz="1200" dirty="0"/>
              <a:t>           printBanner</a:t>
            </a:r>
          </a:p>
          <a:p>
            <a:pPr lvl="0" indent="457200" rtl="0">
              <a:spcBef>
                <a:spcPts val="0"/>
              </a:spcBef>
              <a:buNone/>
            </a:pPr>
            <a:r>
              <a:rPr lang="en" sz="1200" dirty="0"/>
              <a:t>outstanding = </a:t>
            </a:r>
            <a:r>
              <a:rPr lang="en" sz="1200" dirty="0">
                <a:solidFill>
                  <a:srgbClr val="FFFFFF"/>
                </a:solidFill>
              </a:rPr>
              <a:t>get_outstanding()</a:t>
            </a:r>
          </a:p>
          <a:p>
            <a:pPr lvl="0" rtl="0">
              <a:spcBef>
                <a:spcPts val="0"/>
              </a:spcBef>
              <a:buNone/>
            </a:pPr>
            <a:r>
              <a:rPr lang="en" sz="1200" dirty="0"/>
              <a:t>           print_details(outstanding)</a:t>
            </a:r>
          </a:p>
          <a:p>
            <a:pPr lvl="0" rtl="0">
              <a:spcBef>
                <a:spcPts val="0"/>
              </a:spcBef>
              <a:buNone/>
            </a:pPr>
            <a:r>
              <a:rPr lang="en" sz="1200" dirty="0"/>
              <a:t>           printBanner</a:t>
            </a:r>
          </a:p>
          <a:p>
            <a:pPr lvl="0" rtl="0">
              <a:spcBef>
                <a:spcPts val="0"/>
              </a:spcBef>
              <a:buNone/>
            </a:pPr>
            <a:r>
              <a:rPr lang="en" sz="1200" dirty="0"/>
              <a:t>    end</a:t>
            </a:r>
          </a:p>
          <a:p>
            <a:pPr marL="0" lvl="0" indent="0" rtl="0">
              <a:spcBef>
                <a:spcPts val="0"/>
              </a:spcBef>
              <a:buNone/>
            </a:pPr>
            <a:r>
              <a:rPr lang="en" sz="1200" dirty="0">
                <a:solidFill>
                  <a:srgbClr val="FFFFFF"/>
                </a:solidFill>
              </a:rPr>
              <a:t>    def get_outstanding           #calculate outstanding</a:t>
            </a:r>
          </a:p>
          <a:p>
            <a:pPr lvl="0" indent="457200" rtl="0">
              <a:spcBef>
                <a:spcPts val="0"/>
              </a:spcBef>
              <a:buNone/>
            </a:pPr>
            <a:r>
              <a:rPr lang="en" sz="1200" dirty="0">
                <a:solidFill>
                  <a:srgbClr val="FFFFFF"/>
                </a:solidFill>
              </a:rPr>
              <a:t>outstanding = 0.0</a:t>
            </a:r>
          </a:p>
          <a:p>
            <a:pPr lvl="0" indent="387350" rtl="0">
              <a:spcBef>
                <a:spcPts val="0"/>
              </a:spcBef>
              <a:buClr>
                <a:schemeClr val="dk1"/>
              </a:buClr>
              <a:buSzPct val="91666"/>
              <a:buFont typeface="Arial"/>
              <a:buNone/>
            </a:pPr>
            <a:r>
              <a:rPr lang="en" sz="1200" dirty="0"/>
              <a:t>@orders.each do |order|</a:t>
            </a:r>
          </a:p>
          <a:p>
            <a:pPr lvl="0" rtl="0">
              <a:spcBef>
                <a:spcPts val="0"/>
              </a:spcBef>
              <a:buClr>
                <a:schemeClr val="dk1"/>
              </a:buClr>
              <a:buSzPct val="91666"/>
              <a:buFont typeface="Arial"/>
              <a:buNone/>
            </a:pPr>
            <a:r>
              <a:rPr lang="en" sz="1200" dirty="0"/>
              <a:t>                outstanding += order.amount</a:t>
            </a:r>
          </a:p>
          <a:p>
            <a:pPr lvl="0" indent="457200" rtl="0">
              <a:spcBef>
                <a:spcPts val="0"/>
              </a:spcBef>
              <a:buNone/>
            </a:pPr>
            <a:r>
              <a:rPr lang="en" sz="1200" dirty="0"/>
              <a:t>end</a:t>
            </a:r>
          </a:p>
          <a:p>
            <a:pPr lvl="0" indent="457200" rtl="0">
              <a:spcBef>
                <a:spcPts val="0"/>
              </a:spcBef>
              <a:buNone/>
            </a:pPr>
            <a:r>
              <a:rPr lang="en" sz="1200" dirty="0">
                <a:solidFill>
                  <a:srgbClr val="FFFFFF"/>
                </a:solidFill>
              </a:rPr>
              <a:t>outstanding</a:t>
            </a:r>
          </a:p>
          <a:p>
            <a:pPr marL="0" lvl="0" indent="0" rtl="0">
              <a:spcBef>
                <a:spcPts val="0"/>
              </a:spcBef>
              <a:buNone/>
            </a:pPr>
            <a:r>
              <a:rPr lang="en" sz="1200" dirty="0">
                <a:solidFill>
                  <a:srgbClr val="FFFFFF"/>
                </a:solidFill>
              </a:rPr>
              <a:t>    end</a:t>
            </a:r>
          </a:p>
          <a:p>
            <a:pPr marL="0" lvl="0" indent="0" rtl="0">
              <a:spcBef>
                <a:spcPts val="0"/>
              </a:spcBef>
              <a:buNone/>
            </a:pPr>
            <a:endParaRPr sz="1200" dirty="0">
              <a:solidFill>
                <a:srgbClr val="FFFFFF"/>
              </a:solidFill>
            </a:endParaRPr>
          </a:p>
          <a:p>
            <a:pPr lvl="0" rtl="0">
              <a:spcBef>
                <a:spcPts val="0"/>
              </a:spcBef>
              <a:buNone/>
            </a:pPr>
            <a:r>
              <a:rPr lang="en" sz="1200" dirty="0"/>
              <a:t>    def print_details(amount)             #print details</a:t>
            </a:r>
          </a:p>
          <a:p>
            <a:pPr lvl="0" rtl="0">
              <a:lnSpc>
                <a:spcPct val="100000"/>
              </a:lnSpc>
              <a:spcBef>
                <a:spcPts val="0"/>
              </a:spcBef>
              <a:buNone/>
            </a:pPr>
            <a:r>
              <a:rPr lang="en" sz="1200" dirty="0"/>
              <a:t>            </a:t>
            </a:r>
            <a:r>
              <a:rPr lang="en" sz="1200" dirty="0">
                <a:solidFill>
                  <a:srgbClr val="FFFFFF"/>
                </a:solidFill>
              </a:rPr>
              <a:t>puts(“name: #{_name}”)</a:t>
            </a:r>
          </a:p>
          <a:p>
            <a:pPr lvl="0" rtl="0">
              <a:lnSpc>
                <a:spcPct val="100000"/>
              </a:lnSpc>
              <a:spcBef>
                <a:spcPts val="0"/>
              </a:spcBef>
              <a:buNone/>
            </a:pPr>
            <a:r>
              <a:rPr lang="en" sz="1200" dirty="0">
                <a:solidFill>
                  <a:srgbClr val="FFFFFF"/>
                </a:solidFill>
              </a:rPr>
              <a:t>            puts(“amount: #{amount}”)</a:t>
            </a:r>
          </a:p>
          <a:p>
            <a:pPr lvl="0" rtl="0">
              <a:lnSpc>
                <a:spcPct val="100000"/>
              </a:lnSpc>
              <a:spcBef>
                <a:spcPts val="0"/>
              </a:spcBef>
              <a:buNone/>
            </a:pPr>
            <a:r>
              <a:rPr lang="en" sz="1200" dirty="0">
                <a:solidFill>
                  <a:srgbClr val="FFFFFF"/>
                </a:solidFill>
              </a:rPr>
              <a:t>   end</a:t>
            </a:r>
          </a:p>
          <a:p>
            <a:pPr lvl="0" rtl="0">
              <a:lnSpc>
                <a:spcPct val="100000"/>
              </a:lnSpc>
              <a:spcBef>
                <a:spcPts val="0"/>
              </a:spcBef>
              <a:buNone/>
            </a:pPr>
            <a:endParaRPr sz="1200" dirty="0">
              <a:solidFill>
                <a:srgbClr val="FFFFFF"/>
              </a:solidFill>
            </a:endParaRPr>
          </a:p>
          <a:p>
            <a:pPr lvl="0" rtl="0">
              <a:lnSpc>
                <a:spcPct val="100000"/>
              </a:lnSpc>
              <a:spcBef>
                <a:spcPts val="0"/>
              </a:spcBef>
              <a:buNone/>
            </a:pPr>
            <a:r>
              <a:rPr lang="en" sz="1200" dirty="0">
                <a:solidFill>
                  <a:srgbClr val="FFFFFF"/>
                </a:solidFill>
              </a:rPr>
              <a:t>   def print_banner                              </a:t>
            </a:r>
            <a:r>
              <a:rPr lang="en" sz="1200" dirty="0"/>
              <a:t># print banner</a:t>
            </a:r>
          </a:p>
          <a:p>
            <a:pPr lvl="0" indent="457200" rtl="0">
              <a:spcBef>
                <a:spcPts val="0"/>
              </a:spcBef>
              <a:buNone/>
            </a:pPr>
            <a:r>
              <a:rPr lang="en" sz="1200" dirty="0"/>
              <a:t>puts “************************”</a:t>
            </a:r>
          </a:p>
          <a:p>
            <a:pPr lvl="0" indent="457200" rtl="0">
              <a:spcBef>
                <a:spcPts val="0"/>
              </a:spcBef>
              <a:buNone/>
            </a:pPr>
            <a:r>
              <a:rPr lang="en" sz="1200" dirty="0"/>
              <a:t>puts “**Customer Owes ***”</a:t>
            </a:r>
          </a:p>
          <a:p>
            <a:pPr lvl="0" indent="457200" rtl="0">
              <a:spcBef>
                <a:spcPts val="0"/>
              </a:spcBef>
              <a:buNone/>
            </a:pPr>
            <a:r>
              <a:rPr lang="en" sz="1200" dirty="0"/>
              <a:t>puts “************************”</a:t>
            </a:r>
          </a:p>
          <a:p>
            <a:pPr lvl="0" rtl="0">
              <a:lnSpc>
                <a:spcPct val="100000"/>
              </a:lnSpc>
              <a:spcBef>
                <a:spcPts val="0"/>
              </a:spcBef>
              <a:buNone/>
            </a:pPr>
            <a:r>
              <a:rPr lang="en" sz="1200" dirty="0">
                <a:solidFill>
                  <a:srgbClr val="FFFFFF"/>
                </a:solidFill>
              </a:rPr>
              <a:t>   end</a:t>
            </a:r>
          </a:p>
          <a:p>
            <a:pPr lvl="0" rtl="0">
              <a:lnSpc>
                <a:spcPct val="100000"/>
              </a:lnSpc>
              <a:spcBef>
                <a:spcPts val="0"/>
              </a:spcBef>
              <a:buNone/>
            </a:pPr>
            <a:r>
              <a:rPr lang="en" sz="1200" dirty="0">
                <a:solidFill>
                  <a:srgbClr val="FFFFFF"/>
                </a:solidFill>
              </a:rPr>
              <a:t>end</a:t>
            </a:r>
          </a:p>
        </p:txBody>
      </p:sp>
      <p:sp>
        <p:nvSpPr>
          <p:cNvPr id="262" name="Shape 262"/>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
        <p:nvSpPr>
          <p:cNvPr id="263" name="Shape 263"/>
          <p:cNvSpPr txBox="1"/>
          <p:nvPr/>
        </p:nvSpPr>
        <p:spPr>
          <a:xfrm>
            <a:off x="5536875" y="1790775"/>
            <a:ext cx="2807400" cy="18123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Refactored</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Interactive Exercise 2</a:t>
            </a:r>
          </a:p>
        </p:txBody>
      </p:sp>
      <p:sp>
        <p:nvSpPr>
          <p:cNvPr id="269" name="Shape 269"/>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Quiz 2</a:t>
            </a:r>
          </a:p>
          <a:p>
            <a:pPr lvl="0">
              <a:spcBef>
                <a:spcPts val="0"/>
              </a:spcBef>
              <a:buNone/>
            </a:pPr>
            <a:r>
              <a:rPr lang="en"/>
              <a:t>Refactor the code below</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258175" y="34475"/>
            <a:ext cx="4445400" cy="4886100"/>
          </a:xfrm>
          <a:prstGeom prst="rect">
            <a:avLst/>
          </a:prstGeom>
        </p:spPr>
        <p:txBody>
          <a:bodyPr lIns="91425" tIns="91425" rIns="91425" bIns="91425" anchor="t" anchorCtr="0">
            <a:noAutofit/>
          </a:bodyPr>
          <a:lstStyle/>
          <a:p>
            <a:pPr lvl="0" rtl="0">
              <a:lnSpc>
                <a:spcPct val="100000"/>
              </a:lnSpc>
              <a:spcBef>
                <a:spcPts val="0"/>
              </a:spcBef>
              <a:buClr>
                <a:schemeClr val="dk1"/>
              </a:buClr>
              <a:buSzPct val="91666"/>
              <a:buFont typeface="Arial"/>
              <a:buNone/>
            </a:pPr>
            <a:r>
              <a:rPr lang="en" sz="1200">
                <a:solidFill>
                  <a:srgbClr val="FFFFFF"/>
                </a:solidFill>
              </a:rPr>
              <a:t>class Print</a:t>
            </a:r>
          </a:p>
          <a:p>
            <a:pPr lvl="0" rtl="0">
              <a:lnSpc>
                <a:spcPct val="100000"/>
              </a:lnSpc>
              <a:spcBef>
                <a:spcPts val="0"/>
              </a:spcBef>
              <a:buClr>
                <a:schemeClr val="dk1"/>
              </a:buClr>
              <a:buSzPct val="91666"/>
              <a:buFont typeface="Arial"/>
              <a:buNone/>
            </a:pPr>
            <a:r>
              <a:rPr lang="en" sz="1200">
                <a:solidFill>
                  <a:srgbClr val="FFFFFF"/>
                </a:solidFill>
              </a:rPr>
              <a:t>  def tuition_owed(previousAmount)</a:t>
            </a:r>
          </a:p>
          <a:p>
            <a:pPr marL="0" lvl="0" indent="-69850" rtl="0">
              <a:lnSpc>
                <a:spcPct val="100000"/>
              </a:lnSpc>
              <a:spcBef>
                <a:spcPts val="0"/>
              </a:spcBef>
              <a:buClr>
                <a:schemeClr val="dk1"/>
              </a:buClr>
              <a:buSzPct val="91666"/>
              <a:buFont typeface="Arial"/>
              <a:buNone/>
            </a:pPr>
            <a:r>
              <a:rPr lang="en" sz="1200">
                <a:solidFill>
                  <a:srgbClr val="FFFFFF"/>
                </a:solidFill>
              </a:rPr>
              <a:t>    balance = </a:t>
            </a:r>
            <a:r>
              <a:rPr lang="en" sz="1200"/>
              <a:t>previousAmount * 1.2</a:t>
            </a:r>
          </a:p>
          <a:p>
            <a:pPr lvl="0" rtl="0">
              <a:lnSpc>
                <a:spcPct val="100000"/>
              </a:lnSpc>
              <a:spcBef>
                <a:spcPts val="0"/>
              </a:spcBef>
              <a:buClr>
                <a:schemeClr val="dk1"/>
              </a:buClr>
              <a:buSzPct val="91666"/>
              <a:buFont typeface="Arial"/>
              <a:buNone/>
            </a:pPr>
            <a:endParaRPr sz="1200">
              <a:solidFill>
                <a:srgbClr val="FFFFFF"/>
              </a:solidFill>
            </a:endParaRPr>
          </a:p>
          <a:p>
            <a:pPr lvl="0" rtl="0">
              <a:spcBef>
                <a:spcPts val="0"/>
              </a:spcBef>
              <a:buClr>
                <a:schemeClr val="dk1"/>
              </a:buClr>
              <a:buSzPct val="91666"/>
              <a:buFont typeface="Arial"/>
              <a:buNone/>
            </a:pPr>
            <a:r>
              <a:rPr lang="en" sz="1200"/>
              <a:t>    #print banner</a:t>
            </a:r>
          </a:p>
          <a:p>
            <a:pPr lvl="0" rtl="0">
              <a:spcBef>
                <a:spcPts val="0"/>
              </a:spcBef>
              <a:buClr>
                <a:schemeClr val="dk1"/>
              </a:buClr>
              <a:buSzPct val="91666"/>
              <a:buFont typeface="Arial"/>
              <a:buNone/>
            </a:pPr>
            <a:r>
              <a:rPr lang="en" sz="1200"/>
              <a:t>    puts “*************************”</a:t>
            </a:r>
          </a:p>
          <a:p>
            <a:pPr lvl="0" rtl="0">
              <a:spcBef>
                <a:spcPts val="0"/>
              </a:spcBef>
              <a:buClr>
                <a:schemeClr val="dk1"/>
              </a:buClr>
              <a:buSzPct val="91666"/>
              <a:buFont typeface="Arial"/>
              <a:buNone/>
            </a:pPr>
            <a:r>
              <a:rPr lang="en" sz="1200"/>
              <a:t>    puts “**University of Memphis**”</a:t>
            </a:r>
          </a:p>
          <a:p>
            <a:pPr lvl="0" rtl="0">
              <a:spcBef>
                <a:spcPts val="0"/>
              </a:spcBef>
              <a:buClr>
                <a:schemeClr val="dk1"/>
              </a:buClr>
              <a:buSzPct val="91666"/>
              <a:buFont typeface="Arial"/>
              <a:buNone/>
            </a:pPr>
            <a:r>
              <a:rPr lang="en" sz="1200"/>
              <a:t>    puts ***************************</a:t>
            </a:r>
          </a:p>
          <a:p>
            <a:pPr lvl="0" rtl="0">
              <a:spcBef>
                <a:spcPts val="0"/>
              </a:spcBef>
              <a:buClr>
                <a:schemeClr val="dk1"/>
              </a:buClr>
              <a:buSzPct val="91666"/>
              <a:buFont typeface="Arial"/>
              <a:buNone/>
            </a:pPr>
            <a:endParaRPr sz="1200"/>
          </a:p>
          <a:p>
            <a:pPr lvl="0" rtl="0">
              <a:spcBef>
                <a:spcPts val="0"/>
              </a:spcBef>
              <a:buClr>
                <a:schemeClr val="dk1"/>
              </a:buClr>
              <a:buSzPct val="91666"/>
              <a:buFont typeface="Arial"/>
              <a:buNone/>
            </a:pPr>
            <a:r>
              <a:rPr lang="en" sz="1200"/>
              <a:t>     #print details </a:t>
            </a:r>
          </a:p>
          <a:p>
            <a:pPr lvl="0" rtl="0">
              <a:spcBef>
                <a:spcPts val="0"/>
              </a:spcBef>
              <a:buClr>
                <a:schemeClr val="dk1"/>
              </a:buClr>
              <a:buSzPct val="91666"/>
              <a:buFont typeface="Arial"/>
              <a:buNone/>
            </a:pPr>
            <a:r>
              <a:rPr lang="en" sz="1200"/>
              <a:t>     puts(“name: #{@name})</a:t>
            </a:r>
          </a:p>
          <a:p>
            <a:pPr lvl="0" rtl="0">
              <a:spcBef>
                <a:spcPts val="0"/>
              </a:spcBef>
              <a:buClr>
                <a:schemeClr val="dk1"/>
              </a:buClr>
              <a:buSzPct val="91666"/>
              <a:buFont typeface="Arial"/>
              <a:buNone/>
            </a:pPr>
            <a:r>
              <a:rPr lang="en" sz="1200"/>
              <a:t>     puts(“amount: #{balance})</a:t>
            </a:r>
          </a:p>
          <a:p>
            <a:pPr lvl="0" rtl="0">
              <a:lnSpc>
                <a:spcPct val="100000"/>
              </a:lnSpc>
              <a:spcBef>
                <a:spcPts val="0"/>
              </a:spcBef>
              <a:buNone/>
            </a:pPr>
            <a:endParaRPr sz="1200">
              <a:solidFill>
                <a:srgbClr val="FFFFFF"/>
              </a:solidFill>
            </a:endParaRPr>
          </a:p>
          <a:p>
            <a:pPr lvl="0" rtl="0">
              <a:lnSpc>
                <a:spcPct val="100000"/>
              </a:lnSpc>
              <a:spcBef>
                <a:spcPts val="0"/>
              </a:spcBef>
              <a:buNone/>
            </a:pPr>
            <a:r>
              <a:rPr lang="en" sz="1200">
                <a:solidFill>
                  <a:srgbClr val="FFFFFF"/>
                </a:solidFill>
              </a:rPr>
              <a:t>     #calculate balance</a:t>
            </a:r>
          </a:p>
          <a:p>
            <a:pPr lvl="0" rtl="0">
              <a:lnSpc>
                <a:spcPct val="100000"/>
              </a:lnSpc>
              <a:spcBef>
                <a:spcPts val="0"/>
              </a:spcBef>
              <a:buNone/>
            </a:pPr>
            <a:r>
              <a:rPr lang="en" sz="1200">
                <a:solidFill>
                  <a:srgbClr val="FFFFFF"/>
                </a:solidFill>
              </a:rPr>
              <a:t>     </a:t>
            </a:r>
            <a:r>
              <a:rPr lang="en" sz="1200"/>
              <a:t>@courses.each do |course|</a:t>
            </a:r>
          </a:p>
          <a:p>
            <a:pPr lvl="0" rtl="0">
              <a:spcBef>
                <a:spcPts val="0"/>
              </a:spcBef>
              <a:buClr>
                <a:schemeClr val="dk1"/>
              </a:buClr>
              <a:buSzPct val="91666"/>
              <a:buFont typeface="Arial"/>
              <a:buNone/>
            </a:pPr>
            <a:r>
              <a:rPr lang="en" sz="1200"/>
              <a:t>         balance += course.amount</a:t>
            </a:r>
          </a:p>
          <a:p>
            <a:pPr lvl="0" rtl="0">
              <a:spcBef>
                <a:spcPts val="0"/>
              </a:spcBef>
              <a:buNone/>
            </a:pPr>
            <a:r>
              <a:rPr lang="en" sz="1200"/>
              <a:t>     end</a:t>
            </a:r>
          </a:p>
          <a:p>
            <a:pPr lvl="0" rtl="0">
              <a:spcBef>
                <a:spcPts val="0"/>
              </a:spcBef>
              <a:buClr>
                <a:schemeClr val="dk1"/>
              </a:buClr>
              <a:buSzPct val="91666"/>
              <a:buFont typeface="Arial"/>
              <a:buNone/>
            </a:pPr>
            <a:r>
              <a:rPr lang="en" sz="1200"/>
              <a:t>     </a:t>
            </a:r>
          </a:p>
          <a:p>
            <a:pPr lvl="0" rtl="0">
              <a:spcBef>
                <a:spcPts val="0"/>
              </a:spcBef>
              <a:buClr>
                <a:schemeClr val="dk1"/>
              </a:buClr>
              <a:buSzPct val="91666"/>
              <a:buFont typeface="Arial"/>
              <a:buNone/>
            </a:pPr>
            <a:r>
              <a:rPr lang="en" sz="1200"/>
              <a:t>    #print banner</a:t>
            </a:r>
          </a:p>
          <a:p>
            <a:pPr lvl="0" rtl="0">
              <a:spcBef>
                <a:spcPts val="0"/>
              </a:spcBef>
              <a:buClr>
                <a:schemeClr val="dk1"/>
              </a:buClr>
              <a:buSzPct val="91666"/>
              <a:buFont typeface="Arial"/>
              <a:buNone/>
            </a:pPr>
            <a:r>
              <a:rPr lang="en" sz="1200"/>
              <a:t>    puts “*************************”</a:t>
            </a:r>
          </a:p>
          <a:p>
            <a:pPr lvl="0" rtl="0">
              <a:spcBef>
                <a:spcPts val="0"/>
              </a:spcBef>
              <a:buClr>
                <a:schemeClr val="dk1"/>
              </a:buClr>
              <a:buSzPct val="91666"/>
              <a:buFont typeface="Arial"/>
              <a:buNone/>
            </a:pPr>
            <a:r>
              <a:rPr lang="en" sz="1200"/>
              <a:t>    puts “**University of Memphis**”</a:t>
            </a:r>
          </a:p>
          <a:p>
            <a:pPr lvl="0" rtl="0">
              <a:spcBef>
                <a:spcPts val="0"/>
              </a:spcBef>
              <a:buClr>
                <a:schemeClr val="dk1"/>
              </a:buClr>
              <a:buSzPct val="91666"/>
              <a:buFont typeface="Arial"/>
              <a:buNone/>
            </a:pPr>
            <a:r>
              <a:rPr lang="en" sz="1200"/>
              <a:t>    puts “*************************”</a:t>
            </a:r>
          </a:p>
          <a:p>
            <a:pPr lvl="0" rtl="0">
              <a:lnSpc>
                <a:spcPct val="100000"/>
              </a:lnSpc>
              <a:spcBef>
                <a:spcPts val="0"/>
              </a:spcBef>
              <a:buNone/>
            </a:pPr>
            <a:r>
              <a:rPr lang="en" sz="1200">
                <a:solidFill>
                  <a:srgbClr val="FFFFFF"/>
                </a:solidFill>
              </a:rPr>
              <a:t>  end</a:t>
            </a:r>
          </a:p>
          <a:p>
            <a:pPr lvl="0" rtl="0">
              <a:lnSpc>
                <a:spcPct val="100000"/>
              </a:lnSpc>
              <a:spcBef>
                <a:spcPts val="0"/>
              </a:spcBef>
              <a:buNone/>
            </a:pPr>
            <a:r>
              <a:rPr lang="en" sz="1200">
                <a:solidFill>
                  <a:srgbClr val="FFFFFF"/>
                </a:solidFill>
              </a:rPr>
              <a:t>end</a:t>
            </a:r>
          </a:p>
        </p:txBody>
      </p:sp>
      <p:sp>
        <p:nvSpPr>
          <p:cNvPr id="275" name="Shape 275"/>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258175" y="34475"/>
            <a:ext cx="4445400" cy="5034000"/>
          </a:xfrm>
          <a:prstGeom prst="rect">
            <a:avLst/>
          </a:prstGeom>
        </p:spPr>
        <p:txBody>
          <a:bodyPr lIns="91425" tIns="91425" rIns="91425" bIns="91425" anchor="t" anchorCtr="0">
            <a:noAutofit/>
          </a:bodyPr>
          <a:lstStyle/>
          <a:p>
            <a:pPr lvl="0" rtl="0">
              <a:lnSpc>
                <a:spcPct val="100000"/>
              </a:lnSpc>
              <a:spcBef>
                <a:spcPts val="0"/>
              </a:spcBef>
              <a:buClr>
                <a:schemeClr val="dk1"/>
              </a:buClr>
              <a:buSzPct val="91666"/>
              <a:buFont typeface="Arial"/>
              <a:buNone/>
            </a:pPr>
            <a:r>
              <a:rPr lang="en" sz="1200">
                <a:solidFill>
                  <a:srgbClr val="FFFFFF"/>
                </a:solidFill>
              </a:rPr>
              <a:t>class Print</a:t>
            </a:r>
          </a:p>
          <a:p>
            <a:pPr lvl="0" rtl="0">
              <a:lnSpc>
                <a:spcPct val="100000"/>
              </a:lnSpc>
              <a:spcBef>
                <a:spcPts val="0"/>
              </a:spcBef>
              <a:buClr>
                <a:schemeClr val="dk1"/>
              </a:buClr>
              <a:buSzPct val="91666"/>
              <a:buFont typeface="Arial"/>
              <a:buNone/>
            </a:pPr>
            <a:r>
              <a:rPr lang="en" sz="1200">
                <a:solidFill>
                  <a:srgbClr val="FFFFFF"/>
                </a:solidFill>
              </a:rPr>
              <a:t>  def tuition_owed(previousAmount)</a:t>
            </a:r>
          </a:p>
          <a:p>
            <a:pPr marL="0" lvl="0" indent="-69850" rtl="0">
              <a:lnSpc>
                <a:spcPct val="100000"/>
              </a:lnSpc>
              <a:spcBef>
                <a:spcPts val="0"/>
              </a:spcBef>
              <a:buClr>
                <a:schemeClr val="dk1"/>
              </a:buClr>
              <a:buSzPct val="91666"/>
              <a:buFont typeface="Arial"/>
              <a:buNone/>
            </a:pPr>
            <a:r>
              <a:rPr lang="en" sz="1200">
                <a:solidFill>
                  <a:srgbClr val="FFFFFF"/>
                </a:solidFill>
              </a:rPr>
              <a:t>    balance = </a:t>
            </a:r>
            <a:r>
              <a:rPr lang="en" sz="1200"/>
              <a:t>calculate_balance(previousAmount * 1.2)</a:t>
            </a:r>
          </a:p>
          <a:p>
            <a:pPr lvl="0" rtl="0">
              <a:lnSpc>
                <a:spcPct val="100000"/>
              </a:lnSpc>
              <a:spcBef>
                <a:spcPts val="0"/>
              </a:spcBef>
              <a:buClr>
                <a:schemeClr val="dk1"/>
              </a:buClr>
              <a:buSzPct val="91666"/>
              <a:buFont typeface="Arial"/>
              <a:buNone/>
            </a:pPr>
            <a:endParaRPr sz="1200">
              <a:solidFill>
                <a:srgbClr val="FFFFFF"/>
              </a:solidFill>
            </a:endParaRPr>
          </a:p>
          <a:p>
            <a:pPr lvl="0" rtl="0">
              <a:spcBef>
                <a:spcPts val="0"/>
              </a:spcBef>
              <a:buClr>
                <a:schemeClr val="dk1"/>
              </a:buClr>
              <a:buSzPct val="91666"/>
              <a:buFont typeface="Arial"/>
              <a:buNone/>
            </a:pPr>
            <a:r>
              <a:rPr lang="en" sz="1200"/>
              <a:t>   print_banner</a:t>
            </a:r>
          </a:p>
          <a:p>
            <a:pPr lvl="0" rtl="0">
              <a:lnSpc>
                <a:spcPct val="100000"/>
              </a:lnSpc>
              <a:spcBef>
                <a:spcPts val="0"/>
              </a:spcBef>
              <a:buClr>
                <a:schemeClr val="dk1"/>
              </a:buClr>
              <a:buSzPct val="91666"/>
              <a:buFont typeface="Arial"/>
              <a:buNone/>
            </a:pPr>
            <a:r>
              <a:rPr lang="en" sz="1200">
                <a:solidFill>
                  <a:srgbClr val="FFFFFF"/>
                </a:solidFill>
              </a:rPr>
              <a:t>   </a:t>
            </a:r>
            <a:r>
              <a:rPr lang="en" sz="1200"/>
              <a:t>print_details(balance)</a:t>
            </a:r>
          </a:p>
          <a:p>
            <a:pPr lvl="0" rtl="0">
              <a:spcBef>
                <a:spcPts val="0"/>
              </a:spcBef>
              <a:buClr>
                <a:schemeClr val="dk1"/>
              </a:buClr>
              <a:buSzPct val="91666"/>
              <a:buFont typeface="Arial"/>
              <a:buNone/>
            </a:pPr>
            <a:r>
              <a:rPr lang="en" sz="1200"/>
              <a:t>   print_banner</a:t>
            </a:r>
          </a:p>
          <a:p>
            <a:pPr lvl="0" rtl="0">
              <a:lnSpc>
                <a:spcPct val="100000"/>
              </a:lnSpc>
              <a:spcBef>
                <a:spcPts val="0"/>
              </a:spcBef>
              <a:buNone/>
            </a:pPr>
            <a:r>
              <a:rPr lang="en" sz="1200">
                <a:solidFill>
                  <a:srgbClr val="FFFFFF"/>
                </a:solidFill>
              </a:rPr>
              <a:t>  end</a:t>
            </a:r>
          </a:p>
          <a:p>
            <a:pPr lvl="0" rtl="0">
              <a:lnSpc>
                <a:spcPct val="100000"/>
              </a:lnSpc>
              <a:spcBef>
                <a:spcPts val="0"/>
              </a:spcBef>
              <a:buNone/>
            </a:pPr>
            <a:endParaRPr sz="1200">
              <a:solidFill>
                <a:srgbClr val="FFFFFF"/>
              </a:solidFill>
            </a:endParaRPr>
          </a:p>
          <a:p>
            <a:pPr lvl="0" rtl="0">
              <a:lnSpc>
                <a:spcPct val="100000"/>
              </a:lnSpc>
              <a:spcBef>
                <a:spcPts val="0"/>
              </a:spcBef>
              <a:buNone/>
            </a:pPr>
            <a:r>
              <a:rPr lang="en" sz="1200">
                <a:solidFill>
                  <a:srgbClr val="FFFFFF"/>
                </a:solidFill>
              </a:rPr>
              <a:t>  def calculate_balance(balance)</a:t>
            </a:r>
          </a:p>
          <a:p>
            <a:pPr lvl="0" rtl="0">
              <a:lnSpc>
                <a:spcPct val="100000"/>
              </a:lnSpc>
              <a:spcBef>
                <a:spcPts val="0"/>
              </a:spcBef>
              <a:buNone/>
            </a:pPr>
            <a:r>
              <a:rPr lang="en" sz="1200">
                <a:solidFill>
                  <a:srgbClr val="FFFFFF"/>
                </a:solidFill>
              </a:rPr>
              <a:t>     </a:t>
            </a:r>
            <a:r>
              <a:rPr lang="en" sz="1200"/>
              <a:t>    @courses.each do |course|</a:t>
            </a:r>
          </a:p>
          <a:p>
            <a:pPr lvl="0" rtl="0">
              <a:spcBef>
                <a:spcPts val="0"/>
              </a:spcBef>
              <a:buClr>
                <a:schemeClr val="dk1"/>
              </a:buClr>
              <a:buSzPct val="91666"/>
              <a:buFont typeface="Arial"/>
              <a:buNone/>
            </a:pPr>
            <a:r>
              <a:rPr lang="en" sz="1200"/>
              <a:t>    	    balance += course.amount</a:t>
            </a:r>
          </a:p>
          <a:p>
            <a:pPr lvl="0" rtl="0">
              <a:spcBef>
                <a:spcPts val="0"/>
              </a:spcBef>
              <a:buNone/>
            </a:pPr>
            <a:r>
              <a:rPr lang="en" sz="1200"/>
              <a:t>          end</a:t>
            </a:r>
          </a:p>
          <a:p>
            <a:pPr lvl="0" rtl="0">
              <a:spcBef>
                <a:spcPts val="0"/>
              </a:spcBef>
              <a:buClr>
                <a:schemeClr val="dk1"/>
              </a:buClr>
              <a:buSzPct val="91666"/>
              <a:buFont typeface="Arial"/>
              <a:buNone/>
            </a:pPr>
            <a:r>
              <a:rPr lang="en" sz="1200"/>
              <a:t>          balance</a:t>
            </a:r>
          </a:p>
          <a:p>
            <a:pPr lvl="0" rtl="0">
              <a:lnSpc>
                <a:spcPct val="100000"/>
              </a:lnSpc>
              <a:spcBef>
                <a:spcPts val="0"/>
              </a:spcBef>
              <a:buNone/>
            </a:pPr>
            <a:r>
              <a:rPr lang="en" sz="1200">
                <a:solidFill>
                  <a:srgbClr val="FFFFFF"/>
                </a:solidFill>
              </a:rPr>
              <a:t>  end</a:t>
            </a:r>
          </a:p>
          <a:p>
            <a:pPr lvl="0" rtl="0">
              <a:lnSpc>
                <a:spcPct val="100000"/>
              </a:lnSpc>
              <a:spcBef>
                <a:spcPts val="0"/>
              </a:spcBef>
              <a:buNone/>
            </a:pPr>
            <a:endParaRPr sz="1200">
              <a:solidFill>
                <a:srgbClr val="FFFFFF"/>
              </a:solidFill>
            </a:endParaRPr>
          </a:p>
          <a:p>
            <a:pPr lvl="0" rtl="0">
              <a:lnSpc>
                <a:spcPct val="100000"/>
              </a:lnSpc>
              <a:spcBef>
                <a:spcPts val="0"/>
              </a:spcBef>
              <a:buNone/>
            </a:pPr>
            <a:r>
              <a:rPr lang="en" sz="1200">
                <a:solidFill>
                  <a:srgbClr val="FFFFFF"/>
                </a:solidFill>
              </a:rPr>
              <a:t>  def print_details amount</a:t>
            </a:r>
          </a:p>
          <a:p>
            <a:pPr lvl="0" rtl="0">
              <a:lnSpc>
                <a:spcPct val="100000"/>
              </a:lnSpc>
              <a:spcBef>
                <a:spcPts val="0"/>
              </a:spcBef>
              <a:buNone/>
            </a:pPr>
            <a:r>
              <a:rPr lang="en" sz="1200">
                <a:solidFill>
                  <a:srgbClr val="FFFFFF"/>
                </a:solidFill>
              </a:rPr>
              <a:t>   </a:t>
            </a:r>
            <a:r>
              <a:rPr lang="en" sz="1200"/>
              <a:t>puts(“name: #{@name})</a:t>
            </a:r>
          </a:p>
          <a:p>
            <a:pPr lvl="0" rtl="0">
              <a:spcBef>
                <a:spcPts val="0"/>
              </a:spcBef>
              <a:buClr>
                <a:schemeClr val="dk1"/>
              </a:buClr>
              <a:buSzPct val="91666"/>
              <a:buFont typeface="Arial"/>
              <a:buNone/>
            </a:pPr>
            <a:r>
              <a:rPr lang="en" sz="1200"/>
              <a:t>   puts(“amount: #{amount})</a:t>
            </a:r>
          </a:p>
          <a:p>
            <a:pPr lvl="0" rtl="0">
              <a:lnSpc>
                <a:spcPct val="100000"/>
              </a:lnSpc>
              <a:spcBef>
                <a:spcPts val="0"/>
              </a:spcBef>
              <a:buNone/>
            </a:pPr>
            <a:r>
              <a:rPr lang="en" sz="1200">
                <a:solidFill>
                  <a:srgbClr val="FFFFFF"/>
                </a:solidFill>
              </a:rPr>
              <a:t> end</a:t>
            </a:r>
          </a:p>
          <a:p>
            <a:pPr lvl="0" rtl="0">
              <a:lnSpc>
                <a:spcPct val="100000"/>
              </a:lnSpc>
              <a:spcBef>
                <a:spcPts val="0"/>
              </a:spcBef>
              <a:buNone/>
            </a:pPr>
            <a:endParaRPr sz="1200">
              <a:solidFill>
                <a:srgbClr val="FFFFFF"/>
              </a:solidFill>
            </a:endParaRPr>
          </a:p>
          <a:p>
            <a:pPr lvl="0" rtl="0">
              <a:lnSpc>
                <a:spcPct val="100000"/>
              </a:lnSpc>
              <a:spcBef>
                <a:spcPts val="0"/>
              </a:spcBef>
              <a:buNone/>
            </a:pPr>
            <a:r>
              <a:rPr lang="en" sz="1200">
                <a:solidFill>
                  <a:srgbClr val="FFFFFF"/>
                </a:solidFill>
              </a:rPr>
              <a:t> def print_banner</a:t>
            </a:r>
          </a:p>
          <a:p>
            <a:pPr lvl="0" rtl="0">
              <a:spcBef>
                <a:spcPts val="0"/>
              </a:spcBef>
              <a:buClr>
                <a:schemeClr val="dk1"/>
              </a:buClr>
              <a:buSzPct val="91666"/>
              <a:buFont typeface="Arial"/>
              <a:buNone/>
            </a:pPr>
            <a:r>
              <a:rPr lang="en" sz="1200"/>
              <a:t>    puts “*************************”</a:t>
            </a:r>
          </a:p>
          <a:p>
            <a:pPr lvl="0" rtl="0">
              <a:spcBef>
                <a:spcPts val="0"/>
              </a:spcBef>
              <a:buClr>
                <a:schemeClr val="dk1"/>
              </a:buClr>
              <a:buSzPct val="91666"/>
              <a:buFont typeface="Arial"/>
              <a:buNone/>
            </a:pPr>
            <a:r>
              <a:rPr lang="en" sz="1200"/>
              <a:t>    puts “**University of Memphis**”</a:t>
            </a:r>
          </a:p>
          <a:p>
            <a:pPr lvl="0" rtl="0">
              <a:spcBef>
                <a:spcPts val="0"/>
              </a:spcBef>
              <a:buClr>
                <a:schemeClr val="dk1"/>
              </a:buClr>
              <a:buSzPct val="91666"/>
              <a:buFont typeface="Arial"/>
              <a:buNone/>
            </a:pPr>
            <a:r>
              <a:rPr lang="en" sz="1200"/>
              <a:t>    puts “*************************”</a:t>
            </a:r>
          </a:p>
          <a:p>
            <a:pPr lvl="0" rtl="0">
              <a:lnSpc>
                <a:spcPct val="100000"/>
              </a:lnSpc>
              <a:spcBef>
                <a:spcPts val="0"/>
              </a:spcBef>
              <a:buNone/>
            </a:pPr>
            <a:r>
              <a:rPr lang="en" sz="1200">
                <a:solidFill>
                  <a:srgbClr val="FFFFFF"/>
                </a:solidFill>
              </a:rPr>
              <a:t>  end</a:t>
            </a:r>
          </a:p>
          <a:p>
            <a:pPr lvl="0" rtl="0">
              <a:lnSpc>
                <a:spcPct val="100000"/>
              </a:lnSpc>
              <a:spcBef>
                <a:spcPts val="0"/>
              </a:spcBef>
              <a:buNone/>
            </a:pPr>
            <a:r>
              <a:rPr lang="en" sz="1200">
                <a:solidFill>
                  <a:srgbClr val="FFFFFF"/>
                </a:solidFill>
              </a:rPr>
              <a:t>end</a:t>
            </a:r>
          </a:p>
        </p:txBody>
      </p:sp>
      <p:sp>
        <p:nvSpPr>
          <p:cNvPr id="281" name="Shape 281"/>
          <p:cNvSpPr txBox="1"/>
          <p:nvPr/>
        </p:nvSpPr>
        <p:spPr>
          <a:xfrm>
            <a:off x="6520950" y="62600"/>
            <a:ext cx="2623200" cy="3339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rPr>
              <a:t>Extract Method - Refactoring</a:t>
            </a:r>
          </a:p>
        </p:txBody>
      </p:sp>
      <p:sp>
        <p:nvSpPr>
          <p:cNvPr id="282" name="Shape 282"/>
          <p:cNvSpPr txBox="1"/>
          <p:nvPr/>
        </p:nvSpPr>
        <p:spPr>
          <a:xfrm>
            <a:off x="5536875" y="1790775"/>
            <a:ext cx="2807400" cy="1812300"/>
          </a:xfrm>
          <a:prstGeom prst="rect">
            <a:avLst/>
          </a:prstGeom>
          <a:noFill/>
          <a:ln>
            <a:noFill/>
          </a:ln>
        </p:spPr>
        <p:txBody>
          <a:bodyPr lIns="91425" tIns="91425" rIns="91425" bIns="91425" anchor="t" anchorCtr="0">
            <a:noAutofit/>
          </a:bodyPr>
          <a:lstStyle/>
          <a:p>
            <a:pPr lvl="0" rtl="0">
              <a:spcBef>
                <a:spcPts val="0"/>
              </a:spcBef>
              <a:buNone/>
            </a:pPr>
            <a:r>
              <a:rPr lang="en" sz="2200">
                <a:solidFill>
                  <a:srgbClr val="00FFFF"/>
                </a:solidFill>
              </a:rPr>
              <a:t>Refactored</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a:t>Pull Up Method - Refactoring</a:t>
            </a:r>
          </a:p>
        </p:txBody>
      </p:sp>
      <p:sp>
        <p:nvSpPr>
          <p:cNvPr id="288" name="Shape 288"/>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Use </a:t>
            </a:r>
            <a:r>
              <a:rPr lang="en" b="1" i="1">
                <a:solidFill>
                  <a:srgbClr val="FF00FF"/>
                </a:solidFill>
              </a:rPr>
              <a:t>pull up method </a:t>
            </a:r>
            <a:r>
              <a:rPr lang="en">
                <a:solidFill>
                  <a:srgbClr val="FFFFFF"/>
                </a:solidFill>
              </a:rPr>
              <a:t>if you have methods with identical results on subclasses.</a:t>
            </a:r>
          </a:p>
          <a:p>
            <a:pPr lvl="0" rtl="0">
              <a:spcBef>
                <a:spcPts val="0"/>
              </a:spcBef>
              <a:buNone/>
            </a:pPr>
            <a:endParaRPr>
              <a:solidFill>
                <a:srgbClr val="FFFFFF"/>
              </a:solidFill>
            </a:endParaRPr>
          </a:p>
          <a:p>
            <a:pPr lvl="0">
              <a:spcBef>
                <a:spcPts val="0"/>
              </a:spcBef>
              <a:buNone/>
            </a:pPr>
            <a:endParaRPr>
              <a:solidFill>
                <a:srgbClr val="FFFFFF"/>
              </a:solidFill>
            </a:endParaRPr>
          </a:p>
        </p:txBody>
      </p:sp>
      <p:pic>
        <p:nvPicPr>
          <p:cNvPr id="289" name="Shape 289"/>
          <p:cNvPicPr preferRelativeResize="0"/>
          <p:nvPr/>
        </p:nvPicPr>
        <p:blipFill>
          <a:blip r:embed="rId3">
            <a:alphaModFix/>
          </a:blip>
          <a:stretch>
            <a:fillRect/>
          </a:stretch>
        </p:blipFill>
        <p:spPr>
          <a:xfrm>
            <a:off x="2061875" y="2883887"/>
            <a:ext cx="4514850" cy="1266825"/>
          </a:xfrm>
          <a:prstGeom prst="rect">
            <a:avLst/>
          </a:prstGeom>
          <a:noFill/>
          <a:ln>
            <a:noFill/>
          </a:ln>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Clr>
                <a:schemeClr val="dk1"/>
              </a:buClr>
              <a:buSzPct val="30555"/>
              <a:buFont typeface="Arial"/>
              <a:buNone/>
            </a:pPr>
            <a:r>
              <a:rPr lang="en"/>
              <a:t>Pull Up Method - Mechanics</a:t>
            </a:r>
          </a:p>
        </p:txBody>
      </p:sp>
      <p:sp>
        <p:nvSpPr>
          <p:cNvPr id="295" name="Shape 295"/>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406400" rtl="0">
              <a:spcBef>
                <a:spcPts val="0"/>
              </a:spcBef>
              <a:buSzPct val="100000"/>
              <a:buChar char="-"/>
            </a:pPr>
            <a:r>
              <a:rPr lang="en" sz="2800"/>
              <a:t>Inspect the method to ensure they are identical</a:t>
            </a:r>
          </a:p>
          <a:p>
            <a:pPr marL="457200" lvl="0" indent="-406400" rtl="0">
              <a:spcBef>
                <a:spcPts val="0"/>
              </a:spcBef>
              <a:buSzPct val="100000"/>
              <a:buChar char="-"/>
            </a:pPr>
            <a:r>
              <a:rPr lang="en" sz="2800"/>
              <a:t>Chose a common signature for both methods</a:t>
            </a:r>
          </a:p>
          <a:p>
            <a:pPr marL="457200" lvl="0" indent="-406400" rtl="0">
              <a:spcBef>
                <a:spcPts val="0"/>
              </a:spcBef>
              <a:buSzPct val="100000"/>
              <a:buChar char="-"/>
            </a:pPr>
            <a:r>
              <a:rPr lang="en" sz="2800"/>
              <a:t>Create new method in superclass</a:t>
            </a:r>
          </a:p>
          <a:p>
            <a:pPr marL="457200" lvl="0" indent="-406400" rtl="0">
              <a:spcBef>
                <a:spcPts val="0"/>
              </a:spcBef>
              <a:buSzPct val="100000"/>
              <a:buChar char="-"/>
            </a:pPr>
            <a:r>
              <a:rPr lang="en" sz="2800"/>
              <a:t>Delete one subclass method and test</a:t>
            </a:r>
          </a:p>
          <a:p>
            <a:pPr marL="457200" lvl="0" indent="-406400">
              <a:spcBef>
                <a:spcPts val="0"/>
              </a:spcBef>
              <a:buSzPct val="100000"/>
              <a:buChar char="-"/>
            </a:pPr>
            <a:r>
              <a:rPr lang="en" sz="2800"/>
              <a:t>Continue to delete subclass method and test until all duplicate methods are deleted</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Clr>
                <a:schemeClr val="dk1"/>
              </a:buClr>
              <a:buSzPct val="30555"/>
              <a:buFont typeface="Arial"/>
              <a:buNone/>
            </a:pPr>
            <a:r>
              <a:rPr lang="en"/>
              <a:t>Pull Up Method - Refactoring</a:t>
            </a:r>
          </a:p>
        </p:txBody>
      </p:sp>
      <p:sp>
        <p:nvSpPr>
          <p:cNvPr id="301" name="Shape 301"/>
          <p:cNvSpPr txBox="1">
            <a:spLocks noGrp="1"/>
          </p:cNvSpPr>
          <p:nvPr>
            <p:ph type="body" idx="1"/>
          </p:nvPr>
        </p:nvSpPr>
        <p:spPr>
          <a:xfrm>
            <a:off x="457200" y="3529525"/>
            <a:ext cx="8229600" cy="1396200"/>
          </a:xfrm>
          <a:prstGeom prst="rect">
            <a:avLst/>
          </a:prstGeom>
        </p:spPr>
        <p:txBody>
          <a:bodyPr lIns="91425" tIns="91425" rIns="91425" bIns="91425" anchor="t" anchorCtr="0">
            <a:noAutofit/>
          </a:bodyPr>
          <a:lstStyle/>
          <a:p>
            <a:pPr lvl="0">
              <a:spcBef>
                <a:spcPts val="0"/>
              </a:spcBef>
              <a:buNone/>
            </a:pPr>
            <a:r>
              <a:rPr lang="en" sz="2400"/>
              <a:t>In this case let us assume the </a:t>
            </a:r>
            <a:r>
              <a:rPr lang="en" sz="2400">
                <a:solidFill>
                  <a:srgbClr val="FF00FF"/>
                </a:solidFill>
              </a:rPr>
              <a:t>create_bill(date)</a:t>
            </a:r>
            <a:r>
              <a:rPr lang="en" sz="2400"/>
              <a:t> method are identical in both method. Thus we refactor as shown above</a:t>
            </a:r>
          </a:p>
        </p:txBody>
      </p:sp>
      <p:pic>
        <p:nvPicPr>
          <p:cNvPr id="302" name="Shape 302"/>
          <p:cNvPicPr preferRelativeResize="0"/>
          <p:nvPr/>
        </p:nvPicPr>
        <p:blipFill>
          <a:blip r:embed="rId3">
            <a:alphaModFix/>
          </a:blip>
          <a:stretch>
            <a:fillRect/>
          </a:stretch>
        </p:blipFill>
        <p:spPr>
          <a:xfrm>
            <a:off x="328612" y="1785937"/>
            <a:ext cx="3762375" cy="1571625"/>
          </a:xfrm>
          <a:prstGeom prst="rect">
            <a:avLst/>
          </a:prstGeom>
          <a:noFill/>
          <a:ln>
            <a:noFill/>
          </a:ln>
        </p:spPr>
      </p:pic>
      <p:pic>
        <p:nvPicPr>
          <p:cNvPr id="303" name="Shape 303"/>
          <p:cNvPicPr preferRelativeResize="0"/>
          <p:nvPr/>
        </p:nvPicPr>
        <p:blipFill>
          <a:blip r:embed="rId4">
            <a:alphaModFix/>
          </a:blip>
          <a:stretch>
            <a:fillRect/>
          </a:stretch>
        </p:blipFill>
        <p:spPr>
          <a:xfrm>
            <a:off x="4584937" y="1662125"/>
            <a:ext cx="3686175" cy="1819275"/>
          </a:xfrm>
          <a:prstGeom prst="rect">
            <a:avLst/>
          </a:prstGeom>
          <a:noFill/>
          <a:ln>
            <a:noFill/>
          </a:ln>
        </p:spPr>
      </p:pic>
      <p:cxnSp>
        <p:nvCxnSpPr>
          <p:cNvPr id="304" name="Shape 304"/>
          <p:cNvCxnSpPr/>
          <p:nvPr/>
        </p:nvCxnSpPr>
        <p:spPr>
          <a:xfrm rot="10800000" flipH="1">
            <a:off x="3741475" y="2119450"/>
            <a:ext cx="916200" cy="16200"/>
          </a:xfrm>
          <a:prstGeom prst="straightConnector1">
            <a:avLst/>
          </a:prstGeom>
          <a:noFill/>
          <a:ln w="38100" cap="flat" cmpd="sng">
            <a:solidFill>
              <a:srgbClr val="FFFFFF"/>
            </a:solidFill>
            <a:prstDash val="solid"/>
            <a:round/>
            <a:headEnd type="none" w="lg" len="lg"/>
            <a:tailEnd type="triangle" w="lg" len="lg"/>
          </a:ln>
        </p:spPr>
      </p:cxn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Interactive Exercise 3</a:t>
            </a:r>
          </a:p>
        </p:txBody>
      </p:sp>
      <p:sp>
        <p:nvSpPr>
          <p:cNvPr id="310" name="Shape 310"/>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Quiz 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Money</a:t>
            </a:r>
          </a:p>
        </p:txBody>
      </p:sp>
      <p:sp>
        <p:nvSpPr>
          <p:cNvPr id="69" name="Shape 69"/>
          <p:cNvSpPr txBox="1">
            <a:spLocks noGrp="1"/>
          </p:cNvSpPr>
          <p:nvPr>
            <p:ph type="body" idx="1"/>
          </p:nvPr>
        </p:nvSpPr>
        <p:spPr>
          <a:xfrm>
            <a:off x="457200" y="1200150"/>
            <a:ext cx="3380100" cy="3725700"/>
          </a:xfrm>
          <a:prstGeom prst="rect">
            <a:avLst/>
          </a:prstGeom>
        </p:spPr>
        <p:txBody>
          <a:bodyPr lIns="91425" tIns="91425" rIns="91425" bIns="91425" anchor="t" anchorCtr="0">
            <a:noAutofit/>
          </a:bodyPr>
          <a:lstStyle/>
          <a:p>
            <a:pPr marL="457200" lvl="0" indent="-228600" rtl="0">
              <a:spcBef>
                <a:spcPts val="0"/>
              </a:spcBef>
              <a:buChar char="-"/>
            </a:pPr>
            <a:r>
              <a:rPr lang="en"/>
              <a:t>Business perspective</a:t>
            </a:r>
          </a:p>
          <a:p>
            <a:pPr marL="457200" lvl="0" indent="-228600" rtl="0">
              <a:spcBef>
                <a:spcPts val="0"/>
              </a:spcBef>
              <a:buChar char="-"/>
            </a:pPr>
            <a:r>
              <a:rPr lang="en"/>
              <a:t>Save resources save money</a:t>
            </a:r>
          </a:p>
          <a:p>
            <a:pPr lvl="0" rtl="0">
              <a:spcBef>
                <a:spcPts val="0"/>
              </a:spcBef>
              <a:buNone/>
            </a:pPr>
            <a:endParaRPr/>
          </a:p>
        </p:txBody>
      </p:sp>
      <p:pic>
        <p:nvPicPr>
          <p:cNvPr id="70" name="Shape 70"/>
          <p:cNvPicPr preferRelativeResize="0"/>
          <p:nvPr/>
        </p:nvPicPr>
        <p:blipFill rotWithShape="1">
          <a:blip r:embed="rId3">
            <a:alphaModFix/>
          </a:blip>
          <a:srcRect l="2758" t="3279" r="2768" b="3279"/>
          <a:stretch/>
        </p:blipFill>
        <p:spPr>
          <a:xfrm>
            <a:off x="4844150" y="1566224"/>
            <a:ext cx="2231575" cy="16464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User Experience</a:t>
            </a:r>
          </a:p>
        </p:txBody>
      </p:sp>
      <p:sp>
        <p:nvSpPr>
          <p:cNvPr id="76" name="Shape 7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If you improve performance you are likely to improve user experience</a:t>
            </a:r>
          </a:p>
          <a:p>
            <a:pPr lvl="0" rtl="0">
              <a:spcBef>
                <a:spcPts val="0"/>
              </a:spcBef>
              <a:buNone/>
            </a:pPr>
            <a:endParaRPr sz="2400"/>
          </a:p>
          <a:p>
            <a:pPr lvl="0" rtl="0">
              <a:spcBef>
                <a:spcPts val="0"/>
              </a:spcBef>
              <a:buNone/>
            </a:pPr>
            <a:r>
              <a:rPr lang="en" sz="2400"/>
              <a:t>Fun Fact</a:t>
            </a:r>
          </a:p>
          <a:p>
            <a:pPr marL="457200" lvl="0" indent="-381000" rtl="0">
              <a:spcBef>
                <a:spcPts val="0"/>
              </a:spcBef>
              <a:buSzPct val="100000"/>
              <a:buChar char="-"/>
            </a:pPr>
            <a:r>
              <a:rPr lang="en" sz="2400" u="sng">
                <a:solidFill>
                  <a:schemeClr val="hlink"/>
                </a:solidFill>
                <a:hlinkClick r:id="rId3"/>
              </a:rPr>
              <a:t>Amazon</a:t>
            </a:r>
            <a:r>
              <a:rPr lang="en" sz="2400"/>
              <a:t>, Google and Bing reported to losing </a:t>
            </a:r>
            <a:r>
              <a:rPr lang="en" sz="2400">
                <a:solidFill>
                  <a:srgbClr val="FF00FF"/>
                </a:solidFill>
              </a:rPr>
              <a:t>1%</a:t>
            </a:r>
            <a:r>
              <a:rPr lang="en" sz="2400"/>
              <a:t> of </a:t>
            </a:r>
            <a:r>
              <a:rPr lang="en" sz="2400">
                <a:solidFill>
                  <a:srgbClr val="FF00FF"/>
                </a:solidFill>
              </a:rPr>
              <a:t>revenue</a:t>
            </a:r>
            <a:r>
              <a:rPr lang="en" sz="2400"/>
              <a:t> for every </a:t>
            </a:r>
            <a:r>
              <a:rPr lang="en" sz="2400">
                <a:solidFill>
                  <a:srgbClr val="FF00FF"/>
                </a:solidFill>
              </a:rPr>
              <a:t>tenth of a second slower</a:t>
            </a:r>
            <a:r>
              <a:rPr lang="en" sz="2400"/>
              <a:t> their site gets. </a:t>
            </a:r>
          </a:p>
        </p:txBody>
      </p:sp>
      <p:pic>
        <p:nvPicPr>
          <p:cNvPr id="77" name="Shape 77"/>
          <p:cNvPicPr preferRelativeResize="0"/>
          <p:nvPr/>
        </p:nvPicPr>
        <p:blipFill>
          <a:blip r:embed="rId4">
            <a:alphaModFix/>
          </a:blip>
          <a:stretch>
            <a:fillRect/>
          </a:stretch>
        </p:blipFill>
        <p:spPr>
          <a:xfrm>
            <a:off x="7341650" y="3773724"/>
            <a:ext cx="1376875" cy="12438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Technical Debt</a:t>
            </a:r>
          </a:p>
        </p:txBody>
      </p:sp>
      <p:sp>
        <p:nvSpPr>
          <p:cNvPr id="83" name="Shape 83"/>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228600" rtl="0">
              <a:spcBef>
                <a:spcPts val="0"/>
              </a:spcBef>
              <a:buChar char="-"/>
            </a:pPr>
            <a:r>
              <a:rPr lang="en"/>
              <a:t>Intentionally cut corners to complete software </a:t>
            </a:r>
          </a:p>
          <a:p>
            <a:pPr marL="457200" lvl="0" indent="-228600" rtl="0">
              <a:spcBef>
                <a:spcPts val="0"/>
              </a:spcBef>
              <a:buChar char="-"/>
            </a:pPr>
            <a:r>
              <a:rPr lang="en"/>
              <a:t>Code that is sub par and hard to maintain</a:t>
            </a:r>
          </a:p>
          <a:p>
            <a:pPr marL="457200" lvl="0" indent="-228600" rtl="0">
              <a:spcBef>
                <a:spcPts val="0"/>
              </a:spcBef>
              <a:buChar char="-"/>
            </a:pPr>
            <a:r>
              <a:rPr lang="en"/>
              <a:t>Causing difficulties for extending the code base</a:t>
            </a:r>
          </a:p>
          <a:p>
            <a:pPr marL="457200" lvl="0" indent="-228600" rtl="0">
              <a:spcBef>
                <a:spcPts val="0"/>
              </a:spcBef>
              <a:buChar char="-"/>
            </a:pPr>
            <a:r>
              <a:rPr lang="en"/>
              <a:t>Get rid of technical debt - save time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A better solution</a:t>
            </a:r>
          </a:p>
        </p:txBody>
      </p:sp>
      <p:sp>
        <p:nvSpPr>
          <p:cNvPr id="89" name="Shape 89"/>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lvl="0" indent="-228600" rtl="0">
              <a:spcBef>
                <a:spcPts val="0"/>
              </a:spcBef>
            </a:pPr>
            <a:r>
              <a:rPr lang="en"/>
              <a:t>New solutions</a:t>
            </a:r>
          </a:p>
          <a:p>
            <a:pPr marL="457200" lvl="0" indent="-228600" rtl="0">
              <a:spcBef>
                <a:spcPts val="0"/>
              </a:spcBef>
            </a:pPr>
            <a:r>
              <a:rPr lang="en"/>
              <a:t>Better ways of doing things</a:t>
            </a:r>
          </a:p>
          <a:p>
            <a:pPr marL="457200" lvl="0" indent="-228600" rtl="0">
              <a:spcBef>
                <a:spcPts val="0"/>
              </a:spcBef>
            </a:pPr>
            <a:r>
              <a:rPr lang="en"/>
              <a:t>What does not changing the solution mean?</a:t>
            </a:r>
          </a:p>
          <a:p>
            <a:pPr marL="457200" lvl="0" indent="-228600" rtl="0">
              <a:spcBef>
                <a:spcPts val="0"/>
              </a:spcBef>
              <a:buClr>
                <a:srgbClr val="FF00FF"/>
              </a:buClr>
            </a:pPr>
            <a:r>
              <a:rPr lang="en">
                <a:solidFill>
                  <a:srgbClr val="FF00FF"/>
                </a:solidFill>
              </a:rPr>
              <a:t>Investing in the future?</a:t>
            </a:r>
          </a:p>
          <a:p>
            <a:pPr lvl="0" rtl="0">
              <a:spcBef>
                <a:spcPts val="0"/>
              </a:spcBef>
              <a:buNone/>
            </a:pPr>
            <a:endParaRPr>
              <a:solidFill>
                <a:srgbClr val="FF00FF"/>
              </a:solidFill>
            </a:endParaRPr>
          </a:p>
          <a:p>
            <a:pPr lvl="0" rtl="0">
              <a:spcBef>
                <a:spcPts val="0"/>
              </a:spcBef>
              <a:buClr>
                <a:schemeClr val="dk1"/>
              </a:buClr>
              <a:buSzPct val="50000"/>
              <a:buFont typeface="Arial"/>
              <a:buNone/>
            </a:pPr>
            <a:endParaRPr sz="2200"/>
          </a:p>
          <a:p>
            <a:pPr lvl="0" indent="387350" algn="ctr" rtl="0">
              <a:spcBef>
                <a:spcPts val="0"/>
              </a:spcBef>
              <a:buClr>
                <a:schemeClr val="dk1"/>
              </a:buClr>
              <a:buSzPct val="50000"/>
              <a:buFont typeface="Arial"/>
              <a:buNone/>
            </a:pPr>
            <a:r>
              <a:rPr lang="en" sz="2200">
                <a:solidFill>
                  <a:srgbClr val="FFFFFF"/>
                </a:solidFill>
              </a:rPr>
              <a:t>If it ain’t broke don’t fix it!</a:t>
            </a:r>
          </a:p>
        </p:txBody>
      </p:sp>
      <p:cxnSp>
        <p:nvCxnSpPr>
          <p:cNvPr id="90" name="Shape 90"/>
          <p:cNvCxnSpPr/>
          <p:nvPr/>
        </p:nvCxnSpPr>
        <p:spPr>
          <a:xfrm>
            <a:off x="3025225" y="4108797"/>
            <a:ext cx="3532500" cy="25500"/>
          </a:xfrm>
          <a:prstGeom prst="straightConnector1">
            <a:avLst/>
          </a:prstGeom>
          <a:noFill/>
          <a:ln w="28575" cap="flat" cmpd="sng">
            <a:solidFill>
              <a:srgbClr val="FF0000"/>
            </a:solidFill>
            <a:prstDash val="solid"/>
            <a:round/>
            <a:headEnd type="none" w="lg" len="lg"/>
            <a:tailEnd type="none" w="lg" len="lg"/>
          </a:ln>
        </p:spPr>
      </p:cxn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Refactoring</a:t>
            </a:r>
          </a:p>
        </p:txBody>
      </p:sp>
      <p:sp>
        <p:nvSpPr>
          <p:cNvPr id="96" name="Shape 96"/>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Refactoring is the process of </a:t>
            </a:r>
            <a:r>
              <a:rPr lang="en">
                <a:solidFill>
                  <a:srgbClr val="FF00FF"/>
                </a:solidFill>
              </a:rPr>
              <a:t>modifying </a:t>
            </a:r>
            <a:r>
              <a:rPr lang="en">
                <a:solidFill>
                  <a:srgbClr val="FFFFFF"/>
                </a:solidFill>
              </a:rPr>
              <a:t>a </a:t>
            </a:r>
            <a:r>
              <a:rPr lang="en">
                <a:solidFill>
                  <a:srgbClr val="FF00FF"/>
                </a:solidFill>
              </a:rPr>
              <a:t>software</a:t>
            </a:r>
            <a:r>
              <a:rPr lang="en"/>
              <a:t> system </a:t>
            </a:r>
            <a:r>
              <a:rPr lang="en">
                <a:solidFill>
                  <a:srgbClr val="FF00FF"/>
                </a:solidFill>
              </a:rPr>
              <a:t>internally</a:t>
            </a:r>
            <a:r>
              <a:rPr lang="en"/>
              <a:t> </a:t>
            </a:r>
            <a:r>
              <a:rPr lang="en">
                <a:solidFill>
                  <a:srgbClr val="FF00FF"/>
                </a:solidFill>
              </a:rPr>
              <a:t>without altering</a:t>
            </a:r>
            <a:r>
              <a:rPr lang="en"/>
              <a:t> the</a:t>
            </a:r>
            <a:r>
              <a:rPr lang="en">
                <a:solidFill>
                  <a:srgbClr val="FF00FF"/>
                </a:solidFill>
              </a:rPr>
              <a:t> </a:t>
            </a:r>
            <a:r>
              <a:rPr lang="en">
                <a:solidFill>
                  <a:srgbClr val="FFFFFF"/>
                </a:solidFill>
              </a:rPr>
              <a:t>the</a:t>
            </a:r>
            <a:r>
              <a:rPr lang="en">
                <a:solidFill>
                  <a:srgbClr val="FF00FF"/>
                </a:solidFill>
              </a:rPr>
              <a:t> external behavior</a:t>
            </a:r>
            <a:r>
              <a:rPr lang="en"/>
              <a:t> of the code.</a:t>
            </a:r>
          </a:p>
          <a:p>
            <a:pPr lvl="0" rtl="0">
              <a:spcBef>
                <a:spcPts val="0"/>
              </a:spcBef>
              <a:buNone/>
            </a:pPr>
            <a:endParaRPr/>
          </a:p>
          <a:p>
            <a:pPr lvl="0" rtl="0">
              <a:spcBef>
                <a:spcPts val="0"/>
              </a:spcBef>
              <a:buNone/>
            </a:pPr>
            <a:r>
              <a:rPr lang="en"/>
              <a:t>Goals</a:t>
            </a:r>
          </a:p>
          <a:p>
            <a:pPr marL="457200" lvl="0" indent="-381000" rtl="0">
              <a:spcBef>
                <a:spcPts val="0"/>
              </a:spcBef>
              <a:buClr>
                <a:srgbClr val="FFFFFF"/>
              </a:buClr>
              <a:buSzPct val="100000"/>
            </a:pPr>
            <a:r>
              <a:rPr lang="en" sz="2400">
                <a:solidFill>
                  <a:srgbClr val="FFFFFF"/>
                </a:solidFill>
              </a:rPr>
              <a:t>Improve internal structure</a:t>
            </a:r>
          </a:p>
          <a:p>
            <a:pPr marL="457200" lvl="0" indent="-228600" rtl="0">
              <a:spcBef>
                <a:spcPts val="0"/>
              </a:spcBef>
            </a:pPr>
            <a:r>
              <a:rPr lang="en" sz="2400">
                <a:solidFill>
                  <a:srgbClr val="FFFFFF"/>
                </a:solidFill>
              </a:rPr>
              <a:t>Ease of understanding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Refactoring - When</a:t>
            </a:r>
          </a:p>
        </p:txBody>
      </p:sp>
      <p:sp>
        <p:nvSpPr>
          <p:cNvPr id="102" name="Shape 102"/>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lvl="0" rtl="0">
              <a:spcBef>
                <a:spcPts val="0"/>
              </a:spcBef>
              <a:buNone/>
            </a:pPr>
            <a:r>
              <a:rPr lang="en"/>
              <a:t>When should you refactor?</a:t>
            </a:r>
          </a:p>
          <a:p>
            <a:pPr marL="457200" lvl="0" indent="-381000" rtl="0">
              <a:spcBef>
                <a:spcPts val="0"/>
              </a:spcBef>
              <a:buSzPct val="100000"/>
            </a:pPr>
            <a:r>
              <a:rPr lang="en" sz="2400"/>
              <a:t>When you add function</a:t>
            </a:r>
          </a:p>
          <a:p>
            <a:pPr marL="457200" lvl="0" indent="-381000" rtl="0">
              <a:spcBef>
                <a:spcPts val="0"/>
              </a:spcBef>
              <a:buSzPct val="100000"/>
            </a:pPr>
            <a:r>
              <a:rPr lang="en" sz="2400"/>
              <a:t>When you need to find a bug</a:t>
            </a:r>
          </a:p>
          <a:p>
            <a:pPr marL="457200" lvl="0" indent="-381000" rtl="0">
              <a:spcBef>
                <a:spcPts val="0"/>
              </a:spcBef>
              <a:buSzPct val="100000"/>
            </a:pPr>
            <a:r>
              <a:rPr lang="en" sz="2400"/>
              <a:t>As you do a code review</a:t>
            </a:r>
          </a:p>
          <a:p>
            <a:pPr marL="457200" lvl="0" indent="-381000" rtl="0">
              <a:spcBef>
                <a:spcPts val="0"/>
              </a:spcBef>
              <a:buSzPct val="100000"/>
            </a:pPr>
            <a:r>
              <a:rPr lang="en" sz="2400"/>
              <a:t>The rule of three (related to the DRY principle)</a:t>
            </a:r>
          </a:p>
          <a:p>
            <a:pPr lvl="0" rtl="0">
              <a:spcBef>
                <a:spcPts val="0"/>
              </a:spcBef>
              <a:buNone/>
            </a:pPr>
            <a:endParaRPr sz="2400"/>
          </a:p>
        </p:txBody>
      </p:sp>
    </p:spTree>
  </p:cSld>
  <p:clrMapOvr>
    <a:masterClrMapping/>
  </p:clrMapOvr>
  <p:transition spd="slow">
    <p:cut/>
  </p:transition>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1962</Words>
  <Application>Microsoft Macintosh PowerPoint</Application>
  <PresentationFormat>On-screen Show (16:9)</PresentationFormat>
  <Paragraphs>539</Paragraphs>
  <Slides>38</Slides>
  <Notes>38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38</vt:i4>
      </vt:variant>
    </vt:vector>
  </HeadingPairs>
  <TitlesOfParts>
    <vt:vector size="40" baseType="lpstr">
      <vt:lpstr>Arial</vt:lpstr>
      <vt:lpstr>simple-dark</vt:lpstr>
      <vt:lpstr>ICONFINDER</vt:lpstr>
      <vt:lpstr>ICONFINDER</vt:lpstr>
      <vt:lpstr>Why change existing code?</vt:lpstr>
      <vt:lpstr>Money</vt:lpstr>
      <vt:lpstr>User Experience</vt:lpstr>
      <vt:lpstr>Technical Debt</vt:lpstr>
      <vt:lpstr>A better solution</vt:lpstr>
      <vt:lpstr>Refactoring</vt:lpstr>
      <vt:lpstr>Refactoring - When</vt:lpstr>
      <vt:lpstr>Interactive Activity 1</vt:lpstr>
      <vt:lpstr>PowerPoint Presentation</vt:lpstr>
      <vt:lpstr>Code Smells </vt:lpstr>
      <vt:lpstr>Code Smells</vt:lpstr>
      <vt:lpstr>Duplicate Code </vt:lpstr>
      <vt:lpstr>Duplicate Code </vt:lpstr>
      <vt:lpstr>Long Method </vt:lpstr>
      <vt:lpstr>Refactorings</vt:lpstr>
      <vt:lpstr> Extract Method </vt:lpstr>
      <vt:lpstr>Extract Method</vt:lpstr>
      <vt:lpstr>PowerPoint Presentation</vt:lpstr>
      <vt:lpstr>Extract Method: Mechanics</vt:lpstr>
      <vt:lpstr>PowerPoint Presentation</vt:lpstr>
      <vt:lpstr>Extract Method: Mechanics</vt:lpstr>
      <vt:lpstr>PowerPoint Presentation</vt:lpstr>
      <vt:lpstr>PowerPoint Presentation</vt:lpstr>
      <vt:lpstr>Extract Method: Mechanics</vt:lpstr>
      <vt:lpstr>PowerPoint Presentation</vt:lpstr>
      <vt:lpstr>PowerPoint Presentation</vt:lpstr>
      <vt:lpstr>Extract Method: Mechanics</vt:lpstr>
      <vt:lpstr>PowerPoint Presentation</vt:lpstr>
      <vt:lpstr>PowerPoint Presentation</vt:lpstr>
      <vt:lpstr>Interactive Exercise 2</vt:lpstr>
      <vt:lpstr>PowerPoint Presentation</vt:lpstr>
      <vt:lpstr>PowerPoint Presentation</vt:lpstr>
      <vt:lpstr>Pull Up Method - Refactoring</vt:lpstr>
      <vt:lpstr>Pull Up Method - Mechanics</vt:lpstr>
      <vt:lpstr>Pull Up Method - Refactoring</vt:lpstr>
      <vt:lpstr>Interactive Exercise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ICONFINDER</dc:title>
  <cp:lastModifiedBy>Scott Fleming</cp:lastModifiedBy>
  <cp:revision>3</cp:revision>
  <dcterms:modified xsi:type="dcterms:W3CDTF">2016-04-08T15:49:43Z</dcterms:modified>
</cp:coreProperties>
</file>