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en.wikipedia.org/wiki/Robert_Cecil_Martin" TargetMode="Externa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127" name="Shape 12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sz="1050">
              <a:solidFill>
                <a:srgbClr val="333333"/>
              </a:solidFill>
              <a:highlight>
                <a:srgbClr val="FFFFFF"/>
              </a:highligh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4" name="Shape 204"/>
        <p:cNvGrpSpPr/>
        <p:nvPr/>
      </p:nvGrpSpPr>
      <p:grpSpPr>
        <a:xfrm>
          <a:off x="0" y="0"/>
          <a:ext cx="0" cy="0"/>
          <a:chOff x="0" y="0"/>
          <a:chExt cx="0" cy="0"/>
        </a:xfrm>
      </p:grpSpPr>
      <p:sp>
        <p:nvSpPr>
          <p:cNvPr id="205" name="Shape 2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6" name="Shape 2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20000"/>
              </a:lnSpc>
              <a:spcBef>
                <a:spcPts val="1800"/>
              </a:spcBef>
              <a:spcAft>
                <a:spcPts val="400"/>
              </a:spcAft>
              <a:buNone/>
            </a:pPr>
            <a:r>
              <a:rPr b="1" lang="en" sz="1400">
                <a:solidFill>
                  <a:srgbClr val="333333"/>
                </a:solidFill>
              </a:rPr>
              <a:t>7.2 Using Filters to Eliminate Controller Duplication</a:t>
            </a:r>
          </a:p>
          <a:p>
            <a:pPr lvl="0" rtl="0">
              <a:lnSpc>
                <a:spcPct val="150000"/>
              </a:lnSpc>
              <a:spcBef>
                <a:spcPts val="0"/>
              </a:spcBef>
              <a:spcAft>
                <a:spcPts val="1700"/>
              </a:spcAft>
              <a:buNone/>
            </a:pPr>
            <a:r>
              <a:rPr lang="en" sz="1050">
                <a:solidFill>
                  <a:srgbClr val="333333"/>
                </a:solidFill>
              </a:rPr>
              <a:t>At this point, if you look at the controller for posts, you’ll see some duplication:</a:t>
            </a:r>
          </a:p>
          <a:p>
            <a:pPr lvl="0" rtl="0">
              <a:spcBef>
                <a:spcPts val="0"/>
              </a:spcBef>
              <a:buNone/>
            </a:pPr>
            <a:r>
              <a:rPr lang="en" sz="1050">
                <a:solidFill>
                  <a:srgbClr val="333333"/>
                </a:solidFill>
                <a:highlight>
                  <a:srgbClr val="FFFFFF"/>
                </a:highlight>
              </a:rPr>
              <a:t>Four instances of the exact same line of code doesn’t seem very </a:t>
            </a:r>
            <a:r>
              <a:rPr lang="en" sz="1050">
                <a:solidFill>
                  <a:srgbClr val="333333"/>
                </a:solidFill>
              </a:rPr>
              <a:t>DRY</a:t>
            </a:r>
            <a:r>
              <a:rPr lang="en" sz="1050">
                <a:solidFill>
                  <a:srgbClr val="333333"/>
                </a:solidFill>
                <a:highlight>
                  <a:srgbClr val="FFFFFF"/>
                </a:highlight>
              </a:rPr>
              <a:t>. Rails provides </a:t>
            </a:r>
            <a:r>
              <a:rPr i="1" lang="en" sz="1050">
                <a:solidFill>
                  <a:srgbClr val="333333"/>
                </a:solidFill>
              </a:rPr>
              <a:t>filters</a:t>
            </a:r>
            <a:r>
              <a:rPr lang="en" sz="1050">
                <a:solidFill>
                  <a:srgbClr val="333333"/>
                </a:solidFill>
                <a:highlight>
                  <a:srgbClr val="FFFFFF"/>
                </a:highlight>
              </a:rPr>
              <a:t> as a way to address this sort of repeated code. In this case, you can </a:t>
            </a:r>
            <a:r>
              <a:rPr lang="en" sz="1050">
                <a:solidFill>
                  <a:srgbClr val="333333"/>
                </a:solidFill>
              </a:rPr>
              <a:t>DRY</a:t>
            </a:r>
            <a:r>
              <a:rPr lang="en" sz="1050">
                <a:solidFill>
                  <a:srgbClr val="333333"/>
                </a:solidFill>
                <a:highlight>
                  <a:srgbClr val="FFFFFF"/>
                </a:highlight>
              </a:rPr>
              <a:t> things up by using a </a:t>
            </a:r>
            <a:r>
              <a:rPr lang="en" sz="1050">
                <a:solidFill>
                  <a:srgbClr val="333333"/>
                </a:solidFill>
                <a:latin typeface="Courier New"/>
                <a:ea typeface="Courier New"/>
                <a:cs typeface="Courier New"/>
                <a:sym typeface="Courier New"/>
              </a:rPr>
              <a:t>before_filter</a:t>
            </a:r>
            <a:r>
              <a:rPr lang="en" sz="1050">
                <a:solidFill>
                  <a:srgbClr val="333333"/>
                </a:solidFill>
                <a:highlight>
                  <a:srgbClr val="FFFFFF"/>
                </a:highlight>
              </a:rPr>
              <a:t>:</a:t>
            </a:r>
          </a:p>
          <a:p>
            <a:pPr lvl="0" rtl="0">
              <a:spcBef>
                <a:spcPts val="0"/>
              </a:spcBef>
              <a:buNone/>
            </a:pPr>
            <a:r>
              <a:t/>
            </a:r>
            <a:endParaRPr sz="1050">
              <a:solidFill>
                <a:srgbClr val="333333"/>
              </a:solidFill>
              <a:highlight>
                <a:srgbClr val="FFFFFF"/>
              </a:highlight>
            </a:endParaRPr>
          </a:p>
          <a:p>
            <a:pPr lvl="0" rtl="0">
              <a:spcBef>
                <a:spcPts val="0"/>
              </a:spcBef>
              <a:buNone/>
            </a:pPr>
            <a:r>
              <a:rPr lang="en" sz="1050">
                <a:solidFill>
                  <a:srgbClr val="333333"/>
                </a:solidFill>
                <a:highlight>
                  <a:srgbClr val="FFFFFF"/>
                </a:highlight>
              </a:rPr>
              <a:t>Rails runs </a:t>
            </a:r>
            <a:r>
              <a:rPr i="1" lang="en" sz="1050">
                <a:solidFill>
                  <a:srgbClr val="333333"/>
                </a:solidFill>
              </a:rPr>
              <a:t>before filters</a:t>
            </a:r>
            <a:r>
              <a:rPr lang="en" sz="1050">
                <a:solidFill>
                  <a:srgbClr val="333333"/>
                </a:solidFill>
                <a:highlight>
                  <a:srgbClr val="FFFFFF"/>
                </a:highlight>
              </a:rPr>
              <a:t> before any action in the controller. You can use the </a:t>
            </a:r>
            <a:r>
              <a:rPr lang="en" sz="1050">
                <a:solidFill>
                  <a:srgbClr val="333333"/>
                </a:solidFill>
                <a:latin typeface="Courier New"/>
                <a:ea typeface="Courier New"/>
                <a:cs typeface="Courier New"/>
                <a:sym typeface="Courier New"/>
              </a:rPr>
              <a:t>:only</a:t>
            </a:r>
            <a:r>
              <a:rPr lang="en" sz="1050">
                <a:solidFill>
                  <a:srgbClr val="333333"/>
                </a:solidFill>
                <a:highlight>
                  <a:srgbClr val="FFFFFF"/>
                </a:highlight>
              </a:rPr>
              <a:t> clause to limit a before filter to only certain actions, or an </a:t>
            </a:r>
            <a:r>
              <a:rPr lang="en" sz="1050">
                <a:solidFill>
                  <a:srgbClr val="333333"/>
                </a:solidFill>
                <a:latin typeface="Courier New"/>
                <a:ea typeface="Courier New"/>
                <a:cs typeface="Courier New"/>
                <a:sym typeface="Courier New"/>
              </a:rPr>
              <a:t>:except</a:t>
            </a:r>
            <a:r>
              <a:rPr lang="en" sz="1050">
                <a:solidFill>
                  <a:srgbClr val="333333"/>
                </a:solidFill>
                <a:highlight>
                  <a:srgbClr val="FFFFFF"/>
                </a:highlight>
              </a:rPr>
              <a:t> clause to specifically skip a before filter for certain actions. Rails also allows you to define </a:t>
            </a:r>
            <a:r>
              <a:rPr i="1" lang="en" sz="1050">
                <a:solidFill>
                  <a:srgbClr val="333333"/>
                </a:solidFill>
              </a:rPr>
              <a:t>after filters</a:t>
            </a:r>
            <a:r>
              <a:rPr lang="en" sz="1050">
                <a:solidFill>
                  <a:srgbClr val="333333"/>
                </a:solidFill>
                <a:highlight>
                  <a:srgbClr val="FFFFFF"/>
                </a:highlight>
              </a:rPr>
              <a:t> that run after processing an action, as well as </a:t>
            </a:r>
            <a:r>
              <a:rPr i="1" lang="en" sz="1050">
                <a:solidFill>
                  <a:srgbClr val="333333"/>
                </a:solidFill>
              </a:rPr>
              <a:t>around filters</a:t>
            </a:r>
            <a:r>
              <a:rPr lang="en" sz="1050">
                <a:solidFill>
                  <a:srgbClr val="333333"/>
                </a:solidFill>
                <a:highlight>
                  <a:srgbClr val="FFFFFF"/>
                </a:highlight>
              </a:rPr>
              <a:t> that surround the processing of actions. Filters can also be defined in external classes to make it easy to share them between controllers.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5" name="Shape 215"/>
        <p:cNvGrpSpPr/>
        <p:nvPr/>
      </p:nvGrpSpPr>
      <p:grpSpPr>
        <a:xfrm>
          <a:off x="0" y="0"/>
          <a:ext cx="0" cy="0"/>
          <a:chOff x="0" y="0"/>
          <a:chExt cx="0" cy="0"/>
        </a:xfrm>
      </p:grpSpPr>
      <p:sp>
        <p:nvSpPr>
          <p:cNvPr id="216" name="Shape 2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7" name="Shape 2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sz="1050">
              <a:solidFill>
                <a:srgbClr val="333333"/>
              </a:solidFill>
              <a:highlight>
                <a:srgbClr val="FFFFFF"/>
              </a:highligh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0" name="Shape 230"/>
        <p:cNvGrpSpPr/>
        <p:nvPr/>
      </p:nvGrpSpPr>
      <p:grpSpPr>
        <a:xfrm>
          <a:off x="0" y="0"/>
          <a:ext cx="0" cy="0"/>
          <a:chOff x="0" y="0"/>
          <a:chExt cx="0" cy="0"/>
        </a:xfrm>
      </p:grpSpPr>
      <p:sp>
        <p:nvSpPr>
          <p:cNvPr id="231" name="Shape 231"/>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lnSpc>
                <a:spcPct val="163000"/>
              </a:lnSpc>
              <a:spcBef>
                <a:spcPts val="0"/>
              </a:spcBef>
              <a:spcAft>
                <a:spcPts val="2600"/>
              </a:spcAft>
              <a:buClr>
                <a:schemeClr val="dk1"/>
              </a:buClr>
              <a:buFont typeface="Arial"/>
              <a:buNone/>
            </a:pPr>
            <a:r>
              <a:t/>
            </a:r>
            <a:endParaRPr sz="1500">
              <a:highlight>
                <a:srgbClr val="FFFFFF"/>
              </a:highlight>
            </a:endParaRPr>
          </a:p>
          <a:p>
            <a:pPr lvl="0" marL="342900" rtl="0" algn="just">
              <a:spcBef>
                <a:spcPts val="0"/>
              </a:spcBef>
              <a:buClr>
                <a:schemeClr val="dk1"/>
              </a:buClr>
              <a:buFont typeface="Arial"/>
              <a:buNone/>
            </a:pPr>
            <a:r>
              <a:t/>
            </a:r>
            <a:endParaRPr sz="1100"/>
          </a:p>
          <a:p>
            <a:pPr lvl="0" marL="342900" rtl="0" algn="just">
              <a:spcBef>
                <a:spcPts val="0"/>
              </a:spcBef>
              <a:buClr>
                <a:schemeClr val="dk1"/>
              </a:buClr>
              <a:buSzPct val="100000"/>
              <a:buFont typeface="Arial"/>
              <a:buNone/>
            </a:pPr>
            <a:r>
              <a:rPr lang="en" sz="1100"/>
              <a:t> </a:t>
            </a:r>
          </a:p>
        </p:txBody>
      </p:sp>
      <p:sp>
        <p:nvSpPr>
          <p:cNvPr id="232" name="Shape 23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6" name="Shape 236"/>
        <p:cNvGrpSpPr/>
        <p:nvPr/>
      </p:nvGrpSpPr>
      <p:grpSpPr>
        <a:xfrm>
          <a:off x="0" y="0"/>
          <a:ext cx="0" cy="0"/>
          <a:chOff x="0" y="0"/>
          <a:chExt cx="0" cy="0"/>
        </a:xfrm>
      </p:grpSpPr>
      <p:sp>
        <p:nvSpPr>
          <p:cNvPr id="237" name="Shape 2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8" name="Shape 2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QUESTIONS:</a:t>
            </a:r>
          </a:p>
          <a:p>
            <a:pPr lvl="0" rtl="0">
              <a:spcBef>
                <a:spcPts val="0"/>
              </a:spcBef>
              <a:buNone/>
            </a:pPr>
            <a:r>
              <a:t/>
            </a:r>
            <a:endParaRPr/>
          </a:p>
          <a:p>
            <a:pPr indent="-228600" lvl="0" marL="457200" rtl="0">
              <a:spcBef>
                <a:spcPts val="0"/>
              </a:spcBef>
              <a:buChar char="-"/>
            </a:pPr>
            <a:r>
              <a:rPr lang="en"/>
              <a:t>What principle we’ve talked about is defined as “A class should only have one reason to change?”</a:t>
            </a:r>
          </a:p>
          <a:p>
            <a:pPr indent="-228600" lvl="0" marL="457200">
              <a:spcBef>
                <a:spcPts val="0"/>
              </a:spcBef>
              <a:buChar char="-"/>
            </a:pPr>
            <a:r>
              <a:rPr lang="en"/>
              <a:t>Should the components of a class be related to one another?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1" name="Shape 241"/>
        <p:cNvGrpSpPr/>
        <p:nvPr/>
      </p:nvGrpSpPr>
      <p:grpSpPr>
        <a:xfrm>
          <a:off x="0" y="0"/>
          <a:ext cx="0" cy="0"/>
          <a:chOff x="0" y="0"/>
          <a:chExt cx="0" cy="0"/>
        </a:xfrm>
      </p:grpSpPr>
      <p:sp>
        <p:nvSpPr>
          <p:cNvPr id="242" name="Shape 2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3" name="Shape 2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3" name="Shape 253"/>
        <p:cNvGrpSpPr/>
        <p:nvPr/>
      </p:nvGrpSpPr>
      <p:grpSpPr>
        <a:xfrm>
          <a:off x="0" y="0"/>
          <a:ext cx="0" cy="0"/>
          <a:chOff x="0" y="0"/>
          <a:chExt cx="0" cy="0"/>
        </a:xfrm>
      </p:grpSpPr>
      <p:sp>
        <p:nvSpPr>
          <p:cNvPr id="254" name="Shape 2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5" name="Shape 25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6" name="Shape 266"/>
        <p:cNvGrpSpPr/>
        <p:nvPr/>
      </p:nvGrpSpPr>
      <p:grpSpPr>
        <a:xfrm>
          <a:off x="0" y="0"/>
          <a:ext cx="0" cy="0"/>
          <a:chOff x="0" y="0"/>
          <a:chExt cx="0" cy="0"/>
        </a:xfrm>
      </p:grpSpPr>
      <p:sp>
        <p:nvSpPr>
          <p:cNvPr id="267" name="Shape 2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8" name="Shape 2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0" name="Shape 280"/>
        <p:cNvGrpSpPr/>
        <p:nvPr/>
      </p:nvGrpSpPr>
      <p:grpSpPr>
        <a:xfrm>
          <a:off x="0" y="0"/>
          <a:ext cx="0" cy="0"/>
          <a:chOff x="0" y="0"/>
          <a:chExt cx="0" cy="0"/>
        </a:xfrm>
      </p:grpSpPr>
      <p:sp>
        <p:nvSpPr>
          <p:cNvPr id="281" name="Shape 281"/>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indent="-69850" lvl="0" marL="0" rtl="0" algn="just">
              <a:spcBef>
                <a:spcPts val="0"/>
              </a:spcBef>
              <a:buClr>
                <a:schemeClr val="dk1"/>
              </a:buClr>
              <a:buFont typeface="Arial"/>
              <a:buNone/>
            </a:pPr>
            <a:r>
              <a:t/>
            </a:r>
            <a:endParaRPr sz="1200"/>
          </a:p>
          <a:p>
            <a:pPr lvl="0" rtl="0" algn="just">
              <a:spcBef>
                <a:spcPts val="0"/>
              </a:spcBef>
              <a:buClr>
                <a:schemeClr val="dk1"/>
              </a:buClr>
              <a:buSzPct val="91666"/>
              <a:buFont typeface="Arial"/>
              <a:buNone/>
            </a:pPr>
            <a:r>
              <a:rPr lang="en" sz="1200"/>
              <a:t>In OOP, if the methods that serve a class tend to be similar in many aspects, then the class is said to have high cohesion. In a highly cohesive system, code readability and reusability is increased, while complexity is kept manageable.</a:t>
            </a:r>
          </a:p>
          <a:p>
            <a:pPr lvl="0" rtl="0" algn="just">
              <a:spcBef>
                <a:spcPts val="0"/>
              </a:spcBef>
              <a:buClr>
                <a:schemeClr val="dk1"/>
              </a:buClr>
              <a:buFont typeface="Arial"/>
              <a:buNone/>
            </a:pPr>
            <a:r>
              <a:t/>
            </a:r>
            <a:endParaRPr sz="1200"/>
          </a:p>
          <a:p>
            <a:pPr lvl="0" rtl="0" algn="just">
              <a:spcBef>
                <a:spcPts val="0"/>
              </a:spcBef>
              <a:buClr>
                <a:schemeClr val="dk1"/>
              </a:buClr>
              <a:buSzPct val="91666"/>
              <a:buFont typeface="Arial"/>
              <a:buNone/>
            </a:pPr>
            <a:r>
              <a:rPr lang="en" sz="1200"/>
              <a:t>Cohesion is increased if --- Class functionalities (methods)  have much in common.</a:t>
            </a:r>
          </a:p>
          <a:p>
            <a:pPr lvl="0" rtl="0" algn="just">
              <a:spcBef>
                <a:spcPts val="0"/>
              </a:spcBef>
              <a:buClr>
                <a:schemeClr val="dk1"/>
              </a:buClr>
              <a:buFont typeface="Arial"/>
              <a:buNone/>
            </a:pPr>
            <a:r>
              <a:t/>
            </a:r>
            <a:endParaRPr sz="1200"/>
          </a:p>
          <a:p>
            <a:pPr lvl="0" rtl="0" algn="just">
              <a:spcBef>
                <a:spcPts val="0"/>
              </a:spcBef>
              <a:buClr>
                <a:schemeClr val="dk1"/>
              </a:buClr>
              <a:buSzPct val="91666"/>
              <a:buFont typeface="Arial"/>
              <a:buNone/>
            </a:pPr>
            <a:r>
              <a:rPr lang="en" sz="1200"/>
              <a:t>Advantages of high cohesion (or “strong cohesion”) are:</a:t>
            </a:r>
          </a:p>
          <a:p>
            <a:pPr lvl="0" rtl="0" algn="just">
              <a:spcBef>
                <a:spcPts val="0"/>
              </a:spcBef>
              <a:buClr>
                <a:schemeClr val="dk1"/>
              </a:buClr>
              <a:buFont typeface="Arial"/>
              <a:buNone/>
            </a:pPr>
            <a:r>
              <a:t/>
            </a:r>
            <a:endParaRPr sz="1200"/>
          </a:p>
          <a:p>
            <a:pPr lvl="0" rtl="0" algn="just">
              <a:spcBef>
                <a:spcPts val="0"/>
              </a:spcBef>
              <a:buClr>
                <a:schemeClr val="dk1"/>
              </a:buClr>
              <a:buSzPct val="91666"/>
              <a:buFont typeface="Arial"/>
              <a:buNone/>
            </a:pPr>
            <a:r>
              <a:rPr lang="en" sz="1200"/>
              <a:t>Reduced module complexity (they are simpler, having fewer operations).</a:t>
            </a:r>
          </a:p>
          <a:p>
            <a:pPr lvl="0" rtl="0" algn="just">
              <a:spcBef>
                <a:spcPts val="0"/>
              </a:spcBef>
              <a:buClr>
                <a:schemeClr val="dk1"/>
              </a:buClr>
              <a:buSzPct val="91666"/>
              <a:buFont typeface="Arial"/>
              <a:buNone/>
            </a:pPr>
            <a:r>
              <a:rPr lang="en" sz="1200"/>
              <a:t>Increased system maintainability, because logical changes in the domain affect fewer modules, and because changes in one module require fewer changes in other modules.</a:t>
            </a:r>
          </a:p>
          <a:p>
            <a:pPr lvl="0" rtl="0" algn="just">
              <a:spcBef>
                <a:spcPts val="0"/>
              </a:spcBef>
              <a:buClr>
                <a:schemeClr val="dk1"/>
              </a:buClr>
              <a:buFont typeface="Arial"/>
              <a:buNone/>
            </a:pPr>
            <a:r>
              <a:t/>
            </a:r>
            <a:endParaRPr sz="1200"/>
          </a:p>
          <a:p>
            <a:pPr lvl="0" rtl="0" algn="just">
              <a:spcBef>
                <a:spcPts val="0"/>
              </a:spcBef>
              <a:buClr>
                <a:schemeClr val="dk1"/>
              </a:buClr>
              <a:buSzPct val="91666"/>
              <a:buFont typeface="Arial"/>
              <a:buNone/>
            </a:pPr>
            <a:r>
              <a:rPr lang="en" sz="1200"/>
              <a:t>Increased module reusability, because application developers will find the component they need more easily among the cohesive set of operations provided by the module.</a:t>
            </a:r>
          </a:p>
          <a:p>
            <a:pPr lvl="0" rtl="0" algn="just">
              <a:spcBef>
                <a:spcPts val="0"/>
              </a:spcBef>
              <a:buClr>
                <a:schemeClr val="dk1"/>
              </a:buClr>
              <a:buFont typeface="Arial"/>
              <a:buNone/>
            </a:pPr>
            <a:r>
              <a:t/>
            </a:r>
            <a:endParaRPr sz="1200"/>
          </a:p>
          <a:p>
            <a:pPr lvl="0" rtl="0" algn="just">
              <a:spcBef>
                <a:spcPts val="0"/>
              </a:spcBef>
              <a:buClr>
                <a:schemeClr val="dk1"/>
              </a:buClr>
              <a:buSzPct val="91666"/>
              <a:buFont typeface="Arial"/>
              <a:buNone/>
            </a:pPr>
            <a:r>
              <a:rPr lang="en" sz="1200"/>
              <a:t>While in principle a module can have perfect cohesion by only consisting of a single, atomic element – having a single function, for example – in practice complex tasks are not expressible by a single, simple element. Thus a single-element module has an element that either is too complicated, in order to accomplish task, or is too narrow, and thus tightly coupled to other modules. Thus cohesion is balanced with both unit complexity and coupling.</a:t>
            </a:r>
          </a:p>
          <a:p>
            <a:pPr lvl="0" rtl="0" algn="just">
              <a:spcBef>
                <a:spcPts val="0"/>
              </a:spcBef>
              <a:buClr>
                <a:schemeClr val="dk1"/>
              </a:buClr>
              <a:buFont typeface="Arial"/>
              <a:buNone/>
            </a:pPr>
            <a:r>
              <a:t/>
            </a:r>
            <a:endParaRPr sz="1200"/>
          </a:p>
          <a:p>
            <a:pPr lvl="0" marL="342900" rtl="0" algn="just">
              <a:spcBef>
                <a:spcPts val="0"/>
              </a:spcBef>
              <a:buClr>
                <a:schemeClr val="dk1"/>
              </a:buClr>
              <a:buFont typeface="Arial"/>
              <a:buNone/>
            </a:pPr>
            <a:r>
              <a:t/>
            </a:r>
            <a:endParaRPr sz="1200"/>
          </a:p>
        </p:txBody>
      </p:sp>
      <p:sp>
        <p:nvSpPr>
          <p:cNvPr id="282" name="Shape 28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2" name="Shape 292"/>
        <p:cNvGrpSpPr/>
        <p:nvPr/>
      </p:nvGrpSpPr>
      <p:grpSpPr>
        <a:xfrm>
          <a:off x="0" y="0"/>
          <a:ext cx="0" cy="0"/>
          <a:chOff x="0" y="0"/>
          <a:chExt cx="0" cy="0"/>
        </a:xfrm>
      </p:grpSpPr>
      <p:sp>
        <p:nvSpPr>
          <p:cNvPr id="293" name="Shape 293"/>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lnSpc>
                <a:spcPct val="123913"/>
              </a:lnSpc>
              <a:spcBef>
                <a:spcPts val="0"/>
              </a:spcBef>
              <a:spcAft>
                <a:spcPts val="1100"/>
              </a:spcAft>
              <a:buClr>
                <a:schemeClr val="dk1"/>
              </a:buClr>
              <a:buSzPct val="91666"/>
              <a:buFont typeface="Arial"/>
              <a:buNone/>
            </a:pPr>
            <a:r>
              <a:rPr lang="en" sz="1150">
                <a:solidFill>
                  <a:srgbClr val="222426"/>
                </a:solidFill>
              </a:rPr>
              <a:t>High cohesion does not necessarily mean you want to put all of the "closely related responsibilities" in one class, but rather that all of the items in a class should correspond to closely related responsibilities.</a:t>
            </a:r>
          </a:p>
          <a:p>
            <a:pPr lvl="0" rtl="0">
              <a:lnSpc>
                <a:spcPct val="123913"/>
              </a:lnSpc>
              <a:spcBef>
                <a:spcPts val="0"/>
              </a:spcBef>
              <a:spcAft>
                <a:spcPts val="1100"/>
              </a:spcAft>
              <a:buClr>
                <a:schemeClr val="dk1"/>
              </a:buClr>
              <a:buSzPct val="91666"/>
              <a:buFont typeface="Arial"/>
              <a:buNone/>
            </a:pPr>
            <a:r>
              <a:rPr lang="en" sz="1150">
                <a:solidFill>
                  <a:srgbClr val="222426"/>
                </a:solidFill>
              </a:rPr>
              <a:t>For example, if you have a Kitchen class, you wouldn't want bathroom logic in it; however, you don't HAVE to also have oven and kitchen sink logic in it too, just because they are related. </a:t>
            </a:r>
          </a:p>
          <a:p>
            <a:pPr lvl="0" rtl="0" algn="just">
              <a:spcBef>
                <a:spcPts val="0"/>
              </a:spcBef>
              <a:buClr>
                <a:schemeClr val="dk1"/>
              </a:buClr>
              <a:buFont typeface="Arial"/>
              <a:buNone/>
            </a:pPr>
            <a:r>
              <a:t/>
            </a:r>
            <a:endParaRPr b="1" sz="1100"/>
          </a:p>
          <a:p>
            <a:pPr lvl="0" rtl="0">
              <a:lnSpc>
                <a:spcPct val="165000"/>
              </a:lnSpc>
              <a:spcBef>
                <a:spcPts val="0"/>
              </a:spcBef>
              <a:spcAft>
                <a:spcPts val="800"/>
              </a:spcAft>
              <a:buClr>
                <a:schemeClr val="dk1"/>
              </a:buClr>
              <a:buSzPct val="110000"/>
              <a:buFont typeface="Arial"/>
              <a:buNone/>
            </a:pPr>
            <a:r>
              <a:rPr lang="en" sz="1000">
                <a:solidFill>
                  <a:srgbClr val="333333"/>
                </a:solidFill>
                <a:latin typeface="Georgia"/>
                <a:ea typeface="Georgia"/>
                <a:cs typeface="Georgia"/>
                <a:sym typeface="Georgia"/>
              </a:rPr>
              <a:t>The benefits of high cohesion are</a:t>
            </a:r>
          </a:p>
          <a:p>
            <a:pPr indent="-292100" lvl="0" marL="558800" rtl="0">
              <a:lnSpc>
                <a:spcPct val="165000"/>
              </a:lnSpc>
              <a:spcBef>
                <a:spcPts val="400"/>
              </a:spcBef>
              <a:spcAft>
                <a:spcPts val="800"/>
              </a:spcAft>
              <a:buClr>
                <a:srgbClr val="333333"/>
              </a:buClr>
              <a:buSzPct val="100000"/>
              <a:buFont typeface="Georgia"/>
            </a:pPr>
            <a:r>
              <a:rPr lang="en" sz="1000">
                <a:solidFill>
                  <a:srgbClr val="333333"/>
                </a:solidFill>
                <a:latin typeface="Georgia"/>
                <a:ea typeface="Georgia"/>
                <a:cs typeface="Georgia"/>
                <a:sym typeface="Georgia"/>
              </a:rPr>
              <a:t>Readability – (closely) related functions are contained in a single module</a:t>
            </a:r>
          </a:p>
          <a:p>
            <a:pPr indent="-292100" lvl="0" marL="558800" rtl="0">
              <a:lnSpc>
                <a:spcPct val="165000"/>
              </a:lnSpc>
              <a:spcBef>
                <a:spcPts val="400"/>
              </a:spcBef>
              <a:spcAft>
                <a:spcPts val="800"/>
              </a:spcAft>
              <a:buClr>
                <a:srgbClr val="333333"/>
              </a:buClr>
              <a:buSzPct val="100000"/>
              <a:buFont typeface="Georgia"/>
            </a:pPr>
            <a:r>
              <a:rPr lang="en" sz="1000">
                <a:solidFill>
                  <a:srgbClr val="333333"/>
                </a:solidFill>
                <a:latin typeface="Georgia"/>
                <a:ea typeface="Georgia"/>
                <a:cs typeface="Georgia"/>
                <a:sym typeface="Georgia"/>
              </a:rPr>
              <a:t>Maintainability – debugging tends to be contained in a single module</a:t>
            </a:r>
          </a:p>
          <a:p>
            <a:pPr indent="-292100" lvl="0" marL="558800" rtl="0">
              <a:lnSpc>
                <a:spcPct val="165000"/>
              </a:lnSpc>
              <a:spcBef>
                <a:spcPts val="400"/>
              </a:spcBef>
              <a:spcAft>
                <a:spcPts val="800"/>
              </a:spcAft>
              <a:buClr>
                <a:srgbClr val="333333"/>
              </a:buClr>
              <a:buSzPct val="100000"/>
              <a:buFont typeface="Georgia"/>
            </a:pPr>
            <a:r>
              <a:rPr lang="en" sz="1000">
                <a:solidFill>
                  <a:srgbClr val="333333"/>
                </a:solidFill>
                <a:latin typeface="Georgia"/>
                <a:ea typeface="Georgia"/>
                <a:cs typeface="Georgia"/>
                <a:sym typeface="Georgia"/>
              </a:rPr>
              <a:t>Reusability – classes that have concentrated functionalities are not polluted with useless functions</a:t>
            </a:r>
          </a:p>
          <a:p>
            <a:pPr lvl="0" rtl="0" algn="just">
              <a:spcBef>
                <a:spcPts val="0"/>
              </a:spcBef>
              <a:buClr>
                <a:schemeClr val="dk1"/>
              </a:buClr>
              <a:buFont typeface="Arial"/>
              <a:buNone/>
            </a:pPr>
            <a:r>
              <a:t/>
            </a:r>
            <a:endParaRPr sz="1600"/>
          </a:p>
          <a:p>
            <a:pPr lvl="0" marL="342900" rtl="0" algn="just">
              <a:spcBef>
                <a:spcPts val="0"/>
              </a:spcBef>
              <a:buClr>
                <a:schemeClr val="dk1"/>
              </a:buClr>
              <a:buFont typeface="Arial"/>
              <a:buNone/>
            </a:pPr>
            <a:r>
              <a:t/>
            </a:r>
            <a:endParaRPr sz="1100"/>
          </a:p>
        </p:txBody>
      </p:sp>
      <p:sp>
        <p:nvSpPr>
          <p:cNvPr id="294" name="Shape 294"/>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133" name="Shape 13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9" name="Shape 299"/>
        <p:cNvGrpSpPr/>
        <p:nvPr/>
      </p:nvGrpSpPr>
      <p:grpSpPr>
        <a:xfrm>
          <a:off x="0" y="0"/>
          <a:ext cx="0" cy="0"/>
          <a:chOff x="0" y="0"/>
          <a:chExt cx="0" cy="0"/>
        </a:xfrm>
      </p:grpSpPr>
      <p:sp>
        <p:nvSpPr>
          <p:cNvPr id="300" name="Shape 300"/>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301" name="Shape 30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2" name="Shape 312"/>
        <p:cNvGrpSpPr/>
        <p:nvPr/>
      </p:nvGrpSpPr>
      <p:grpSpPr>
        <a:xfrm>
          <a:off x="0" y="0"/>
          <a:ext cx="0" cy="0"/>
          <a:chOff x="0" y="0"/>
          <a:chExt cx="0" cy="0"/>
        </a:xfrm>
      </p:grpSpPr>
      <p:sp>
        <p:nvSpPr>
          <p:cNvPr id="313" name="Shape 313"/>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indent="-228600" lvl="0" marL="457200" rtl="0">
              <a:spcBef>
                <a:spcPts val="0"/>
              </a:spcBef>
              <a:buChar char="-"/>
            </a:pPr>
            <a:r>
              <a:rPr lang="en"/>
              <a:t>The top example of the Staff class has 3 methods pertaining to maintenance and use of an employee email account, however the last method is tasked with printing a document</a:t>
            </a:r>
          </a:p>
          <a:p>
            <a:pPr lvl="0" rtl="0">
              <a:spcBef>
                <a:spcPts val="0"/>
              </a:spcBef>
              <a:buNone/>
            </a:pPr>
            <a:r>
              <a:t/>
            </a:r>
            <a:endParaRPr/>
          </a:p>
          <a:p>
            <a:pPr indent="-228600" lvl="0" marL="457200" rtl="0">
              <a:spcBef>
                <a:spcPts val="0"/>
              </a:spcBef>
              <a:buChar char="-"/>
            </a:pPr>
            <a:r>
              <a:rPr lang="en"/>
              <a:t>The bottom example of the Staff class contains data for an employee’s salary and email address, and getter and setter methods for this data. </a:t>
            </a:r>
          </a:p>
        </p:txBody>
      </p:sp>
      <p:sp>
        <p:nvSpPr>
          <p:cNvPr id="314" name="Shape 314"/>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2" name="Shape 322"/>
        <p:cNvGrpSpPr/>
        <p:nvPr/>
      </p:nvGrpSpPr>
      <p:grpSpPr>
        <a:xfrm>
          <a:off x="0" y="0"/>
          <a:ext cx="0" cy="0"/>
          <a:chOff x="0" y="0"/>
          <a:chExt cx="0" cy="0"/>
        </a:xfrm>
      </p:grpSpPr>
      <p:sp>
        <p:nvSpPr>
          <p:cNvPr id="323" name="Shape 323"/>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marL="342900" rtl="0" algn="just">
              <a:spcBef>
                <a:spcPts val="0"/>
              </a:spcBef>
              <a:buClr>
                <a:schemeClr val="dk1"/>
              </a:buClr>
              <a:buFont typeface="Arial"/>
              <a:buNone/>
            </a:pPr>
            <a:r>
              <a:t/>
            </a:r>
            <a:endParaRPr/>
          </a:p>
        </p:txBody>
      </p:sp>
      <p:sp>
        <p:nvSpPr>
          <p:cNvPr id="324" name="Shape 324"/>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8" name="Shape 328"/>
        <p:cNvGrpSpPr/>
        <p:nvPr/>
      </p:nvGrpSpPr>
      <p:grpSpPr>
        <a:xfrm>
          <a:off x="0" y="0"/>
          <a:ext cx="0" cy="0"/>
          <a:chOff x="0" y="0"/>
          <a:chExt cx="0" cy="0"/>
        </a:xfrm>
      </p:grpSpPr>
      <p:sp>
        <p:nvSpPr>
          <p:cNvPr id="329" name="Shape 329"/>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marL="342900" rtl="0" algn="just">
              <a:lnSpc>
                <a:spcPct val="100000"/>
              </a:lnSpc>
              <a:spcBef>
                <a:spcPts val="0"/>
              </a:spcBef>
              <a:buClr>
                <a:schemeClr val="dk1"/>
              </a:buClr>
              <a:buSzPct val="100000"/>
              <a:buFont typeface="Arial"/>
              <a:buNone/>
            </a:pPr>
            <a:r>
              <a:rPr b="1" lang="en" sz="1100"/>
              <a:t>EXAMPLE</a:t>
            </a:r>
            <a:r>
              <a:rPr lang="en" sz="1100"/>
              <a:t>: ENGINE object, let’s go back to the DICTIONARY CODE</a:t>
            </a:r>
          </a:p>
          <a:p>
            <a:pPr lvl="0" marL="342900" rtl="0" algn="just">
              <a:lnSpc>
                <a:spcPct val="100000"/>
              </a:lnSpc>
              <a:spcBef>
                <a:spcPts val="0"/>
              </a:spcBef>
              <a:buClr>
                <a:schemeClr val="dk1"/>
              </a:buClr>
              <a:buSzPct val="100000"/>
              <a:buFont typeface="Arial"/>
              <a:buNone/>
            </a:pPr>
            <a:r>
              <a:rPr lang="en" sz="1100"/>
              <a:t>        	- If an object representing an engine is responsible for both accelerating and decelerating, then a change to the acceleration implementation could inadvertently effect the deceleration implementation. If, however, the engine object is responsible for acceleration and a separate brake object is responsible for deceleration, then a change to the acceleration implementation in the engine object is unlikely to effect the deceleration implementation in the brake object.</a:t>
            </a:r>
          </a:p>
          <a:p>
            <a:pPr lvl="0" marL="342900" rtl="0" algn="just">
              <a:lnSpc>
                <a:spcPct val="100000"/>
              </a:lnSpc>
              <a:spcBef>
                <a:spcPts val="0"/>
              </a:spcBef>
              <a:buClr>
                <a:schemeClr val="dk1"/>
              </a:buClr>
              <a:buSzPct val="100000"/>
              <a:buFont typeface="Arial"/>
              <a:buNone/>
            </a:pPr>
            <a:r>
              <a:rPr lang="en" sz="1100"/>
              <a:t>        	- Maintaining highly cohesive components is easy. If all the logic dealing with deceleration is in the brake object, and that logic is not spread throughout your system, then you won’t have to go hunting around your system whenever you make changes to the deceleration logic. You only need to look at your break object.</a:t>
            </a:r>
          </a:p>
          <a:p>
            <a:pPr indent="-69850" lvl="0" marL="0" rtl="0" algn="just">
              <a:lnSpc>
                <a:spcPct val="100000"/>
              </a:lnSpc>
              <a:spcBef>
                <a:spcPts val="0"/>
              </a:spcBef>
              <a:buClr>
                <a:schemeClr val="dk1"/>
              </a:buClr>
              <a:buFont typeface="Arial"/>
              <a:buNone/>
            </a:pPr>
            <a:r>
              <a:t/>
            </a:r>
            <a:endParaRPr sz="1100"/>
          </a:p>
          <a:p>
            <a:pPr lvl="0" marL="342900" rtl="0" algn="just">
              <a:lnSpc>
                <a:spcPct val="100000"/>
              </a:lnSpc>
              <a:spcBef>
                <a:spcPts val="0"/>
              </a:spcBef>
              <a:buClr>
                <a:schemeClr val="dk1"/>
              </a:buClr>
              <a:buSzPct val="91666"/>
              <a:buFont typeface="Arial"/>
              <a:buNone/>
            </a:pPr>
            <a:r>
              <a:rPr lang="en" sz="1200">
                <a:solidFill>
                  <a:srgbClr val="111111"/>
                </a:solidFill>
                <a:highlight>
                  <a:srgbClr val="FDFDFD"/>
                </a:highlight>
              </a:rPr>
              <a:t>Developers I encounter usually have a good grasp of coupling—not only what it means, but why it’s a problem. I can’t say the same thing about cohesion. </a:t>
            </a:r>
            <a:r>
              <a:rPr lang="en" sz="1200">
                <a:solidFill>
                  <a:srgbClr val="111111"/>
                </a:solidFill>
              </a:rPr>
              <a:t>Cohesion comes from the same root word that “adhesion” comes from. It’s a word about </a:t>
            </a:r>
            <a:r>
              <a:rPr i="1" lang="en" sz="1200">
                <a:solidFill>
                  <a:srgbClr val="111111"/>
                </a:solidFill>
              </a:rPr>
              <a:t>sticking</a:t>
            </a:r>
            <a:r>
              <a:rPr lang="en" sz="1200">
                <a:solidFill>
                  <a:srgbClr val="111111"/>
                </a:solidFill>
              </a:rPr>
              <a:t>. When something </a:t>
            </a:r>
            <a:r>
              <a:rPr i="1" lang="en" sz="1200">
                <a:solidFill>
                  <a:srgbClr val="111111"/>
                </a:solidFill>
              </a:rPr>
              <a:t>adheres</a:t>
            </a:r>
            <a:r>
              <a:rPr lang="en" sz="1200">
                <a:solidFill>
                  <a:srgbClr val="111111"/>
                </a:solidFill>
              </a:rPr>
              <a:t> to something else (when it’s </a:t>
            </a:r>
            <a:r>
              <a:rPr i="1" lang="en" sz="1200">
                <a:solidFill>
                  <a:srgbClr val="111111"/>
                </a:solidFill>
              </a:rPr>
              <a:t>adhesive</a:t>
            </a:r>
            <a:r>
              <a:rPr lang="en" sz="1200">
                <a:solidFill>
                  <a:srgbClr val="111111"/>
                </a:solidFill>
              </a:rPr>
              <a:t>, in other words) it’s a one-sided, external thing: something (like glue) is sticking one thing to another. Things that are </a:t>
            </a:r>
            <a:r>
              <a:rPr i="1" lang="en" sz="1200">
                <a:solidFill>
                  <a:srgbClr val="111111"/>
                </a:solidFill>
              </a:rPr>
              <a:t>cohesive</a:t>
            </a:r>
            <a:r>
              <a:rPr lang="en" sz="1200">
                <a:solidFill>
                  <a:srgbClr val="111111"/>
                </a:solidFill>
              </a:rPr>
              <a:t>, on the other hand, naturally stick to each other because they are of like kind, or because they fit so well together. Duct tape </a:t>
            </a:r>
            <a:r>
              <a:rPr i="1" lang="en" sz="1200">
                <a:solidFill>
                  <a:srgbClr val="111111"/>
                </a:solidFill>
              </a:rPr>
              <a:t>adheres</a:t>
            </a:r>
            <a:r>
              <a:rPr lang="en" sz="1200">
                <a:solidFill>
                  <a:srgbClr val="111111"/>
                </a:solidFill>
              </a:rPr>
              <a:t> to things because it’s sticky, not because it necessarily has anything in common with them. But two lumps of clay will </a:t>
            </a:r>
            <a:r>
              <a:rPr i="1" lang="en" sz="1200">
                <a:solidFill>
                  <a:srgbClr val="111111"/>
                </a:solidFill>
              </a:rPr>
              <a:t>cohere</a:t>
            </a:r>
            <a:r>
              <a:rPr lang="en" sz="1200">
                <a:solidFill>
                  <a:srgbClr val="111111"/>
                </a:solidFill>
              </a:rPr>
              <a:t> when you put them together, and matched, well-machined parts sometimes seem to cohere because the fit is so precise. </a:t>
            </a:r>
            <a:r>
              <a:rPr i="1" lang="en" sz="1200">
                <a:solidFill>
                  <a:srgbClr val="111111"/>
                </a:solidFill>
              </a:rPr>
              <a:t>Adhesion</a:t>
            </a:r>
            <a:r>
              <a:rPr lang="en" sz="1200">
                <a:solidFill>
                  <a:srgbClr val="111111"/>
                </a:solidFill>
              </a:rPr>
              <a:t> is one thing sticking to another; </a:t>
            </a:r>
            <a:r>
              <a:rPr i="1" lang="en" sz="1200">
                <a:solidFill>
                  <a:srgbClr val="111111"/>
                </a:solidFill>
              </a:rPr>
              <a:t>cohesion</a:t>
            </a:r>
            <a:r>
              <a:rPr lang="en" sz="1200">
                <a:solidFill>
                  <a:srgbClr val="111111"/>
                </a:solidFill>
              </a:rPr>
              <a:t> is a mutual relationship, with two things </a:t>
            </a:r>
            <a:r>
              <a:rPr i="1" lang="en" sz="1200">
                <a:solidFill>
                  <a:srgbClr val="111111"/>
                </a:solidFill>
              </a:rPr>
              <a:t>sticking together</a:t>
            </a:r>
            <a:r>
              <a:rPr lang="en" sz="1200">
                <a:solidFill>
                  <a:srgbClr val="111111"/>
                </a:solidFill>
              </a:rPr>
              <a:t>.</a:t>
            </a:r>
          </a:p>
          <a:p>
            <a:pPr lvl="0" marL="342900" rtl="0" algn="just">
              <a:lnSpc>
                <a:spcPct val="100000"/>
              </a:lnSpc>
              <a:spcBef>
                <a:spcPts val="0"/>
              </a:spcBef>
              <a:buClr>
                <a:schemeClr val="dk1"/>
              </a:buClr>
              <a:buFont typeface="Arial"/>
              <a:buNone/>
            </a:pPr>
            <a:r>
              <a:t/>
            </a:r>
            <a:endParaRPr sz="1200">
              <a:solidFill>
                <a:srgbClr val="111111"/>
              </a:solidFill>
            </a:endParaRPr>
          </a:p>
          <a:p>
            <a:pPr lvl="0" rtl="0">
              <a:lnSpc>
                <a:spcPct val="100000"/>
              </a:lnSpc>
              <a:spcBef>
                <a:spcPts val="0"/>
              </a:spcBef>
              <a:spcAft>
                <a:spcPts val="1100"/>
              </a:spcAft>
              <a:buClr>
                <a:schemeClr val="dk1"/>
              </a:buClr>
              <a:buSzPct val="91666"/>
              <a:buFont typeface="Arial"/>
              <a:buNone/>
            </a:pPr>
            <a:r>
              <a:rPr lang="en" sz="1200">
                <a:solidFill>
                  <a:srgbClr val="111111"/>
                </a:solidFill>
              </a:rPr>
              <a:t>This is also why we refer to a sound line of reasoning, for example, as </a:t>
            </a:r>
            <a:r>
              <a:rPr i="1" lang="en" sz="1200">
                <a:solidFill>
                  <a:srgbClr val="111111"/>
                </a:solidFill>
              </a:rPr>
              <a:t>coherent</a:t>
            </a:r>
            <a:r>
              <a:rPr lang="en" sz="1200">
                <a:solidFill>
                  <a:srgbClr val="111111"/>
                </a:solidFill>
              </a:rPr>
              <a:t>. The thoughts fit, they go together, they relate to each other. This is exactly the characteristic of a class that makes it coherent: the pieces all seem to be related, they seem to belong together, and it would feel somewhat unnatural (it would result in tight coupling!) to pull them apart. Such a class exhibits </a:t>
            </a:r>
            <a:r>
              <a:rPr i="1" lang="en" sz="1200">
                <a:solidFill>
                  <a:srgbClr val="111111"/>
                </a:solidFill>
              </a:rPr>
              <a:t>cohesion</a:t>
            </a:r>
            <a:r>
              <a:rPr lang="en" sz="1200">
                <a:solidFill>
                  <a:srgbClr val="111111"/>
                </a:solidFill>
              </a:rPr>
              <a:t>. No glue is required, you don’t have to build extra code to make the pieces fit together; the pieces hang together naturally because they’re closely related. In contrast, sometimes a class will seem to have its fingers in way too many parts of your system. Such a class is </a:t>
            </a:r>
            <a:r>
              <a:rPr i="1" lang="en" sz="1200">
                <a:solidFill>
                  <a:srgbClr val="111111"/>
                </a:solidFill>
              </a:rPr>
              <a:t>adhesive</a:t>
            </a:r>
            <a:r>
              <a:rPr lang="en" sz="1200">
                <a:solidFill>
                  <a:srgbClr val="111111"/>
                </a:solidFill>
              </a:rPr>
              <a:t>, and that’s not what we’re looking for.</a:t>
            </a:r>
          </a:p>
          <a:p>
            <a:pPr lvl="0" marL="342900" rtl="0" algn="just">
              <a:lnSpc>
                <a:spcPct val="100000"/>
              </a:lnSpc>
              <a:spcBef>
                <a:spcPts val="0"/>
              </a:spcBef>
              <a:buClr>
                <a:schemeClr val="dk1"/>
              </a:buClr>
              <a:buFont typeface="Arial"/>
              <a:buNone/>
            </a:pPr>
            <a:r>
              <a:t/>
            </a:r>
            <a:endParaRPr sz="1200">
              <a:solidFill>
                <a:srgbClr val="111111"/>
              </a:solidFill>
              <a:highlight>
                <a:srgbClr val="FDFDFD"/>
              </a:highlight>
            </a:endParaRPr>
          </a:p>
          <a:p>
            <a:pPr lvl="0" marL="342900" rtl="0" algn="just">
              <a:lnSpc>
                <a:spcPct val="100000"/>
              </a:lnSpc>
              <a:spcBef>
                <a:spcPts val="0"/>
              </a:spcBef>
              <a:buClr>
                <a:schemeClr val="dk1"/>
              </a:buClr>
              <a:buFont typeface="Arial"/>
              <a:buNone/>
            </a:pPr>
            <a:r>
              <a:t/>
            </a:r>
            <a:endParaRPr sz="1100"/>
          </a:p>
        </p:txBody>
      </p:sp>
      <p:sp>
        <p:nvSpPr>
          <p:cNvPr id="330" name="Shape 330"/>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3" name="Shape 333"/>
        <p:cNvGrpSpPr/>
        <p:nvPr/>
      </p:nvGrpSpPr>
      <p:grpSpPr>
        <a:xfrm>
          <a:off x="0" y="0"/>
          <a:ext cx="0" cy="0"/>
          <a:chOff x="0" y="0"/>
          <a:chExt cx="0" cy="0"/>
        </a:xfrm>
      </p:grpSpPr>
      <p:sp>
        <p:nvSpPr>
          <p:cNvPr id="334" name="Shape 334"/>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lnSpc>
                <a:spcPct val="163000"/>
              </a:lnSpc>
              <a:spcBef>
                <a:spcPts val="0"/>
              </a:spcBef>
              <a:spcAft>
                <a:spcPts val="2600"/>
              </a:spcAft>
              <a:buClr>
                <a:schemeClr val="dk1"/>
              </a:buClr>
              <a:buFont typeface="Arial"/>
              <a:buNone/>
            </a:pPr>
            <a:r>
              <a:t/>
            </a:r>
            <a:endParaRPr sz="1500">
              <a:highlight>
                <a:srgbClr val="FFFFFF"/>
              </a:highlight>
            </a:endParaRPr>
          </a:p>
          <a:p>
            <a:pPr lvl="0" marL="342900" rtl="0" algn="just">
              <a:spcBef>
                <a:spcPts val="0"/>
              </a:spcBef>
              <a:buClr>
                <a:schemeClr val="dk1"/>
              </a:buClr>
              <a:buFont typeface="Arial"/>
              <a:buNone/>
            </a:pPr>
            <a:r>
              <a:t/>
            </a:r>
            <a:endParaRPr sz="1100"/>
          </a:p>
          <a:p>
            <a:pPr lvl="0" marL="342900" rtl="0" algn="just">
              <a:spcBef>
                <a:spcPts val="0"/>
              </a:spcBef>
              <a:buClr>
                <a:schemeClr val="dk1"/>
              </a:buClr>
              <a:buSzPct val="100000"/>
              <a:buFont typeface="Arial"/>
              <a:buNone/>
            </a:pPr>
            <a:r>
              <a:rPr lang="en" sz="1100"/>
              <a:t> </a:t>
            </a:r>
          </a:p>
        </p:txBody>
      </p:sp>
      <p:sp>
        <p:nvSpPr>
          <p:cNvPr id="335" name="Shape 33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9" name="Shape 339"/>
        <p:cNvGrpSpPr/>
        <p:nvPr/>
      </p:nvGrpSpPr>
      <p:grpSpPr>
        <a:xfrm>
          <a:off x="0" y="0"/>
          <a:ext cx="0" cy="0"/>
          <a:chOff x="0" y="0"/>
          <a:chExt cx="0" cy="0"/>
        </a:xfrm>
      </p:grpSpPr>
      <p:sp>
        <p:nvSpPr>
          <p:cNvPr id="340" name="Shape 340"/>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341" name="Shape 34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5" name="Shape 345"/>
        <p:cNvGrpSpPr/>
        <p:nvPr/>
      </p:nvGrpSpPr>
      <p:grpSpPr>
        <a:xfrm>
          <a:off x="0" y="0"/>
          <a:ext cx="0" cy="0"/>
          <a:chOff x="0" y="0"/>
          <a:chExt cx="0" cy="0"/>
        </a:xfrm>
      </p:grpSpPr>
      <p:sp>
        <p:nvSpPr>
          <p:cNvPr id="346" name="Shape 346"/>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347" name="Shape 34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1" name="Shape 351"/>
        <p:cNvGrpSpPr/>
        <p:nvPr/>
      </p:nvGrpSpPr>
      <p:grpSpPr>
        <a:xfrm>
          <a:off x="0" y="0"/>
          <a:ext cx="0" cy="0"/>
          <a:chOff x="0" y="0"/>
          <a:chExt cx="0" cy="0"/>
        </a:xfrm>
      </p:grpSpPr>
      <p:sp>
        <p:nvSpPr>
          <p:cNvPr id="352" name="Shape 352"/>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rPr lang="en" sz="1150">
                <a:solidFill>
                  <a:srgbClr val="222222"/>
                </a:solidFill>
                <a:highlight>
                  <a:srgbClr val="FFFFFF"/>
                </a:highlight>
              </a:rPr>
              <a:t>The dictionary supports reading and writing definitions to a file in either plain text or XML. </a:t>
            </a:r>
          </a:p>
          <a:p>
            <a:pPr lvl="0" rtl="0">
              <a:spcBef>
                <a:spcPts val="0"/>
              </a:spcBef>
              <a:buNone/>
            </a:pPr>
            <a:r>
              <a:t/>
            </a:r>
            <a:endParaRPr sz="1150">
              <a:solidFill>
                <a:srgbClr val="222222"/>
              </a:solidFill>
              <a:highlight>
                <a:srgbClr val="FFFFFF"/>
              </a:highlight>
            </a:endParaRPr>
          </a:p>
          <a:p>
            <a:pPr lvl="0" rtl="0">
              <a:spcBef>
                <a:spcPts val="0"/>
              </a:spcBef>
              <a:buNone/>
            </a:pPr>
            <a:r>
              <a:rPr lang="en" sz="1150">
                <a:solidFill>
                  <a:srgbClr val="222222"/>
                </a:solidFill>
                <a:highlight>
                  <a:srgbClr val="FFFFFF"/>
                </a:highlight>
              </a:rPr>
              <a:t>The above example is straightforward. We store the definitions in a hash, and we use two methods </a:t>
            </a:r>
            <a:r>
              <a:rPr lang="en" sz="1050">
                <a:solidFill>
                  <a:srgbClr val="222222"/>
                </a:solidFill>
                <a:highlight>
                  <a:srgbClr val="FFFFFF"/>
                </a:highlight>
                <a:latin typeface="Consolas"/>
                <a:ea typeface="Consolas"/>
                <a:cs typeface="Consolas"/>
                <a:sym typeface="Consolas"/>
              </a:rPr>
              <a:t>read_dictionary </a:t>
            </a:r>
            <a:r>
              <a:rPr lang="en" sz="1150">
                <a:solidFill>
                  <a:srgbClr val="222222"/>
                </a:solidFill>
                <a:highlight>
                  <a:srgbClr val="FFFFFF"/>
                </a:highlight>
              </a:rPr>
              <a:t>and </a:t>
            </a:r>
            <a:r>
              <a:rPr lang="en" sz="1050">
                <a:solidFill>
                  <a:srgbClr val="222222"/>
                </a:solidFill>
                <a:highlight>
                  <a:srgbClr val="FFFFFF"/>
                </a:highlight>
                <a:latin typeface="Consolas"/>
                <a:ea typeface="Consolas"/>
                <a:cs typeface="Consolas"/>
                <a:sym typeface="Consolas"/>
              </a:rPr>
              <a:t>write_dictionary</a:t>
            </a:r>
            <a:r>
              <a:rPr lang="en" sz="1150">
                <a:solidFill>
                  <a:srgbClr val="222222"/>
                </a:solidFill>
                <a:highlight>
                  <a:srgbClr val="FFFFFF"/>
                </a:highlight>
              </a:rPr>
              <a:t> to manage reading and writing to the file system in either plain text or XML.</a:t>
            </a:r>
          </a:p>
          <a:p>
            <a:pPr lvl="0" rtl="0">
              <a:spcBef>
                <a:spcPts val="0"/>
              </a:spcBef>
              <a:buNone/>
            </a:pPr>
            <a:r>
              <a:t/>
            </a:r>
            <a:endParaRPr sz="1150">
              <a:solidFill>
                <a:srgbClr val="222222"/>
              </a:solidFill>
              <a:highlight>
                <a:srgbClr val="FFFFFF"/>
              </a:highlight>
            </a:endParaRPr>
          </a:p>
          <a:p>
            <a:pPr lvl="0" rtl="0">
              <a:spcBef>
                <a:spcPts val="0"/>
              </a:spcBef>
              <a:buNone/>
            </a:pPr>
            <a:r>
              <a:rPr lang="en" sz="1150">
                <a:solidFill>
                  <a:srgbClr val="222222"/>
                </a:solidFill>
                <a:highlight>
                  <a:srgbClr val="FFFFFF"/>
                </a:highlight>
              </a:rPr>
              <a:t>Lets now analyze the examples using the principle of coupling. In Example 1, the two methods </a:t>
            </a:r>
            <a:r>
              <a:rPr lang="en" sz="1050">
                <a:solidFill>
                  <a:srgbClr val="222222"/>
                </a:solidFill>
                <a:highlight>
                  <a:srgbClr val="FFFFFF"/>
                </a:highlight>
                <a:latin typeface="Consolas"/>
                <a:ea typeface="Consolas"/>
                <a:cs typeface="Consolas"/>
                <a:sym typeface="Consolas"/>
              </a:rPr>
              <a:t>write_dictionary </a:t>
            </a:r>
            <a:r>
              <a:rPr lang="en" sz="1150">
                <a:solidFill>
                  <a:srgbClr val="222222"/>
                </a:solidFill>
                <a:highlight>
                  <a:srgbClr val="FFFFFF"/>
                </a:highlight>
              </a:rPr>
              <a:t>and </a:t>
            </a:r>
            <a:r>
              <a:rPr lang="en" sz="1050">
                <a:solidFill>
                  <a:srgbClr val="222222"/>
                </a:solidFill>
                <a:highlight>
                  <a:srgbClr val="FFFFFF"/>
                </a:highlight>
                <a:latin typeface="Consolas"/>
                <a:ea typeface="Consolas"/>
                <a:cs typeface="Consolas"/>
                <a:sym typeface="Consolas"/>
              </a:rPr>
              <a:t>read_dictionary</a:t>
            </a:r>
            <a:r>
              <a:rPr lang="en" sz="1150">
                <a:solidFill>
                  <a:srgbClr val="222222"/>
                </a:solidFill>
                <a:highlight>
                  <a:srgbClr val="FFFFFF"/>
                </a:highlight>
              </a:rPr>
              <a:t> are coupled together. Although the two methods don’t explicitly depend upon each other, they are implicitly related via the file format. Any changes to the file format logic will necessitate changes to both methods.</a:t>
            </a:r>
          </a:p>
          <a:p>
            <a:pPr lvl="0" rtl="0">
              <a:spcBef>
                <a:spcPts val="0"/>
              </a:spcBef>
              <a:buNone/>
            </a:pPr>
            <a:r>
              <a:t/>
            </a:r>
            <a:endParaRPr sz="1150">
              <a:solidFill>
                <a:srgbClr val="222222"/>
              </a:solidFill>
              <a:highlight>
                <a:srgbClr val="FFFFFF"/>
              </a:highlight>
            </a:endParaRPr>
          </a:p>
          <a:p>
            <a:pPr lvl="0" rtl="0">
              <a:spcBef>
                <a:spcPts val="0"/>
              </a:spcBef>
              <a:buNone/>
            </a:pPr>
            <a:r>
              <a:rPr lang="en" sz="1150">
                <a:solidFill>
                  <a:srgbClr val="222222"/>
                </a:solidFill>
                <a:highlight>
                  <a:srgbClr val="FFFFFF"/>
                </a:highlight>
              </a:rPr>
              <a:t>Lets begin by looking at these examples using the principle of cohesion. We learned above that common procedures spread among multiple contexts is indicative of low cohesion. In Example 1, there are three common tasks that are spread among multiple contexts. First, and most obvious, the logic determining file format is repeated in the </a:t>
            </a:r>
            <a:r>
              <a:rPr lang="en" sz="1050">
                <a:solidFill>
                  <a:srgbClr val="222222"/>
                </a:solidFill>
                <a:highlight>
                  <a:srgbClr val="FFFFFF"/>
                </a:highlight>
                <a:latin typeface="Consolas"/>
                <a:ea typeface="Consolas"/>
                <a:cs typeface="Consolas"/>
                <a:sym typeface="Consolas"/>
              </a:rPr>
              <a:t>read_dictionary</a:t>
            </a:r>
            <a:r>
              <a:rPr lang="en" sz="1150">
                <a:solidFill>
                  <a:srgbClr val="222222"/>
                </a:solidFill>
                <a:highlight>
                  <a:srgbClr val="FFFFFF"/>
                </a:highlight>
              </a:rPr>
              <a:t> and </a:t>
            </a:r>
            <a:r>
              <a:rPr lang="en" sz="1050">
                <a:solidFill>
                  <a:srgbClr val="222222"/>
                </a:solidFill>
                <a:highlight>
                  <a:srgbClr val="FFFFFF"/>
                </a:highlight>
                <a:latin typeface="Consolas"/>
                <a:ea typeface="Consolas"/>
                <a:cs typeface="Consolas"/>
                <a:sym typeface="Consolas"/>
              </a:rPr>
              <a:t>write_dictionary</a:t>
            </a:r>
            <a:r>
              <a:rPr lang="en" sz="1150">
                <a:solidFill>
                  <a:srgbClr val="222222"/>
                </a:solidFill>
                <a:highlight>
                  <a:srgbClr val="FFFFFF"/>
                </a:highlight>
              </a:rPr>
              <a:t> methods. Second, the XML formatting tasks are spread between the </a:t>
            </a:r>
            <a:r>
              <a:rPr lang="en" sz="1050">
                <a:solidFill>
                  <a:srgbClr val="222222"/>
                </a:solidFill>
                <a:highlight>
                  <a:srgbClr val="FFFFFF"/>
                </a:highlight>
                <a:latin typeface="Consolas"/>
                <a:ea typeface="Consolas"/>
                <a:cs typeface="Consolas"/>
                <a:sym typeface="Consolas"/>
              </a:rPr>
              <a:t>read_dictionary</a:t>
            </a:r>
            <a:r>
              <a:rPr lang="en" sz="1150">
                <a:solidFill>
                  <a:srgbClr val="222222"/>
                </a:solidFill>
                <a:highlight>
                  <a:srgbClr val="FFFFFF"/>
                </a:highlight>
              </a:rPr>
              <a:t>and </a:t>
            </a:r>
            <a:r>
              <a:rPr lang="en" sz="1050">
                <a:solidFill>
                  <a:srgbClr val="222222"/>
                </a:solidFill>
                <a:highlight>
                  <a:srgbClr val="FFFFFF"/>
                </a:highlight>
                <a:latin typeface="Consolas"/>
                <a:ea typeface="Consolas"/>
                <a:cs typeface="Consolas"/>
                <a:sym typeface="Consolas"/>
              </a:rPr>
              <a:t>write_dictionary</a:t>
            </a:r>
            <a:r>
              <a:rPr lang="en" sz="1150">
                <a:solidFill>
                  <a:srgbClr val="222222"/>
                </a:solidFill>
                <a:highlight>
                  <a:srgbClr val="FFFFFF"/>
                </a:highlight>
              </a:rPr>
              <a:t> methods. And finally, the plain text formatting tasks are also spread between the </a:t>
            </a:r>
            <a:r>
              <a:rPr lang="en" sz="1050">
                <a:solidFill>
                  <a:srgbClr val="222222"/>
                </a:solidFill>
                <a:highlight>
                  <a:srgbClr val="FFFFFF"/>
                </a:highlight>
                <a:latin typeface="Consolas"/>
                <a:ea typeface="Consolas"/>
                <a:cs typeface="Consolas"/>
                <a:sym typeface="Consolas"/>
              </a:rPr>
              <a:t>read_dictionary</a:t>
            </a:r>
            <a:r>
              <a:rPr lang="en" sz="1150">
                <a:solidFill>
                  <a:srgbClr val="222222"/>
                </a:solidFill>
                <a:highlight>
                  <a:srgbClr val="FFFFFF"/>
                </a:highlight>
              </a:rPr>
              <a:t> and </a:t>
            </a:r>
            <a:r>
              <a:rPr lang="en" sz="1050">
                <a:solidFill>
                  <a:srgbClr val="222222"/>
                </a:solidFill>
                <a:highlight>
                  <a:srgbClr val="FFFFFF"/>
                </a:highlight>
                <a:latin typeface="Consolas"/>
                <a:ea typeface="Consolas"/>
                <a:cs typeface="Consolas"/>
                <a:sym typeface="Consolas"/>
              </a:rPr>
              <a:t>write_dictionary</a:t>
            </a:r>
            <a:r>
              <a:rPr lang="en" sz="1150">
                <a:solidFill>
                  <a:srgbClr val="222222"/>
                </a:solidFill>
                <a:highlight>
                  <a:srgbClr val="FFFFFF"/>
                </a:highlight>
              </a:rPr>
              <a:t> methods. Adding or removing a file format, changing the XML format, or changing the plain text format, all require changing the </a:t>
            </a:r>
            <a:r>
              <a:rPr lang="en" sz="1050">
                <a:solidFill>
                  <a:srgbClr val="222222"/>
                </a:solidFill>
                <a:highlight>
                  <a:srgbClr val="FFFFFF"/>
                </a:highlight>
                <a:latin typeface="Consolas"/>
                <a:ea typeface="Consolas"/>
                <a:cs typeface="Consolas"/>
                <a:sym typeface="Consolas"/>
              </a:rPr>
              <a:t>read_dictionary</a:t>
            </a:r>
            <a:r>
              <a:rPr lang="en" sz="1150">
                <a:solidFill>
                  <a:srgbClr val="222222"/>
                </a:solidFill>
                <a:highlight>
                  <a:srgbClr val="FFFFFF"/>
                </a:highlight>
              </a:rPr>
              <a:t> and </a:t>
            </a:r>
            <a:r>
              <a:rPr lang="en" sz="1050">
                <a:solidFill>
                  <a:srgbClr val="222222"/>
                </a:solidFill>
                <a:highlight>
                  <a:srgbClr val="FFFFFF"/>
                </a:highlight>
                <a:latin typeface="Consolas"/>
                <a:ea typeface="Consolas"/>
                <a:cs typeface="Consolas"/>
                <a:sym typeface="Consolas"/>
              </a:rPr>
              <a:t>write_dictionary</a:t>
            </a:r>
            <a:r>
              <a:rPr lang="en" sz="1150">
                <a:solidFill>
                  <a:srgbClr val="222222"/>
                </a:solidFill>
                <a:highlight>
                  <a:srgbClr val="FFFFFF"/>
                </a:highlight>
              </a:rPr>
              <a:t>methods.</a:t>
            </a:r>
          </a:p>
        </p:txBody>
      </p:sp>
      <p:sp>
        <p:nvSpPr>
          <p:cNvPr id="353" name="Shape 35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8" name="Shape 358"/>
        <p:cNvGrpSpPr/>
        <p:nvPr/>
      </p:nvGrpSpPr>
      <p:grpSpPr>
        <a:xfrm>
          <a:off x="0" y="0"/>
          <a:ext cx="0" cy="0"/>
          <a:chOff x="0" y="0"/>
          <a:chExt cx="0" cy="0"/>
        </a:xfrm>
      </p:grpSpPr>
      <p:sp>
        <p:nvSpPr>
          <p:cNvPr id="359" name="Shape 359"/>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360" name="Shape 360"/>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6" name="Shape 366"/>
        <p:cNvGrpSpPr/>
        <p:nvPr/>
      </p:nvGrpSpPr>
      <p:grpSpPr>
        <a:xfrm>
          <a:off x="0" y="0"/>
          <a:ext cx="0" cy="0"/>
          <a:chOff x="0" y="0"/>
          <a:chExt cx="0" cy="0"/>
        </a:xfrm>
      </p:grpSpPr>
      <p:sp>
        <p:nvSpPr>
          <p:cNvPr id="367" name="Shape 3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8" name="Shape 3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00000"/>
              </a:lnSpc>
              <a:spcBef>
                <a:spcPts val="0"/>
              </a:spcBef>
              <a:spcAft>
                <a:spcPts val="1700"/>
              </a:spcAft>
              <a:buClr>
                <a:schemeClr val="dk1"/>
              </a:buClr>
              <a:buSzPct val="91666"/>
              <a:buFont typeface="Arial"/>
              <a:buNone/>
            </a:pPr>
            <a:r>
              <a:rPr lang="en" sz="1150">
                <a:solidFill>
                  <a:srgbClr val="222222"/>
                </a:solidFill>
                <a:highlight>
                  <a:srgbClr val="FFFFFF"/>
                </a:highlight>
              </a:rPr>
              <a:t>In Example 2, however, file format logic is decoupled from read/write formatting. You can change the file format logic without changing XML or plain text formatting logic. Lets, for example, assume the requirements have changed. We want to accept a file name without an extension as plain text. You only need to change the </a:t>
            </a:r>
            <a:r>
              <a:rPr lang="en" sz="1050">
                <a:solidFill>
                  <a:srgbClr val="222222"/>
                </a:solidFill>
                <a:highlight>
                  <a:srgbClr val="FFFFFF"/>
                </a:highlight>
                <a:latin typeface="Consolas"/>
                <a:ea typeface="Consolas"/>
                <a:cs typeface="Consolas"/>
                <a:sym typeface="Consolas"/>
              </a:rPr>
              <a:t>Dictionary.instance </a:t>
            </a:r>
            <a:r>
              <a:rPr lang="en" sz="1150">
                <a:solidFill>
                  <a:srgbClr val="222222"/>
                </a:solidFill>
                <a:highlight>
                  <a:srgbClr val="FFFFFF"/>
                </a:highlight>
              </a:rPr>
              <a:t>class method. You don’t need to touch the </a:t>
            </a:r>
            <a:r>
              <a:rPr lang="en" sz="1050">
                <a:solidFill>
                  <a:srgbClr val="222222"/>
                </a:solidFill>
                <a:highlight>
                  <a:srgbClr val="FFFFFF"/>
                </a:highlight>
                <a:latin typeface="Consolas"/>
                <a:ea typeface="Consolas"/>
                <a:cs typeface="Consolas"/>
                <a:sym typeface="Consolas"/>
              </a:rPr>
              <a:t>read</a:t>
            </a:r>
            <a:r>
              <a:rPr lang="en" sz="1150">
                <a:solidFill>
                  <a:srgbClr val="222222"/>
                </a:solidFill>
                <a:highlight>
                  <a:srgbClr val="FFFFFF"/>
                </a:highlight>
              </a:rPr>
              <a:t>or </a:t>
            </a:r>
            <a:r>
              <a:rPr lang="en" sz="1050">
                <a:solidFill>
                  <a:srgbClr val="222222"/>
                </a:solidFill>
                <a:highlight>
                  <a:srgbClr val="FFFFFF"/>
                </a:highlight>
                <a:latin typeface="Consolas"/>
                <a:ea typeface="Consolas"/>
                <a:cs typeface="Consolas"/>
                <a:sym typeface="Consolas"/>
              </a:rPr>
              <a:t>write</a:t>
            </a:r>
            <a:r>
              <a:rPr lang="en" sz="1150">
                <a:solidFill>
                  <a:srgbClr val="222222"/>
                </a:solidFill>
                <a:highlight>
                  <a:srgbClr val="FFFFFF"/>
                </a:highlight>
              </a:rPr>
              <a:t> methods of the Dictionary subclasses. In Example 1, you would have to change the </a:t>
            </a:r>
            <a:r>
              <a:rPr lang="en" sz="1050">
                <a:solidFill>
                  <a:srgbClr val="222222"/>
                </a:solidFill>
                <a:highlight>
                  <a:srgbClr val="FFFFFF"/>
                </a:highlight>
                <a:latin typeface="Consolas"/>
                <a:ea typeface="Consolas"/>
                <a:cs typeface="Consolas"/>
                <a:sym typeface="Consolas"/>
              </a:rPr>
              <a:t>read_dictionary</a:t>
            </a:r>
            <a:r>
              <a:rPr lang="en" sz="1150">
                <a:solidFill>
                  <a:srgbClr val="222222"/>
                </a:solidFill>
                <a:highlight>
                  <a:srgbClr val="FFFFFF"/>
                </a:highlight>
              </a:rPr>
              <a:t> method and the </a:t>
            </a:r>
            <a:r>
              <a:rPr lang="en" sz="1050">
                <a:solidFill>
                  <a:srgbClr val="222222"/>
                </a:solidFill>
                <a:highlight>
                  <a:srgbClr val="FFFFFF"/>
                </a:highlight>
                <a:latin typeface="Consolas"/>
                <a:ea typeface="Consolas"/>
                <a:cs typeface="Consolas"/>
                <a:sym typeface="Consolas"/>
              </a:rPr>
              <a:t>write_dictionary</a:t>
            </a:r>
            <a:r>
              <a:rPr lang="en" sz="1150">
                <a:solidFill>
                  <a:srgbClr val="222222"/>
                </a:solidFill>
                <a:highlight>
                  <a:srgbClr val="FFFFFF"/>
                </a:highlight>
              </a:rPr>
              <a:t> method.</a:t>
            </a:r>
          </a:p>
          <a:p>
            <a:pPr lvl="0" rtl="0">
              <a:lnSpc>
                <a:spcPct val="100000"/>
              </a:lnSpc>
              <a:spcBef>
                <a:spcPts val="0"/>
              </a:spcBef>
              <a:spcAft>
                <a:spcPts val="1700"/>
              </a:spcAft>
              <a:buClr>
                <a:schemeClr val="dk1"/>
              </a:buClr>
              <a:buSzPct val="91666"/>
              <a:buFont typeface="Arial"/>
              <a:buNone/>
            </a:pPr>
            <a:r>
              <a:rPr lang="en" sz="1150">
                <a:solidFill>
                  <a:srgbClr val="222222"/>
                </a:solidFill>
                <a:highlight>
                  <a:srgbClr val="FFFFFF"/>
                </a:highlight>
              </a:rPr>
              <a:t>Example 2 has also reduced coupling between the controlling code and the model objects. Notice how the controlling code doesn’t concern itself with file format at all. It doesn’t care if it is working with an XMLDictionary object or a TextDictionary object. We can easily add or remove a file format without making any changes to the controlling code.</a:t>
            </a:r>
          </a:p>
          <a:p>
            <a:pPr lvl="0" rtl="0">
              <a:lnSpc>
                <a:spcPct val="100000"/>
              </a:lnSpc>
              <a:spcBef>
                <a:spcPts val="0"/>
              </a:spcBef>
              <a:buNone/>
            </a:pPr>
            <a:r>
              <a:t/>
            </a:r>
            <a:endParaRPr sz="1150">
              <a:solidFill>
                <a:srgbClr val="222222"/>
              </a:solidFill>
              <a:highlight>
                <a:srgbClr val="FFFFFF"/>
              </a:highlight>
            </a:endParaRPr>
          </a:p>
          <a:p>
            <a:pPr lvl="0" rtl="0">
              <a:lnSpc>
                <a:spcPct val="100000"/>
              </a:lnSpc>
              <a:spcBef>
                <a:spcPts val="0"/>
              </a:spcBef>
              <a:buNone/>
            </a:pPr>
            <a:r>
              <a:rPr lang="en" sz="1150">
                <a:solidFill>
                  <a:srgbClr val="222222"/>
                </a:solidFill>
                <a:highlight>
                  <a:srgbClr val="FFFFFF"/>
                </a:highlight>
              </a:rPr>
              <a:t>In Example 2, however, the file format logic, the XML formatting logic, and the plain text formatting logic are each restricted to their own context. The file format logic is restricted to the Dictionary class method </a:t>
            </a:r>
            <a:r>
              <a:rPr lang="en" sz="1050">
                <a:solidFill>
                  <a:srgbClr val="222222"/>
                </a:solidFill>
                <a:highlight>
                  <a:srgbClr val="FFFFFF"/>
                </a:highlight>
                <a:latin typeface="Consolas"/>
                <a:ea typeface="Consolas"/>
                <a:cs typeface="Consolas"/>
                <a:sym typeface="Consolas"/>
              </a:rPr>
              <a:t>instance</a:t>
            </a:r>
            <a:r>
              <a:rPr lang="en" sz="1150">
                <a:solidFill>
                  <a:srgbClr val="222222"/>
                </a:solidFill>
                <a:highlight>
                  <a:srgbClr val="FFFFFF"/>
                </a:highlight>
              </a:rPr>
              <a:t>. The XML formatting tasks are restricted to the XMLDictionary object. And the plain text formatting tasks are restricted to the TextDictionary object. The Dictionary class, the XMLDictionary object, and the TextDictionary object all have higher functional cohesion than the methods in Example 1. As a result, it is easier to make changes. We wouldn’t have to hunt down multiple contexts when adding a file format.</a:t>
            </a:r>
          </a:p>
          <a:p>
            <a:pPr lvl="0" rtl="0">
              <a:lnSpc>
                <a:spcPct val="100000"/>
              </a:lnSpc>
              <a:spcBef>
                <a:spcPts val="0"/>
              </a:spcBef>
              <a:buNone/>
            </a:pPr>
            <a:r>
              <a:t/>
            </a:r>
            <a:endParaRPr sz="1150">
              <a:solidFill>
                <a:srgbClr val="222222"/>
              </a:solidFill>
              <a:highlight>
                <a:srgbClr val="FFFFFF"/>
              </a:highlight>
            </a:endParaRPr>
          </a:p>
          <a:p>
            <a:pPr lvl="0">
              <a:lnSpc>
                <a:spcPct val="100000"/>
              </a:lnSpc>
              <a:spcBef>
                <a:spcPts val="0"/>
              </a:spcBef>
              <a:buNone/>
            </a:pPr>
            <a:r>
              <a:t/>
            </a:r>
            <a:endParaRPr sz="1150">
              <a:solidFill>
                <a:srgbClr val="222222"/>
              </a:solidFill>
              <a:highlight>
                <a:srgbClr val="FFFFFF"/>
              </a:high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5" name="Shape 375"/>
        <p:cNvGrpSpPr/>
        <p:nvPr/>
      </p:nvGrpSpPr>
      <p:grpSpPr>
        <a:xfrm>
          <a:off x="0" y="0"/>
          <a:ext cx="0" cy="0"/>
          <a:chOff x="0" y="0"/>
          <a:chExt cx="0" cy="0"/>
        </a:xfrm>
      </p:grpSpPr>
      <p:sp>
        <p:nvSpPr>
          <p:cNvPr id="376" name="Shape 376"/>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lnSpc>
                <a:spcPct val="163000"/>
              </a:lnSpc>
              <a:spcBef>
                <a:spcPts val="0"/>
              </a:spcBef>
              <a:spcAft>
                <a:spcPts val="2600"/>
              </a:spcAft>
              <a:buClr>
                <a:schemeClr val="dk1"/>
              </a:buClr>
              <a:buFont typeface="Arial"/>
              <a:buNone/>
            </a:pPr>
            <a:r>
              <a:t/>
            </a:r>
            <a:endParaRPr sz="1500">
              <a:highlight>
                <a:srgbClr val="FFFFFF"/>
              </a:highlight>
            </a:endParaRPr>
          </a:p>
          <a:p>
            <a:pPr lvl="0" marL="342900" rtl="0" algn="just">
              <a:spcBef>
                <a:spcPts val="0"/>
              </a:spcBef>
              <a:buClr>
                <a:schemeClr val="dk1"/>
              </a:buClr>
              <a:buFont typeface="Arial"/>
              <a:buNone/>
            </a:pPr>
            <a:r>
              <a:t/>
            </a:r>
            <a:endParaRPr sz="1100"/>
          </a:p>
          <a:p>
            <a:pPr lvl="0" marL="342900" rtl="0" algn="just">
              <a:spcBef>
                <a:spcPts val="0"/>
              </a:spcBef>
              <a:buClr>
                <a:schemeClr val="dk1"/>
              </a:buClr>
              <a:buSzPct val="100000"/>
              <a:buFont typeface="Arial"/>
              <a:buNone/>
            </a:pPr>
            <a:r>
              <a:rPr lang="en" sz="1100"/>
              <a:t> </a:t>
            </a:r>
          </a:p>
        </p:txBody>
      </p:sp>
      <p:sp>
        <p:nvSpPr>
          <p:cNvPr id="377" name="Shape 37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1" name="Shape 381"/>
        <p:cNvGrpSpPr/>
        <p:nvPr/>
      </p:nvGrpSpPr>
      <p:grpSpPr>
        <a:xfrm>
          <a:off x="0" y="0"/>
          <a:ext cx="0" cy="0"/>
          <a:chOff x="0" y="0"/>
          <a:chExt cx="0" cy="0"/>
        </a:xfrm>
      </p:grpSpPr>
      <p:sp>
        <p:nvSpPr>
          <p:cNvPr id="382" name="Shape 382"/>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383" name="Shape 38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6" name="Shape 386"/>
        <p:cNvGrpSpPr/>
        <p:nvPr/>
      </p:nvGrpSpPr>
      <p:grpSpPr>
        <a:xfrm>
          <a:off x="0" y="0"/>
          <a:ext cx="0" cy="0"/>
          <a:chOff x="0" y="0"/>
          <a:chExt cx="0" cy="0"/>
        </a:xfrm>
      </p:grpSpPr>
      <p:sp>
        <p:nvSpPr>
          <p:cNvPr id="387" name="Shape 387"/>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388" name="Shape 38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1" name="Shape 391"/>
        <p:cNvGrpSpPr/>
        <p:nvPr/>
      </p:nvGrpSpPr>
      <p:grpSpPr>
        <a:xfrm>
          <a:off x="0" y="0"/>
          <a:ext cx="0" cy="0"/>
          <a:chOff x="0" y="0"/>
          <a:chExt cx="0" cy="0"/>
        </a:xfrm>
      </p:grpSpPr>
      <p:sp>
        <p:nvSpPr>
          <p:cNvPr id="392" name="Shape 392"/>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Clr>
                <a:schemeClr val="dk1"/>
              </a:buClr>
              <a:buSzPct val="91666"/>
              <a:buFont typeface="Arial"/>
              <a:buNone/>
            </a:pPr>
            <a:r>
              <a:rPr lang="en" sz="1200"/>
              <a:t>In a nutshell, Protected Variations addresses the problem of assigning responsibilities in such a way that variations that might occur do not have undesirable effects upon other elements in the system. In this context, the interface is used in the broadest sense and need not be similar to C# construct called an “Interface”. This could be a complete separate subsystem fronting a much larger set of variable subsystem. This pattern, or rule, is very broad and complex. This is a fundamental design principle and used in conjunction with polymorphism and indirection.</a:t>
            </a:r>
          </a:p>
          <a:p>
            <a:pPr lvl="0" rtl="0">
              <a:spcBef>
                <a:spcPts val="0"/>
              </a:spcBef>
              <a:buClr>
                <a:schemeClr val="dk1"/>
              </a:buClr>
              <a:buFont typeface="Arial"/>
              <a:buNone/>
            </a:pPr>
            <a:r>
              <a:t/>
            </a:r>
            <a:endParaRPr sz="1200"/>
          </a:p>
          <a:p>
            <a:pPr lvl="0" rtl="0">
              <a:spcBef>
                <a:spcPts val="0"/>
              </a:spcBef>
              <a:buClr>
                <a:schemeClr val="dk1"/>
              </a:buClr>
              <a:buSzPct val="91666"/>
              <a:buFont typeface="Arial"/>
              <a:buNone/>
            </a:pPr>
            <a:r>
              <a:rPr lang="en" sz="1200"/>
              <a:t>This is also very closely linked or similar to the principle of information hiding (which was proposed by David Parnas) that underlies OOP and Bertrand Meyer’s Open-Close Principle.</a:t>
            </a:r>
          </a:p>
          <a:p>
            <a:pPr lvl="0" rtl="0">
              <a:spcBef>
                <a:spcPts val="0"/>
              </a:spcBef>
              <a:buClr>
                <a:schemeClr val="dk1"/>
              </a:buClr>
              <a:buSzPct val="91666"/>
              <a:buFont typeface="Arial"/>
              <a:buNone/>
            </a:pPr>
            <a:r>
              <a:rPr lang="en" sz="1200"/>
              <a:t> </a:t>
            </a:r>
          </a:p>
          <a:p>
            <a:pPr lvl="0" rtl="0">
              <a:spcBef>
                <a:spcPts val="0"/>
              </a:spcBef>
              <a:buClr>
                <a:schemeClr val="dk1"/>
              </a:buClr>
              <a:buSzPct val="91666"/>
              <a:buFont typeface="Arial"/>
              <a:buNone/>
            </a:pPr>
            <a:r>
              <a:rPr lang="en" sz="1200"/>
              <a:t>According to Larman, PV (Protected Variations) is a very important and root principle motivating most of the mechanism and patterns in programming and design to provide flexibility and protection from variation, almost every design trick in his book is a specialization of the Protected Variations pattern.</a:t>
            </a:r>
          </a:p>
          <a:p>
            <a:pPr lvl="0" rtl="0">
              <a:spcBef>
                <a:spcPts val="0"/>
              </a:spcBef>
              <a:buClr>
                <a:schemeClr val="dk1"/>
              </a:buClr>
              <a:buSzPct val="91666"/>
              <a:buFont typeface="Arial"/>
              <a:buNone/>
            </a:pPr>
            <a:r>
              <a:rPr lang="en" sz="1200"/>
              <a:t> </a:t>
            </a:r>
          </a:p>
          <a:p>
            <a:pPr lvl="0" rtl="0">
              <a:spcBef>
                <a:spcPts val="0"/>
              </a:spcBef>
              <a:buClr>
                <a:schemeClr val="dk1"/>
              </a:buClr>
              <a:buSzPct val="91666"/>
              <a:buFont typeface="Arial"/>
              <a:buNone/>
            </a:pPr>
            <a:r>
              <a:rPr lang="en" sz="1200"/>
              <a:t>As usual let’s see a practical example for this pattern in POS. We are fairly aware of the classes like Sale, Payment, and SaleLineItem etc. Every sale amount has taxes applied to arrive at the total. There are different tax rules at different places and tax rates are different also. On top of this the rates and rules are bound to changes which makes the design of such systems tricky. The best approach is design the tax calculation as separate system. There could be different tax calculator systems (third party) available or there could be web service providing the tax calculation services. There might be reason for having multiple systems or move to different system. As mentioned above, the rules, rates are the moving target and as these changes the tax calculation systems have to follow. This is the point of variation or stability. In such scenario, the changes would be the consumers or users of such systems, to change also. These changes or variations would cause the changes in POS system or it may require revision.</a:t>
            </a:r>
          </a:p>
          <a:p>
            <a:pPr lvl="0" rtl="0">
              <a:spcBef>
                <a:spcPts val="0"/>
              </a:spcBef>
              <a:buClr>
                <a:schemeClr val="dk1"/>
              </a:buClr>
              <a:buFont typeface="Arial"/>
              <a:buNone/>
            </a:pPr>
            <a:r>
              <a:t/>
            </a:r>
            <a:endParaRPr sz="1200"/>
          </a:p>
          <a:p>
            <a:pPr lvl="0" rtl="0">
              <a:spcBef>
                <a:spcPts val="0"/>
              </a:spcBef>
              <a:buClr>
                <a:schemeClr val="dk1"/>
              </a:buClr>
              <a:buSzPct val="91666"/>
              <a:buFont typeface="Arial"/>
              <a:buNone/>
            </a:pPr>
            <a:r>
              <a:rPr lang="en" sz="1200"/>
              <a:t>This is where the “protected Variations” pattern helps to design in such a way that the changes in the tax calculation system would not cause major problems. This is accomplished through implementation of polymorphism and indirection as depicted in the following diagram.</a:t>
            </a:r>
          </a:p>
          <a:p>
            <a:pPr lvl="0" rtl="0">
              <a:spcBef>
                <a:spcPts val="0"/>
              </a:spcBef>
              <a:buNone/>
            </a:pPr>
            <a:r>
              <a:t/>
            </a:r>
            <a:endParaRPr sz="1200"/>
          </a:p>
        </p:txBody>
      </p:sp>
      <p:sp>
        <p:nvSpPr>
          <p:cNvPr id="393" name="Shape 39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7" name="Shape 397"/>
        <p:cNvGrpSpPr/>
        <p:nvPr/>
      </p:nvGrpSpPr>
      <p:grpSpPr>
        <a:xfrm>
          <a:off x="0" y="0"/>
          <a:ext cx="0" cy="0"/>
          <a:chOff x="0" y="0"/>
          <a:chExt cx="0" cy="0"/>
        </a:xfrm>
      </p:grpSpPr>
      <p:sp>
        <p:nvSpPr>
          <p:cNvPr id="398" name="Shape 398"/>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399" name="Shape 39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3" name="Shape 403"/>
        <p:cNvGrpSpPr/>
        <p:nvPr/>
      </p:nvGrpSpPr>
      <p:grpSpPr>
        <a:xfrm>
          <a:off x="0" y="0"/>
          <a:ext cx="0" cy="0"/>
          <a:chOff x="0" y="0"/>
          <a:chExt cx="0" cy="0"/>
        </a:xfrm>
      </p:grpSpPr>
      <p:sp>
        <p:nvSpPr>
          <p:cNvPr id="404" name="Shape 404"/>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405" name="Shape 40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9" name="Shape 409"/>
        <p:cNvGrpSpPr/>
        <p:nvPr/>
      </p:nvGrpSpPr>
      <p:grpSpPr>
        <a:xfrm>
          <a:off x="0" y="0"/>
          <a:ext cx="0" cy="0"/>
          <a:chOff x="0" y="0"/>
          <a:chExt cx="0" cy="0"/>
        </a:xfrm>
      </p:grpSpPr>
      <p:sp>
        <p:nvSpPr>
          <p:cNvPr id="410" name="Shape 410"/>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Clr>
                <a:schemeClr val="dk1"/>
              </a:buClr>
              <a:buFont typeface="Arial"/>
              <a:buNone/>
            </a:pPr>
            <a:r>
              <a:rPr lang="en"/>
              <a:t>Polymorphism &amp; Protected Variations</a:t>
            </a:r>
          </a:p>
          <a:p>
            <a:pPr lvl="0" rtl="0">
              <a:spcBef>
                <a:spcPts val="0"/>
              </a:spcBef>
              <a:buClr>
                <a:schemeClr val="dk1"/>
              </a:buClr>
              <a:buFont typeface="Arial"/>
              <a:buNone/>
            </a:pPr>
            <a:r>
              <a:t/>
            </a:r>
            <a:endParaRPr/>
          </a:p>
          <a:p>
            <a:pPr lvl="0" rtl="0">
              <a:spcBef>
                <a:spcPts val="0"/>
              </a:spcBef>
              <a:buClr>
                <a:schemeClr val="dk1"/>
              </a:buClr>
              <a:buFont typeface="Arial"/>
              <a:buNone/>
            </a:pPr>
            <a:r>
              <a:rPr lang="en"/>
              <a:t>According to Polymorphism, responsibility of defining the variation of behaviors based on type is assigned to the types for which this variation happens.</a:t>
            </a:r>
          </a:p>
          <a:p>
            <a:pPr lvl="0" rtl="0">
              <a:spcBef>
                <a:spcPts val="0"/>
              </a:spcBef>
              <a:buClr>
                <a:schemeClr val="dk1"/>
              </a:buClr>
              <a:buFont typeface="Arial"/>
              <a:buNone/>
            </a:pPr>
            <a:r>
              <a:t/>
            </a:r>
            <a:endParaRPr/>
          </a:p>
          <a:p>
            <a:pPr lvl="0" rtl="0">
              <a:spcBef>
                <a:spcPts val="0"/>
              </a:spcBef>
              <a:buClr>
                <a:schemeClr val="dk1"/>
              </a:buClr>
              <a:buFont typeface="Arial"/>
              <a:buNone/>
            </a:pPr>
            <a:r>
              <a:rPr lang="en"/>
              <a:t>The Protected Variations pattern protects elements from the variations on other elements (objects, systems, subsystems) by wrapping the focus of instability with an interface and using polymorphism to create various implementations of this interface.</a:t>
            </a:r>
          </a:p>
          <a:p>
            <a:pPr lvl="0" rtl="0">
              <a:spcBef>
                <a:spcPts val="0"/>
              </a:spcBef>
              <a:buNone/>
            </a:pPr>
            <a:r>
              <a:t/>
            </a:r>
            <a:endParaRPr/>
          </a:p>
          <a:p>
            <a:pPr lvl="0" rtl="0">
              <a:spcBef>
                <a:spcPts val="0"/>
              </a:spcBef>
              <a:buNone/>
            </a:pPr>
            <a:r>
              <a:rPr lang="en"/>
              <a:t>“No object in your system should have to know the class of any other object in order to know how to behave. Everything is a Duck. Tell the Duck WHAT and the Duck should know HOW.”  - Sandi metz</a:t>
            </a:r>
          </a:p>
        </p:txBody>
      </p:sp>
      <p:sp>
        <p:nvSpPr>
          <p:cNvPr id="411" name="Shape 41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5" name="Shape 415"/>
        <p:cNvGrpSpPr/>
        <p:nvPr/>
      </p:nvGrpSpPr>
      <p:grpSpPr>
        <a:xfrm>
          <a:off x="0" y="0"/>
          <a:ext cx="0" cy="0"/>
          <a:chOff x="0" y="0"/>
          <a:chExt cx="0" cy="0"/>
        </a:xfrm>
      </p:grpSpPr>
      <p:sp>
        <p:nvSpPr>
          <p:cNvPr id="416" name="Shape 416"/>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417" name="Shape 41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1" name="Shape 421"/>
        <p:cNvGrpSpPr/>
        <p:nvPr/>
      </p:nvGrpSpPr>
      <p:grpSpPr>
        <a:xfrm>
          <a:off x="0" y="0"/>
          <a:ext cx="0" cy="0"/>
          <a:chOff x="0" y="0"/>
          <a:chExt cx="0" cy="0"/>
        </a:xfrm>
      </p:grpSpPr>
      <p:sp>
        <p:nvSpPr>
          <p:cNvPr id="422" name="Shape 422"/>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423" name="Shape 42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7" name="Shape 427"/>
        <p:cNvGrpSpPr/>
        <p:nvPr/>
      </p:nvGrpSpPr>
      <p:grpSpPr>
        <a:xfrm>
          <a:off x="0" y="0"/>
          <a:ext cx="0" cy="0"/>
          <a:chOff x="0" y="0"/>
          <a:chExt cx="0" cy="0"/>
        </a:xfrm>
      </p:grpSpPr>
      <p:sp>
        <p:nvSpPr>
          <p:cNvPr id="428" name="Shape 428"/>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lnSpc>
                <a:spcPct val="163000"/>
              </a:lnSpc>
              <a:spcBef>
                <a:spcPts val="0"/>
              </a:spcBef>
              <a:spcAft>
                <a:spcPts val="2600"/>
              </a:spcAft>
              <a:buClr>
                <a:schemeClr val="dk1"/>
              </a:buClr>
              <a:buFont typeface="Arial"/>
              <a:buNone/>
            </a:pPr>
            <a:r>
              <a:t/>
            </a:r>
            <a:endParaRPr sz="1500">
              <a:highlight>
                <a:srgbClr val="FFFFFF"/>
              </a:highlight>
            </a:endParaRPr>
          </a:p>
          <a:p>
            <a:pPr lvl="0" marL="342900" rtl="0" algn="just">
              <a:spcBef>
                <a:spcPts val="0"/>
              </a:spcBef>
              <a:buClr>
                <a:schemeClr val="dk1"/>
              </a:buClr>
              <a:buFont typeface="Arial"/>
              <a:buNone/>
            </a:pPr>
            <a:r>
              <a:t/>
            </a:r>
            <a:endParaRPr sz="1100"/>
          </a:p>
          <a:p>
            <a:pPr lvl="0" marL="342900" rtl="0" algn="just">
              <a:spcBef>
                <a:spcPts val="0"/>
              </a:spcBef>
              <a:buClr>
                <a:schemeClr val="dk1"/>
              </a:buClr>
              <a:buSzPct val="100000"/>
              <a:buFont typeface="Arial"/>
              <a:buNone/>
            </a:pPr>
            <a:r>
              <a:rPr lang="en" sz="1100"/>
              <a:t> </a:t>
            </a:r>
          </a:p>
        </p:txBody>
      </p:sp>
      <p:sp>
        <p:nvSpPr>
          <p:cNvPr id="429" name="Shape 42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rPr lang="en"/>
              <a:t>The idea behind it is simple: whenever possible, re-use as much code as possible rather than duplicating similar code in multiple places. This reduces errors, keeps your code clean and enforces the principle of writing code once and then reusing it.</a:t>
            </a:r>
          </a:p>
          <a:p>
            <a:pPr lvl="0" rtl="0">
              <a:spcBef>
                <a:spcPts val="0"/>
              </a:spcBef>
              <a:buNone/>
            </a:pPr>
            <a:r>
              <a:t/>
            </a:r>
            <a:endParaRPr/>
          </a:p>
          <a:p>
            <a:pPr lvl="0" rtl="0">
              <a:spcBef>
                <a:spcPts val="0"/>
              </a:spcBef>
              <a:buNone/>
            </a:pPr>
            <a:r>
              <a:rPr lang="en"/>
              <a:t>You want DRY code!</a:t>
            </a:r>
          </a:p>
          <a:p>
            <a:pPr lvl="0" rtl="0">
              <a:spcBef>
                <a:spcPts val="0"/>
              </a:spcBef>
              <a:buNone/>
            </a:pPr>
            <a:r>
              <a:t/>
            </a:r>
            <a:endParaRPr/>
          </a:p>
          <a:p>
            <a:pPr lvl="0" rtl="0">
              <a:spcBef>
                <a:spcPts val="0"/>
              </a:spcBef>
              <a:buNone/>
            </a:pPr>
            <a:r>
              <a:rPr lang="en"/>
              <a:t>When the DRY principle is applied successfully, a modification of any single element of a system does not change other logically-unrelated elements. Additionally, elements that are logically related all change predictably and uniformly, and are thus kept in sync. Besides using methods and subroutines in the code, developers rely on code generators, automatic build systems, and scripting languages to observe the DRY principle across layers.</a:t>
            </a:r>
          </a:p>
          <a:p>
            <a:pPr lvl="0" rtl="0">
              <a:spcBef>
                <a:spcPts val="0"/>
              </a:spcBef>
              <a:buNone/>
            </a:pPr>
            <a:r>
              <a:t/>
            </a:r>
            <a:endParaRPr/>
          </a:p>
          <a:p>
            <a:pPr lvl="0" rtl="0">
              <a:spcBef>
                <a:spcPts val="0"/>
              </a:spcBef>
              <a:buNone/>
            </a:pPr>
            <a:r>
              <a:rPr lang="en"/>
              <a:t>Duplication is an obvious problem for maintenance, but there's a secondary meaning to the DRY Principle.  When I'm adding an all new feature to a system with new classes, database mappings and tables, new screens, web services, etc. I want to make the change with the fewest steps possible with a minimum of repetition.  I want to tell the system what I want to happen, and I want to say it only once.</a:t>
            </a:r>
          </a:p>
        </p:txBody>
      </p:sp>
      <p:sp>
        <p:nvSpPr>
          <p:cNvPr id="146" name="Shape 14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3" name="Shape 433"/>
        <p:cNvGrpSpPr/>
        <p:nvPr/>
      </p:nvGrpSpPr>
      <p:grpSpPr>
        <a:xfrm>
          <a:off x="0" y="0"/>
          <a:ext cx="0" cy="0"/>
          <a:chOff x="0" y="0"/>
          <a:chExt cx="0" cy="0"/>
        </a:xfrm>
      </p:grpSpPr>
      <p:sp>
        <p:nvSpPr>
          <p:cNvPr id="434" name="Shape 434"/>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lnSpc>
                <a:spcPct val="163000"/>
              </a:lnSpc>
              <a:spcBef>
                <a:spcPts val="0"/>
              </a:spcBef>
              <a:spcAft>
                <a:spcPts val="2600"/>
              </a:spcAft>
              <a:buNone/>
            </a:pPr>
            <a:r>
              <a:t/>
            </a:r>
            <a:endParaRPr sz="1500">
              <a:solidFill>
                <a:schemeClr val="dk1"/>
              </a:solidFill>
            </a:endParaRPr>
          </a:p>
        </p:txBody>
      </p:sp>
      <p:sp>
        <p:nvSpPr>
          <p:cNvPr id="435" name="Shape 43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8" name="Shape 438"/>
        <p:cNvGrpSpPr/>
        <p:nvPr/>
      </p:nvGrpSpPr>
      <p:grpSpPr>
        <a:xfrm>
          <a:off x="0" y="0"/>
          <a:ext cx="0" cy="0"/>
          <a:chOff x="0" y="0"/>
          <a:chExt cx="0" cy="0"/>
        </a:xfrm>
      </p:grpSpPr>
      <p:sp>
        <p:nvSpPr>
          <p:cNvPr id="439" name="Shape 439"/>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lnSpc>
                <a:spcPct val="163000"/>
              </a:lnSpc>
              <a:spcBef>
                <a:spcPts val="0"/>
              </a:spcBef>
              <a:spcAft>
                <a:spcPts val="2600"/>
              </a:spcAft>
              <a:buNone/>
            </a:pPr>
            <a:r>
              <a:t/>
            </a:r>
            <a:endParaRPr sz="1500">
              <a:solidFill>
                <a:schemeClr val="dk1"/>
              </a:solidFill>
            </a:endParaRPr>
          </a:p>
        </p:txBody>
      </p:sp>
      <p:sp>
        <p:nvSpPr>
          <p:cNvPr id="440" name="Shape 440"/>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3" name="Shape 443"/>
        <p:cNvGrpSpPr/>
        <p:nvPr/>
      </p:nvGrpSpPr>
      <p:grpSpPr>
        <a:xfrm>
          <a:off x="0" y="0"/>
          <a:ext cx="0" cy="0"/>
          <a:chOff x="0" y="0"/>
          <a:chExt cx="0" cy="0"/>
        </a:xfrm>
      </p:grpSpPr>
      <p:sp>
        <p:nvSpPr>
          <p:cNvPr id="444" name="Shape 444"/>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lnSpc>
                <a:spcPct val="100000"/>
              </a:lnSpc>
              <a:spcBef>
                <a:spcPts val="0"/>
              </a:spcBef>
              <a:buNone/>
            </a:pPr>
            <a:r>
              <a:rPr lang="en" sz="1200"/>
              <a:t>The principles, when applied together, intend to make it more likely that a programmer will create a system that is easy to maintain and extend over time.</a:t>
            </a:r>
          </a:p>
          <a:p>
            <a:pPr lvl="0" rtl="0">
              <a:lnSpc>
                <a:spcPct val="100000"/>
              </a:lnSpc>
              <a:spcBef>
                <a:spcPts val="0"/>
              </a:spcBef>
              <a:buNone/>
            </a:pPr>
            <a:r>
              <a:t/>
            </a:r>
            <a:endParaRPr sz="1200"/>
          </a:p>
          <a:p>
            <a:pPr lvl="0" rtl="0">
              <a:lnSpc>
                <a:spcPct val="100000"/>
              </a:lnSpc>
              <a:spcBef>
                <a:spcPts val="0"/>
              </a:spcBef>
              <a:spcAft>
                <a:spcPts val="2600"/>
              </a:spcAft>
              <a:buNone/>
            </a:pPr>
            <a:r>
              <a:rPr lang="en" sz="1200">
                <a:solidFill>
                  <a:schemeClr val="dk1"/>
                </a:solidFill>
              </a:rPr>
              <a:t>S.O.L.I.D is an acronym for the first five object-oriented design(OOD) principles by Robert C. Martin, popularly known as </a:t>
            </a:r>
            <a:r>
              <a:rPr lang="en" sz="1200" u="sng">
                <a:solidFill>
                  <a:schemeClr val="dk1"/>
                </a:solidFill>
                <a:hlinkClick r:id="rId2"/>
              </a:rPr>
              <a:t>Uncle Bob</a:t>
            </a:r>
            <a:r>
              <a:rPr lang="en" sz="1200">
                <a:solidFill>
                  <a:schemeClr val="dk1"/>
                </a:solidFill>
              </a:rPr>
              <a:t>.</a:t>
            </a:r>
          </a:p>
          <a:p>
            <a:pPr lvl="0" rtl="0">
              <a:lnSpc>
                <a:spcPct val="100000"/>
              </a:lnSpc>
              <a:spcBef>
                <a:spcPts val="0"/>
              </a:spcBef>
              <a:spcAft>
                <a:spcPts val="2600"/>
              </a:spcAft>
              <a:buNone/>
            </a:pPr>
            <a:r>
              <a:rPr lang="en" sz="1200">
                <a:solidFill>
                  <a:schemeClr val="dk1"/>
                </a:solidFill>
              </a:rPr>
              <a:t>These principles, when combined together, make it easy for a programmer to develop software that are easy to maintain and extend. They also make it easy for developers to avoid code smells, easily refactor code, and are also a part of the agile or adaptive software development.</a:t>
            </a:r>
          </a:p>
          <a:p>
            <a:pPr lvl="0" rtl="0">
              <a:lnSpc>
                <a:spcPct val="100000"/>
              </a:lnSpc>
              <a:spcBef>
                <a:spcPts val="0"/>
              </a:spcBef>
              <a:spcAft>
                <a:spcPts val="2600"/>
              </a:spcAft>
              <a:buNone/>
            </a:pPr>
            <a:r>
              <a:rPr lang="en" sz="1200">
                <a:solidFill>
                  <a:schemeClr val="dk1"/>
                </a:solidFill>
              </a:rPr>
              <a:t>Objective way to judge designs</a:t>
            </a:r>
          </a:p>
        </p:txBody>
      </p:sp>
      <p:sp>
        <p:nvSpPr>
          <p:cNvPr id="445" name="Shape 44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8" name="Shape 448"/>
        <p:cNvGrpSpPr/>
        <p:nvPr/>
      </p:nvGrpSpPr>
      <p:grpSpPr>
        <a:xfrm>
          <a:off x="0" y="0"/>
          <a:ext cx="0" cy="0"/>
          <a:chOff x="0" y="0"/>
          <a:chExt cx="0" cy="0"/>
        </a:xfrm>
      </p:grpSpPr>
      <p:sp>
        <p:nvSpPr>
          <p:cNvPr id="449" name="Shape 4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0" name="Shape 4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sz="1200">
                <a:solidFill>
                  <a:schemeClr val="dk1"/>
                </a:solidFill>
                <a:highlight>
                  <a:srgbClr val="FFFFFF"/>
                </a:highlight>
                <a:latin typeface="Verdana"/>
                <a:ea typeface="Verdana"/>
                <a:cs typeface="Verdana"/>
                <a:sym typeface="Verdana"/>
              </a:rPr>
              <a:t>Have you ever played Jenga? It’s that game of wooden blocks that are stacked on top of each other in rows of three. In Jenga you try to push or pull a block out of the stack and place it on top of the stack without knocking the stack over. The player that causes the stack to fall loses.</a:t>
            </a:r>
          </a:p>
          <a:p>
            <a:pPr lvl="0" rtl="0">
              <a:spcBef>
                <a:spcPts val="0"/>
              </a:spcBef>
              <a:buNone/>
            </a:pPr>
            <a:r>
              <a:t/>
            </a:r>
            <a:endParaRPr sz="1200">
              <a:solidFill>
                <a:schemeClr val="dk1"/>
              </a:solidFill>
              <a:highlight>
                <a:srgbClr val="FFFFFF"/>
              </a:highlight>
              <a:latin typeface="Verdana"/>
              <a:ea typeface="Verdana"/>
              <a:cs typeface="Verdana"/>
              <a:sym typeface="Verdana"/>
            </a:endParaRPr>
          </a:p>
          <a:p>
            <a:pPr lvl="0" rtl="0">
              <a:spcBef>
                <a:spcPts val="0"/>
              </a:spcBef>
              <a:buNone/>
            </a:pPr>
            <a:r>
              <a:rPr lang="en" sz="1200">
                <a:solidFill>
                  <a:schemeClr val="dk1"/>
                </a:solidFill>
                <a:highlight>
                  <a:srgbClr val="FFFFFF"/>
                </a:highlight>
                <a:latin typeface="Verdana"/>
                <a:ea typeface="Verdana"/>
                <a:cs typeface="Verdana"/>
                <a:sym typeface="Verdana"/>
              </a:rPr>
              <a:t>Have you ever thought you were playing a game of Jenga when you were writing or debugging software? For example, you may need to change one field on one screen. You study the stack of code, you look for that little space of light peaking between the classes, and you make the change in the one place that you thought would be safe. Unfortunately, you didn’t realize that the code you were changing was referenced in several critical processes through some strange levels of indirection. The resulting crash of the software stack has left you the loser, cleaning up the mess with your boss breathing down your neck about the customer being upset about their lost data, and … How many times have you been there? I can’t even begin to count how often it’s happened to me.</a:t>
            </a:r>
          </a:p>
          <a:p>
            <a:pPr lvl="0" rtl="0">
              <a:spcBef>
                <a:spcPts val="0"/>
              </a:spcBef>
              <a:buNone/>
            </a:pPr>
            <a:r>
              <a:t/>
            </a:r>
            <a:endParaRPr sz="1200">
              <a:solidFill>
                <a:schemeClr val="dk1"/>
              </a:solidFill>
              <a:highlight>
                <a:srgbClr val="FFFFFF"/>
              </a:highlight>
              <a:latin typeface="Verdana"/>
              <a:ea typeface="Verdana"/>
              <a:cs typeface="Verdana"/>
              <a:sym typeface="Verdana"/>
            </a:endParaRPr>
          </a:p>
          <a:p>
            <a:pPr lvl="0">
              <a:spcBef>
                <a:spcPts val="0"/>
              </a:spcBef>
              <a:buNone/>
            </a:pPr>
            <a:r>
              <a:rPr lang="en" sz="1200">
                <a:solidFill>
                  <a:schemeClr val="dk1"/>
                </a:solidFill>
                <a:highlight>
                  <a:srgbClr val="FFFFFF"/>
                </a:highlight>
                <a:latin typeface="Verdana"/>
                <a:ea typeface="Verdana"/>
                <a:cs typeface="Verdana"/>
                <a:sym typeface="Verdana"/>
              </a:rPr>
              <a:t>There is good news, though: software development does not have to be like a game of Jenga. In fact, software development should not be like any game where there are winners and losers. What you want, instead, is a sustainable pace of software development where everyone wins. You want to ensure that you don’t overwork the developers, that you don’t pressure managers to say “just get it done,” and the customer gets the software they want in a timeframe they agree to.</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5" name="Shape 455"/>
        <p:cNvGrpSpPr/>
        <p:nvPr/>
      </p:nvGrpSpPr>
      <p:grpSpPr>
        <a:xfrm>
          <a:off x="0" y="0"/>
          <a:ext cx="0" cy="0"/>
          <a:chOff x="0" y="0"/>
          <a:chExt cx="0" cy="0"/>
        </a:xfrm>
      </p:grpSpPr>
      <p:sp>
        <p:nvSpPr>
          <p:cNvPr id="456" name="Shape 4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7" name="Shape 4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1" name="Shape 461"/>
        <p:cNvGrpSpPr/>
        <p:nvPr/>
      </p:nvGrpSpPr>
      <p:grpSpPr>
        <a:xfrm>
          <a:off x="0" y="0"/>
          <a:ext cx="0" cy="0"/>
          <a:chOff x="0" y="0"/>
          <a:chExt cx="0" cy="0"/>
        </a:xfrm>
      </p:grpSpPr>
      <p:sp>
        <p:nvSpPr>
          <p:cNvPr id="462" name="Shape 4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3" name="Shape 4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7" name="Shape 467"/>
        <p:cNvGrpSpPr/>
        <p:nvPr/>
      </p:nvGrpSpPr>
      <p:grpSpPr>
        <a:xfrm>
          <a:off x="0" y="0"/>
          <a:ext cx="0" cy="0"/>
          <a:chOff x="0" y="0"/>
          <a:chExt cx="0" cy="0"/>
        </a:xfrm>
      </p:grpSpPr>
      <p:sp>
        <p:nvSpPr>
          <p:cNvPr id="468" name="Shape 4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9" name="Shape 4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4" name="Shape 474"/>
        <p:cNvGrpSpPr/>
        <p:nvPr/>
      </p:nvGrpSpPr>
      <p:grpSpPr>
        <a:xfrm>
          <a:off x="0" y="0"/>
          <a:ext cx="0" cy="0"/>
          <a:chOff x="0" y="0"/>
          <a:chExt cx="0" cy="0"/>
        </a:xfrm>
      </p:grpSpPr>
      <p:sp>
        <p:nvSpPr>
          <p:cNvPr id="475" name="Shape 4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76" name="Shape 4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0" name="Shape 480"/>
        <p:cNvGrpSpPr/>
        <p:nvPr/>
      </p:nvGrpSpPr>
      <p:grpSpPr>
        <a:xfrm>
          <a:off x="0" y="0"/>
          <a:ext cx="0" cy="0"/>
          <a:chOff x="0" y="0"/>
          <a:chExt cx="0" cy="0"/>
        </a:xfrm>
      </p:grpSpPr>
      <p:sp>
        <p:nvSpPr>
          <p:cNvPr id="481" name="Shape 481"/>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rPr lang="en"/>
              <a:t>You should make all member variables private by default. Write getters and setters only when you need them.</a:t>
            </a:r>
          </a:p>
          <a:p>
            <a:pPr lvl="0" rtl="0">
              <a:spcBef>
                <a:spcPts val="0"/>
              </a:spcBef>
              <a:buNone/>
            </a:pPr>
            <a:r>
              <a:t/>
            </a:r>
            <a:endParaRPr/>
          </a:p>
          <a:p>
            <a:pPr lvl="0" rtl="0">
              <a:spcBef>
                <a:spcPts val="0"/>
              </a:spcBef>
              <a:buNone/>
            </a:pPr>
            <a:r>
              <a:rPr lang="en"/>
              <a:t>This tells us we should strive for modular designs that make it possible for us to change the behavior of the system without making modifications to the classes themselves.</a:t>
            </a:r>
          </a:p>
          <a:p>
            <a:pPr lvl="0" rtl="0">
              <a:spcBef>
                <a:spcPts val="0"/>
              </a:spcBef>
              <a:buNone/>
            </a:pPr>
            <a:r>
              <a:t/>
            </a:r>
            <a:endParaRPr/>
          </a:p>
          <a:p>
            <a:pPr lvl="0" rtl="0">
              <a:spcBef>
                <a:spcPts val="0"/>
              </a:spcBef>
              <a:buNone/>
            </a:pPr>
            <a:r>
              <a:t/>
            </a:r>
            <a:endParaRPr/>
          </a:p>
        </p:txBody>
      </p:sp>
      <p:sp>
        <p:nvSpPr>
          <p:cNvPr id="482" name="Shape 48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7" name="Shape 487"/>
        <p:cNvGrpSpPr/>
        <p:nvPr/>
      </p:nvGrpSpPr>
      <p:grpSpPr>
        <a:xfrm>
          <a:off x="0" y="0"/>
          <a:ext cx="0" cy="0"/>
          <a:chOff x="0" y="0"/>
          <a:chExt cx="0" cy="0"/>
        </a:xfrm>
      </p:grpSpPr>
      <p:sp>
        <p:nvSpPr>
          <p:cNvPr id="488" name="Shape 488"/>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a:p>
            <a:pPr lvl="0" rtl="0">
              <a:spcBef>
                <a:spcPts val="0"/>
              </a:spcBef>
              <a:buNone/>
            </a:pPr>
            <a:r>
              <a:t/>
            </a:r>
            <a:endParaRPr/>
          </a:p>
        </p:txBody>
      </p:sp>
      <p:sp>
        <p:nvSpPr>
          <p:cNvPr id="489" name="Shape 48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lnSpc>
                <a:spcPct val="163000"/>
              </a:lnSpc>
              <a:spcBef>
                <a:spcPts val="0"/>
              </a:spcBef>
              <a:spcAft>
                <a:spcPts val="2600"/>
              </a:spcAft>
              <a:buClr>
                <a:schemeClr val="dk1"/>
              </a:buClr>
              <a:buFont typeface="Arial"/>
              <a:buNone/>
            </a:pPr>
            <a:r>
              <a:t/>
            </a:r>
            <a:endParaRPr sz="1050">
              <a:solidFill>
                <a:srgbClr val="333333"/>
              </a:solidFill>
              <a:highlight>
                <a:srgbClr val="FFFFFF"/>
              </a:highlight>
            </a:endParaRPr>
          </a:p>
          <a:p>
            <a:pPr lvl="0" rtl="0">
              <a:lnSpc>
                <a:spcPct val="163000"/>
              </a:lnSpc>
              <a:spcBef>
                <a:spcPts val="0"/>
              </a:spcBef>
              <a:spcAft>
                <a:spcPts val="2600"/>
              </a:spcAft>
              <a:buClr>
                <a:schemeClr val="dk1"/>
              </a:buClr>
              <a:buFont typeface="Arial"/>
              <a:buNone/>
            </a:pPr>
            <a:r>
              <a:t/>
            </a:r>
            <a:endParaRPr sz="1050">
              <a:solidFill>
                <a:srgbClr val="333333"/>
              </a:solidFill>
              <a:highlight>
                <a:srgbClr val="FFFFFF"/>
              </a:highlight>
            </a:endParaRPr>
          </a:p>
          <a:p>
            <a:pPr lvl="0" marL="342900" rtl="0" algn="just">
              <a:spcBef>
                <a:spcPts val="0"/>
              </a:spcBef>
              <a:buClr>
                <a:schemeClr val="dk1"/>
              </a:buClr>
              <a:buFont typeface="Arial"/>
              <a:buNone/>
            </a:pPr>
            <a:r>
              <a:t/>
            </a:r>
            <a:endParaRPr sz="1100"/>
          </a:p>
          <a:p>
            <a:pPr lvl="0" marL="342900" rtl="0" algn="just">
              <a:spcBef>
                <a:spcPts val="0"/>
              </a:spcBef>
              <a:buClr>
                <a:schemeClr val="dk1"/>
              </a:buClr>
              <a:buSzPct val="100000"/>
              <a:buFont typeface="Arial"/>
              <a:buNone/>
            </a:pPr>
            <a:r>
              <a:rPr lang="en" sz="1100"/>
              <a:t> </a:t>
            </a:r>
          </a:p>
        </p:txBody>
      </p:sp>
      <p:sp>
        <p:nvSpPr>
          <p:cNvPr id="153" name="Shape 15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5" name="Shape 495"/>
        <p:cNvGrpSpPr/>
        <p:nvPr/>
      </p:nvGrpSpPr>
      <p:grpSpPr>
        <a:xfrm>
          <a:off x="0" y="0"/>
          <a:ext cx="0" cy="0"/>
          <a:chOff x="0" y="0"/>
          <a:chExt cx="0" cy="0"/>
        </a:xfrm>
      </p:grpSpPr>
      <p:sp>
        <p:nvSpPr>
          <p:cNvPr id="496" name="Shape 496"/>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497" name="Shape 49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4" name="Shape 504"/>
        <p:cNvGrpSpPr/>
        <p:nvPr/>
      </p:nvGrpSpPr>
      <p:grpSpPr>
        <a:xfrm>
          <a:off x="0" y="0"/>
          <a:ext cx="0" cy="0"/>
          <a:chOff x="0" y="0"/>
          <a:chExt cx="0" cy="0"/>
        </a:xfrm>
      </p:grpSpPr>
      <p:sp>
        <p:nvSpPr>
          <p:cNvPr id="505" name="Shape 5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06" name="Shape 5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0" name="Shape 510"/>
        <p:cNvGrpSpPr/>
        <p:nvPr/>
      </p:nvGrpSpPr>
      <p:grpSpPr>
        <a:xfrm>
          <a:off x="0" y="0"/>
          <a:ext cx="0" cy="0"/>
          <a:chOff x="0" y="0"/>
          <a:chExt cx="0" cy="0"/>
        </a:xfrm>
      </p:grpSpPr>
      <p:sp>
        <p:nvSpPr>
          <p:cNvPr id="511" name="Shape 511"/>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lgn="just">
              <a:spcBef>
                <a:spcPts val="0"/>
              </a:spcBef>
              <a:buClr>
                <a:schemeClr val="dk1"/>
              </a:buClr>
              <a:buSzPct val="61111"/>
              <a:buFont typeface="Arial"/>
              <a:buNone/>
            </a:pPr>
            <a:r>
              <a:rPr lang="en" sz="1800"/>
              <a:t>Rules:</a:t>
            </a:r>
          </a:p>
          <a:p>
            <a:pPr lvl="0" rtl="0" algn="just">
              <a:spcBef>
                <a:spcPts val="0"/>
              </a:spcBef>
              <a:buClr>
                <a:schemeClr val="dk1"/>
              </a:buClr>
              <a:buFont typeface="Arial"/>
              <a:buNone/>
            </a:pPr>
            <a:r>
              <a:t/>
            </a:r>
            <a:endParaRPr sz="1800"/>
          </a:p>
          <a:p>
            <a:pPr lvl="0" rtl="0" algn="just">
              <a:spcBef>
                <a:spcPts val="0"/>
              </a:spcBef>
              <a:buClr>
                <a:schemeClr val="dk1"/>
              </a:buClr>
              <a:buSzPct val="61111"/>
              <a:buFont typeface="Arial"/>
              <a:buNone/>
            </a:pPr>
            <a:r>
              <a:rPr lang="en" sz="1800"/>
              <a:t>Implement inheritance based on behavior</a:t>
            </a:r>
          </a:p>
          <a:p>
            <a:pPr lvl="0" rtl="0" algn="just">
              <a:spcBef>
                <a:spcPts val="0"/>
              </a:spcBef>
              <a:buClr>
                <a:schemeClr val="dk1"/>
              </a:buClr>
              <a:buSzPct val="61111"/>
              <a:buFont typeface="Arial"/>
              <a:buNone/>
            </a:pPr>
            <a:r>
              <a:rPr lang="en" sz="1800"/>
              <a:t>Obey the pre- and post-conditions rules</a:t>
            </a:r>
          </a:p>
        </p:txBody>
      </p:sp>
      <p:sp>
        <p:nvSpPr>
          <p:cNvPr id="512" name="Shape 51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7" name="Shape 517"/>
        <p:cNvGrpSpPr/>
        <p:nvPr/>
      </p:nvGrpSpPr>
      <p:grpSpPr>
        <a:xfrm>
          <a:off x="0" y="0"/>
          <a:ext cx="0" cy="0"/>
          <a:chOff x="0" y="0"/>
          <a:chExt cx="0" cy="0"/>
        </a:xfrm>
      </p:grpSpPr>
      <p:sp>
        <p:nvSpPr>
          <p:cNvPr id="518" name="Shape 5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19" name="Shape 5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3" name="Shape 523"/>
        <p:cNvGrpSpPr/>
        <p:nvPr/>
      </p:nvGrpSpPr>
      <p:grpSpPr>
        <a:xfrm>
          <a:off x="0" y="0"/>
          <a:ext cx="0" cy="0"/>
          <a:chOff x="0" y="0"/>
          <a:chExt cx="0" cy="0"/>
        </a:xfrm>
      </p:grpSpPr>
      <p:sp>
        <p:nvSpPr>
          <p:cNvPr id="524" name="Shape 524"/>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525" name="Shape 52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0" name="Shape 530"/>
        <p:cNvGrpSpPr/>
        <p:nvPr/>
      </p:nvGrpSpPr>
      <p:grpSpPr>
        <a:xfrm>
          <a:off x="0" y="0"/>
          <a:ext cx="0" cy="0"/>
          <a:chOff x="0" y="0"/>
          <a:chExt cx="0" cy="0"/>
        </a:xfrm>
      </p:grpSpPr>
      <p:sp>
        <p:nvSpPr>
          <p:cNvPr id="531" name="Shape 5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32" name="Shape 5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6" name="Shape 536"/>
        <p:cNvGrpSpPr/>
        <p:nvPr/>
      </p:nvGrpSpPr>
      <p:grpSpPr>
        <a:xfrm>
          <a:off x="0" y="0"/>
          <a:ext cx="0" cy="0"/>
          <a:chOff x="0" y="0"/>
          <a:chExt cx="0" cy="0"/>
        </a:xfrm>
      </p:grpSpPr>
      <p:sp>
        <p:nvSpPr>
          <p:cNvPr id="537" name="Shape 537"/>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marL="342900" rtl="0" algn="just">
              <a:spcBef>
                <a:spcPts val="0"/>
              </a:spcBef>
              <a:buClr>
                <a:schemeClr val="dk1"/>
              </a:buClr>
              <a:buFont typeface="Arial"/>
              <a:buNone/>
            </a:pPr>
            <a:r>
              <a:t/>
            </a:r>
            <a:endParaRPr sz="1100"/>
          </a:p>
        </p:txBody>
      </p:sp>
      <p:sp>
        <p:nvSpPr>
          <p:cNvPr id="538" name="Shape 53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3" name="Shape 543"/>
        <p:cNvGrpSpPr/>
        <p:nvPr/>
      </p:nvGrpSpPr>
      <p:grpSpPr>
        <a:xfrm>
          <a:off x="0" y="0"/>
          <a:ext cx="0" cy="0"/>
          <a:chOff x="0" y="0"/>
          <a:chExt cx="0" cy="0"/>
        </a:xfrm>
      </p:grpSpPr>
      <p:sp>
        <p:nvSpPr>
          <p:cNvPr id="544" name="Shape 544"/>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marL="342900" rtl="0" algn="just">
              <a:spcBef>
                <a:spcPts val="0"/>
              </a:spcBef>
              <a:buClr>
                <a:schemeClr val="dk1"/>
              </a:buClr>
              <a:buFont typeface="Arial"/>
              <a:buNone/>
            </a:pPr>
            <a:r>
              <a:t/>
            </a:r>
            <a:endParaRPr sz="1100"/>
          </a:p>
        </p:txBody>
      </p:sp>
      <p:sp>
        <p:nvSpPr>
          <p:cNvPr id="545" name="Shape 54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9" name="Shape 549"/>
        <p:cNvGrpSpPr/>
        <p:nvPr/>
      </p:nvGrpSpPr>
      <p:grpSpPr>
        <a:xfrm>
          <a:off x="0" y="0"/>
          <a:ext cx="0" cy="0"/>
          <a:chOff x="0" y="0"/>
          <a:chExt cx="0" cy="0"/>
        </a:xfrm>
      </p:grpSpPr>
      <p:sp>
        <p:nvSpPr>
          <p:cNvPr id="550" name="Shape 550"/>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marL="342900" rtl="0" algn="just">
              <a:spcBef>
                <a:spcPts val="0"/>
              </a:spcBef>
              <a:buClr>
                <a:schemeClr val="dk1"/>
              </a:buClr>
              <a:buFont typeface="Arial"/>
              <a:buNone/>
            </a:pPr>
            <a:r>
              <a:t/>
            </a:r>
            <a:endParaRPr sz="1200"/>
          </a:p>
          <a:p>
            <a:pPr lvl="0" marL="342900" rtl="0" algn="just">
              <a:spcBef>
                <a:spcPts val="0"/>
              </a:spcBef>
              <a:buClr>
                <a:schemeClr val="dk1"/>
              </a:buClr>
              <a:buSzPct val="91666"/>
              <a:buFont typeface="Arial"/>
              <a:buNone/>
            </a:pPr>
            <a:r>
              <a:rPr lang="en" sz="1200">
                <a:solidFill>
                  <a:schemeClr val="dk1"/>
                </a:solidFill>
                <a:highlight>
                  <a:srgbClr val="FFFFFF"/>
                </a:highlight>
                <a:latin typeface="Georgia"/>
                <a:ea typeface="Georgia"/>
                <a:cs typeface="Georgia"/>
                <a:sym typeface="Georgia"/>
              </a:rPr>
              <a:t>The Dependency Inversion Principle has to do with high-level (think business logic) objects not depending on low-level (think database querying and IO) implementation details. This can be achieved with duck typing and the Dependency Inversion Principle. Often this pattern is used to achieve the Open/Closed Principle that we discussed above. In fact, we can even reuse that same example as a demonstration of this principle. Let’s take a look:</a:t>
            </a:r>
          </a:p>
          <a:p>
            <a:pPr lvl="0" marL="342900" rtl="0" algn="just">
              <a:spcBef>
                <a:spcPts val="0"/>
              </a:spcBef>
              <a:buClr>
                <a:schemeClr val="dk1"/>
              </a:buClr>
              <a:buFont typeface="Arial"/>
              <a:buNone/>
            </a:pPr>
            <a:r>
              <a:t/>
            </a:r>
            <a:endParaRPr sz="1200">
              <a:solidFill>
                <a:schemeClr val="dk1"/>
              </a:solidFill>
              <a:highlight>
                <a:srgbClr val="FFFFFF"/>
              </a:highlight>
              <a:latin typeface="Georgia"/>
              <a:ea typeface="Georgia"/>
              <a:cs typeface="Georgia"/>
              <a:sym typeface="Georgia"/>
            </a:endParaRPr>
          </a:p>
          <a:p>
            <a:pPr lvl="0" marL="342900" rtl="0" algn="just">
              <a:spcBef>
                <a:spcPts val="0"/>
              </a:spcBef>
              <a:buClr>
                <a:schemeClr val="dk1"/>
              </a:buClr>
              <a:buSzPct val="91666"/>
              <a:buFont typeface="Arial"/>
              <a:buNone/>
            </a:pPr>
            <a:r>
              <a:rPr lang="en" sz="1200">
                <a:solidFill>
                  <a:schemeClr val="dk1"/>
                </a:solidFill>
                <a:highlight>
                  <a:srgbClr val="FFFFFF"/>
                </a:highlight>
                <a:latin typeface="Georgia"/>
                <a:ea typeface="Georgia"/>
                <a:cs typeface="Georgia"/>
                <a:sym typeface="Georgia"/>
              </a:rPr>
              <a:t>As you can see, our high-level object, the file parser, does not depend directly on an implementation of a lower-level object, </a:t>
            </a:r>
            <a:r>
              <a:rPr lang="en" sz="1200">
                <a:solidFill>
                  <a:schemeClr val="dk1"/>
                </a:solidFill>
                <a:latin typeface="Georgia"/>
                <a:ea typeface="Georgia"/>
                <a:cs typeface="Georgia"/>
                <a:sym typeface="Georgia"/>
              </a:rPr>
              <a:t>XML</a:t>
            </a:r>
            <a:r>
              <a:rPr lang="en" sz="1200">
                <a:solidFill>
                  <a:schemeClr val="dk1"/>
                </a:solidFill>
                <a:highlight>
                  <a:srgbClr val="FFFFFF"/>
                </a:highlight>
                <a:latin typeface="Georgia"/>
                <a:ea typeface="Georgia"/>
                <a:cs typeface="Georgia"/>
                <a:sym typeface="Georgia"/>
              </a:rPr>
              <a:t> and CSV parsers. The only thing that is required for an object to be used by our high-level class is that it responds to the parse message. This decouples our high-level functionality from low-level implementation details and allows us to easily modify what those low-level implementation details are. Having to write a separate usage file parser per file type would require lots of unnecessary duplication.</a:t>
            </a:r>
          </a:p>
        </p:txBody>
      </p:sp>
      <p:sp>
        <p:nvSpPr>
          <p:cNvPr id="551" name="Shape 55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6" name="Shape 556"/>
        <p:cNvGrpSpPr/>
        <p:nvPr/>
      </p:nvGrpSpPr>
      <p:grpSpPr>
        <a:xfrm>
          <a:off x="0" y="0"/>
          <a:ext cx="0" cy="0"/>
          <a:chOff x="0" y="0"/>
          <a:chExt cx="0" cy="0"/>
        </a:xfrm>
      </p:grpSpPr>
      <p:sp>
        <p:nvSpPr>
          <p:cNvPr id="557" name="Shape 557"/>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558" name="Shape 55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lnSpc>
                <a:spcPct val="163000"/>
              </a:lnSpc>
              <a:spcBef>
                <a:spcPts val="0"/>
              </a:spcBef>
              <a:spcAft>
                <a:spcPts val="2600"/>
              </a:spcAft>
              <a:buClr>
                <a:schemeClr val="dk1"/>
              </a:buClr>
              <a:buFont typeface="Arial"/>
              <a:buNone/>
            </a:pPr>
            <a:r>
              <a:t/>
            </a:r>
            <a:endParaRPr sz="1050">
              <a:solidFill>
                <a:srgbClr val="333333"/>
              </a:solidFill>
              <a:highlight>
                <a:srgbClr val="FFFFFF"/>
              </a:highlight>
            </a:endParaRPr>
          </a:p>
          <a:p>
            <a:pPr lvl="0" rtl="0">
              <a:lnSpc>
                <a:spcPct val="163000"/>
              </a:lnSpc>
              <a:spcBef>
                <a:spcPts val="0"/>
              </a:spcBef>
              <a:spcAft>
                <a:spcPts val="2600"/>
              </a:spcAft>
              <a:buClr>
                <a:schemeClr val="dk1"/>
              </a:buClr>
              <a:buFont typeface="Arial"/>
              <a:buNone/>
            </a:pPr>
            <a:r>
              <a:t/>
            </a:r>
            <a:endParaRPr sz="1050">
              <a:solidFill>
                <a:srgbClr val="333333"/>
              </a:solidFill>
              <a:highlight>
                <a:srgbClr val="FFFFFF"/>
              </a:highlight>
            </a:endParaRPr>
          </a:p>
          <a:p>
            <a:pPr lvl="0" marL="342900" rtl="0" algn="just">
              <a:spcBef>
                <a:spcPts val="0"/>
              </a:spcBef>
              <a:buClr>
                <a:schemeClr val="dk1"/>
              </a:buClr>
              <a:buFont typeface="Arial"/>
              <a:buNone/>
            </a:pPr>
            <a:r>
              <a:t/>
            </a:r>
            <a:endParaRPr sz="1100"/>
          </a:p>
          <a:p>
            <a:pPr lvl="0" marL="342900" rtl="0" algn="just">
              <a:spcBef>
                <a:spcPts val="0"/>
              </a:spcBef>
              <a:buClr>
                <a:schemeClr val="dk1"/>
              </a:buClr>
              <a:buSzPct val="100000"/>
              <a:buFont typeface="Arial"/>
              <a:buNone/>
            </a:pPr>
            <a:r>
              <a:rPr lang="en" sz="1100"/>
              <a:t> </a:t>
            </a:r>
          </a:p>
        </p:txBody>
      </p:sp>
      <p:sp>
        <p:nvSpPr>
          <p:cNvPr id="159" name="Shape 15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2" name="Shape 562"/>
        <p:cNvGrpSpPr/>
        <p:nvPr/>
      </p:nvGrpSpPr>
      <p:grpSpPr>
        <a:xfrm>
          <a:off x="0" y="0"/>
          <a:ext cx="0" cy="0"/>
          <a:chOff x="0" y="0"/>
          <a:chExt cx="0" cy="0"/>
        </a:xfrm>
      </p:grpSpPr>
      <p:sp>
        <p:nvSpPr>
          <p:cNvPr id="563" name="Shape 563"/>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564" name="Shape 564"/>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8" name="Shape 568"/>
        <p:cNvGrpSpPr/>
        <p:nvPr/>
      </p:nvGrpSpPr>
      <p:grpSpPr>
        <a:xfrm>
          <a:off x="0" y="0"/>
          <a:ext cx="0" cy="0"/>
          <a:chOff x="0" y="0"/>
          <a:chExt cx="0" cy="0"/>
        </a:xfrm>
      </p:grpSpPr>
      <p:sp>
        <p:nvSpPr>
          <p:cNvPr id="569" name="Shape 569"/>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indent="-69850" lvl="0" marL="0" rtl="0" algn="just">
              <a:spcBef>
                <a:spcPts val="0"/>
              </a:spcBef>
              <a:buClr>
                <a:schemeClr val="dk1"/>
              </a:buClr>
              <a:buSzPct val="73333"/>
              <a:buFont typeface="Arial"/>
              <a:buNone/>
            </a:pPr>
            <a:r>
              <a:rPr lang="en" sz="1500">
                <a:solidFill>
                  <a:srgbClr val="262626"/>
                </a:solidFill>
                <a:highlight>
                  <a:srgbClr val="FFFFFF"/>
                </a:highlight>
                <a:latin typeface="Georgia"/>
                <a:ea typeface="Georgia"/>
                <a:cs typeface="Georgia"/>
                <a:sym typeface="Georgia"/>
              </a:rPr>
              <a:t>Let’s take a look at this class.</a:t>
            </a:r>
          </a:p>
          <a:p>
            <a:pPr lvl="0" marL="342900" rtl="0" algn="just">
              <a:spcBef>
                <a:spcPts val="0"/>
              </a:spcBef>
              <a:buClr>
                <a:schemeClr val="dk1"/>
              </a:buClr>
              <a:buFont typeface="Arial"/>
              <a:buNone/>
            </a:pPr>
            <a:r>
              <a:t/>
            </a:r>
            <a:endParaRPr sz="1500">
              <a:solidFill>
                <a:srgbClr val="262626"/>
              </a:solidFill>
              <a:highlight>
                <a:srgbClr val="FFFFFF"/>
              </a:highlight>
              <a:latin typeface="Georgia"/>
              <a:ea typeface="Georgia"/>
              <a:cs typeface="Georgia"/>
              <a:sym typeface="Georgia"/>
            </a:endParaRPr>
          </a:p>
          <a:p>
            <a:pPr lvl="0" marL="342900" rtl="0" algn="just">
              <a:spcBef>
                <a:spcPts val="0"/>
              </a:spcBef>
              <a:buClr>
                <a:schemeClr val="dk1"/>
              </a:buClr>
              <a:buSzPct val="73333"/>
              <a:buFont typeface="Arial"/>
              <a:buNone/>
            </a:pPr>
            <a:r>
              <a:rPr lang="en" sz="1500">
                <a:solidFill>
                  <a:srgbClr val="262626"/>
                </a:solidFill>
                <a:highlight>
                  <a:srgbClr val="FFFFFF"/>
                </a:highlight>
                <a:latin typeface="Georgia"/>
                <a:ea typeface="Georgia"/>
                <a:cs typeface="Georgia"/>
                <a:sym typeface="Georgia"/>
              </a:rPr>
              <a:t>This is a functioning broadcast method, but right now it’s tied to the Newspaper object. What if we change the name of the Newspaper class? What if we add more broadcast platforms? Both of these things would cause us to have to change our Newsperson object as well. Even though we have a very small dependency on the type of broadcasting our newsperson will be doing, it breaks all three of the requirements we defined above of good code.</a:t>
            </a:r>
          </a:p>
        </p:txBody>
      </p:sp>
      <p:sp>
        <p:nvSpPr>
          <p:cNvPr id="570" name="Shape 570"/>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5" name="Shape 575"/>
        <p:cNvGrpSpPr/>
        <p:nvPr/>
      </p:nvGrpSpPr>
      <p:grpSpPr>
        <a:xfrm>
          <a:off x="0" y="0"/>
          <a:ext cx="0" cy="0"/>
          <a:chOff x="0" y="0"/>
          <a:chExt cx="0" cy="0"/>
        </a:xfrm>
      </p:grpSpPr>
      <p:sp>
        <p:nvSpPr>
          <p:cNvPr id="576" name="Shape 576"/>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lnSpc>
                <a:spcPct val="100000"/>
              </a:lnSpc>
              <a:spcBef>
                <a:spcPts val="0"/>
              </a:spcBef>
              <a:spcAft>
                <a:spcPts val="2300"/>
              </a:spcAft>
              <a:buClr>
                <a:schemeClr val="dk1"/>
              </a:buClr>
              <a:buSzPct val="73333"/>
              <a:buFont typeface="Arial"/>
              <a:buNone/>
            </a:pPr>
            <a:r>
              <a:rPr lang="en" sz="1500">
                <a:solidFill>
                  <a:srgbClr val="262626"/>
                </a:solidFill>
                <a:highlight>
                  <a:srgbClr val="FFFFFF"/>
                </a:highlight>
                <a:latin typeface="Georgia"/>
                <a:ea typeface="Georgia"/>
                <a:cs typeface="Georgia"/>
                <a:sym typeface="Georgia"/>
              </a:rPr>
              <a:t>As you can see, we can now pass any news broadcasting platform through the broadcast method whether that’s Twitter, TV, or Newspaper. And if we know that Newspapers are usually going to be the platform of choice, we can make newspaper the default platform. This second strategy is flexible, mobile, and not fragile. We can change any of these classes and we won’t break the other classes. The higher level Newsperson class does not depend on the lower level classes and vice versa.</a:t>
            </a:r>
          </a:p>
          <a:p>
            <a:pPr lvl="0" rtl="0">
              <a:lnSpc>
                <a:spcPct val="100000"/>
              </a:lnSpc>
              <a:spcBef>
                <a:spcPts val="0"/>
              </a:spcBef>
              <a:spcAft>
                <a:spcPts val="2300"/>
              </a:spcAft>
              <a:buClr>
                <a:schemeClr val="dk1"/>
              </a:buClr>
              <a:buSzPct val="73333"/>
              <a:buFont typeface="Arial"/>
              <a:buNone/>
            </a:pPr>
            <a:r>
              <a:rPr lang="en" sz="1500">
                <a:solidFill>
                  <a:srgbClr val="262626"/>
                </a:solidFill>
                <a:highlight>
                  <a:srgbClr val="FFFFFF"/>
                </a:highlight>
                <a:latin typeface="Georgia"/>
                <a:ea typeface="Georgia"/>
                <a:cs typeface="Georgia"/>
                <a:sym typeface="Georgia"/>
              </a:rPr>
              <a:t>Finally, this second block of code is much easier to test. You can test each of the three platforms to make sure they produce the correct output. And you can test the higher level Newsperson class with a mock platform.</a:t>
            </a:r>
          </a:p>
          <a:p>
            <a:pPr lvl="0" rtl="0">
              <a:lnSpc>
                <a:spcPct val="100000"/>
              </a:lnSpc>
              <a:spcBef>
                <a:spcPts val="0"/>
              </a:spcBef>
              <a:buNone/>
            </a:pPr>
            <a:r>
              <a:t/>
            </a:r>
            <a:endParaRPr/>
          </a:p>
        </p:txBody>
      </p:sp>
      <p:sp>
        <p:nvSpPr>
          <p:cNvPr id="577" name="Shape 57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2" name="Shape 582"/>
        <p:cNvGrpSpPr/>
        <p:nvPr/>
      </p:nvGrpSpPr>
      <p:grpSpPr>
        <a:xfrm>
          <a:off x="0" y="0"/>
          <a:ext cx="0" cy="0"/>
          <a:chOff x="0" y="0"/>
          <a:chExt cx="0" cy="0"/>
        </a:xfrm>
      </p:grpSpPr>
      <p:sp>
        <p:nvSpPr>
          <p:cNvPr id="583" name="Shape 583"/>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584" name="Shape 584"/>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9" name="Shape 589"/>
        <p:cNvGrpSpPr/>
        <p:nvPr/>
      </p:nvGrpSpPr>
      <p:grpSpPr>
        <a:xfrm>
          <a:off x="0" y="0"/>
          <a:ext cx="0" cy="0"/>
          <a:chOff x="0" y="0"/>
          <a:chExt cx="0" cy="0"/>
        </a:xfrm>
      </p:grpSpPr>
      <p:sp>
        <p:nvSpPr>
          <p:cNvPr id="590" name="Shape 5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1" name="Shape 5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5" name="Shape 595"/>
        <p:cNvGrpSpPr/>
        <p:nvPr/>
      </p:nvGrpSpPr>
      <p:grpSpPr>
        <a:xfrm>
          <a:off x="0" y="0"/>
          <a:ext cx="0" cy="0"/>
          <a:chOff x="0" y="0"/>
          <a:chExt cx="0" cy="0"/>
        </a:xfrm>
      </p:grpSpPr>
      <p:sp>
        <p:nvSpPr>
          <p:cNvPr id="596" name="Shape 5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7" name="Shape 5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3" name="Shape 603"/>
        <p:cNvGrpSpPr/>
        <p:nvPr/>
      </p:nvGrpSpPr>
      <p:grpSpPr>
        <a:xfrm>
          <a:off x="0" y="0"/>
          <a:ext cx="0" cy="0"/>
          <a:chOff x="0" y="0"/>
          <a:chExt cx="0" cy="0"/>
        </a:xfrm>
      </p:grpSpPr>
      <p:sp>
        <p:nvSpPr>
          <p:cNvPr id="604" name="Shape 6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5" name="Shape 6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0" name="Shape 610"/>
        <p:cNvGrpSpPr/>
        <p:nvPr/>
      </p:nvGrpSpPr>
      <p:grpSpPr>
        <a:xfrm>
          <a:off x="0" y="0"/>
          <a:ext cx="0" cy="0"/>
          <a:chOff x="0" y="0"/>
          <a:chExt cx="0" cy="0"/>
        </a:xfrm>
      </p:grpSpPr>
      <p:sp>
        <p:nvSpPr>
          <p:cNvPr id="611" name="Shape 6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12" name="Shape 6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7" name="Shape 617"/>
        <p:cNvGrpSpPr/>
        <p:nvPr/>
      </p:nvGrpSpPr>
      <p:grpSpPr>
        <a:xfrm>
          <a:off x="0" y="0"/>
          <a:ext cx="0" cy="0"/>
          <a:chOff x="0" y="0"/>
          <a:chExt cx="0" cy="0"/>
        </a:xfrm>
      </p:grpSpPr>
      <p:sp>
        <p:nvSpPr>
          <p:cNvPr id="618" name="Shape 6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19" name="Shape 6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lnSpc>
                <a:spcPct val="128600"/>
              </a:lnSpc>
              <a:spcBef>
                <a:spcPts val="1100"/>
              </a:spcBef>
              <a:spcAft>
                <a:spcPts val="400"/>
              </a:spcAft>
              <a:buClr>
                <a:schemeClr val="dk1"/>
              </a:buClr>
              <a:buSzPct val="91666"/>
              <a:buFont typeface="Arial"/>
              <a:buNone/>
            </a:pPr>
            <a:r>
              <a:rPr b="1" lang="en" sz="1200">
                <a:solidFill>
                  <a:srgbClr val="333333"/>
                </a:solidFill>
              </a:rPr>
              <a:t>DRYing up the Code</a:t>
            </a:r>
          </a:p>
          <a:p>
            <a:pPr lvl="0" rtl="0">
              <a:lnSpc>
                <a:spcPct val="150000"/>
              </a:lnSpc>
              <a:spcBef>
                <a:spcPts val="0"/>
              </a:spcBef>
              <a:spcAft>
                <a:spcPts val="1700"/>
              </a:spcAft>
              <a:buClr>
                <a:schemeClr val="dk1"/>
              </a:buClr>
              <a:buSzPct val="91666"/>
              <a:buFont typeface="Arial"/>
              <a:buNone/>
            </a:pPr>
            <a:r>
              <a:rPr lang="en" sz="1200">
                <a:solidFill>
                  <a:srgbClr val="333333"/>
                </a:solidFill>
              </a:rPr>
              <a:t>At this point, it’s worth looking at some of the tools that Rails provides to eliminate duplication in your code. In particular, you can use </a:t>
            </a:r>
            <a:r>
              <a:rPr i="1" lang="en" sz="1200">
                <a:solidFill>
                  <a:srgbClr val="333333"/>
                </a:solidFill>
              </a:rPr>
              <a:t>partials</a:t>
            </a:r>
            <a:r>
              <a:rPr lang="en" sz="1200">
                <a:solidFill>
                  <a:srgbClr val="333333"/>
                </a:solidFill>
              </a:rPr>
              <a:t> to clean up duplication in views and </a:t>
            </a:r>
            <a:r>
              <a:rPr i="1" lang="en" sz="1200">
                <a:solidFill>
                  <a:srgbClr val="333333"/>
                </a:solidFill>
              </a:rPr>
              <a:t>filters</a:t>
            </a:r>
            <a:r>
              <a:rPr lang="en" sz="1200">
                <a:solidFill>
                  <a:srgbClr val="333333"/>
                </a:solidFill>
              </a:rPr>
              <a:t> to help with duplication in controllers.</a:t>
            </a:r>
          </a:p>
          <a:p>
            <a:pPr lvl="0" rtl="0">
              <a:lnSpc>
                <a:spcPct val="120000"/>
              </a:lnSpc>
              <a:spcBef>
                <a:spcPts val="1800"/>
              </a:spcBef>
              <a:spcAft>
                <a:spcPts val="400"/>
              </a:spcAft>
              <a:buClr>
                <a:schemeClr val="dk1"/>
              </a:buClr>
              <a:buSzPct val="91666"/>
              <a:buFont typeface="Arial"/>
              <a:buNone/>
            </a:pPr>
            <a:r>
              <a:rPr b="1" lang="en" sz="1200">
                <a:solidFill>
                  <a:srgbClr val="333333"/>
                </a:solidFill>
              </a:rPr>
              <a:t>7.1 Using Partials to Eliminate View Duplication</a:t>
            </a:r>
          </a:p>
          <a:p>
            <a:pPr lvl="0" rtl="0">
              <a:lnSpc>
                <a:spcPct val="150000"/>
              </a:lnSpc>
              <a:spcBef>
                <a:spcPts val="0"/>
              </a:spcBef>
              <a:spcAft>
                <a:spcPts val="1700"/>
              </a:spcAft>
              <a:buClr>
                <a:schemeClr val="dk1"/>
              </a:buClr>
              <a:buSzPct val="91666"/>
              <a:buFont typeface="Arial"/>
              <a:buNone/>
            </a:pPr>
            <a:r>
              <a:rPr lang="en" sz="1200">
                <a:solidFill>
                  <a:srgbClr val="333333"/>
                </a:solidFill>
              </a:rPr>
              <a:t>As you saw earlier, the scaffold-generated views for the </a:t>
            </a:r>
            <a:r>
              <a:rPr lang="en" sz="1200">
                <a:solidFill>
                  <a:srgbClr val="333333"/>
                </a:solidFill>
                <a:latin typeface="Courier New"/>
                <a:ea typeface="Courier New"/>
                <a:cs typeface="Courier New"/>
                <a:sym typeface="Courier New"/>
              </a:rPr>
              <a:t>new</a:t>
            </a:r>
            <a:r>
              <a:rPr lang="en" sz="1200">
                <a:solidFill>
                  <a:srgbClr val="333333"/>
                </a:solidFill>
              </a:rPr>
              <a:t> and </a:t>
            </a:r>
            <a:r>
              <a:rPr lang="en" sz="1200">
                <a:solidFill>
                  <a:srgbClr val="333333"/>
                </a:solidFill>
                <a:latin typeface="Courier New"/>
                <a:ea typeface="Courier New"/>
                <a:cs typeface="Courier New"/>
                <a:sym typeface="Courier New"/>
              </a:rPr>
              <a:t>edit</a:t>
            </a:r>
            <a:r>
              <a:rPr lang="en" sz="1200">
                <a:solidFill>
                  <a:srgbClr val="333333"/>
                </a:solidFill>
              </a:rPr>
              <a:t> actions are largely identical. You can pull the shared code out into a partial template. This requires editing the new and edit views, and adding a new template. The new </a:t>
            </a:r>
            <a:r>
              <a:rPr lang="en" sz="1200">
                <a:solidFill>
                  <a:srgbClr val="333333"/>
                </a:solidFill>
                <a:latin typeface="Courier New"/>
                <a:ea typeface="Courier New"/>
                <a:cs typeface="Courier New"/>
                <a:sym typeface="Courier New"/>
              </a:rPr>
              <a:t>_form.html.erb</a:t>
            </a:r>
            <a:r>
              <a:rPr lang="en" sz="1200">
                <a:solidFill>
                  <a:srgbClr val="333333"/>
                </a:solidFill>
              </a:rPr>
              <a:t> template should be saved in the same </a:t>
            </a:r>
            <a:r>
              <a:rPr lang="en" sz="1200">
                <a:solidFill>
                  <a:srgbClr val="333333"/>
                </a:solidFill>
                <a:latin typeface="Courier New"/>
                <a:ea typeface="Courier New"/>
                <a:cs typeface="Courier New"/>
                <a:sym typeface="Courier New"/>
              </a:rPr>
              <a:t>app/views/posts</a:t>
            </a:r>
            <a:r>
              <a:rPr lang="en" sz="1200">
                <a:solidFill>
                  <a:srgbClr val="333333"/>
                </a:solidFill>
              </a:rPr>
              <a:t> folder as the files from which it is being extracted. Note that the name of this file begins with an underscore; that’s the Rails naming convention for partial templates.</a:t>
            </a:r>
          </a:p>
          <a:p>
            <a:pPr lvl="0" rtl="0">
              <a:lnSpc>
                <a:spcPct val="163000"/>
              </a:lnSpc>
              <a:spcBef>
                <a:spcPts val="0"/>
              </a:spcBef>
              <a:spcAft>
                <a:spcPts val="2600"/>
              </a:spcAft>
              <a:buClr>
                <a:schemeClr val="dk1"/>
              </a:buClr>
              <a:buSzPct val="91666"/>
              <a:buFont typeface="Arial"/>
              <a:buNone/>
            </a:pPr>
            <a:r>
              <a:rPr lang="en" sz="1200">
                <a:solidFill>
                  <a:srgbClr val="333333"/>
                </a:solidFill>
                <a:highlight>
                  <a:srgbClr val="FFFFFF"/>
                </a:highlight>
              </a:rPr>
              <a:t>Now, when Rails renders the </a:t>
            </a:r>
            <a:r>
              <a:rPr lang="en" sz="1200">
                <a:solidFill>
                  <a:srgbClr val="333333"/>
                </a:solidFill>
                <a:latin typeface="Courier New"/>
                <a:ea typeface="Courier New"/>
                <a:cs typeface="Courier New"/>
                <a:sym typeface="Courier New"/>
              </a:rPr>
              <a:t>new</a:t>
            </a:r>
            <a:r>
              <a:rPr lang="en" sz="1200">
                <a:solidFill>
                  <a:srgbClr val="333333"/>
                </a:solidFill>
                <a:highlight>
                  <a:srgbClr val="FFFFFF"/>
                </a:highlight>
              </a:rPr>
              <a:t> or </a:t>
            </a:r>
            <a:r>
              <a:rPr lang="en" sz="1200">
                <a:solidFill>
                  <a:srgbClr val="333333"/>
                </a:solidFill>
                <a:latin typeface="Courier New"/>
                <a:ea typeface="Courier New"/>
                <a:cs typeface="Courier New"/>
                <a:sym typeface="Courier New"/>
              </a:rPr>
              <a:t>edit</a:t>
            </a:r>
            <a:r>
              <a:rPr lang="en" sz="1200">
                <a:solidFill>
                  <a:srgbClr val="333333"/>
                </a:solidFill>
                <a:highlight>
                  <a:srgbClr val="FFFFFF"/>
                </a:highlight>
              </a:rPr>
              <a:t> view, it will insert the </a:t>
            </a:r>
            <a:r>
              <a:rPr lang="en" sz="1200">
                <a:solidFill>
                  <a:srgbClr val="333333"/>
                </a:solidFill>
                <a:latin typeface="Courier New"/>
                <a:ea typeface="Courier New"/>
                <a:cs typeface="Courier New"/>
                <a:sym typeface="Courier New"/>
              </a:rPr>
              <a:t>_form</a:t>
            </a:r>
            <a:r>
              <a:rPr lang="en" sz="1200">
                <a:solidFill>
                  <a:srgbClr val="333333"/>
                </a:solidFill>
                <a:highlight>
                  <a:srgbClr val="FFFFFF"/>
                </a:highlight>
              </a:rPr>
              <a:t> partial at the indicated point. Note the naming convention for partials: if you refer to a partial named </a:t>
            </a:r>
            <a:r>
              <a:rPr lang="en" sz="1200">
                <a:solidFill>
                  <a:srgbClr val="333333"/>
                </a:solidFill>
                <a:latin typeface="Courier New"/>
                <a:ea typeface="Courier New"/>
                <a:cs typeface="Courier New"/>
                <a:sym typeface="Courier New"/>
              </a:rPr>
              <a:t>form</a:t>
            </a:r>
            <a:r>
              <a:rPr lang="en" sz="1200">
                <a:solidFill>
                  <a:srgbClr val="333333"/>
                </a:solidFill>
                <a:highlight>
                  <a:srgbClr val="FFFFFF"/>
                </a:highlight>
              </a:rPr>
              <a:t> inside of a view, the corresponding file is </a:t>
            </a:r>
            <a:r>
              <a:rPr lang="en" sz="1200">
                <a:solidFill>
                  <a:srgbClr val="333333"/>
                </a:solidFill>
                <a:latin typeface="Courier New"/>
                <a:ea typeface="Courier New"/>
                <a:cs typeface="Courier New"/>
                <a:sym typeface="Courier New"/>
              </a:rPr>
              <a:t>_form.html.erb</a:t>
            </a:r>
            <a:r>
              <a:rPr lang="en" sz="1200">
                <a:solidFill>
                  <a:srgbClr val="333333"/>
                </a:solidFill>
                <a:highlight>
                  <a:srgbClr val="FFFFFF"/>
                </a:highlight>
              </a:rPr>
              <a:t>, with a leading underscore.</a:t>
            </a:r>
          </a:p>
          <a:p>
            <a:pPr lvl="0" rtl="0">
              <a:lnSpc>
                <a:spcPct val="163000"/>
              </a:lnSpc>
              <a:spcBef>
                <a:spcPts val="0"/>
              </a:spcBef>
              <a:spcAft>
                <a:spcPts val="2600"/>
              </a:spcAft>
              <a:buClr>
                <a:schemeClr val="dk1"/>
              </a:buClr>
              <a:buFont typeface="Arial"/>
              <a:buNone/>
            </a:pPr>
            <a:r>
              <a:t/>
            </a:r>
            <a:endParaRPr sz="1050">
              <a:solidFill>
                <a:srgbClr val="333333"/>
              </a:solidFill>
              <a:highlight>
                <a:srgbClr val="FFFFFF"/>
              </a:highlight>
            </a:endParaRPr>
          </a:p>
          <a:p>
            <a:pPr lvl="0" marL="342900" rtl="0" algn="just">
              <a:spcBef>
                <a:spcPts val="0"/>
              </a:spcBef>
              <a:buClr>
                <a:schemeClr val="dk1"/>
              </a:buClr>
              <a:buFont typeface="Arial"/>
              <a:buNone/>
            </a:pPr>
            <a:r>
              <a:t/>
            </a:r>
            <a:endParaRPr sz="1100"/>
          </a:p>
          <a:p>
            <a:pPr lvl="0" marL="342900" rtl="0" algn="just">
              <a:spcBef>
                <a:spcPts val="0"/>
              </a:spcBef>
              <a:buClr>
                <a:schemeClr val="dk1"/>
              </a:buClr>
              <a:buSzPct val="100000"/>
              <a:buFont typeface="Arial"/>
              <a:buNone/>
            </a:pPr>
            <a:r>
              <a:rPr lang="en" sz="1100"/>
              <a:t> </a:t>
            </a:r>
          </a:p>
        </p:txBody>
      </p:sp>
      <p:sp>
        <p:nvSpPr>
          <p:cNvPr id="167" name="Shape 16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sz="1050">
              <a:solidFill>
                <a:srgbClr val="333333"/>
              </a:solidFill>
              <a:highlight>
                <a:srgbClr val="FFFFFF"/>
              </a:highligh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56" name="Shape 56"/>
        <p:cNvGrpSpPr/>
        <p:nvPr/>
      </p:nvGrpSpPr>
      <p:grpSpPr>
        <a:xfrm>
          <a:off x="0" y="0"/>
          <a:ext cx="0" cy="0"/>
          <a:chOff x="0" y="0"/>
          <a:chExt cx="0" cy="0"/>
        </a:xfrm>
      </p:grpSpPr>
      <p:sp>
        <p:nvSpPr>
          <p:cNvPr id="57" name="Shape 57"/>
          <p:cNvSpPr txBox="1"/>
          <p:nvPr>
            <p:ph type="ctrTitle"/>
          </p:nvPr>
        </p:nvSpPr>
        <p:spPr>
          <a:xfrm>
            <a:off x="685800" y="1597818"/>
            <a:ext cx="7772400" cy="11025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58" name="Shape 58"/>
          <p:cNvSpPr txBox="1"/>
          <p:nvPr>
            <p:ph idx="1" type="subTitle"/>
          </p:nvPr>
        </p:nvSpPr>
        <p:spPr>
          <a:xfrm>
            <a:off x="1371600" y="2914650"/>
            <a:ext cx="6400800" cy="1314600"/>
          </a:xfrm>
          <a:prstGeom prst="rect">
            <a:avLst/>
          </a:prstGeom>
          <a:noFill/>
          <a:ln>
            <a:noFill/>
          </a:ln>
        </p:spPr>
        <p:txBody>
          <a:bodyPr anchorCtr="0" anchor="t" bIns="91425" lIns="91425" rIns="91425" tIns="91425"/>
          <a:lstStyle>
            <a:lvl1pPr indent="0" lvl="0" marL="0" marR="0" rtl="0" algn="ctr">
              <a:spcBef>
                <a:spcPts val="640"/>
              </a:spcBef>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59" name="Shape 59"/>
          <p:cNvSpPr txBox="1"/>
          <p:nvPr>
            <p:ph idx="10" type="dt"/>
          </p:nvPr>
        </p:nvSpPr>
        <p:spPr>
          <a:xfrm>
            <a:off x="457200" y="4767262"/>
            <a:ext cx="2133600" cy="273900"/>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1" name="Shape 61"/>
          <p:cNvSpPr txBox="1"/>
          <p:nvPr>
            <p:ph idx="12" type="sldNum"/>
          </p:nvPr>
        </p:nvSpPr>
        <p:spPr>
          <a:xfrm>
            <a:off x="6553200" y="4767262"/>
            <a:ext cx="2133600" cy="2739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62" name="Shape 62"/>
        <p:cNvGrpSpPr/>
        <p:nvPr/>
      </p:nvGrpSpPr>
      <p:grpSpPr>
        <a:xfrm>
          <a:off x="0" y="0"/>
          <a:ext cx="0" cy="0"/>
          <a:chOff x="0" y="0"/>
          <a:chExt cx="0" cy="0"/>
        </a:xfrm>
      </p:grpSpPr>
      <p:sp>
        <p:nvSpPr>
          <p:cNvPr id="63" name="Shape 63"/>
          <p:cNvSpPr txBox="1"/>
          <p:nvPr>
            <p:ph type="title"/>
          </p:nvPr>
        </p:nvSpPr>
        <p:spPr>
          <a:xfrm>
            <a:off x="457200" y="205978"/>
            <a:ext cx="8229600" cy="8574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64" name="Shape 64"/>
          <p:cNvSpPr txBox="1"/>
          <p:nvPr>
            <p:ph idx="1" type="body"/>
          </p:nvPr>
        </p:nvSpPr>
        <p:spPr>
          <a:xfrm>
            <a:off x="457200" y="1200150"/>
            <a:ext cx="8229600" cy="33945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457200" y="4767262"/>
            <a:ext cx="2133600" cy="273900"/>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6553200" y="4767262"/>
            <a:ext cx="2133600" cy="2739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8" name="Shape 68"/>
        <p:cNvGrpSpPr/>
        <p:nvPr/>
      </p:nvGrpSpPr>
      <p:grpSpPr>
        <a:xfrm>
          <a:off x="0" y="0"/>
          <a:ext cx="0" cy="0"/>
          <a:chOff x="0" y="0"/>
          <a:chExt cx="0" cy="0"/>
        </a:xfrm>
      </p:grpSpPr>
      <p:sp>
        <p:nvSpPr>
          <p:cNvPr id="69" name="Shape 69"/>
          <p:cNvSpPr txBox="1"/>
          <p:nvPr>
            <p:ph idx="10" type="dt"/>
          </p:nvPr>
        </p:nvSpPr>
        <p:spPr>
          <a:xfrm>
            <a:off x="457200" y="4767262"/>
            <a:ext cx="2133600" cy="273900"/>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0" name="Shape 70"/>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2" type="sldNum"/>
          </p:nvPr>
        </p:nvSpPr>
        <p:spPr>
          <a:xfrm>
            <a:off x="6553200" y="4767262"/>
            <a:ext cx="2133600" cy="2739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72" name="Shape 72"/>
        <p:cNvGrpSpPr/>
        <p:nvPr/>
      </p:nvGrpSpPr>
      <p:grpSpPr>
        <a:xfrm>
          <a:off x="0" y="0"/>
          <a:ext cx="0" cy="0"/>
          <a:chOff x="0" y="0"/>
          <a:chExt cx="0" cy="0"/>
        </a:xfrm>
      </p:grpSpPr>
      <p:sp>
        <p:nvSpPr>
          <p:cNvPr id="73" name="Shape 73"/>
          <p:cNvSpPr txBox="1"/>
          <p:nvPr>
            <p:ph type="title"/>
          </p:nvPr>
        </p:nvSpPr>
        <p:spPr>
          <a:xfrm>
            <a:off x="722312" y="3305175"/>
            <a:ext cx="7772400" cy="1021500"/>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Calibri"/>
              <a:buNone/>
              <a:defRPr b="1" i="0" sz="4000" u="none" cap="none" strike="noStrike">
                <a:solidFill>
                  <a:schemeClr val="dk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74" name="Shape 74"/>
          <p:cNvSpPr txBox="1"/>
          <p:nvPr>
            <p:ph idx="1" type="body"/>
          </p:nvPr>
        </p:nvSpPr>
        <p:spPr>
          <a:xfrm>
            <a:off x="722312" y="2180034"/>
            <a:ext cx="7772400" cy="1125299"/>
          </a:xfrm>
          <a:prstGeom prst="rect">
            <a:avLst/>
          </a:prstGeom>
          <a:noFill/>
          <a:ln>
            <a:noFill/>
          </a:ln>
        </p:spPr>
        <p:txBody>
          <a:bodyPr anchorCtr="0" anchor="b" bIns="91425" lIns="91425" rIns="91425" tIns="91425"/>
          <a:lstStyle>
            <a:lvl1pPr indent="0" lvl="0" marL="0" marR="0" rtl="0" algn="l">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0" algn="l">
              <a:spcBef>
                <a:spcPts val="360"/>
              </a:spcBef>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spcBef>
                <a:spcPts val="320"/>
              </a:spcBef>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75" name="Shape 75"/>
          <p:cNvSpPr txBox="1"/>
          <p:nvPr>
            <p:ph idx="10" type="dt"/>
          </p:nvPr>
        </p:nvSpPr>
        <p:spPr>
          <a:xfrm>
            <a:off x="457200" y="4767262"/>
            <a:ext cx="2133600" cy="273900"/>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6" name="Shape 76"/>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2" type="sldNum"/>
          </p:nvPr>
        </p:nvSpPr>
        <p:spPr>
          <a:xfrm>
            <a:off x="6553200" y="4767262"/>
            <a:ext cx="2133600" cy="2739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78" name="Shape 78"/>
        <p:cNvGrpSpPr/>
        <p:nvPr/>
      </p:nvGrpSpPr>
      <p:grpSpPr>
        <a:xfrm>
          <a:off x="0" y="0"/>
          <a:ext cx="0" cy="0"/>
          <a:chOff x="0" y="0"/>
          <a:chExt cx="0" cy="0"/>
        </a:xfrm>
      </p:grpSpPr>
      <p:sp>
        <p:nvSpPr>
          <p:cNvPr id="79" name="Shape 79"/>
          <p:cNvSpPr txBox="1"/>
          <p:nvPr>
            <p:ph type="title"/>
          </p:nvPr>
        </p:nvSpPr>
        <p:spPr>
          <a:xfrm>
            <a:off x="457200" y="205978"/>
            <a:ext cx="8229600" cy="8574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80" name="Shape 80"/>
          <p:cNvSpPr txBox="1"/>
          <p:nvPr>
            <p:ph idx="1" type="body"/>
          </p:nvPr>
        </p:nvSpPr>
        <p:spPr>
          <a:xfrm>
            <a:off x="457200" y="1200150"/>
            <a:ext cx="4038600" cy="3394500"/>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Shape 81"/>
          <p:cNvSpPr txBox="1"/>
          <p:nvPr>
            <p:ph idx="2" type="body"/>
          </p:nvPr>
        </p:nvSpPr>
        <p:spPr>
          <a:xfrm>
            <a:off x="4648200" y="1200150"/>
            <a:ext cx="4038600" cy="3394500"/>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82" name="Shape 82"/>
          <p:cNvSpPr txBox="1"/>
          <p:nvPr>
            <p:ph idx="10" type="dt"/>
          </p:nvPr>
        </p:nvSpPr>
        <p:spPr>
          <a:xfrm>
            <a:off x="457200" y="4767262"/>
            <a:ext cx="2133600" cy="273900"/>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3" name="Shape 83"/>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4" name="Shape 84"/>
          <p:cNvSpPr txBox="1"/>
          <p:nvPr>
            <p:ph idx="12" type="sldNum"/>
          </p:nvPr>
        </p:nvSpPr>
        <p:spPr>
          <a:xfrm>
            <a:off x="6553200" y="4767262"/>
            <a:ext cx="2133600" cy="2739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85" name="Shape 85"/>
        <p:cNvGrpSpPr/>
        <p:nvPr/>
      </p:nvGrpSpPr>
      <p:grpSpPr>
        <a:xfrm>
          <a:off x="0" y="0"/>
          <a:ext cx="0" cy="0"/>
          <a:chOff x="0" y="0"/>
          <a:chExt cx="0" cy="0"/>
        </a:xfrm>
      </p:grpSpPr>
      <p:sp>
        <p:nvSpPr>
          <p:cNvPr id="86" name="Shape 86"/>
          <p:cNvSpPr txBox="1"/>
          <p:nvPr>
            <p:ph type="title"/>
          </p:nvPr>
        </p:nvSpPr>
        <p:spPr>
          <a:xfrm>
            <a:off x="457200" y="205978"/>
            <a:ext cx="8229600" cy="8574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87" name="Shape 87"/>
          <p:cNvSpPr txBox="1"/>
          <p:nvPr>
            <p:ph idx="1" type="body"/>
          </p:nvPr>
        </p:nvSpPr>
        <p:spPr>
          <a:xfrm>
            <a:off x="457200" y="1151334"/>
            <a:ext cx="4040100" cy="480000"/>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88" name="Shape 88"/>
          <p:cNvSpPr txBox="1"/>
          <p:nvPr>
            <p:ph idx="2" type="body"/>
          </p:nvPr>
        </p:nvSpPr>
        <p:spPr>
          <a:xfrm>
            <a:off x="457200" y="1631156"/>
            <a:ext cx="4040100" cy="2963400"/>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89" name="Shape 89"/>
          <p:cNvSpPr txBox="1"/>
          <p:nvPr>
            <p:ph idx="3" type="body"/>
          </p:nvPr>
        </p:nvSpPr>
        <p:spPr>
          <a:xfrm>
            <a:off x="4645025" y="1151334"/>
            <a:ext cx="4041900" cy="480000"/>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90" name="Shape 90"/>
          <p:cNvSpPr txBox="1"/>
          <p:nvPr>
            <p:ph idx="4" type="body"/>
          </p:nvPr>
        </p:nvSpPr>
        <p:spPr>
          <a:xfrm>
            <a:off x="4645025" y="1631156"/>
            <a:ext cx="4041900" cy="2963400"/>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91" name="Shape 91"/>
          <p:cNvSpPr txBox="1"/>
          <p:nvPr>
            <p:ph idx="10" type="dt"/>
          </p:nvPr>
        </p:nvSpPr>
        <p:spPr>
          <a:xfrm>
            <a:off x="457200" y="4767262"/>
            <a:ext cx="2133600" cy="273900"/>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2" name="Shape 92"/>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3" name="Shape 93"/>
          <p:cNvSpPr txBox="1"/>
          <p:nvPr>
            <p:ph idx="12" type="sldNum"/>
          </p:nvPr>
        </p:nvSpPr>
        <p:spPr>
          <a:xfrm>
            <a:off x="6553200" y="4767262"/>
            <a:ext cx="2133600" cy="2739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94" name="Shape 94"/>
        <p:cNvGrpSpPr/>
        <p:nvPr/>
      </p:nvGrpSpPr>
      <p:grpSpPr>
        <a:xfrm>
          <a:off x="0" y="0"/>
          <a:ext cx="0" cy="0"/>
          <a:chOff x="0" y="0"/>
          <a:chExt cx="0" cy="0"/>
        </a:xfrm>
      </p:grpSpPr>
      <p:sp>
        <p:nvSpPr>
          <p:cNvPr id="95" name="Shape 95"/>
          <p:cNvSpPr txBox="1"/>
          <p:nvPr>
            <p:ph type="title"/>
          </p:nvPr>
        </p:nvSpPr>
        <p:spPr>
          <a:xfrm>
            <a:off x="457200" y="205978"/>
            <a:ext cx="8229600" cy="8574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96" name="Shape 96"/>
          <p:cNvSpPr txBox="1"/>
          <p:nvPr>
            <p:ph idx="10" type="dt"/>
          </p:nvPr>
        </p:nvSpPr>
        <p:spPr>
          <a:xfrm>
            <a:off x="457200" y="4767262"/>
            <a:ext cx="2133600" cy="273900"/>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7" name="Shape 97"/>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8" name="Shape 98"/>
          <p:cNvSpPr txBox="1"/>
          <p:nvPr>
            <p:ph idx="12" type="sldNum"/>
          </p:nvPr>
        </p:nvSpPr>
        <p:spPr>
          <a:xfrm>
            <a:off x="6553200" y="4767262"/>
            <a:ext cx="2133600" cy="2739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99" name="Shape 99"/>
        <p:cNvGrpSpPr/>
        <p:nvPr/>
      </p:nvGrpSpPr>
      <p:grpSpPr>
        <a:xfrm>
          <a:off x="0" y="0"/>
          <a:ext cx="0" cy="0"/>
          <a:chOff x="0" y="0"/>
          <a:chExt cx="0" cy="0"/>
        </a:xfrm>
      </p:grpSpPr>
      <p:sp>
        <p:nvSpPr>
          <p:cNvPr id="100" name="Shape 100"/>
          <p:cNvSpPr txBox="1"/>
          <p:nvPr>
            <p:ph type="title"/>
          </p:nvPr>
        </p:nvSpPr>
        <p:spPr>
          <a:xfrm>
            <a:off x="457200" y="204787"/>
            <a:ext cx="3008400" cy="871500"/>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01" name="Shape 101"/>
          <p:cNvSpPr txBox="1"/>
          <p:nvPr>
            <p:ph idx="1" type="body"/>
          </p:nvPr>
        </p:nvSpPr>
        <p:spPr>
          <a:xfrm>
            <a:off x="3575050" y="204787"/>
            <a:ext cx="5111700" cy="43896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02" name="Shape 102"/>
          <p:cNvSpPr txBox="1"/>
          <p:nvPr>
            <p:ph idx="2" type="body"/>
          </p:nvPr>
        </p:nvSpPr>
        <p:spPr>
          <a:xfrm>
            <a:off x="457200" y="1076325"/>
            <a:ext cx="3008400" cy="3518400"/>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103" name="Shape 103"/>
          <p:cNvSpPr txBox="1"/>
          <p:nvPr>
            <p:ph idx="10" type="dt"/>
          </p:nvPr>
        </p:nvSpPr>
        <p:spPr>
          <a:xfrm>
            <a:off x="457200" y="4767262"/>
            <a:ext cx="2133600" cy="273900"/>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4" name="Shape 104"/>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5" name="Shape 105"/>
          <p:cNvSpPr txBox="1"/>
          <p:nvPr>
            <p:ph idx="12" type="sldNum"/>
          </p:nvPr>
        </p:nvSpPr>
        <p:spPr>
          <a:xfrm>
            <a:off x="6553200" y="4767262"/>
            <a:ext cx="2133600" cy="2739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06" name="Shape 106"/>
        <p:cNvGrpSpPr/>
        <p:nvPr/>
      </p:nvGrpSpPr>
      <p:grpSpPr>
        <a:xfrm>
          <a:off x="0" y="0"/>
          <a:ext cx="0" cy="0"/>
          <a:chOff x="0" y="0"/>
          <a:chExt cx="0" cy="0"/>
        </a:xfrm>
      </p:grpSpPr>
      <p:sp>
        <p:nvSpPr>
          <p:cNvPr id="107" name="Shape 107"/>
          <p:cNvSpPr txBox="1"/>
          <p:nvPr>
            <p:ph type="title"/>
          </p:nvPr>
        </p:nvSpPr>
        <p:spPr>
          <a:xfrm>
            <a:off x="1792288" y="3600450"/>
            <a:ext cx="5486400" cy="425100"/>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08" name="Shape 108"/>
          <p:cNvSpPr/>
          <p:nvPr>
            <p:ph idx="2" type="pic"/>
          </p:nvPr>
        </p:nvSpPr>
        <p:spPr>
          <a:xfrm>
            <a:off x="1792288" y="459581"/>
            <a:ext cx="5486400" cy="3086100"/>
          </a:xfrm>
          <a:prstGeom prst="rect">
            <a:avLst/>
          </a:prstGeom>
          <a:noFill/>
          <a:ln>
            <a:noFill/>
          </a:ln>
        </p:spPr>
        <p:txBody>
          <a:bodyPr anchorCtr="0" anchor="t" bIns="91425" lIns="91425" rIns="91425" tIns="91425"/>
          <a:lstStyle>
            <a:lvl1pPr indent="0" lvl="0" marL="0" marR="0" rtl="0" algn="l">
              <a:spcBef>
                <a:spcPts val="64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109" name="Shape 109"/>
          <p:cNvSpPr txBox="1"/>
          <p:nvPr>
            <p:ph idx="1" type="body"/>
          </p:nvPr>
        </p:nvSpPr>
        <p:spPr>
          <a:xfrm>
            <a:off x="1792288" y="4025503"/>
            <a:ext cx="5486400" cy="603600"/>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110" name="Shape 110"/>
          <p:cNvSpPr txBox="1"/>
          <p:nvPr>
            <p:ph idx="10" type="dt"/>
          </p:nvPr>
        </p:nvSpPr>
        <p:spPr>
          <a:xfrm>
            <a:off x="457200" y="4767262"/>
            <a:ext cx="2133600" cy="273900"/>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11" name="Shape 111"/>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12" name="Shape 112"/>
          <p:cNvSpPr txBox="1"/>
          <p:nvPr>
            <p:ph idx="12" type="sldNum"/>
          </p:nvPr>
        </p:nvSpPr>
        <p:spPr>
          <a:xfrm>
            <a:off x="6553200" y="4767262"/>
            <a:ext cx="2133600" cy="2739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13" name="Shape 113"/>
        <p:cNvGrpSpPr/>
        <p:nvPr/>
      </p:nvGrpSpPr>
      <p:grpSpPr>
        <a:xfrm>
          <a:off x="0" y="0"/>
          <a:ext cx="0" cy="0"/>
          <a:chOff x="0" y="0"/>
          <a:chExt cx="0" cy="0"/>
        </a:xfrm>
      </p:grpSpPr>
      <p:sp>
        <p:nvSpPr>
          <p:cNvPr id="114" name="Shape 114"/>
          <p:cNvSpPr txBox="1"/>
          <p:nvPr>
            <p:ph type="title"/>
          </p:nvPr>
        </p:nvSpPr>
        <p:spPr>
          <a:xfrm>
            <a:off x="457200" y="205978"/>
            <a:ext cx="8229600" cy="8574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15" name="Shape 115"/>
          <p:cNvSpPr txBox="1"/>
          <p:nvPr>
            <p:ph idx="1" type="body"/>
          </p:nvPr>
        </p:nvSpPr>
        <p:spPr>
          <a:xfrm rot="5400000">
            <a:off x="2874750" y="-1217400"/>
            <a:ext cx="3394500" cy="82296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16" name="Shape 116"/>
          <p:cNvSpPr txBox="1"/>
          <p:nvPr>
            <p:ph idx="10" type="dt"/>
          </p:nvPr>
        </p:nvSpPr>
        <p:spPr>
          <a:xfrm>
            <a:off x="457200" y="4767262"/>
            <a:ext cx="2133600" cy="273900"/>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17" name="Shape 117"/>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18" name="Shape 118"/>
          <p:cNvSpPr txBox="1"/>
          <p:nvPr>
            <p:ph idx="12" type="sldNum"/>
          </p:nvPr>
        </p:nvSpPr>
        <p:spPr>
          <a:xfrm>
            <a:off x="6553200" y="4767262"/>
            <a:ext cx="2133600" cy="2739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19" name="Shape 119"/>
        <p:cNvGrpSpPr/>
        <p:nvPr/>
      </p:nvGrpSpPr>
      <p:grpSpPr>
        <a:xfrm>
          <a:off x="0" y="0"/>
          <a:ext cx="0" cy="0"/>
          <a:chOff x="0" y="0"/>
          <a:chExt cx="0" cy="0"/>
        </a:xfrm>
      </p:grpSpPr>
      <p:sp>
        <p:nvSpPr>
          <p:cNvPr id="120" name="Shape 120"/>
          <p:cNvSpPr txBox="1"/>
          <p:nvPr>
            <p:ph type="title"/>
          </p:nvPr>
        </p:nvSpPr>
        <p:spPr>
          <a:xfrm rot="5400000">
            <a:off x="5463750" y="1371628"/>
            <a:ext cx="4388700" cy="20574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21" name="Shape 121"/>
          <p:cNvSpPr txBox="1"/>
          <p:nvPr>
            <p:ph idx="1" type="body"/>
          </p:nvPr>
        </p:nvSpPr>
        <p:spPr>
          <a:xfrm rot="5400000">
            <a:off x="1272750" y="-609571"/>
            <a:ext cx="4388700" cy="60198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22" name="Shape 122"/>
          <p:cNvSpPr txBox="1"/>
          <p:nvPr>
            <p:ph idx="10" type="dt"/>
          </p:nvPr>
        </p:nvSpPr>
        <p:spPr>
          <a:xfrm>
            <a:off x="457200" y="4767262"/>
            <a:ext cx="2133600" cy="273900"/>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23" name="Shape 123"/>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24" name="Shape 124"/>
          <p:cNvSpPr txBox="1"/>
          <p:nvPr>
            <p:ph idx="12" type="sldNum"/>
          </p:nvPr>
        </p:nvSpPr>
        <p:spPr>
          <a:xfrm>
            <a:off x="6553200" y="4767262"/>
            <a:ext cx="2133600" cy="2739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457200" y="205978"/>
            <a:ext cx="8229600" cy="8574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52" name="Shape 52"/>
          <p:cNvSpPr txBox="1"/>
          <p:nvPr>
            <p:ph idx="1" type="body"/>
          </p:nvPr>
        </p:nvSpPr>
        <p:spPr>
          <a:xfrm>
            <a:off x="457200" y="1200150"/>
            <a:ext cx="8229600" cy="33945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53" name="Shape 53"/>
          <p:cNvSpPr txBox="1"/>
          <p:nvPr>
            <p:ph idx="10" type="dt"/>
          </p:nvPr>
        </p:nvSpPr>
        <p:spPr>
          <a:xfrm>
            <a:off x="457200" y="4767262"/>
            <a:ext cx="2133600" cy="273900"/>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4" name="Shape 54"/>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5" name="Shape 55"/>
          <p:cNvSpPr txBox="1"/>
          <p:nvPr>
            <p:ph idx="12" type="sldNum"/>
          </p:nvPr>
        </p:nvSpPr>
        <p:spPr>
          <a:xfrm>
            <a:off x="6553200" y="4767262"/>
            <a:ext cx="2133600" cy="2739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05.jpg"/><Relationship Id="rId4" Type="http://schemas.openxmlformats.org/officeDocument/2006/relationships/image" Target="../media/image0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05.jpg"/><Relationship Id="rId4" Type="http://schemas.openxmlformats.org/officeDocument/2006/relationships/image" Target="../media/image0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05.jpg"/><Relationship Id="rId4" Type="http://schemas.openxmlformats.org/officeDocument/2006/relationships/image" Target="../media/image0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0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09.jp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0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1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1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10.jpg"/><Relationship Id="rId4" Type="http://schemas.openxmlformats.org/officeDocument/2006/relationships/image" Target="../media/image0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0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00.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Relationship Id="rId3" Type="http://schemas.openxmlformats.org/officeDocument/2006/relationships/image" Target="../media/image11.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Relationship Id="rId3" Type="http://schemas.openxmlformats.org/officeDocument/2006/relationships/image" Target="../media/image27.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Relationship Id="rId3" Type="http://schemas.openxmlformats.org/officeDocument/2006/relationships/image" Target="../media/image16.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9.xml"/><Relationship Id="rId3"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0.xml"/><Relationship Id="rId3" Type="http://schemas.openxmlformats.org/officeDocument/2006/relationships/image" Target="../media/image16.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2.xml"/><Relationship Id="rId3" Type="http://schemas.openxmlformats.org/officeDocument/2006/relationships/image" Target="../media/image13.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4.xml"/><Relationship Id="rId3" Type="http://schemas.openxmlformats.org/officeDocument/2006/relationships/image" Target="../media/image18.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6.xml"/><Relationship Id="rId3" Type="http://schemas.openxmlformats.org/officeDocument/2006/relationships/image" Target="../media/image14.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8.xml"/><Relationship Id="rId3" Type="http://schemas.openxmlformats.org/officeDocument/2006/relationships/image" Target="../media/image15.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04.jpg"/><Relationship Id="rId4" Type="http://schemas.openxmlformats.org/officeDocument/2006/relationships/image" Target="../media/image03.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1.xml"/><Relationship Id="rId3" Type="http://schemas.openxmlformats.org/officeDocument/2006/relationships/image" Target="../media/image21.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2.xml"/><Relationship Id="rId3" Type="http://schemas.openxmlformats.org/officeDocument/2006/relationships/image" Target="../media/image26.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3.xml"/><Relationship Id="rId3" Type="http://schemas.openxmlformats.org/officeDocument/2006/relationships/image" Target="../media/image19.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5.xml"/><Relationship Id="rId3" Type="http://schemas.openxmlformats.org/officeDocument/2006/relationships/image" Target="../media/image25.png"/><Relationship Id="rId4" Type="http://schemas.openxmlformats.org/officeDocument/2006/relationships/image" Target="../media/image2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6.xml"/><Relationship Id="rId3" Type="http://schemas.openxmlformats.org/officeDocument/2006/relationships/image" Target="../media/image20.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7.xml"/><Relationship Id="rId3" Type="http://schemas.openxmlformats.org/officeDocument/2006/relationships/image" Target="../media/image23.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04.jpg"/><Relationship Id="rId4" Type="http://schemas.openxmlformats.org/officeDocument/2006/relationships/image" Target="../media/image0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28.jpg"/><Relationship Id="rId4" Type="http://schemas.openxmlformats.org/officeDocument/2006/relationships/image" Target="../media/image02.jpg"/><Relationship Id="rId5"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0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type="ctrTitle"/>
          </p:nvPr>
        </p:nvSpPr>
        <p:spPr>
          <a:xfrm>
            <a:off x="685800" y="1597818"/>
            <a:ext cx="7772400" cy="11025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b="0" i="0" lang="en" sz="4400" u="none" cap="none" strike="noStrike">
                <a:solidFill>
                  <a:schemeClr val="lt1"/>
                </a:solidFill>
                <a:latin typeface="Calibri"/>
                <a:ea typeface="Calibri"/>
                <a:cs typeface="Calibri"/>
                <a:sym typeface="Calibri"/>
              </a:rPr>
              <a:t>Introduction to Software Design</a:t>
            </a:r>
          </a:p>
        </p:txBody>
      </p:sp>
      <p:sp>
        <p:nvSpPr>
          <p:cNvPr id="130" name="Shape 130"/>
          <p:cNvSpPr txBox="1"/>
          <p:nvPr>
            <p:ph idx="1" type="subTitle"/>
          </p:nvPr>
        </p:nvSpPr>
        <p:spPr>
          <a:xfrm>
            <a:off x="1371600" y="2914650"/>
            <a:ext cx="6400800" cy="1314600"/>
          </a:xfrm>
          <a:prstGeom prst="rect">
            <a:avLst/>
          </a:prstGeom>
          <a:noFill/>
          <a:ln>
            <a:noFill/>
          </a:ln>
        </p:spPr>
        <p:txBody>
          <a:bodyPr anchorCtr="0" anchor="t" bIns="45700" lIns="91425" rIns="91425" tIns="45700">
            <a:noAutofit/>
          </a:bodyPr>
          <a:lstStyle/>
          <a:p>
            <a:pPr indent="0" lvl="0" marL="0" marR="0" rtl="0" algn="ctr">
              <a:spcBef>
                <a:spcPts val="0"/>
              </a:spcBef>
              <a:buClr>
                <a:srgbClr val="888888"/>
              </a:buClr>
              <a:buSzPct val="25000"/>
              <a:buFont typeface="Arial"/>
              <a:buNone/>
            </a:pPr>
            <a:r>
              <a:rPr b="0" i="0" lang="en" sz="3200" u="none" cap="none" strike="noStrike">
                <a:solidFill>
                  <a:srgbClr val="888888"/>
                </a:solidFill>
                <a:latin typeface="Calibri"/>
                <a:ea typeface="Calibri"/>
                <a:cs typeface="Calibri"/>
                <a:sym typeface="Calibri"/>
              </a:rPr>
              <a:t>Lecture part </a:t>
            </a:r>
            <a:r>
              <a:rPr lang="en"/>
              <a:t>2</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x="0" y="0"/>
          <a:ext cx="0" cy="0"/>
          <a:chOff x="0" y="0"/>
          <a:chExt cx="0" cy="0"/>
        </a:xfrm>
      </p:grpSpPr>
      <p:sp>
        <p:nvSpPr>
          <p:cNvPr id="198" name="Shape 198"/>
          <p:cNvSpPr txBox="1"/>
          <p:nvPr>
            <p:ph type="title"/>
          </p:nvPr>
        </p:nvSpPr>
        <p:spPr>
          <a:xfrm>
            <a:off x="659900" y="478649"/>
            <a:ext cx="3372600" cy="934200"/>
          </a:xfrm>
          <a:prstGeom prst="rect">
            <a:avLst/>
          </a:prstGeom>
        </p:spPr>
        <p:txBody>
          <a:bodyPr anchorCtr="0" anchor="ctr" bIns="91425" lIns="91425" rIns="91425" tIns="91425">
            <a:noAutofit/>
          </a:bodyPr>
          <a:lstStyle/>
          <a:p>
            <a:pPr lvl="0" rtl="0" algn="l">
              <a:spcBef>
                <a:spcPts val="0"/>
              </a:spcBef>
              <a:buNone/>
            </a:pPr>
            <a:r>
              <a:rPr lang="en" sz="2000">
                <a:solidFill>
                  <a:srgbClr val="FFFFFF"/>
                </a:solidFill>
              </a:rPr>
              <a:t>Duplication in controllers?</a:t>
            </a:r>
          </a:p>
          <a:p>
            <a:pPr lvl="0" rtl="0" algn="l">
              <a:spcBef>
                <a:spcPts val="0"/>
              </a:spcBef>
              <a:buNone/>
            </a:pPr>
            <a:r>
              <a:rPr lang="en" sz="2000">
                <a:solidFill>
                  <a:srgbClr val="FFFFFF"/>
                </a:solidFill>
              </a:rPr>
              <a:t>Use Rails </a:t>
            </a:r>
            <a:r>
              <a:rPr b="1" i="1" lang="en" sz="2000">
                <a:solidFill>
                  <a:srgbClr val="FFFFFF"/>
                </a:solidFill>
              </a:rPr>
              <a:t>filters</a:t>
            </a:r>
          </a:p>
        </p:txBody>
      </p:sp>
      <p:sp>
        <p:nvSpPr>
          <p:cNvPr id="199" name="Shape 199"/>
          <p:cNvSpPr txBox="1"/>
          <p:nvPr>
            <p:ph idx="1" type="body"/>
          </p:nvPr>
        </p:nvSpPr>
        <p:spPr>
          <a:xfrm>
            <a:off x="457200" y="1200150"/>
            <a:ext cx="8229600" cy="3394500"/>
          </a:xfrm>
          <a:prstGeom prst="rect">
            <a:avLst/>
          </a:prstGeom>
        </p:spPr>
        <p:txBody>
          <a:bodyPr anchorCtr="0" anchor="t" bIns="91425" lIns="91425" rIns="91425" tIns="91425">
            <a:noAutofit/>
          </a:bodyPr>
          <a:lstStyle/>
          <a:p>
            <a:pPr lvl="0" rtl="0">
              <a:spcBef>
                <a:spcPts val="0"/>
              </a:spcBef>
              <a:buNone/>
            </a:pPr>
            <a:r>
              <a:t/>
            </a:r>
            <a:endParaRPr/>
          </a:p>
        </p:txBody>
      </p:sp>
      <p:pic>
        <p:nvPicPr>
          <p:cNvPr id="200" name="Shape 200"/>
          <p:cNvPicPr preferRelativeResize="0"/>
          <p:nvPr/>
        </p:nvPicPr>
        <p:blipFill>
          <a:blip r:embed="rId3">
            <a:alphaModFix/>
          </a:blip>
          <a:stretch>
            <a:fillRect/>
          </a:stretch>
        </p:blipFill>
        <p:spPr>
          <a:xfrm>
            <a:off x="659900" y="1482475"/>
            <a:ext cx="3276600" cy="3429000"/>
          </a:xfrm>
          <a:prstGeom prst="rect">
            <a:avLst/>
          </a:prstGeom>
          <a:noFill/>
          <a:ln>
            <a:noFill/>
          </a:ln>
        </p:spPr>
      </p:pic>
      <p:pic>
        <p:nvPicPr>
          <p:cNvPr id="201" name="Shape 201"/>
          <p:cNvPicPr preferRelativeResize="0"/>
          <p:nvPr/>
        </p:nvPicPr>
        <p:blipFill>
          <a:blip r:embed="rId4">
            <a:alphaModFix/>
          </a:blip>
          <a:stretch>
            <a:fillRect/>
          </a:stretch>
        </p:blipFill>
        <p:spPr>
          <a:xfrm>
            <a:off x="5381612" y="1063375"/>
            <a:ext cx="3305175" cy="3848100"/>
          </a:xfrm>
          <a:prstGeom prst="rect">
            <a:avLst/>
          </a:prstGeom>
          <a:noFill/>
          <a:ln>
            <a:noFill/>
          </a:ln>
        </p:spPr>
      </p:pic>
      <p:sp>
        <p:nvSpPr>
          <p:cNvPr id="202" name="Shape 202"/>
          <p:cNvSpPr/>
          <p:nvPr/>
        </p:nvSpPr>
        <p:spPr>
          <a:xfrm>
            <a:off x="4139600" y="1501192"/>
            <a:ext cx="980025" cy="3357250"/>
          </a:xfrm>
          <a:custGeom>
            <a:pathLst>
              <a:path extrusionOk="0" h="134290" w="39201">
                <a:moveTo>
                  <a:pt x="0" y="1426"/>
                </a:moveTo>
                <a:cubicBezTo>
                  <a:pt x="4795" y="1426"/>
                  <a:pt x="11500" y="-1914"/>
                  <a:pt x="14377" y="1922"/>
                </a:cubicBezTo>
                <a:cubicBezTo>
                  <a:pt x="19730" y="9061"/>
                  <a:pt x="8801" y="21725"/>
                  <a:pt x="14377" y="28693"/>
                </a:cubicBezTo>
                <a:cubicBezTo>
                  <a:pt x="19692" y="35334"/>
                  <a:pt x="29170" y="39104"/>
                  <a:pt x="37677" y="39104"/>
                </a:cubicBezTo>
                <a:cubicBezTo>
                  <a:pt x="39200" y="39104"/>
                  <a:pt x="34629" y="39529"/>
                  <a:pt x="33215" y="40095"/>
                </a:cubicBezTo>
                <a:cubicBezTo>
                  <a:pt x="30789" y="41065"/>
                  <a:pt x="28518" y="42614"/>
                  <a:pt x="26771" y="44557"/>
                </a:cubicBezTo>
                <a:cubicBezTo>
                  <a:pt x="20756" y="51240"/>
                  <a:pt x="13749" y="57841"/>
                  <a:pt x="10906" y="66371"/>
                </a:cubicBezTo>
                <a:cubicBezTo>
                  <a:pt x="8533" y="73488"/>
                  <a:pt x="5958" y="81442"/>
                  <a:pt x="7932" y="88680"/>
                </a:cubicBezTo>
                <a:cubicBezTo>
                  <a:pt x="10047" y="96438"/>
                  <a:pt x="13970" y="104706"/>
                  <a:pt x="11898" y="112476"/>
                </a:cubicBezTo>
                <a:cubicBezTo>
                  <a:pt x="10561" y="117487"/>
                  <a:pt x="8697" y="122455"/>
                  <a:pt x="5949" y="126853"/>
                </a:cubicBezTo>
                <a:cubicBezTo>
                  <a:pt x="4369" y="129379"/>
                  <a:pt x="991" y="131310"/>
                  <a:pt x="991" y="134290"/>
                </a:cubicBezTo>
              </a:path>
            </a:pathLst>
          </a:custGeom>
          <a:noFill/>
          <a:ln cap="flat" cmpd="sng" w="28575">
            <a:solidFill>
              <a:srgbClr val="FF00FF"/>
            </a:solidFill>
            <a:prstDash val="solid"/>
            <a:round/>
            <a:headEnd len="lg" w="lg" type="none"/>
            <a:tailEnd len="lg" w="lg" type="none"/>
          </a:ln>
        </p:spPr>
      </p:sp>
      <p:sp>
        <p:nvSpPr>
          <p:cNvPr id="203" name="Shape 203"/>
          <p:cNvSpPr/>
          <p:nvPr/>
        </p:nvSpPr>
        <p:spPr>
          <a:xfrm>
            <a:off x="5403775" y="4040425"/>
            <a:ext cx="3305100" cy="607200"/>
          </a:xfrm>
          <a:prstGeom prst="rect">
            <a:avLst/>
          </a:prstGeom>
          <a:noFill/>
          <a:ln cap="flat" cmpd="sng" w="19050">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7" name="Shape 207"/>
        <p:cNvGrpSpPr/>
        <p:nvPr/>
      </p:nvGrpSpPr>
      <p:grpSpPr>
        <a:xfrm>
          <a:off x="0" y="0"/>
          <a:ext cx="0" cy="0"/>
          <a:chOff x="0" y="0"/>
          <a:chExt cx="0" cy="0"/>
        </a:xfrm>
      </p:grpSpPr>
      <p:sp>
        <p:nvSpPr>
          <p:cNvPr id="208" name="Shape 208"/>
          <p:cNvSpPr txBox="1"/>
          <p:nvPr>
            <p:ph type="title"/>
          </p:nvPr>
        </p:nvSpPr>
        <p:spPr>
          <a:xfrm>
            <a:off x="659900" y="478649"/>
            <a:ext cx="3372600" cy="934200"/>
          </a:xfrm>
          <a:prstGeom prst="rect">
            <a:avLst/>
          </a:prstGeom>
        </p:spPr>
        <p:txBody>
          <a:bodyPr anchorCtr="0" anchor="ctr" bIns="91425" lIns="91425" rIns="91425" tIns="91425">
            <a:noAutofit/>
          </a:bodyPr>
          <a:lstStyle/>
          <a:p>
            <a:pPr lvl="0" rtl="0" algn="l">
              <a:spcBef>
                <a:spcPts val="0"/>
              </a:spcBef>
              <a:buNone/>
            </a:pPr>
            <a:r>
              <a:rPr lang="en" sz="2000">
                <a:solidFill>
                  <a:srgbClr val="FFFFFF"/>
                </a:solidFill>
              </a:rPr>
              <a:t>Duplication in controllers?</a:t>
            </a:r>
          </a:p>
          <a:p>
            <a:pPr lvl="0" rtl="0" algn="l">
              <a:spcBef>
                <a:spcPts val="0"/>
              </a:spcBef>
              <a:buNone/>
            </a:pPr>
            <a:r>
              <a:rPr lang="en" sz="2000">
                <a:solidFill>
                  <a:srgbClr val="FFFFFF"/>
                </a:solidFill>
              </a:rPr>
              <a:t>Use Rails </a:t>
            </a:r>
            <a:r>
              <a:rPr b="1" i="1" lang="en" sz="2000">
                <a:solidFill>
                  <a:srgbClr val="FFFFFF"/>
                </a:solidFill>
              </a:rPr>
              <a:t>filters</a:t>
            </a:r>
          </a:p>
        </p:txBody>
      </p:sp>
      <p:sp>
        <p:nvSpPr>
          <p:cNvPr id="209" name="Shape 209"/>
          <p:cNvSpPr txBox="1"/>
          <p:nvPr>
            <p:ph idx="1" type="body"/>
          </p:nvPr>
        </p:nvSpPr>
        <p:spPr>
          <a:xfrm>
            <a:off x="457200" y="1200150"/>
            <a:ext cx="8229600" cy="3394500"/>
          </a:xfrm>
          <a:prstGeom prst="rect">
            <a:avLst/>
          </a:prstGeom>
        </p:spPr>
        <p:txBody>
          <a:bodyPr anchorCtr="0" anchor="t" bIns="91425" lIns="91425" rIns="91425" tIns="91425">
            <a:noAutofit/>
          </a:bodyPr>
          <a:lstStyle/>
          <a:p>
            <a:pPr lvl="0" rtl="0">
              <a:spcBef>
                <a:spcPts val="0"/>
              </a:spcBef>
              <a:buNone/>
            </a:pPr>
            <a:r>
              <a:t/>
            </a:r>
            <a:endParaRPr/>
          </a:p>
        </p:txBody>
      </p:sp>
      <p:pic>
        <p:nvPicPr>
          <p:cNvPr id="210" name="Shape 210"/>
          <p:cNvPicPr preferRelativeResize="0"/>
          <p:nvPr/>
        </p:nvPicPr>
        <p:blipFill>
          <a:blip r:embed="rId3">
            <a:alphaModFix/>
          </a:blip>
          <a:stretch>
            <a:fillRect/>
          </a:stretch>
        </p:blipFill>
        <p:spPr>
          <a:xfrm>
            <a:off x="659900" y="1482475"/>
            <a:ext cx="3276600" cy="3429000"/>
          </a:xfrm>
          <a:prstGeom prst="rect">
            <a:avLst/>
          </a:prstGeom>
          <a:noFill/>
          <a:ln>
            <a:noFill/>
          </a:ln>
        </p:spPr>
      </p:pic>
      <p:pic>
        <p:nvPicPr>
          <p:cNvPr id="211" name="Shape 211"/>
          <p:cNvPicPr preferRelativeResize="0"/>
          <p:nvPr/>
        </p:nvPicPr>
        <p:blipFill>
          <a:blip r:embed="rId4">
            <a:alphaModFix/>
          </a:blip>
          <a:stretch>
            <a:fillRect/>
          </a:stretch>
        </p:blipFill>
        <p:spPr>
          <a:xfrm>
            <a:off x="5381612" y="1063375"/>
            <a:ext cx="3305175" cy="3848100"/>
          </a:xfrm>
          <a:prstGeom prst="rect">
            <a:avLst/>
          </a:prstGeom>
          <a:noFill/>
          <a:ln>
            <a:noFill/>
          </a:ln>
        </p:spPr>
      </p:pic>
      <p:sp>
        <p:nvSpPr>
          <p:cNvPr id="212" name="Shape 212"/>
          <p:cNvSpPr/>
          <p:nvPr/>
        </p:nvSpPr>
        <p:spPr>
          <a:xfrm>
            <a:off x="5403775" y="4040425"/>
            <a:ext cx="3305100" cy="607200"/>
          </a:xfrm>
          <a:prstGeom prst="rect">
            <a:avLst/>
          </a:prstGeom>
          <a:noFill/>
          <a:ln cap="flat" cmpd="sng" w="19050">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13" name="Shape 213"/>
          <p:cNvSpPr/>
          <p:nvPr/>
        </p:nvSpPr>
        <p:spPr>
          <a:xfrm>
            <a:off x="5403775" y="1280250"/>
            <a:ext cx="3276600" cy="355800"/>
          </a:xfrm>
          <a:prstGeom prst="rect">
            <a:avLst/>
          </a:prstGeom>
          <a:noFill/>
          <a:ln cap="flat" cmpd="sng" w="19050">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14" name="Shape 214"/>
          <p:cNvSpPr/>
          <p:nvPr/>
        </p:nvSpPr>
        <p:spPr>
          <a:xfrm>
            <a:off x="4139600" y="1501192"/>
            <a:ext cx="980025" cy="3357250"/>
          </a:xfrm>
          <a:custGeom>
            <a:pathLst>
              <a:path extrusionOk="0" h="134290" w="39201">
                <a:moveTo>
                  <a:pt x="0" y="1426"/>
                </a:moveTo>
                <a:cubicBezTo>
                  <a:pt x="4795" y="1426"/>
                  <a:pt x="11500" y="-1914"/>
                  <a:pt x="14377" y="1922"/>
                </a:cubicBezTo>
                <a:cubicBezTo>
                  <a:pt x="19730" y="9061"/>
                  <a:pt x="8801" y="21725"/>
                  <a:pt x="14377" y="28693"/>
                </a:cubicBezTo>
                <a:cubicBezTo>
                  <a:pt x="19692" y="35334"/>
                  <a:pt x="29170" y="39104"/>
                  <a:pt x="37677" y="39104"/>
                </a:cubicBezTo>
                <a:cubicBezTo>
                  <a:pt x="39200" y="39104"/>
                  <a:pt x="34629" y="39529"/>
                  <a:pt x="33215" y="40095"/>
                </a:cubicBezTo>
                <a:cubicBezTo>
                  <a:pt x="30789" y="41065"/>
                  <a:pt x="28518" y="42614"/>
                  <a:pt x="26771" y="44557"/>
                </a:cubicBezTo>
                <a:cubicBezTo>
                  <a:pt x="20756" y="51240"/>
                  <a:pt x="13749" y="57841"/>
                  <a:pt x="10906" y="66371"/>
                </a:cubicBezTo>
                <a:cubicBezTo>
                  <a:pt x="8533" y="73488"/>
                  <a:pt x="5958" y="81442"/>
                  <a:pt x="7932" y="88680"/>
                </a:cubicBezTo>
                <a:cubicBezTo>
                  <a:pt x="10047" y="96438"/>
                  <a:pt x="13970" y="104706"/>
                  <a:pt x="11898" y="112476"/>
                </a:cubicBezTo>
                <a:cubicBezTo>
                  <a:pt x="10561" y="117487"/>
                  <a:pt x="8697" y="122455"/>
                  <a:pt x="5949" y="126853"/>
                </a:cubicBezTo>
                <a:cubicBezTo>
                  <a:pt x="4369" y="129379"/>
                  <a:pt x="991" y="131310"/>
                  <a:pt x="991" y="134290"/>
                </a:cubicBezTo>
              </a:path>
            </a:pathLst>
          </a:custGeom>
          <a:noFill/>
          <a:ln cap="flat" cmpd="sng" w="28575">
            <a:solidFill>
              <a:srgbClr val="FF00FF"/>
            </a:solidFill>
            <a:prstDash val="solid"/>
            <a:round/>
            <a:headEnd len="lg" w="lg" type="none"/>
            <a:tailEnd len="lg" w="lg" type="none"/>
          </a:ln>
        </p:spPr>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8" name="Shape 218"/>
        <p:cNvGrpSpPr/>
        <p:nvPr/>
      </p:nvGrpSpPr>
      <p:grpSpPr>
        <a:xfrm>
          <a:off x="0" y="0"/>
          <a:ext cx="0" cy="0"/>
          <a:chOff x="0" y="0"/>
          <a:chExt cx="0" cy="0"/>
        </a:xfrm>
      </p:grpSpPr>
      <p:sp>
        <p:nvSpPr>
          <p:cNvPr id="219" name="Shape 219"/>
          <p:cNvSpPr txBox="1"/>
          <p:nvPr>
            <p:ph type="title"/>
          </p:nvPr>
        </p:nvSpPr>
        <p:spPr>
          <a:xfrm>
            <a:off x="659900" y="478649"/>
            <a:ext cx="3372600" cy="934200"/>
          </a:xfrm>
          <a:prstGeom prst="rect">
            <a:avLst/>
          </a:prstGeom>
        </p:spPr>
        <p:txBody>
          <a:bodyPr anchorCtr="0" anchor="ctr" bIns="91425" lIns="91425" rIns="91425" tIns="91425">
            <a:noAutofit/>
          </a:bodyPr>
          <a:lstStyle/>
          <a:p>
            <a:pPr lvl="0" rtl="0" algn="l">
              <a:spcBef>
                <a:spcPts val="0"/>
              </a:spcBef>
              <a:buNone/>
            </a:pPr>
            <a:r>
              <a:rPr lang="en" sz="2000">
                <a:solidFill>
                  <a:srgbClr val="FFFFFF"/>
                </a:solidFill>
              </a:rPr>
              <a:t>Duplication in controllers?</a:t>
            </a:r>
          </a:p>
          <a:p>
            <a:pPr lvl="0" rtl="0" algn="l">
              <a:spcBef>
                <a:spcPts val="0"/>
              </a:spcBef>
              <a:buNone/>
            </a:pPr>
            <a:r>
              <a:rPr lang="en" sz="2000">
                <a:solidFill>
                  <a:srgbClr val="FFFFFF"/>
                </a:solidFill>
              </a:rPr>
              <a:t>Use Rails </a:t>
            </a:r>
            <a:r>
              <a:rPr b="1" i="1" lang="en" sz="2000">
                <a:solidFill>
                  <a:srgbClr val="FFFFFF"/>
                </a:solidFill>
              </a:rPr>
              <a:t>filters</a:t>
            </a:r>
          </a:p>
        </p:txBody>
      </p:sp>
      <p:sp>
        <p:nvSpPr>
          <p:cNvPr id="220" name="Shape 220"/>
          <p:cNvSpPr txBox="1"/>
          <p:nvPr>
            <p:ph idx="1" type="body"/>
          </p:nvPr>
        </p:nvSpPr>
        <p:spPr>
          <a:xfrm>
            <a:off x="457200" y="1200150"/>
            <a:ext cx="8229600" cy="3394500"/>
          </a:xfrm>
          <a:prstGeom prst="rect">
            <a:avLst/>
          </a:prstGeom>
        </p:spPr>
        <p:txBody>
          <a:bodyPr anchorCtr="0" anchor="t" bIns="91425" lIns="91425" rIns="91425" tIns="91425">
            <a:noAutofit/>
          </a:bodyPr>
          <a:lstStyle/>
          <a:p>
            <a:pPr lvl="0" rtl="0">
              <a:spcBef>
                <a:spcPts val="0"/>
              </a:spcBef>
              <a:buNone/>
            </a:pPr>
            <a:r>
              <a:t/>
            </a:r>
            <a:endParaRPr/>
          </a:p>
        </p:txBody>
      </p:sp>
      <p:pic>
        <p:nvPicPr>
          <p:cNvPr id="221" name="Shape 221"/>
          <p:cNvPicPr preferRelativeResize="0"/>
          <p:nvPr/>
        </p:nvPicPr>
        <p:blipFill>
          <a:blip r:embed="rId3">
            <a:alphaModFix/>
          </a:blip>
          <a:stretch>
            <a:fillRect/>
          </a:stretch>
        </p:blipFill>
        <p:spPr>
          <a:xfrm>
            <a:off x="659900" y="1482475"/>
            <a:ext cx="3276600" cy="3429000"/>
          </a:xfrm>
          <a:prstGeom prst="rect">
            <a:avLst/>
          </a:prstGeom>
          <a:noFill/>
          <a:ln>
            <a:noFill/>
          </a:ln>
        </p:spPr>
      </p:pic>
      <p:pic>
        <p:nvPicPr>
          <p:cNvPr id="222" name="Shape 222"/>
          <p:cNvPicPr preferRelativeResize="0"/>
          <p:nvPr/>
        </p:nvPicPr>
        <p:blipFill>
          <a:blip r:embed="rId4">
            <a:alphaModFix/>
          </a:blip>
          <a:stretch>
            <a:fillRect/>
          </a:stretch>
        </p:blipFill>
        <p:spPr>
          <a:xfrm>
            <a:off x="5381612" y="1063375"/>
            <a:ext cx="3305175" cy="3848100"/>
          </a:xfrm>
          <a:prstGeom prst="rect">
            <a:avLst/>
          </a:prstGeom>
          <a:noFill/>
          <a:ln>
            <a:noFill/>
          </a:ln>
        </p:spPr>
      </p:pic>
      <p:cxnSp>
        <p:nvCxnSpPr>
          <p:cNvPr id="223" name="Shape 223"/>
          <p:cNvCxnSpPr/>
          <p:nvPr/>
        </p:nvCxnSpPr>
        <p:spPr>
          <a:xfrm flipH="1" rot="10800000">
            <a:off x="570125" y="2044900"/>
            <a:ext cx="3507600" cy="24900"/>
          </a:xfrm>
          <a:prstGeom prst="straightConnector1">
            <a:avLst/>
          </a:prstGeom>
          <a:noFill/>
          <a:ln cap="flat" cmpd="sng" w="19050">
            <a:solidFill>
              <a:srgbClr val="FF00FF"/>
            </a:solidFill>
            <a:prstDash val="solid"/>
            <a:round/>
            <a:headEnd len="lg" w="lg" type="none"/>
            <a:tailEnd len="lg" w="lg" type="none"/>
          </a:ln>
        </p:spPr>
      </p:cxnSp>
      <p:cxnSp>
        <p:nvCxnSpPr>
          <p:cNvPr id="224" name="Shape 224"/>
          <p:cNvCxnSpPr/>
          <p:nvPr/>
        </p:nvCxnSpPr>
        <p:spPr>
          <a:xfrm flipH="1" rot="10800000">
            <a:off x="544400" y="2794012"/>
            <a:ext cx="3507600" cy="24900"/>
          </a:xfrm>
          <a:prstGeom prst="straightConnector1">
            <a:avLst/>
          </a:prstGeom>
          <a:noFill/>
          <a:ln cap="flat" cmpd="sng" w="19050">
            <a:solidFill>
              <a:srgbClr val="FF00FF"/>
            </a:solidFill>
            <a:prstDash val="solid"/>
            <a:round/>
            <a:headEnd len="lg" w="lg" type="none"/>
            <a:tailEnd len="lg" w="lg" type="none"/>
          </a:ln>
        </p:spPr>
      </p:cxnSp>
      <p:cxnSp>
        <p:nvCxnSpPr>
          <p:cNvPr id="225" name="Shape 225"/>
          <p:cNvCxnSpPr/>
          <p:nvPr/>
        </p:nvCxnSpPr>
        <p:spPr>
          <a:xfrm flipH="1" rot="10800000">
            <a:off x="544400" y="3440375"/>
            <a:ext cx="3507600" cy="24900"/>
          </a:xfrm>
          <a:prstGeom prst="straightConnector1">
            <a:avLst/>
          </a:prstGeom>
          <a:noFill/>
          <a:ln cap="flat" cmpd="sng" w="19050">
            <a:solidFill>
              <a:srgbClr val="FF00FF"/>
            </a:solidFill>
            <a:prstDash val="solid"/>
            <a:round/>
            <a:headEnd len="lg" w="lg" type="none"/>
            <a:tailEnd len="lg" w="lg" type="none"/>
          </a:ln>
        </p:spPr>
      </p:cxnSp>
      <p:cxnSp>
        <p:nvCxnSpPr>
          <p:cNvPr id="226" name="Shape 226"/>
          <p:cNvCxnSpPr/>
          <p:nvPr/>
        </p:nvCxnSpPr>
        <p:spPr>
          <a:xfrm flipH="1" rot="10800000">
            <a:off x="544400" y="4200075"/>
            <a:ext cx="3507600" cy="24900"/>
          </a:xfrm>
          <a:prstGeom prst="straightConnector1">
            <a:avLst/>
          </a:prstGeom>
          <a:noFill/>
          <a:ln cap="flat" cmpd="sng" w="19050">
            <a:solidFill>
              <a:srgbClr val="FF00FF"/>
            </a:solidFill>
            <a:prstDash val="solid"/>
            <a:round/>
            <a:headEnd len="lg" w="lg" type="none"/>
            <a:tailEnd len="lg" w="lg" type="none"/>
          </a:ln>
        </p:spPr>
      </p:cxnSp>
      <p:sp>
        <p:nvSpPr>
          <p:cNvPr id="227" name="Shape 227"/>
          <p:cNvSpPr/>
          <p:nvPr/>
        </p:nvSpPr>
        <p:spPr>
          <a:xfrm>
            <a:off x="5403775" y="4040425"/>
            <a:ext cx="3305100" cy="607200"/>
          </a:xfrm>
          <a:prstGeom prst="rect">
            <a:avLst/>
          </a:prstGeom>
          <a:noFill/>
          <a:ln cap="flat" cmpd="sng" w="19050">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28" name="Shape 228"/>
          <p:cNvSpPr/>
          <p:nvPr/>
        </p:nvSpPr>
        <p:spPr>
          <a:xfrm>
            <a:off x="5403775" y="1280250"/>
            <a:ext cx="3276600" cy="355800"/>
          </a:xfrm>
          <a:prstGeom prst="rect">
            <a:avLst/>
          </a:prstGeom>
          <a:noFill/>
          <a:ln cap="flat" cmpd="sng" w="19050">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29" name="Shape 229"/>
          <p:cNvSpPr/>
          <p:nvPr/>
        </p:nvSpPr>
        <p:spPr>
          <a:xfrm>
            <a:off x="4139600" y="1501192"/>
            <a:ext cx="980025" cy="3357250"/>
          </a:xfrm>
          <a:custGeom>
            <a:pathLst>
              <a:path extrusionOk="0" h="134290" w="39201">
                <a:moveTo>
                  <a:pt x="0" y="1426"/>
                </a:moveTo>
                <a:cubicBezTo>
                  <a:pt x="4795" y="1426"/>
                  <a:pt x="11500" y="-1914"/>
                  <a:pt x="14377" y="1922"/>
                </a:cubicBezTo>
                <a:cubicBezTo>
                  <a:pt x="19730" y="9061"/>
                  <a:pt x="8801" y="21725"/>
                  <a:pt x="14377" y="28693"/>
                </a:cubicBezTo>
                <a:cubicBezTo>
                  <a:pt x="19692" y="35334"/>
                  <a:pt x="29170" y="39104"/>
                  <a:pt x="37677" y="39104"/>
                </a:cubicBezTo>
                <a:cubicBezTo>
                  <a:pt x="39200" y="39104"/>
                  <a:pt x="34629" y="39529"/>
                  <a:pt x="33215" y="40095"/>
                </a:cubicBezTo>
                <a:cubicBezTo>
                  <a:pt x="30789" y="41065"/>
                  <a:pt x="28518" y="42614"/>
                  <a:pt x="26771" y="44557"/>
                </a:cubicBezTo>
                <a:cubicBezTo>
                  <a:pt x="20756" y="51240"/>
                  <a:pt x="13749" y="57841"/>
                  <a:pt x="10906" y="66371"/>
                </a:cubicBezTo>
                <a:cubicBezTo>
                  <a:pt x="8533" y="73488"/>
                  <a:pt x="5958" y="81442"/>
                  <a:pt x="7932" y="88680"/>
                </a:cubicBezTo>
                <a:cubicBezTo>
                  <a:pt x="10047" y="96438"/>
                  <a:pt x="13970" y="104706"/>
                  <a:pt x="11898" y="112476"/>
                </a:cubicBezTo>
                <a:cubicBezTo>
                  <a:pt x="10561" y="117487"/>
                  <a:pt x="8697" y="122455"/>
                  <a:pt x="5949" y="126853"/>
                </a:cubicBezTo>
                <a:cubicBezTo>
                  <a:pt x="4369" y="129379"/>
                  <a:pt x="991" y="131310"/>
                  <a:pt x="991" y="134290"/>
                </a:cubicBezTo>
              </a:path>
            </a:pathLst>
          </a:custGeom>
          <a:noFill/>
          <a:ln cap="flat" cmpd="sng" w="28575">
            <a:solidFill>
              <a:srgbClr val="FF00FF"/>
            </a:solidFill>
            <a:prstDash val="solid"/>
            <a:round/>
            <a:headEnd len="lg" w="lg" type="none"/>
            <a:tailEnd len="lg" w="lg" type="none"/>
          </a:ln>
        </p:spPr>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3" name="Shape 233"/>
        <p:cNvGrpSpPr/>
        <p:nvPr/>
      </p:nvGrpSpPr>
      <p:grpSpPr>
        <a:xfrm>
          <a:off x="0" y="0"/>
          <a:ext cx="0" cy="0"/>
          <a:chOff x="0" y="0"/>
          <a:chExt cx="0" cy="0"/>
        </a:xfrm>
      </p:grpSpPr>
      <p:sp>
        <p:nvSpPr>
          <p:cNvPr id="234" name="Shape 234"/>
          <p:cNvSpPr txBox="1"/>
          <p:nvPr>
            <p:ph type="title"/>
          </p:nvPr>
        </p:nvSpPr>
        <p:spPr>
          <a:xfrm>
            <a:off x="457200" y="2982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 sz="3959">
                <a:solidFill>
                  <a:schemeClr val="lt1"/>
                </a:solidFill>
              </a:rPr>
              <a:t>Overview</a:t>
            </a:r>
            <a:br>
              <a:rPr b="0" i="0" lang="en" sz="3959" u="none" cap="none" strike="noStrike">
                <a:solidFill>
                  <a:srgbClr val="FF0000"/>
                </a:solidFill>
                <a:latin typeface="Calibri"/>
                <a:ea typeface="Calibri"/>
                <a:cs typeface="Calibri"/>
                <a:sym typeface="Calibri"/>
              </a:rPr>
            </a:br>
          </a:p>
        </p:txBody>
      </p:sp>
      <p:sp>
        <p:nvSpPr>
          <p:cNvPr id="235" name="Shape 235"/>
          <p:cNvSpPr txBox="1"/>
          <p:nvPr>
            <p:ph idx="1" type="body"/>
          </p:nvPr>
        </p:nvSpPr>
        <p:spPr>
          <a:xfrm>
            <a:off x="457200" y="636750"/>
            <a:ext cx="8229600" cy="3870000"/>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None/>
            </a:pPr>
            <a:r>
              <a:t/>
            </a:r>
            <a:endParaRPr sz="2200">
              <a:solidFill>
                <a:schemeClr val="lt1"/>
              </a:solidFill>
            </a:endParaRPr>
          </a:p>
          <a:p>
            <a:pPr indent="0" lvl="0" marL="0" marR="0" rtl="0" algn="just">
              <a:lnSpc>
                <a:spcPct val="100000"/>
              </a:lnSpc>
              <a:spcBef>
                <a:spcPts val="0"/>
              </a:spcBef>
              <a:spcAft>
                <a:spcPts val="0"/>
              </a:spcAft>
              <a:buNone/>
            </a:pPr>
            <a:r>
              <a:t/>
            </a:r>
            <a:endParaRPr sz="2200">
              <a:solidFill>
                <a:schemeClr val="lt1"/>
              </a:solidFill>
            </a:endParaRPr>
          </a:p>
          <a:p>
            <a:pPr indent="-406400" lvl="0" marL="457200" marR="0" rtl="0" algn="just">
              <a:lnSpc>
                <a:spcPct val="100000"/>
              </a:lnSpc>
              <a:spcBef>
                <a:spcPts val="0"/>
              </a:spcBef>
              <a:spcAft>
                <a:spcPts val="0"/>
              </a:spcAft>
              <a:buClr>
                <a:schemeClr val="lt1"/>
              </a:buClr>
              <a:buSzPct val="100000"/>
            </a:pPr>
            <a:r>
              <a:rPr lang="en" sz="2800">
                <a:solidFill>
                  <a:schemeClr val="lt1"/>
                </a:solidFill>
              </a:rPr>
              <a:t>Don’t Repeat Yourself (DRY)</a:t>
            </a:r>
          </a:p>
          <a:p>
            <a:pPr indent="-406400" lvl="0" marL="457200" marR="0" rtl="0" algn="just">
              <a:lnSpc>
                <a:spcPct val="100000"/>
              </a:lnSpc>
              <a:spcBef>
                <a:spcPts val="0"/>
              </a:spcBef>
              <a:spcAft>
                <a:spcPts val="0"/>
              </a:spcAft>
              <a:buClr>
                <a:schemeClr val="lt1"/>
              </a:buClr>
              <a:buSzPct val="100000"/>
            </a:pPr>
            <a:r>
              <a:rPr lang="en" sz="2800">
                <a:solidFill>
                  <a:schemeClr val="lt1"/>
                </a:solidFill>
                <a:highlight>
                  <a:srgbClr val="FF00FF"/>
                </a:highlight>
              </a:rPr>
              <a:t>Cohesion</a:t>
            </a:r>
          </a:p>
          <a:p>
            <a:pPr indent="-406400" lvl="0" marL="457200" marR="0" rtl="0" algn="just">
              <a:lnSpc>
                <a:spcPct val="100000"/>
              </a:lnSpc>
              <a:spcBef>
                <a:spcPts val="0"/>
              </a:spcBef>
              <a:spcAft>
                <a:spcPts val="0"/>
              </a:spcAft>
              <a:buClr>
                <a:schemeClr val="lt1"/>
              </a:buClr>
              <a:buSzPct val="100000"/>
            </a:pPr>
            <a:r>
              <a:rPr lang="en" sz="2800">
                <a:solidFill>
                  <a:schemeClr val="lt1"/>
                </a:solidFill>
              </a:rPr>
              <a:t>Coupling &amp; Cohesion</a:t>
            </a:r>
          </a:p>
          <a:p>
            <a:pPr indent="-406400" lvl="0" marL="457200" marR="0" rtl="0" algn="just">
              <a:lnSpc>
                <a:spcPct val="100000"/>
              </a:lnSpc>
              <a:spcBef>
                <a:spcPts val="0"/>
              </a:spcBef>
              <a:spcAft>
                <a:spcPts val="0"/>
              </a:spcAft>
              <a:buClr>
                <a:schemeClr val="lt1"/>
              </a:buClr>
              <a:buSzPct val="100000"/>
            </a:pPr>
            <a:r>
              <a:rPr lang="en" sz="2800">
                <a:solidFill>
                  <a:schemeClr val="lt1"/>
                </a:solidFill>
              </a:rPr>
              <a:t>Protected Variation</a:t>
            </a:r>
          </a:p>
          <a:p>
            <a:pPr indent="-406400" lvl="0" marL="457200" marR="0" rtl="0" algn="just">
              <a:lnSpc>
                <a:spcPct val="100000"/>
              </a:lnSpc>
              <a:spcBef>
                <a:spcPts val="0"/>
              </a:spcBef>
              <a:spcAft>
                <a:spcPts val="0"/>
              </a:spcAft>
              <a:buClr>
                <a:schemeClr val="lt1"/>
              </a:buClr>
              <a:buSzPct val="100000"/>
            </a:pPr>
            <a:r>
              <a:rPr lang="en" sz="2800">
                <a:solidFill>
                  <a:schemeClr val="lt1"/>
                </a:solidFill>
              </a:rPr>
              <a:t>SOLID Principles Overview</a:t>
            </a:r>
          </a:p>
          <a:p>
            <a:pPr indent="-228600" lvl="1" marL="914400" marR="0" rtl="0" algn="just">
              <a:lnSpc>
                <a:spcPct val="100000"/>
              </a:lnSpc>
              <a:spcBef>
                <a:spcPts val="0"/>
              </a:spcBef>
              <a:spcAft>
                <a:spcPts val="0"/>
              </a:spcAft>
              <a:buClr>
                <a:schemeClr val="lt1"/>
              </a:buClr>
            </a:pPr>
            <a:r>
              <a:rPr lang="en">
                <a:solidFill>
                  <a:schemeClr val="lt1"/>
                </a:solidFill>
              </a:rPr>
              <a:t>Dependency Inversion Principle</a:t>
            </a:r>
          </a:p>
          <a:p>
            <a:pPr indent="0" lvl="0" marL="0" marR="0" rtl="0" algn="just">
              <a:lnSpc>
                <a:spcPct val="100000"/>
              </a:lnSpc>
              <a:spcBef>
                <a:spcPts val="0"/>
              </a:spcBef>
              <a:spcAft>
                <a:spcPts val="0"/>
              </a:spcAft>
              <a:buNone/>
            </a:pPr>
            <a:r>
              <a:t/>
            </a:r>
            <a:endParaRPr sz="2200">
              <a:solidFill>
                <a:schemeClr val="lt1"/>
              </a:solidFill>
            </a:endParaRPr>
          </a:p>
          <a:p>
            <a:pPr indent="0" lvl="0" marL="0" rtl="0" algn="just">
              <a:spcBef>
                <a:spcPts val="0"/>
              </a:spcBef>
              <a:buNone/>
            </a:pPr>
            <a:r>
              <a:t/>
            </a:r>
            <a:endParaRPr sz="2000">
              <a:solidFill>
                <a:schemeClr val="lt1"/>
              </a:solidFill>
            </a:endParaRPr>
          </a:p>
          <a:p>
            <a:pPr indent="0" lvl="0" marL="0" rtl="0" algn="just">
              <a:spcBef>
                <a:spcPts val="0"/>
              </a:spcBef>
              <a:buNone/>
            </a:pPr>
            <a:r>
              <a:t/>
            </a:r>
            <a:endParaRPr b="1" i="0" sz="1800" u="none" cap="none" strike="noStrike">
              <a:solidFill>
                <a:srgbClr val="CC00CC"/>
              </a:solidFill>
              <a:latin typeface="Calibri"/>
              <a:ea typeface="Calibri"/>
              <a:cs typeface="Calibri"/>
              <a:sym typeface="Calibri"/>
            </a:endParaRPr>
          </a:p>
          <a:p>
            <a:pPr indent="-342900" lvl="0" marL="342900" marR="0" rtl="0" algn="just">
              <a:spcBef>
                <a:spcPts val="640"/>
              </a:spcBef>
              <a:buClr>
                <a:schemeClr val="dk1"/>
              </a:buClr>
              <a:buSzPct val="177777"/>
              <a:buFont typeface="Arial"/>
              <a:buNone/>
            </a:pPr>
            <a:r>
              <a:t/>
            </a:r>
            <a:endParaRPr b="0" i="0" sz="1800" u="none" cap="none" strike="noStrike">
              <a:solidFill>
                <a:srgbClr val="CC00CC"/>
              </a:solidFill>
              <a:latin typeface="Calibri"/>
              <a:ea typeface="Calibri"/>
              <a:cs typeface="Calibri"/>
              <a:sym typeface="Calibri"/>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9" name="Shape 239"/>
        <p:cNvGrpSpPr/>
        <p:nvPr/>
      </p:nvGrpSpPr>
      <p:grpSpPr>
        <a:xfrm>
          <a:off x="0" y="0"/>
          <a:ext cx="0" cy="0"/>
          <a:chOff x="0" y="0"/>
          <a:chExt cx="0" cy="0"/>
        </a:xfrm>
      </p:grpSpPr>
      <p:sp>
        <p:nvSpPr>
          <p:cNvPr id="240" name="Shape 240"/>
          <p:cNvSpPr txBox="1"/>
          <p:nvPr>
            <p:ph idx="1" type="body"/>
          </p:nvPr>
        </p:nvSpPr>
        <p:spPr>
          <a:xfrm>
            <a:off x="457200" y="1619487"/>
            <a:ext cx="8229600" cy="978900"/>
          </a:xfrm>
          <a:prstGeom prst="rect">
            <a:avLst/>
          </a:prstGeom>
        </p:spPr>
        <p:txBody>
          <a:bodyPr anchorCtr="0" anchor="t" bIns="91425" lIns="91425" rIns="91425" tIns="91425">
            <a:noAutofit/>
          </a:bodyPr>
          <a:lstStyle/>
          <a:p>
            <a:pPr lvl="0">
              <a:spcBef>
                <a:spcPts val="0"/>
              </a:spcBef>
              <a:buNone/>
            </a:pPr>
            <a:r>
              <a:rPr lang="en">
                <a:solidFill>
                  <a:srgbClr val="FFFFFF"/>
                </a:solidFill>
              </a:rPr>
              <a:t>A class should only have one reason to change</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4" name="Shape 244"/>
        <p:cNvGrpSpPr/>
        <p:nvPr/>
      </p:nvGrpSpPr>
      <p:grpSpPr>
        <a:xfrm>
          <a:off x="0" y="0"/>
          <a:ext cx="0" cy="0"/>
          <a:chOff x="0" y="0"/>
          <a:chExt cx="0" cy="0"/>
        </a:xfrm>
      </p:grpSpPr>
      <p:sp>
        <p:nvSpPr>
          <p:cNvPr id="245" name="Shape 245"/>
          <p:cNvSpPr txBox="1"/>
          <p:nvPr>
            <p:ph type="title"/>
          </p:nvPr>
        </p:nvSpPr>
        <p:spPr>
          <a:xfrm>
            <a:off x="457200" y="205978"/>
            <a:ext cx="8229600" cy="857400"/>
          </a:xfrm>
          <a:prstGeom prst="rect">
            <a:avLst/>
          </a:prstGeom>
        </p:spPr>
        <p:txBody>
          <a:bodyPr anchorCtr="0" anchor="ctr" bIns="91425" lIns="91425" rIns="91425" tIns="91425">
            <a:noAutofit/>
          </a:bodyPr>
          <a:lstStyle/>
          <a:p>
            <a:pPr lvl="0" rtl="0">
              <a:spcBef>
                <a:spcPts val="0"/>
              </a:spcBef>
              <a:buNone/>
            </a:pPr>
            <a:r>
              <a:t/>
            </a:r>
            <a:endParaRPr/>
          </a:p>
        </p:txBody>
      </p:sp>
      <p:sp>
        <p:nvSpPr>
          <p:cNvPr id="246" name="Shape 246"/>
          <p:cNvSpPr txBox="1"/>
          <p:nvPr>
            <p:ph idx="1" type="body"/>
          </p:nvPr>
        </p:nvSpPr>
        <p:spPr>
          <a:xfrm>
            <a:off x="457200" y="1619487"/>
            <a:ext cx="8229600" cy="978900"/>
          </a:xfrm>
          <a:prstGeom prst="rect">
            <a:avLst/>
          </a:prstGeom>
        </p:spPr>
        <p:txBody>
          <a:bodyPr anchorCtr="0" anchor="t" bIns="91425" lIns="91425" rIns="91425" tIns="91425">
            <a:noAutofit/>
          </a:bodyPr>
          <a:lstStyle/>
          <a:p>
            <a:pPr lvl="0" rtl="0">
              <a:spcBef>
                <a:spcPts val="0"/>
              </a:spcBef>
              <a:buNone/>
            </a:pPr>
            <a:r>
              <a:rPr lang="en">
                <a:solidFill>
                  <a:srgbClr val="FFFFFF"/>
                </a:solidFill>
              </a:rPr>
              <a:t>A class should only have one reason to change</a:t>
            </a:r>
          </a:p>
        </p:txBody>
      </p:sp>
      <p:sp>
        <p:nvSpPr>
          <p:cNvPr id="247" name="Shape 247"/>
          <p:cNvSpPr txBox="1"/>
          <p:nvPr/>
        </p:nvSpPr>
        <p:spPr>
          <a:xfrm>
            <a:off x="3445900" y="646475"/>
            <a:ext cx="1621500" cy="582000"/>
          </a:xfrm>
          <a:prstGeom prst="rect">
            <a:avLst/>
          </a:prstGeom>
          <a:noFill/>
          <a:ln>
            <a:noFill/>
          </a:ln>
        </p:spPr>
        <p:txBody>
          <a:bodyPr anchorCtr="0" anchor="t" bIns="91425" lIns="91425" rIns="91425" tIns="91425">
            <a:noAutofit/>
          </a:bodyPr>
          <a:lstStyle/>
          <a:p>
            <a:pPr lvl="0" rtl="0" algn="ctr">
              <a:spcBef>
                <a:spcPts val="0"/>
              </a:spcBef>
              <a:buNone/>
            </a:pPr>
            <a:r>
              <a:rPr lang="en" sz="3000">
                <a:solidFill>
                  <a:srgbClr val="FF00FF"/>
                </a:solidFill>
              </a:rPr>
              <a:t>single</a:t>
            </a:r>
          </a:p>
        </p:txBody>
      </p:sp>
      <p:sp>
        <p:nvSpPr>
          <p:cNvPr id="248" name="Shape 248"/>
          <p:cNvSpPr txBox="1"/>
          <p:nvPr/>
        </p:nvSpPr>
        <p:spPr>
          <a:xfrm>
            <a:off x="5599950" y="646475"/>
            <a:ext cx="2736600" cy="582000"/>
          </a:xfrm>
          <a:prstGeom prst="rect">
            <a:avLst/>
          </a:prstGeom>
          <a:noFill/>
          <a:ln>
            <a:noFill/>
          </a:ln>
        </p:spPr>
        <p:txBody>
          <a:bodyPr anchorCtr="0" anchor="t" bIns="91425" lIns="91425" rIns="91425" tIns="91425">
            <a:noAutofit/>
          </a:bodyPr>
          <a:lstStyle/>
          <a:p>
            <a:pPr lvl="0" rtl="0" algn="ctr">
              <a:spcBef>
                <a:spcPts val="0"/>
              </a:spcBef>
              <a:buNone/>
            </a:pPr>
            <a:r>
              <a:rPr lang="en" sz="3000">
                <a:solidFill>
                  <a:srgbClr val="FF00FF"/>
                </a:solidFill>
              </a:rPr>
              <a:t>responsibility</a:t>
            </a:r>
          </a:p>
        </p:txBody>
      </p:sp>
      <p:cxnSp>
        <p:nvCxnSpPr>
          <p:cNvPr id="249" name="Shape 249"/>
          <p:cNvCxnSpPr/>
          <p:nvPr/>
        </p:nvCxnSpPr>
        <p:spPr>
          <a:xfrm flipH="1" rot="10800000">
            <a:off x="5916450" y="1228475"/>
            <a:ext cx="988200" cy="595800"/>
          </a:xfrm>
          <a:prstGeom prst="curvedConnector3">
            <a:avLst>
              <a:gd fmla="val 50000" name="adj1"/>
            </a:avLst>
          </a:prstGeom>
          <a:noFill/>
          <a:ln cap="flat" cmpd="sng" w="38100">
            <a:solidFill>
              <a:srgbClr val="FF00FF"/>
            </a:solidFill>
            <a:prstDash val="solid"/>
            <a:round/>
            <a:headEnd len="lg" w="lg" type="none"/>
            <a:tailEnd len="lg" w="lg" type="none"/>
          </a:ln>
        </p:spPr>
      </p:cxnSp>
      <p:cxnSp>
        <p:nvCxnSpPr>
          <p:cNvPr id="250" name="Shape 250"/>
          <p:cNvCxnSpPr/>
          <p:nvPr/>
        </p:nvCxnSpPr>
        <p:spPr>
          <a:xfrm rot="10800000">
            <a:off x="6904650" y="1228475"/>
            <a:ext cx="1115400" cy="595800"/>
          </a:xfrm>
          <a:prstGeom prst="curvedConnector3">
            <a:avLst>
              <a:gd fmla="val 50000" name="adj1"/>
            </a:avLst>
          </a:prstGeom>
          <a:noFill/>
          <a:ln cap="flat" cmpd="sng" w="38100">
            <a:solidFill>
              <a:srgbClr val="FF00FF"/>
            </a:solidFill>
            <a:prstDash val="solid"/>
            <a:round/>
            <a:headEnd len="lg" w="lg" type="none"/>
            <a:tailEnd len="lg" w="lg" type="none"/>
          </a:ln>
        </p:spPr>
      </p:cxnSp>
      <p:cxnSp>
        <p:nvCxnSpPr>
          <p:cNvPr id="251" name="Shape 251"/>
          <p:cNvCxnSpPr/>
          <p:nvPr/>
        </p:nvCxnSpPr>
        <p:spPr>
          <a:xfrm flipH="1" rot="10800000">
            <a:off x="3204850" y="1292575"/>
            <a:ext cx="988200" cy="595800"/>
          </a:xfrm>
          <a:prstGeom prst="curvedConnector3">
            <a:avLst>
              <a:gd fmla="val 50000" name="adj1"/>
            </a:avLst>
          </a:prstGeom>
          <a:noFill/>
          <a:ln cap="flat" cmpd="sng" w="38100">
            <a:solidFill>
              <a:srgbClr val="FF00FF"/>
            </a:solidFill>
            <a:prstDash val="solid"/>
            <a:round/>
            <a:headEnd len="lg" w="lg" type="none"/>
            <a:tailEnd len="lg" w="lg" type="none"/>
          </a:ln>
        </p:spPr>
      </p:cxnSp>
      <p:cxnSp>
        <p:nvCxnSpPr>
          <p:cNvPr id="252" name="Shape 252"/>
          <p:cNvCxnSpPr/>
          <p:nvPr/>
        </p:nvCxnSpPr>
        <p:spPr>
          <a:xfrm rot="10800000">
            <a:off x="4193050" y="1292575"/>
            <a:ext cx="1115400" cy="595800"/>
          </a:xfrm>
          <a:prstGeom prst="curvedConnector3">
            <a:avLst>
              <a:gd fmla="val 50000" name="adj1"/>
            </a:avLst>
          </a:prstGeom>
          <a:noFill/>
          <a:ln cap="flat" cmpd="sng" w="38100">
            <a:solidFill>
              <a:srgbClr val="FF00FF"/>
            </a:solidFill>
            <a:prstDash val="solid"/>
            <a:round/>
            <a:headEnd len="lg" w="lg" type="none"/>
            <a:tailEnd len="lg" w="lg" type="none"/>
          </a:ln>
        </p:spPr>
      </p:cxn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6" name="Shape 256"/>
        <p:cNvGrpSpPr/>
        <p:nvPr/>
      </p:nvGrpSpPr>
      <p:grpSpPr>
        <a:xfrm>
          <a:off x="0" y="0"/>
          <a:ext cx="0" cy="0"/>
          <a:chOff x="0" y="0"/>
          <a:chExt cx="0" cy="0"/>
        </a:xfrm>
      </p:grpSpPr>
      <p:sp>
        <p:nvSpPr>
          <p:cNvPr id="257" name="Shape 257"/>
          <p:cNvSpPr txBox="1"/>
          <p:nvPr>
            <p:ph type="title"/>
          </p:nvPr>
        </p:nvSpPr>
        <p:spPr>
          <a:xfrm>
            <a:off x="457200" y="205978"/>
            <a:ext cx="8229600" cy="857400"/>
          </a:xfrm>
          <a:prstGeom prst="rect">
            <a:avLst/>
          </a:prstGeom>
        </p:spPr>
        <p:txBody>
          <a:bodyPr anchorCtr="0" anchor="ctr" bIns="91425" lIns="91425" rIns="91425" tIns="91425">
            <a:noAutofit/>
          </a:bodyPr>
          <a:lstStyle/>
          <a:p>
            <a:pPr lvl="0" rtl="0">
              <a:spcBef>
                <a:spcPts val="0"/>
              </a:spcBef>
              <a:buNone/>
            </a:pPr>
            <a:r>
              <a:t/>
            </a:r>
            <a:endParaRPr/>
          </a:p>
        </p:txBody>
      </p:sp>
      <p:sp>
        <p:nvSpPr>
          <p:cNvPr id="258" name="Shape 258"/>
          <p:cNvSpPr txBox="1"/>
          <p:nvPr>
            <p:ph idx="1" type="body"/>
          </p:nvPr>
        </p:nvSpPr>
        <p:spPr>
          <a:xfrm>
            <a:off x="457200" y="1619487"/>
            <a:ext cx="8229600" cy="978900"/>
          </a:xfrm>
          <a:prstGeom prst="rect">
            <a:avLst/>
          </a:prstGeom>
        </p:spPr>
        <p:txBody>
          <a:bodyPr anchorCtr="0" anchor="t" bIns="91425" lIns="91425" rIns="91425" tIns="91425">
            <a:noAutofit/>
          </a:bodyPr>
          <a:lstStyle/>
          <a:p>
            <a:pPr lvl="0" rtl="0">
              <a:spcBef>
                <a:spcPts val="0"/>
              </a:spcBef>
              <a:buNone/>
            </a:pPr>
            <a:r>
              <a:rPr lang="en">
                <a:solidFill>
                  <a:srgbClr val="FFFFFF"/>
                </a:solidFill>
              </a:rPr>
              <a:t>A class should only have one reason to change</a:t>
            </a:r>
          </a:p>
        </p:txBody>
      </p:sp>
      <p:sp>
        <p:nvSpPr>
          <p:cNvPr id="259" name="Shape 259"/>
          <p:cNvSpPr txBox="1"/>
          <p:nvPr/>
        </p:nvSpPr>
        <p:spPr>
          <a:xfrm>
            <a:off x="836125" y="3154500"/>
            <a:ext cx="7905300" cy="1292100"/>
          </a:xfrm>
          <a:prstGeom prst="rect">
            <a:avLst/>
          </a:prstGeom>
          <a:noFill/>
          <a:ln>
            <a:noFill/>
          </a:ln>
        </p:spPr>
        <p:txBody>
          <a:bodyPr anchorCtr="0" anchor="t" bIns="91425" lIns="91425" rIns="91425" tIns="91425">
            <a:noAutofit/>
          </a:bodyPr>
          <a:lstStyle/>
          <a:p>
            <a:pPr lvl="0" rtl="0" algn="r">
              <a:spcBef>
                <a:spcPts val="0"/>
              </a:spcBef>
              <a:buNone/>
            </a:pPr>
            <a:r>
              <a:rPr lang="en" sz="2400">
                <a:solidFill>
                  <a:srgbClr val="FFFFFF"/>
                </a:solidFill>
              </a:rPr>
              <a:t>...but should the components of the class all be </a:t>
            </a:r>
          </a:p>
          <a:p>
            <a:pPr lvl="0" rtl="0" algn="r">
              <a:spcBef>
                <a:spcPts val="0"/>
              </a:spcBef>
              <a:buNone/>
            </a:pPr>
            <a:r>
              <a:rPr i="1" lang="en" sz="2400">
                <a:solidFill>
                  <a:srgbClr val="FFFFFF"/>
                </a:solidFill>
              </a:rPr>
              <a:t>related</a:t>
            </a:r>
            <a:r>
              <a:rPr lang="en" sz="2400">
                <a:solidFill>
                  <a:srgbClr val="FFFFFF"/>
                </a:solidFill>
              </a:rPr>
              <a:t> to one another?</a:t>
            </a:r>
          </a:p>
        </p:txBody>
      </p:sp>
      <p:sp>
        <p:nvSpPr>
          <p:cNvPr id="260" name="Shape 260"/>
          <p:cNvSpPr txBox="1"/>
          <p:nvPr/>
        </p:nvSpPr>
        <p:spPr>
          <a:xfrm>
            <a:off x="3445900" y="646475"/>
            <a:ext cx="1621500" cy="582000"/>
          </a:xfrm>
          <a:prstGeom prst="rect">
            <a:avLst/>
          </a:prstGeom>
          <a:noFill/>
          <a:ln>
            <a:noFill/>
          </a:ln>
        </p:spPr>
        <p:txBody>
          <a:bodyPr anchorCtr="0" anchor="t" bIns="91425" lIns="91425" rIns="91425" tIns="91425">
            <a:noAutofit/>
          </a:bodyPr>
          <a:lstStyle/>
          <a:p>
            <a:pPr lvl="0" rtl="0" algn="ctr">
              <a:spcBef>
                <a:spcPts val="0"/>
              </a:spcBef>
              <a:buNone/>
            </a:pPr>
            <a:r>
              <a:rPr lang="en" sz="3000">
                <a:solidFill>
                  <a:srgbClr val="FF00FF"/>
                </a:solidFill>
              </a:rPr>
              <a:t>single</a:t>
            </a:r>
          </a:p>
        </p:txBody>
      </p:sp>
      <p:sp>
        <p:nvSpPr>
          <p:cNvPr id="261" name="Shape 261"/>
          <p:cNvSpPr txBox="1"/>
          <p:nvPr/>
        </p:nvSpPr>
        <p:spPr>
          <a:xfrm>
            <a:off x="5599950" y="646475"/>
            <a:ext cx="2736600" cy="582000"/>
          </a:xfrm>
          <a:prstGeom prst="rect">
            <a:avLst/>
          </a:prstGeom>
          <a:noFill/>
          <a:ln>
            <a:noFill/>
          </a:ln>
        </p:spPr>
        <p:txBody>
          <a:bodyPr anchorCtr="0" anchor="t" bIns="91425" lIns="91425" rIns="91425" tIns="91425">
            <a:noAutofit/>
          </a:bodyPr>
          <a:lstStyle/>
          <a:p>
            <a:pPr lvl="0" rtl="0" algn="ctr">
              <a:spcBef>
                <a:spcPts val="0"/>
              </a:spcBef>
              <a:buNone/>
            </a:pPr>
            <a:r>
              <a:rPr lang="en" sz="3000">
                <a:solidFill>
                  <a:srgbClr val="FF00FF"/>
                </a:solidFill>
              </a:rPr>
              <a:t>responsibility</a:t>
            </a:r>
          </a:p>
        </p:txBody>
      </p:sp>
      <p:cxnSp>
        <p:nvCxnSpPr>
          <p:cNvPr id="262" name="Shape 262"/>
          <p:cNvCxnSpPr/>
          <p:nvPr/>
        </p:nvCxnSpPr>
        <p:spPr>
          <a:xfrm flipH="1" rot="10800000">
            <a:off x="5916450" y="1228475"/>
            <a:ext cx="988200" cy="595800"/>
          </a:xfrm>
          <a:prstGeom prst="curvedConnector3">
            <a:avLst>
              <a:gd fmla="val 50000" name="adj1"/>
            </a:avLst>
          </a:prstGeom>
          <a:noFill/>
          <a:ln cap="flat" cmpd="sng" w="38100">
            <a:solidFill>
              <a:srgbClr val="FF00FF"/>
            </a:solidFill>
            <a:prstDash val="solid"/>
            <a:round/>
            <a:headEnd len="lg" w="lg" type="none"/>
            <a:tailEnd len="lg" w="lg" type="none"/>
          </a:ln>
        </p:spPr>
      </p:cxnSp>
      <p:cxnSp>
        <p:nvCxnSpPr>
          <p:cNvPr id="263" name="Shape 263"/>
          <p:cNvCxnSpPr/>
          <p:nvPr/>
        </p:nvCxnSpPr>
        <p:spPr>
          <a:xfrm rot="10800000">
            <a:off x="6904650" y="1228475"/>
            <a:ext cx="1115400" cy="595800"/>
          </a:xfrm>
          <a:prstGeom prst="curvedConnector3">
            <a:avLst>
              <a:gd fmla="val 50000" name="adj1"/>
            </a:avLst>
          </a:prstGeom>
          <a:noFill/>
          <a:ln cap="flat" cmpd="sng" w="38100">
            <a:solidFill>
              <a:srgbClr val="FF00FF"/>
            </a:solidFill>
            <a:prstDash val="solid"/>
            <a:round/>
            <a:headEnd len="lg" w="lg" type="none"/>
            <a:tailEnd len="lg" w="lg" type="none"/>
          </a:ln>
        </p:spPr>
      </p:cxnSp>
      <p:cxnSp>
        <p:nvCxnSpPr>
          <p:cNvPr id="264" name="Shape 264"/>
          <p:cNvCxnSpPr/>
          <p:nvPr/>
        </p:nvCxnSpPr>
        <p:spPr>
          <a:xfrm flipH="1" rot="10800000">
            <a:off x="3204850" y="1292575"/>
            <a:ext cx="988200" cy="595800"/>
          </a:xfrm>
          <a:prstGeom prst="curvedConnector3">
            <a:avLst>
              <a:gd fmla="val 50000" name="adj1"/>
            </a:avLst>
          </a:prstGeom>
          <a:noFill/>
          <a:ln cap="flat" cmpd="sng" w="38100">
            <a:solidFill>
              <a:srgbClr val="FF00FF"/>
            </a:solidFill>
            <a:prstDash val="solid"/>
            <a:round/>
            <a:headEnd len="lg" w="lg" type="none"/>
            <a:tailEnd len="lg" w="lg" type="none"/>
          </a:ln>
        </p:spPr>
      </p:cxnSp>
      <p:cxnSp>
        <p:nvCxnSpPr>
          <p:cNvPr id="265" name="Shape 265"/>
          <p:cNvCxnSpPr/>
          <p:nvPr/>
        </p:nvCxnSpPr>
        <p:spPr>
          <a:xfrm rot="10800000">
            <a:off x="4193050" y="1292575"/>
            <a:ext cx="1115400" cy="595800"/>
          </a:xfrm>
          <a:prstGeom prst="curvedConnector3">
            <a:avLst>
              <a:gd fmla="val 50000" name="adj1"/>
            </a:avLst>
          </a:prstGeom>
          <a:noFill/>
          <a:ln cap="flat" cmpd="sng" w="38100">
            <a:solidFill>
              <a:srgbClr val="FF00FF"/>
            </a:solidFill>
            <a:prstDash val="solid"/>
            <a:round/>
            <a:headEnd len="lg" w="lg" type="none"/>
            <a:tailEnd len="lg" w="lg" type="none"/>
          </a:ln>
        </p:spPr>
      </p:cxn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9" name="Shape 269"/>
        <p:cNvGrpSpPr/>
        <p:nvPr/>
      </p:nvGrpSpPr>
      <p:grpSpPr>
        <a:xfrm>
          <a:off x="0" y="0"/>
          <a:ext cx="0" cy="0"/>
          <a:chOff x="0" y="0"/>
          <a:chExt cx="0" cy="0"/>
        </a:xfrm>
      </p:grpSpPr>
      <p:sp>
        <p:nvSpPr>
          <p:cNvPr id="270" name="Shape 270"/>
          <p:cNvSpPr txBox="1"/>
          <p:nvPr>
            <p:ph type="title"/>
          </p:nvPr>
        </p:nvSpPr>
        <p:spPr>
          <a:xfrm>
            <a:off x="457200" y="205978"/>
            <a:ext cx="8229600" cy="857400"/>
          </a:xfrm>
          <a:prstGeom prst="rect">
            <a:avLst/>
          </a:prstGeom>
        </p:spPr>
        <p:txBody>
          <a:bodyPr anchorCtr="0" anchor="ctr" bIns="91425" lIns="91425" rIns="91425" tIns="91425">
            <a:noAutofit/>
          </a:bodyPr>
          <a:lstStyle/>
          <a:p>
            <a:pPr lvl="0" rtl="0">
              <a:spcBef>
                <a:spcPts val="0"/>
              </a:spcBef>
              <a:buNone/>
            </a:pPr>
            <a:r>
              <a:t/>
            </a:r>
            <a:endParaRPr/>
          </a:p>
        </p:txBody>
      </p:sp>
      <p:sp>
        <p:nvSpPr>
          <p:cNvPr id="271" name="Shape 271"/>
          <p:cNvSpPr txBox="1"/>
          <p:nvPr>
            <p:ph idx="1" type="body"/>
          </p:nvPr>
        </p:nvSpPr>
        <p:spPr>
          <a:xfrm>
            <a:off x="457200" y="1619487"/>
            <a:ext cx="8229600" cy="978900"/>
          </a:xfrm>
          <a:prstGeom prst="rect">
            <a:avLst/>
          </a:prstGeom>
        </p:spPr>
        <p:txBody>
          <a:bodyPr anchorCtr="0" anchor="t" bIns="91425" lIns="91425" rIns="91425" tIns="91425">
            <a:noAutofit/>
          </a:bodyPr>
          <a:lstStyle/>
          <a:p>
            <a:pPr lvl="0" rtl="0">
              <a:spcBef>
                <a:spcPts val="0"/>
              </a:spcBef>
              <a:buNone/>
            </a:pPr>
            <a:r>
              <a:rPr lang="en">
                <a:solidFill>
                  <a:srgbClr val="FFFFFF"/>
                </a:solidFill>
              </a:rPr>
              <a:t>A class should only have one reason to change</a:t>
            </a:r>
          </a:p>
        </p:txBody>
      </p:sp>
      <p:sp>
        <p:nvSpPr>
          <p:cNvPr id="272" name="Shape 272"/>
          <p:cNvSpPr txBox="1"/>
          <p:nvPr/>
        </p:nvSpPr>
        <p:spPr>
          <a:xfrm>
            <a:off x="836125" y="3154500"/>
            <a:ext cx="7905300" cy="1292100"/>
          </a:xfrm>
          <a:prstGeom prst="rect">
            <a:avLst/>
          </a:prstGeom>
          <a:noFill/>
          <a:ln>
            <a:noFill/>
          </a:ln>
        </p:spPr>
        <p:txBody>
          <a:bodyPr anchorCtr="0" anchor="t" bIns="91425" lIns="91425" rIns="91425" tIns="91425">
            <a:noAutofit/>
          </a:bodyPr>
          <a:lstStyle/>
          <a:p>
            <a:pPr lvl="0" rtl="0" algn="r">
              <a:spcBef>
                <a:spcPts val="0"/>
              </a:spcBef>
              <a:buNone/>
            </a:pPr>
            <a:r>
              <a:rPr lang="en" sz="2400">
                <a:solidFill>
                  <a:srgbClr val="FFFFFF"/>
                </a:solidFill>
              </a:rPr>
              <a:t>...but should the components of the class all be </a:t>
            </a:r>
          </a:p>
          <a:p>
            <a:pPr lvl="0" rtl="0" algn="r">
              <a:spcBef>
                <a:spcPts val="0"/>
              </a:spcBef>
              <a:buNone/>
            </a:pPr>
            <a:r>
              <a:rPr i="1" lang="en" sz="2400">
                <a:solidFill>
                  <a:srgbClr val="FFFFFF"/>
                </a:solidFill>
              </a:rPr>
              <a:t>related</a:t>
            </a:r>
            <a:r>
              <a:rPr lang="en" sz="2400">
                <a:solidFill>
                  <a:srgbClr val="FFFFFF"/>
                </a:solidFill>
              </a:rPr>
              <a:t> to one another?</a:t>
            </a:r>
          </a:p>
        </p:txBody>
      </p:sp>
      <p:sp>
        <p:nvSpPr>
          <p:cNvPr id="273" name="Shape 273"/>
          <p:cNvSpPr txBox="1"/>
          <p:nvPr/>
        </p:nvSpPr>
        <p:spPr>
          <a:xfrm>
            <a:off x="3445900" y="646475"/>
            <a:ext cx="1621500" cy="582000"/>
          </a:xfrm>
          <a:prstGeom prst="rect">
            <a:avLst/>
          </a:prstGeom>
          <a:noFill/>
          <a:ln>
            <a:noFill/>
          </a:ln>
        </p:spPr>
        <p:txBody>
          <a:bodyPr anchorCtr="0" anchor="t" bIns="91425" lIns="91425" rIns="91425" tIns="91425">
            <a:noAutofit/>
          </a:bodyPr>
          <a:lstStyle/>
          <a:p>
            <a:pPr lvl="0" rtl="0" algn="ctr">
              <a:spcBef>
                <a:spcPts val="0"/>
              </a:spcBef>
              <a:buNone/>
            </a:pPr>
            <a:r>
              <a:rPr lang="en" sz="3000">
                <a:solidFill>
                  <a:srgbClr val="FF00FF"/>
                </a:solidFill>
              </a:rPr>
              <a:t>single</a:t>
            </a:r>
          </a:p>
        </p:txBody>
      </p:sp>
      <p:sp>
        <p:nvSpPr>
          <p:cNvPr id="274" name="Shape 274"/>
          <p:cNvSpPr txBox="1"/>
          <p:nvPr/>
        </p:nvSpPr>
        <p:spPr>
          <a:xfrm>
            <a:off x="5599950" y="646475"/>
            <a:ext cx="2736600" cy="582000"/>
          </a:xfrm>
          <a:prstGeom prst="rect">
            <a:avLst/>
          </a:prstGeom>
          <a:noFill/>
          <a:ln>
            <a:noFill/>
          </a:ln>
        </p:spPr>
        <p:txBody>
          <a:bodyPr anchorCtr="0" anchor="t" bIns="91425" lIns="91425" rIns="91425" tIns="91425">
            <a:noAutofit/>
          </a:bodyPr>
          <a:lstStyle/>
          <a:p>
            <a:pPr lvl="0" rtl="0" algn="ctr">
              <a:spcBef>
                <a:spcPts val="0"/>
              </a:spcBef>
              <a:buNone/>
            </a:pPr>
            <a:r>
              <a:rPr lang="en" sz="3000">
                <a:solidFill>
                  <a:srgbClr val="FF00FF"/>
                </a:solidFill>
              </a:rPr>
              <a:t>responsibility</a:t>
            </a:r>
          </a:p>
        </p:txBody>
      </p:sp>
      <p:cxnSp>
        <p:nvCxnSpPr>
          <p:cNvPr id="275" name="Shape 275"/>
          <p:cNvCxnSpPr/>
          <p:nvPr/>
        </p:nvCxnSpPr>
        <p:spPr>
          <a:xfrm flipH="1" rot="10800000">
            <a:off x="5916450" y="1228475"/>
            <a:ext cx="988200" cy="595800"/>
          </a:xfrm>
          <a:prstGeom prst="curvedConnector3">
            <a:avLst>
              <a:gd fmla="val 50000" name="adj1"/>
            </a:avLst>
          </a:prstGeom>
          <a:noFill/>
          <a:ln cap="flat" cmpd="sng" w="38100">
            <a:solidFill>
              <a:srgbClr val="FF00FF"/>
            </a:solidFill>
            <a:prstDash val="solid"/>
            <a:round/>
            <a:headEnd len="lg" w="lg" type="none"/>
            <a:tailEnd len="lg" w="lg" type="none"/>
          </a:ln>
        </p:spPr>
      </p:cxnSp>
      <p:cxnSp>
        <p:nvCxnSpPr>
          <p:cNvPr id="276" name="Shape 276"/>
          <p:cNvCxnSpPr/>
          <p:nvPr/>
        </p:nvCxnSpPr>
        <p:spPr>
          <a:xfrm rot="10800000">
            <a:off x="6904650" y="1228475"/>
            <a:ext cx="1115400" cy="595800"/>
          </a:xfrm>
          <a:prstGeom prst="curvedConnector3">
            <a:avLst>
              <a:gd fmla="val 50000" name="adj1"/>
            </a:avLst>
          </a:prstGeom>
          <a:noFill/>
          <a:ln cap="flat" cmpd="sng" w="38100">
            <a:solidFill>
              <a:srgbClr val="FF00FF"/>
            </a:solidFill>
            <a:prstDash val="solid"/>
            <a:round/>
            <a:headEnd len="lg" w="lg" type="none"/>
            <a:tailEnd len="lg" w="lg" type="none"/>
          </a:ln>
        </p:spPr>
      </p:cxnSp>
      <p:cxnSp>
        <p:nvCxnSpPr>
          <p:cNvPr id="277" name="Shape 277"/>
          <p:cNvCxnSpPr/>
          <p:nvPr/>
        </p:nvCxnSpPr>
        <p:spPr>
          <a:xfrm flipH="1" rot="10800000">
            <a:off x="3204850" y="1292575"/>
            <a:ext cx="988200" cy="595800"/>
          </a:xfrm>
          <a:prstGeom prst="curvedConnector3">
            <a:avLst>
              <a:gd fmla="val 50000" name="adj1"/>
            </a:avLst>
          </a:prstGeom>
          <a:noFill/>
          <a:ln cap="flat" cmpd="sng" w="38100">
            <a:solidFill>
              <a:srgbClr val="FF00FF"/>
            </a:solidFill>
            <a:prstDash val="solid"/>
            <a:round/>
            <a:headEnd len="lg" w="lg" type="none"/>
            <a:tailEnd len="lg" w="lg" type="none"/>
          </a:ln>
        </p:spPr>
      </p:cxnSp>
      <p:cxnSp>
        <p:nvCxnSpPr>
          <p:cNvPr id="278" name="Shape 278"/>
          <p:cNvCxnSpPr/>
          <p:nvPr/>
        </p:nvCxnSpPr>
        <p:spPr>
          <a:xfrm rot="10800000">
            <a:off x="4193050" y="1292575"/>
            <a:ext cx="1115400" cy="595800"/>
          </a:xfrm>
          <a:prstGeom prst="curvedConnector3">
            <a:avLst>
              <a:gd fmla="val 50000" name="adj1"/>
            </a:avLst>
          </a:prstGeom>
          <a:noFill/>
          <a:ln cap="flat" cmpd="sng" w="38100">
            <a:solidFill>
              <a:srgbClr val="FF00FF"/>
            </a:solidFill>
            <a:prstDash val="solid"/>
            <a:round/>
            <a:headEnd len="lg" w="lg" type="none"/>
            <a:tailEnd len="lg" w="lg" type="none"/>
          </a:ln>
        </p:spPr>
      </p:cxnSp>
      <p:sp>
        <p:nvSpPr>
          <p:cNvPr id="279" name="Shape 279"/>
          <p:cNvSpPr txBox="1"/>
          <p:nvPr/>
        </p:nvSpPr>
        <p:spPr>
          <a:xfrm>
            <a:off x="6398550" y="4122100"/>
            <a:ext cx="2187300" cy="785100"/>
          </a:xfrm>
          <a:prstGeom prst="rect">
            <a:avLst/>
          </a:prstGeom>
          <a:noFill/>
          <a:ln>
            <a:noFill/>
          </a:ln>
        </p:spPr>
        <p:txBody>
          <a:bodyPr anchorCtr="0" anchor="t" bIns="91425" lIns="91425" rIns="91425" tIns="91425">
            <a:noAutofit/>
          </a:bodyPr>
          <a:lstStyle/>
          <a:p>
            <a:pPr lvl="0" rtl="0" algn="ctr">
              <a:spcBef>
                <a:spcPts val="0"/>
              </a:spcBef>
              <a:buNone/>
            </a:pPr>
            <a:r>
              <a:rPr lang="en" sz="3000">
                <a:solidFill>
                  <a:srgbClr val="FF00FF"/>
                </a:solidFill>
              </a:rPr>
              <a:t>YES!</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3" name="Shape 283"/>
        <p:cNvGrpSpPr/>
        <p:nvPr/>
      </p:nvGrpSpPr>
      <p:grpSpPr>
        <a:xfrm>
          <a:off x="0" y="0"/>
          <a:ext cx="0" cy="0"/>
          <a:chOff x="0" y="0"/>
          <a:chExt cx="0" cy="0"/>
        </a:xfrm>
      </p:grpSpPr>
      <p:sp>
        <p:nvSpPr>
          <p:cNvPr id="284" name="Shape 284"/>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 sz="3959">
                <a:solidFill>
                  <a:schemeClr val="lt1"/>
                </a:solidFill>
              </a:rPr>
              <a:t>Cohesion</a:t>
            </a:r>
            <a:br>
              <a:rPr b="0" i="0" lang="en" sz="3959" u="none" cap="none" strike="noStrike">
                <a:solidFill>
                  <a:srgbClr val="FF0000"/>
                </a:solidFill>
                <a:latin typeface="Calibri"/>
                <a:ea typeface="Calibri"/>
                <a:cs typeface="Calibri"/>
                <a:sym typeface="Calibri"/>
              </a:rPr>
            </a:br>
          </a:p>
        </p:txBody>
      </p:sp>
      <p:sp>
        <p:nvSpPr>
          <p:cNvPr id="285" name="Shape 285"/>
          <p:cNvSpPr txBox="1"/>
          <p:nvPr>
            <p:ph idx="1" type="body"/>
          </p:nvPr>
        </p:nvSpPr>
        <p:spPr>
          <a:xfrm>
            <a:off x="457200" y="980625"/>
            <a:ext cx="8229600" cy="978900"/>
          </a:xfrm>
          <a:prstGeom prst="rect">
            <a:avLst/>
          </a:prstGeom>
          <a:noFill/>
          <a:ln>
            <a:noFill/>
          </a:ln>
        </p:spPr>
        <p:txBody>
          <a:bodyPr anchorCtr="0" anchor="t" bIns="45700" lIns="91425" rIns="91425" tIns="45700">
            <a:noAutofit/>
          </a:bodyPr>
          <a:lstStyle/>
          <a:p>
            <a:pPr indent="0" lvl="0" marL="0" rtl="0">
              <a:lnSpc>
                <a:spcPct val="115000"/>
              </a:lnSpc>
              <a:spcBef>
                <a:spcPts val="0"/>
              </a:spcBef>
              <a:buNone/>
            </a:pPr>
            <a:r>
              <a:rPr lang="en" sz="2000">
                <a:solidFill>
                  <a:schemeClr val="lt1"/>
                </a:solidFill>
                <a:latin typeface="Arial"/>
                <a:ea typeface="Arial"/>
                <a:cs typeface="Arial"/>
                <a:sym typeface="Arial"/>
              </a:rPr>
              <a:t>In OOP, when everything in a class is related to its central purpose, the class is said to be </a:t>
            </a:r>
            <a:r>
              <a:rPr i="1" lang="en" sz="2000">
                <a:solidFill>
                  <a:srgbClr val="FF00FF"/>
                </a:solidFill>
                <a:latin typeface="Arial"/>
                <a:ea typeface="Arial"/>
                <a:cs typeface="Arial"/>
                <a:sym typeface="Arial"/>
              </a:rPr>
              <a:t>highly cohesive</a:t>
            </a:r>
          </a:p>
          <a:p>
            <a:pPr indent="0" lvl="0" marL="0" rtl="0" algn="just">
              <a:spcBef>
                <a:spcPts val="0"/>
              </a:spcBef>
              <a:buNone/>
            </a:pPr>
            <a:r>
              <a:t/>
            </a:r>
            <a:endParaRPr sz="2000">
              <a:solidFill>
                <a:schemeClr val="lt1"/>
              </a:solidFill>
              <a:latin typeface="Arial"/>
              <a:ea typeface="Arial"/>
              <a:cs typeface="Arial"/>
              <a:sym typeface="Arial"/>
            </a:endParaRPr>
          </a:p>
          <a:p>
            <a:pPr indent="0" lvl="0" marL="0" rtl="0" algn="just">
              <a:spcBef>
                <a:spcPts val="0"/>
              </a:spcBef>
              <a:buNone/>
            </a:pPr>
            <a:r>
              <a:t/>
            </a:r>
            <a:endParaRPr sz="2000">
              <a:solidFill>
                <a:schemeClr val="lt1"/>
              </a:solidFill>
              <a:latin typeface="Arial"/>
              <a:ea typeface="Arial"/>
              <a:cs typeface="Arial"/>
              <a:sym typeface="Arial"/>
            </a:endParaRPr>
          </a:p>
          <a:p>
            <a:pPr indent="0" lvl="0" marL="0" rtl="0" algn="just">
              <a:spcBef>
                <a:spcPts val="0"/>
              </a:spcBef>
              <a:buNone/>
            </a:pPr>
            <a:r>
              <a:t/>
            </a:r>
            <a:endParaRPr sz="2000">
              <a:solidFill>
                <a:schemeClr val="lt1"/>
              </a:solidFill>
              <a:latin typeface="Arial"/>
              <a:ea typeface="Arial"/>
              <a:cs typeface="Arial"/>
              <a:sym typeface="Arial"/>
            </a:endParaRPr>
          </a:p>
        </p:txBody>
      </p:sp>
      <p:sp>
        <p:nvSpPr>
          <p:cNvPr id="286" name="Shape 286"/>
          <p:cNvSpPr txBox="1"/>
          <p:nvPr/>
        </p:nvSpPr>
        <p:spPr>
          <a:xfrm>
            <a:off x="1037725" y="3367050"/>
            <a:ext cx="2391900" cy="978900"/>
          </a:xfrm>
          <a:prstGeom prst="rect">
            <a:avLst/>
          </a:prstGeom>
          <a:noFill/>
          <a:ln>
            <a:noFill/>
          </a:ln>
        </p:spPr>
        <p:txBody>
          <a:bodyPr anchorCtr="0" anchor="t" bIns="91425" lIns="91425" rIns="91425" tIns="91425">
            <a:noAutofit/>
          </a:bodyPr>
          <a:lstStyle/>
          <a:p>
            <a:pPr lvl="0">
              <a:spcBef>
                <a:spcPts val="0"/>
              </a:spcBef>
              <a:buNone/>
            </a:pPr>
            <a:r>
              <a:rPr lang="en" sz="2000">
                <a:solidFill>
                  <a:srgbClr val="FFFFFF"/>
                </a:solidFill>
              </a:rPr>
              <a:t>Many </a:t>
            </a:r>
            <a:r>
              <a:rPr b="1" i="1" lang="en" sz="2000">
                <a:solidFill>
                  <a:srgbClr val="FFFFFF"/>
                </a:solidFill>
              </a:rPr>
              <a:t>unrelated </a:t>
            </a:r>
            <a:r>
              <a:rPr lang="en" sz="2000">
                <a:solidFill>
                  <a:srgbClr val="FFFFFF"/>
                </a:solidFill>
              </a:rPr>
              <a:t>responsibilities</a:t>
            </a:r>
          </a:p>
        </p:txBody>
      </p:sp>
      <p:sp>
        <p:nvSpPr>
          <p:cNvPr id="287" name="Shape 287"/>
          <p:cNvSpPr txBox="1"/>
          <p:nvPr/>
        </p:nvSpPr>
        <p:spPr>
          <a:xfrm>
            <a:off x="5760300" y="3367050"/>
            <a:ext cx="2391900" cy="978900"/>
          </a:xfrm>
          <a:prstGeom prst="rect">
            <a:avLst/>
          </a:prstGeom>
          <a:noFill/>
          <a:ln>
            <a:noFill/>
          </a:ln>
        </p:spPr>
        <p:txBody>
          <a:bodyPr anchorCtr="0" anchor="t" bIns="91425" lIns="91425" rIns="91425" tIns="91425">
            <a:noAutofit/>
          </a:bodyPr>
          <a:lstStyle/>
          <a:p>
            <a:pPr lvl="0" rtl="0">
              <a:spcBef>
                <a:spcPts val="0"/>
              </a:spcBef>
              <a:buNone/>
            </a:pPr>
            <a:r>
              <a:rPr lang="en" sz="2000">
                <a:solidFill>
                  <a:srgbClr val="FFFFFF"/>
                </a:solidFill>
              </a:rPr>
              <a:t>Many </a:t>
            </a:r>
            <a:r>
              <a:rPr b="1" i="1" lang="en" sz="2000">
                <a:solidFill>
                  <a:srgbClr val="FFFFFF"/>
                </a:solidFill>
              </a:rPr>
              <a:t>related </a:t>
            </a:r>
            <a:r>
              <a:rPr lang="en" sz="2000">
                <a:solidFill>
                  <a:srgbClr val="FFFFFF"/>
                </a:solidFill>
              </a:rPr>
              <a:t>responsibilities</a:t>
            </a:r>
          </a:p>
        </p:txBody>
      </p:sp>
      <p:sp>
        <p:nvSpPr>
          <p:cNvPr id="288" name="Shape 288"/>
          <p:cNvSpPr/>
          <p:nvPr/>
        </p:nvSpPr>
        <p:spPr>
          <a:xfrm>
            <a:off x="4319150" y="2879425"/>
            <a:ext cx="3634200" cy="487500"/>
          </a:xfrm>
          <a:prstGeom prst="rightArrow">
            <a:avLst>
              <a:gd fmla="val 50000" name="adj1"/>
              <a:gd fmla="val 50000" name="adj2"/>
            </a:avLst>
          </a:prstGeom>
          <a:solidFill>
            <a:srgbClr val="00FF00"/>
          </a:solidFill>
          <a:ln cap="flat" cmpd="sng" w="19050">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89" name="Shape 289"/>
          <p:cNvSpPr/>
          <p:nvPr/>
        </p:nvSpPr>
        <p:spPr>
          <a:xfrm flipH="1">
            <a:off x="684950" y="2879412"/>
            <a:ext cx="3634200" cy="487500"/>
          </a:xfrm>
          <a:prstGeom prst="rightArrow">
            <a:avLst>
              <a:gd fmla="val 50000" name="adj1"/>
              <a:gd fmla="val 50000" name="adj2"/>
            </a:avLst>
          </a:prstGeom>
          <a:solidFill>
            <a:srgbClr val="FF0000"/>
          </a:solidFill>
          <a:ln cap="flat" cmpd="sng" w="19050">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90" name="Shape 290"/>
          <p:cNvSpPr txBox="1"/>
          <p:nvPr/>
        </p:nvSpPr>
        <p:spPr>
          <a:xfrm>
            <a:off x="1037725" y="2306850"/>
            <a:ext cx="2002800" cy="529800"/>
          </a:xfrm>
          <a:prstGeom prst="rect">
            <a:avLst/>
          </a:prstGeom>
          <a:noFill/>
          <a:ln>
            <a:noFill/>
          </a:ln>
        </p:spPr>
        <p:txBody>
          <a:bodyPr anchorCtr="0" anchor="t" bIns="91425" lIns="91425" rIns="91425" tIns="91425">
            <a:noAutofit/>
          </a:bodyPr>
          <a:lstStyle/>
          <a:p>
            <a:pPr lvl="0" rtl="0">
              <a:spcBef>
                <a:spcPts val="0"/>
              </a:spcBef>
              <a:buNone/>
            </a:pPr>
            <a:r>
              <a:rPr lang="en" sz="2200">
                <a:solidFill>
                  <a:srgbClr val="FF00FF"/>
                </a:solidFill>
              </a:rPr>
              <a:t>Low Cohesion</a:t>
            </a:r>
          </a:p>
        </p:txBody>
      </p:sp>
      <p:sp>
        <p:nvSpPr>
          <p:cNvPr id="291" name="Shape 291"/>
          <p:cNvSpPr txBox="1"/>
          <p:nvPr/>
        </p:nvSpPr>
        <p:spPr>
          <a:xfrm>
            <a:off x="5592025" y="2306850"/>
            <a:ext cx="2002800" cy="529800"/>
          </a:xfrm>
          <a:prstGeom prst="rect">
            <a:avLst/>
          </a:prstGeom>
          <a:noFill/>
          <a:ln>
            <a:noFill/>
          </a:ln>
        </p:spPr>
        <p:txBody>
          <a:bodyPr anchorCtr="0" anchor="t" bIns="91425" lIns="91425" rIns="91425" tIns="91425">
            <a:noAutofit/>
          </a:bodyPr>
          <a:lstStyle/>
          <a:p>
            <a:pPr lvl="0" rtl="0">
              <a:spcBef>
                <a:spcPts val="0"/>
              </a:spcBef>
              <a:buNone/>
            </a:pPr>
            <a:r>
              <a:rPr lang="en" sz="2200">
                <a:solidFill>
                  <a:srgbClr val="FF00FF"/>
                </a:solidFill>
              </a:rPr>
              <a:t>High Cohesion</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5" name="Shape 295"/>
        <p:cNvGrpSpPr/>
        <p:nvPr/>
      </p:nvGrpSpPr>
      <p:grpSpPr>
        <a:xfrm>
          <a:off x="0" y="0"/>
          <a:ext cx="0" cy="0"/>
          <a:chOff x="0" y="0"/>
          <a:chExt cx="0" cy="0"/>
        </a:xfrm>
      </p:grpSpPr>
      <p:sp>
        <p:nvSpPr>
          <p:cNvPr id="296" name="Shape 296"/>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 sz="3959">
                <a:solidFill>
                  <a:schemeClr val="lt1"/>
                </a:solidFill>
              </a:rPr>
              <a:t>Cohesion</a:t>
            </a:r>
            <a:br>
              <a:rPr b="0" i="0" lang="en" sz="3959" u="none" cap="none" strike="noStrike">
                <a:solidFill>
                  <a:srgbClr val="FF0000"/>
                </a:solidFill>
                <a:latin typeface="Calibri"/>
                <a:ea typeface="Calibri"/>
                <a:cs typeface="Calibri"/>
                <a:sym typeface="Calibri"/>
              </a:rPr>
            </a:br>
          </a:p>
        </p:txBody>
      </p:sp>
      <p:sp>
        <p:nvSpPr>
          <p:cNvPr id="297" name="Shape 297"/>
          <p:cNvSpPr txBox="1"/>
          <p:nvPr>
            <p:ph idx="1" type="body"/>
          </p:nvPr>
        </p:nvSpPr>
        <p:spPr>
          <a:xfrm>
            <a:off x="457200" y="980625"/>
            <a:ext cx="8229600" cy="3893700"/>
          </a:xfrm>
          <a:prstGeom prst="rect">
            <a:avLst/>
          </a:prstGeom>
          <a:noFill/>
          <a:ln>
            <a:noFill/>
          </a:ln>
        </p:spPr>
        <p:txBody>
          <a:bodyPr anchorCtr="0" anchor="t" bIns="45700" lIns="91425" rIns="91425" tIns="45700">
            <a:noAutofit/>
          </a:bodyPr>
          <a:lstStyle/>
          <a:p>
            <a:pPr indent="-355600" lvl="0" marL="457200" rtl="0" algn="just">
              <a:spcBef>
                <a:spcPts val="0"/>
              </a:spcBef>
              <a:buClr>
                <a:schemeClr val="lt1"/>
              </a:buClr>
              <a:buSzPct val="100000"/>
              <a:buFont typeface="Arial"/>
            </a:pPr>
            <a:r>
              <a:rPr b="1" lang="en" sz="2000">
                <a:solidFill>
                  <a:schemeClr val="lt1"/>
                </a:solidFill>
                <a:latin typeface="Arial"/>
                <a:ea typeface="Arial"/>
                <a:cs typeface="Arial"/>
                <a:sym typeface="Arial"/>
              </a:rPr>
              <a:t>High Cohesion</a:t>
            </a:r>
            <a:r>
              <a:rPr lang="en" sz="2000">
                <a:solidFill>
                  <a:schemeClr val="lt1"/>
                </a:solidFill>
                <a:latin typeface="Arial"/>
                <a:ea typeface="Arial"/>
                <a:cs typeface="Arial"/>
                <a:sym typeface="Arial"/>
              </a:rPr>
              <a:t> has </a:t>
            </a:r>
            <a:r>
              <a:rPr lang="en" sz="2000">
                <a:solidFill>
                  <a:srgbClr val="00FF00"/>
                </a:solidFill>
                <a:latin typeface="Arial"/>
                <a:ea typeface="Arial"/>
                <a:cs typeface="Arial"/>
                <a:sym typeface="Arial"/>
              </a:rPr>
              <a:t>desirable</a:t>
            </a:r>
            <a:r>
              <a:rPr lang="en" sz="2000">
                <a:solidFill>
                  <a:schemeClr val="lt1"/>
                </a:solidFill>
                <a:latin typeface="Arial"/>
                <a:ea typeface="Arial"/>
                <a:cs typeface="Arial"/>
                <a:sym typeface="Arial"/>
              </a:rPr>
              <a:t> traits:</a:t>
            </a:r>
          </a:p>
          <a:p>
            <a:pPr indent="-342900" lvl="1" marL="914400" rtl="0" algn="just">
              <a:spcBef>
                <a:spcPts val="0"/>
              </a:spcBef>
              <a:buClr>
                <a:schemeClr val="lt1"/>
              </a:buClr>
              <a:buSzPct val="100000"/>
              <a:buFont typeface="Arial"/>
            </a:pPr>
            <a:r>
              <a:rPr lang="en" sz="1800">
                <a:solidFill>
                  <a:schemeClr val="lt1"/>
                </a:solidFill>
                <a:latin typeface="Arial"/>
                <a:ea typeface="Arial"/>
                <a:cs typeface="Arial"/>
                <a:sym typeface="Arial"/>
              </a:rPr>
              <a:t>Robustness</a:t>
            </a:r>
          </a:p>
          <a:p>
            <a:pPr indent="-342900" lvl="1" marL="914400" rtl="0" algn="just">
              <a:spcBef>
                <a:spcPts val="0"/>
              </a:spcBef>
              <a:buClr>
                <a:schemeClr val="lt1"/>
              </a:buClr>
              <a:buSzPct val="100000"/>
              <a:buFont typeface="Arial"/>
            </a:pPr>
            <a:r>
              <a:rPr lang="en" sz="1800">
                <a:solidFill>
                  <a:schemeClr val="lt1"/>
                </a:solidFill>
                <a:latin typeface="Arial"/>
                <a:ea typeface="Arial"/>
                <a:cs typeface="Arial"/>
                <a:sym typeface="Arial"/>
              </a:rPr>
              <a:t>Reliability</a:t>
            </a:r>
          </a:p>
          <a:p>
            <a:pPr indent="-342900" lvl="1" marL="914400" rtl="0" algn="just">
              <a:spcBef>
                <a:spcPts val="0"/>
              </a:spcBef>
              <a:buClr>
                <a:schemeClr val="lt1"/>
              </a:buClr>
              <a:buSzPct val="100000"/>
              <a:buFont typeface="Arial"/>
            </a:pPr>
            <a:r>
              <a:rPr lang="en" sz="1800">
                <a:solidFill>
                  <a:schemeClr val="lt1"/>
                </a:solidFill>
                <a:latin typeface="Arial"/>
                <a:ea typeface="Arial"/>
                <a:cs typeface="Arial"/>
                <a:sym typeface="Arial"/>
              </a:rPr>
              <a:t>Reusability</a:t>
            </a:r>
          </a:p>
          <a:p>
            <a:pPr indent="-342900" lvl="1" marL="914400" rtl="0" algn="just">
              <a:spcBef>
                <a:spcPts val="0"/>
              </a:spcBef>
              <a:buClr>
                <a:schemeClr val="lt1"/>
              </a:buClr>
              <a:buSzPct val="100000"/>
              <a:buFont typeface="Arial"/>
            </a:pPr>
            <a:r>
              <a:rPr lang="en" sz="1800">
                <a:solidFill>
                  <a:schemeClr val="lt1"/>
                </a:solidFill>
                <a:latin typeface="Arial"/>
                <a:ea typeface="Arial"/>
                <a:cs typeface="Arial"/>
                <a:sym typeface="Arial"/>
              </a:rPr>
              <a:t>Understandability</a:t>
            </a:r>
          </a:p>
          <a:p>
            <a:pPr indent="0" lvl="0" marL="0" rtl="0" algn="just">
              <a:spcBef>
                <a:spcPts val="0"/>
              </a:spcBef>
              <a:buNone/>
            </a:pPr>
            <a:r>
              <a:t/>
            </a:r>
            <a:endParaRPr sz="1800">
              <a:solidFill>
                <a:schemeClr val="lt1"/>
              </a:solidFill>
              <a:latin typeface="Arial"/>
              <a:ea typeface="Arial"/>
              <a:cs typeface="Arial"/>
              <a:sym typeface="Arial"/>
            </a:endParaRPr>
          </a:p>
          <a:p>
            <a:pPr indent="-355600" lvl="0" marL="457200" rtl="0" algn="just">
              <a:spcBef>
                <a:spcPts val="0"/>
              </a:spcBef>
              <a:buClr>
                <a:schemeClr val="lt1"/>
              </a:buClr>
              <a:buSzPct val="100000"/>
              <a:buFont typeface="Arial"/>
            </a:pPr>
            <a:r>
              <a:rPr b="1" lang="en" sz="2000">
                <a:solidFill>
                  <a:schemeClr val="lt1"/>
                </a:solidFill>
                <a:latin typeface="Arial"/>
                <a:ea typeface="Arial"/>
                <a:cs typeface="Arial"/>
                <a:sym typeface="Arial"/>
              </a:rPr>
              <a:t>Low Cohesion</a:t>
            </a:r>
            <a:r>
              <a:rPr lang="en" sz="2000">
                <a:solidFill>
                  <a:schemeClr val="lt1"/>
                </a:solidFill>
                <a:latin typeface="Arial"/>
                <a:ea typeface="Arial"/>
                <a:cs typeface="Arial"/>
                <a:sym typeface="Arial"/>
              </a:rPr>
              <a:t> has </a:t>
            </a:r>
            <a:r>
              <a:rPr lang="en" sz="2000">
                <a:solidFill>
                  <a:srgbClr val="FF0000"/>
                </a:solidFill>
                <a:latin typeface="Arial"/>
                <a:ea typeface="Arial"/>
                <a:cs typeface="Arial"/>
                <a:sym typeface="Arial"/>
              </a:rPr>
              <a:t>undesirable </a:t>
            </a:r>
            <a:r>
              <a:rPr lang="en" sz="2000">
                <a:solidFill>
                  <a:schemeClr val="lt1"/>
                </a:solidFill>
                <a:latin typeface="Arial"/>
                <a:ea typeface="Arial"/>
                <a:cs typeface="Arial"/>
                <a:sym typeface="Arial"/>
              </a:rPr>
              <a:t>traits:</a:t>
            </a:r>
          </a:p>
          <a:p>
            <a:pPr indent="-342900" lvl="1" marL="914400" rtl="0" algn="just">
              <a:spcBef>
                <a:spcPts val="0"/>
              </a:spcBef>
              <a:buClr>
                <a:schemeClr val="lt1"/>
              </a:buClr>
              <a:buSzPct val="100000"/>
            </a:pPr>
            <a:r>
              <a:rPr lang="en" sz="1800">
                <a:solidFill>
                  <a:schemeClr val="lt1"/>
                </a:solidFill>
                <a:latin typeface="Arial"/>
                <a:ea typeface="Arial"/>
                <a:cs typeface="Arial"/>
                <a:sym typeface="Arial"/>
              </a:rPr>
              <a:t>Averse to change</a:t>
            </a:r>
          </a:p>
          <a:p>
            <a:pPr indent="-342900" lvl="1" marL="914400" rtl="0" algn="just">
              <a:spcBef>
                <a:spcPts val="0"/>
              </a:spcBef>
              <a:buClr>
                <a:schemeClr val="lt1"/>
              </a:buClr>
              <a:buSzPct val="100000"/>
              <a:buFont typeface="Arial"/>
            </a:pPr>
            <a:r>
              <a:rPr lang="en" sz="1800">
                <a:solidFill>
                  <a:schemeClr val="lt1"/>
                </a:solidFill>
                <a:latin typeface="Arial"/>
                <a:ea typeface="Arial"/>
                <a:cs typeface="Arial"/>
                <a:sym typeface="Arial"/>
              </a:rPr>
              <a:t>Difficult to test</a:t>
            </a:r>
          </a:p>
          <a:p>
            <a:pPr indent="-342900" lvl="1" marL="914400" rtl="0" algn="just">
              <a:spcBef>
                <a:spcPts val="0"/>
              </a:spcBef>
              <a:buClr>
                <a:schemeClr val="lt1"/>
              </a:buClr>
              <a:buSzPct val="100000"/>
            </a:pPr>
            <a:r>
              <a:rPr lang="en" sz="1800">
                <a:solidFill>
                  <a:schemeClr val="lt1"/>
                </a:solidFill>
                <a:latin typeface="Arial"/>
                <a:ea typeface="Arial"/>
                <a:cs typeface="Arial"/>
                <a:sym typeface="Arial"/>
              </a:rPr>
              <a:t>Difficult to maintain </a:t>
            </a:r>
          </a:p>
          <a:p>
            <a:pPr indent="-342900" lvl="1" marL="914400" rtl="0" algn="just">
              <a:spcBef>
                <a:spcPts val="0"/>
              </a:spcBef>
              <a:buClr>
                <a:schemeClr val="lt1"/>
              </a:buClr>
              <a:buSzPct val="100000"/>
              <a:buFont typeface="Arial"/>
            </a:pPr>
            <a:r>
              <a:rPr lang="en" sz="1800">
                <a:solidFill>
                  <a:schemeClr val="lt1"/>
                </a:solidFill>
                <a:latin typeface="Arial"/>
                <a:ea typeface="Arial"/>
                <a:cs typeface="Arial"/>
                <a:sym typeface="Arial"/>
              </a:rPr>
              <a:t>Difficult to reuse</a:t>
            </a:r>
          </a:p>
          <a:p>
            <a:pPr indent="-342900" lvl="1" marL="914400" rtl="0" algn="just">
              <a:spcBef>
                <a:spcPts val="0"/>
              </a:spcBef>
              <a:buClr>
                <a:schemeClr val="lt1"/>
              </a:buClr>
              <a:buSzPct val="100000"/>
              <a:buFont typeface="Arial"/>
            </a:pPr>
            <a:r>
              <a:rPr lang="en" sz="1800">
                <a:solidFill>
                  <a:schemeClr val="lt1"/>
                </a:solidFill>
                <a:latin typeface="Arial"/>
                <a:ea typeface="Arial"/>
                <a:cs typeface="Arial"/>
                <a:sym typeface="Arial"/>
              </a:rPr>
              <a:t>Difficult to understand</a:t>
            </a:r>
          </a:p>
          <a:p>
            <a:pPr indent="0" lvl="0" marL="0" rtl="0" algn="just">
              <a:spcBef>
                <a:spcPts val="0"/>
              </a:spcBef>
              <a:buNone/>
            </a:pPr>
            <a:r>
              <a:t/>
            </a:r>
            <a:endParaRPr sz="1600">
              <a:solidFill>
                <a:schemeClr val="lt1"/>
              </a:solidFill>
              <a:latin typeface="Arial"/>
              <a:ea typeface="Arial"/>
              <a:cs typeface="Arial"/>
              <a:sym typeface="Arial"/>
            </a:endParaRPr>
          </a:p>
          <a:p>
            <a:pPr indent="0" lvl="0" marL="0" rtl="0" algn="just">
              <a:spcBef>
                <a:spcPts val="0"/>
              </a:spcBef>
              <a:buNone/>
            </a:pPr>
            <a:r>
              <a:t/>
            </a:r>
            <a:endParaRPr sz="1600">
              <a:solidFill>
                <a:schemeClr val="lt1"/>
              </a:solidFill>
              <a:latin typeface="Arial"/>
              <a:ea typeface="Arial"/>
              <a:cs typeface="Arial"/>
              <a:sym typeface="Arial"/>
            </a:endParaRPr>
          </a:p>
        </p:txBody>
      </p:sp>
      <p:pic>
        <p:nvPicPr>
          <p:cNvPr id="298" name="Shape 298"/>
          <p:cNvPicPr preferRelativeResize="0"/>
          <p:nvPr/>
        </p:nvPicPr>
        <p:blipFill>
          <a:blip r:embed="rId3">
            <a:alphaModFix/>
          </a:blip>
          <a:stretch>
            <a:fillRect/>
          </a:stretch>
        </p:blipFill>
        <p:spPr>
          <a:xfrm>
            <a:off x="5918200" y="1315484"/>
            <a:ext cx="2768600" cy="2512525"/>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sp>
        <p:nvSpPr>
          <p:cNvPr id="135" name="Shape 135"/>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 sz="3959">
                <a:solidFill>
                  <a:srgbClr val="CC00CC"/>
                </a:solidFill>
              </a:rPr>
              <a:t>QUIZ 1: </a:t>
            </a:r>
            <a:r>
              <a:rPr lang="en" sz="3959">
                <a:solidFill>
                  <a:srgbClr val="FFFFFF"/>
                </a:solidFill>
              </a:rPr>
              <a:t>REVIEW</a:t>
            </a:r>
          </a:p>
        </p:txBody>
      </p:sp>
      <p:sp>
        <p:nvSpPr>
          <p:cNvPr id="136" name="Shape 136"/>
          <p:cNvSpPr txBox="1"/>
          <p:nvPr>
            <p:ph idx="1" type="body"/>
          </p:nvPr>
        </p:nvSpPr>
        <p:spPr>
          <a:xfrm>
            <a:off x="457200" y="1063375"/>
            <a:ext cx="8229600" cy="3394500"/>
          </a:xfrm>
          <a:prstGeom prst="rect">
            <a:avLst/>
          </a:prstGeom>
          <a:noFill/>
          <a:ln>
            <a:noFill/>
          </a:ln>
        </p:spPr>
        <p:txBody>
          <a:bodyPr anchorCtr="0" anchor="t" bIns="45700" lIns="91425" rIns="91425" tIns="45700">
            <a:noAutofit/>
          </a:bodyPr>
          <a:lstStyle/>
          <a:p>
            <a:pPr indent="-419100" lvl="0" marL="457200" marR="0" rtl="0" algn="just">
              <a:spcBef>
                <a:spcPts val="640"/>
              </a:spcBef>
              <a:buClr>
                <a:srgbClr val="FF00FF"/>
              </a:buClr>
              <a:buSzPct val="100000"/>
            </a:pPr>
            <a:r>
              <a:rPr lang="en" sz="3000">
                <a:solidFill>
                  <a:srgbClr val="FF00FF"/>
                </a:solidFill>
              </a:rPr>
              <a:t>SRP, SoC</a:t>
            </a:r>
          </a:p>
          <a:p>
            <a:pPr indent="-355600" lvl="1" marL="914400" rtl="0" algn="just">
              <a:spcBef>
                <a:spcPts val="0"/>
              </a:spcBef>
              <a:buClr>
                <a:srgbClr val="FFFFFF"/>
              </a:buClr>
              <a:buSzPct val="100000"/>
              <a:buFont typeface="Calibri"/>
            </a:pPr>
            <a:r>
              <a:rPr lang="en" sz="2000">
                <a:solidFill>
                  <a:schemeClr val="lt1"/>
                </a:solidFill>
              </a:rPr>
              <a:t>How can you determine if a class adheres to the SRP?</a:t>
            </a:r>
          </a:p>
          <a:p>
            <a:pPr indent="0" lvl="0" marL="457200" rtl="0" algn="just">
              <a:spcBef>
                <a:spcPts val="0"/>
              </a:spcBef>
              <a:buNone/>
            </a:pPr>
            <a:r>
              <a:t/>
            </a:r>
            <a:endParaRPr sz="1000">
              <a:solidFill>
                <a:schemeClr val="lt1"/>
              </a:solidFill>
            </a:endParaRPr>
          </a:p>
          <a:p>
            <a:pPr indent="-419100" lvl="0" marL="457200" rtl="0" algn="just">
              <a:spcBef>
                <a:spcPts val="0"/>
              </a:spcBef>
              <a:buClr>
                <a:srgbClr val="FF00FF"/>
              </a:buClr>
              <a:buSzPct val="100000"/>
              <a:buFont typeface="Calibri"/>
            </a:pPr>
            <a:r>
              <a:rPr lang="en" sz="3000">
                <a:solidFill>
                  <a:srgbClr val="FF00FF"/>
                </a:solidFill>
              </a:rPr>
              <a:t>Dependencies &amp; Coupling</a:t>
            </a:r>
          </a:p>
          <a:p>
            <a:pPr indent="-355600" lvl="1" marL="914400" rtl="0" algn="just">
              <a:spcBef>
                <a:spcPts val="640"/>
              </a:spcBef>
              <a:buClr>
                <a:srgbClr val="FFFFFF"/>
              </a:buClr>
              <a:buSzPct val="100000"/>
            </a:pPr>
            <a:r>
              <a:rPr lang="en" sz="2000">
                <a:solidFill>
                  <a:srgbClr val="FFFFFF"/>
                </a:solidFill>
              </a:rPr>
              <a:t>What’s the difference between loose coupling and tight coupling?</a:t>
            </a:r>
          </a:p>
          <a:p>
            <a:pPr indent="0" lvl="0" marL="0" rtl="0" algn="just">
              <a:spcBef>
                <a:spcPts val="640"/>
              </a:spcBef>
              <a:buNone/>
            </a:pPr>
            <a:r>
              <a:t/>
            </a:r>
            <a:endParaRPr sz="1000">
              <a:solidFill>
                <a:schemeClr val="lt1"/>
              </a:solidFill>
            </a:endParaRPr>
          </a:p>
          <a:p>
            <a:pPr indent="-419100" lvl="0" marL="457200" rtl="0" algn="just">
              <a:spcBef>
                <a:spcPts val="0"/>
              </a:spcBef>
              <a:buClr>
                <a:srgbClr val="FF00FF"/>
              </a:buClr>
              <a:buSzPct val="100000"/>
              <a:buFont typeface="Calibri"/>
            </a:pPr>
            <a:r>
              <a:rPr lang="en" sz="3000">
                <a:solidFill>
                  <a:srgbClr val="FF00FF"/>
                </a:solidFill>
              </a:rPr>
              <a:t>Stepwise Refinement</a:t>
            </a:r>
          </a:p>
          <a:p>
            <a:pPr indent="-355600" lvl="1" marL="914400" rtl="0" algn="just">
              <a:spcBef>
                <a:spcPts val="640"/>
              </a:spcBef>
              <a:buClr>
                <a:srgbClr val="FFFFFF"/>
              </a:buClr>
              <a:buSzPct val="100000"/>
            </a:pPr>
            <a:r>
              <a:rPr lang="en" sz="2000">
                <a:solidFill>
                  <a:srgbClr val="FFFFFF"/>
                </a:solidFill>
              </a:rPr>
              <a:t>What are four benefits that stepwise refinement allows?</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2" name="Shape 302"/>
        <p:cNvGrpSpPr/>
        <p:nvPr/>
      </p:nvGrpSpPr>
      <p:grpSpPr>
        <a:xfrm>
          <a:off x="0" y="0"/>
          <a:ext cx="0" cy="0"/>
          <a:chOff x="0" y="0"/>
          <a:chExt cx="0" cy="0"/>
        </a:xfrm>
      </p:grpSpPr>
      <p:sp>
        <p:nvSpPr>
          <p:cNvPr id="303" name="Shape 303"/>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 sz="3959">
                <a:solidFill>
                  <a:schemeClr val="lt1"/>
                </a:solidFill>
              </a:rPr>
              <a:t>Cohesion Example</a:t>
            </a:r>
            <a:br>
              <a:rPr b="0" i="0" lang="en" sz="3959" u="none" cap="none" strike="noStrike">
                <a:solidFill>
                  <a:srgbClr val="FF0000"/>
                </a:solidFill>
                <a:latin typeface="Calibri"/>
                <a:ea typeface="Calibri"/>
                <a:cs typeface="Calibri"/>
                <a:sym typeface="Calibri"/>
              </a:rPr>
            </a:br>
          </a:p>
        </p:txBody>
      </p:sp>
      <p:sp>
        <p:nvSpPr>
          <p:cNvPr id="304" name="Shape 304"/>
          <p:cNvSpPr txBox="1"/>
          <p:nvPr>
            <p:ph idx="1" type="body"/>
          </p:nvPr>
        </p:nvSpPr>
        <p:spPr>
          <a:xfrm>
            <a:off x="457200" y="700850"/>
            <a:ext cx="8229600" cy="3893700"/>
          </a:xfrm>
          <a:prstGeom prst="rect">
            <a:avLst/>
          </a:prstGeom>
          <a:noFill/>
          <a:ln>
            <a:noFill/>
          </a:ln>
        </p:spPr>
        <p:txBody>
          <a:bodyPr anchorCtr="0" anchor="t" bIns="45700" lIns="91425" rIns="91425" tIns="45700">
            <a:noAutofit/>
          </a:bodyPr>
          <a:lstStyle/>
          <a:p>
            <a:pPr indent="0" lvl="0" marL="0" rtl="0" algn="just">
              <a:spcBef>
                <a:spcPts val="0"/>
              </a:spcBef>
              <a:buNone/>
            </a:pPr>
            <a:r>
              <a:t/>
            </a:r>
            <a:endParaRPr sz="1800">
              <a:solidFill>
                <a:schemeClr val="lt1"/>
              </a:solidFill>
            </a:endParaRPr>
          </a:p>
          <a:p>
            <a:pPr indent="0" lvl="0" marL="0" rtl="0" algn="just">
              <a:spcBef>
                <a:spcPts val="0"/>
              </a:spcBef>
              <a:buNone/>
            </a:pPr>
            <a:r>
              <a:t/>
            </a:r>
            <a:endParaRPr sz="1800">
              <a:solidFill>
                <a:schemeClr val="lt1"/>
              </a:solidFill>
            </a:endParaRPr>
          </a:p>
          <a:p>
            <a:pPr indent="-69850" lvl="0" marL="0" rtl="0" algn="just">
              <a:spcBef>
                <a:spcPts val="0"/>
              </a:spcBef>
              <a:buClr>
                <a:srgbClr val="000000"/>
              </a:buClr>
              <a:buSzPct val="91666"/>
              <a:buFont typeface="Arial"/>
              <a:buNone/>
            </a:pPr>
            <a:r>
              <a:t/>
            </a:r>
            <a:endParaRPr sz="1150">
              <a:solidFill>
                <a:srgbClr val="222426"/>
              </a:solidFill>
              <a:highlight>
                <a:srgbClr val="FFFFFF"/>
              </a:highlight>
              <a:latin typeface="Arial"/>
              <a:ea typeface="Arial"/>
              <a:cs typeface="Arial"/>
              <a:sym typeface="Arial"/>
            </a:endParaRPr>
          </a:p>
        </p:txBody>
      </p:sp>
      <p:pic>
        <p:nvPicPr>
          <p:cNvPr id="305" name="Shape 305"/>
          <p:cNvPicPr preferRelativeResize="0"/>
          <p:nvPr/>
        </p:nvPicPr>
        <p:blipFill>
          <a:blip r:embed="rId3">
            <a:alphaModFix/>
          </a:blip>
          <a:stretch>
            <a:fillRect/>
          </a:stretch>
        </p:blipFill>
        <p:spPr>
          <a:xfrm>
            <a:off x="699375" y="804737"/>
            <a:ext cx="2257425" cy="4029075"/>
          </a:xfrm>
          <a:prstGeom prst="rect">
            <a:avLst/>
          </a:prstGeom>
          <a:noFill/>
          <a:ln>
            <a:noFill/>
          </a:ln>
        </p:spPr>
      </p:pic>
      <p:sp>
        <p:nvSpPr>
          <p:cNvPr id="306" name="Shape 306"/>
          <p:cNvSpPr/>
          <p:nvPr/>
        </p:nvSpPr>
        <p:spPr>
          <a:xfrm>
            <a:off x="3086487" y="1302025"/>
            <a:ext cx="571500" cy="408900"/>
          </a:xfrm>
          <a:prstGeom prst="leftArrow">
            <a:avLst>
              <a:gd fmla="val 50000" name="adj1"/>
              <a:gd fmla="val 50000" name="adj2"/>
            </a:avLst>
          </a:prstGeom>
          <a:solidFill>
            <a:schemeClr val="lt2"/>
          </a:solidFill>
          <a:ln cap="flat" cmpd="sng" w="3810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07" name="Shape 307"/>
          <p:cNvSpPr/>
          <p:nvPr/>
        </p:nvSpPr>
        <p:spPr>
          <a:xfrm>
            <a:off x="3086475" y="3111525"/>
            <a:ext cx="571500" cy="408900"/>
          </a:xfrm>
          <a:prstGeom prst="leftArrow">
            <a:avLst>
              <a:gd fmla="val 50000" name="adj1"/>
              <a:gd fmla="val 50000" name="adj2"/>
            </a:avLst>
          </a:prstGeom>
          <a:solidFill>
            <a:schemeClr val="lt2"/>
          </a:solidFill>
          <a:ln cap="flat" cmpd="sng" w="3810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308" name="Shape 308"/>
          <p:cNvPicPr preferRelativeResize="0"/>
          <p:nvPr/>
        </p:nvPicPr>
        <p:blipFill>
          <a:blip r:embed="rId4">
            <a:alphaModFix/>
          </a:blip>
          <a:stretch>
            <a:fillRect/>
          </a:stretch>
        </p:blipFill>
        <p:spPr>
          <a:xfrm>
            <a:off x="4265574" y="855175"/>
            <a:ext cx="1106175" cy="1642800"/>
          </a:xfrm>
          <a:prstGeom prst="rect">
            <a:avLst/>
          </a:prstGeom>
          <a:noFill/>
          <a:ln>
            <a:noFill/>
          </a:ln>
        </p:spPr>
      </p:pic>
      <p:pic>
        <p:nvPicPr>
          <p:cNvPr id="309" name="Shape 309"/>
          <p:cNvPicPr preferRelativeResize="0"/>
          <p:nvPr/>
        </p:nvPicPr>
        <p:blipFill>
          <a:blip r:embed="rId4">
            <a:alphaModFix/>
          </a:blip>
          <a:stretch>
            <a:fillRect/>
          </a:stretch>
        </p:blipFill>
        <p:spPr>
          <a:xfrm>
            <a:off x="4265574" y="3111525"/>
            <a:ext cx="1106175" cy="1642800"/>
          </a:xfrm>
          <a:prstGeom prst="rect">
            <a:avLst/>
          </a:prstGeom>
          <a:noFill/>
          <a:ln>
            <a:noFill/>
          </a:ln>
        </p:spPr>
      </p:pic>
      <p:sp>
        <p:nvSpPr>
          <p:cNvPr id="310" name="Shape 310"/>
          <p:cNvSpPr/>
          <p:nvPr/>
        </p:nvSpPr>
        <p:spPr>
          <a:xfrm>
            <a:off x="483337" y="2497975"/>
            <a:ext cx="2689500" cy="421500"/>
          </a:xfrm>
          <a:prstGeom prst="rect">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11" name="Shape 311"/>
          <p:cNvSpPr/>
          <p:nvPr/>
        </p:nvSpPr>
        <p:spPr>
          <a:xfrm>
            <a:off x="483337" y="804750"/>
            <a:ext cx="2689500" cy="421500"/>
          </a:xfrm>
          <a:prstGeom prst="rect">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5" name="Shape 315"/>
        <p:cNvGrpSpPr/>
        <p:nvPr/>
      </p:nvGrpSpPr>
      <p:grpSpPr>
        <a:xfrm>
          <a:off x="0" y="0"/>
          <a:ext cx="0" cy="0"/>
          <a:chOff x="0" y="0"/>
          <a:chExt cx="0" cy="0"/>
        </a:xfrm>
      </p:grpSpPr>
      <p:sp>
        <p:nvSpPr>
          <p:cNvPr id="316" name="Shape 316"/>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 sz="3959">
                <a:solidFill>
                  <a:schemeClr val="lt1"/>
                </a:solidFill>
              </a:rPr>
              <a:t>Cohesion Example</a:t>
            </a:r>
            <a:br>
              <a:rPr b="0" i="0" lang="en" sz="3959" u="none" cap="none" strike="noStrike">
                <a:solidFill>
                  <a:srgbClr val="FF0000"/>
                </a:solidFill>
                <a:latin typeface="Calibri"/>
                <a:ea typeface="Calibri"/>
                <a:cs typeface="Calibri"/>
                <a:sym typeface="Calibri"/>
              </a:rPr>
            </a:br>
          </a:p>
        </p:txBody>
      </p:sp>
      <p:sp>
        <p:nvSpPr>
          <p:cNvPr id="317" name="Shape 317"/>
          <p:cNvSpPr txBox="1"/>
          <p:nvPr>
            <p:ph idx="1" type="body"/>
          </p:nvPr>
        </p:nvSpPr>
        <p:spPr>
          <a:xfrm>
            <a:off x="457200" y="700850"/>
            <a:ext cx="8229600" cy="3893700"/>
          </a:xfrm>
          <a:prstGeom prst="rect">
            <a:avLst/>
          </a:prstGeom>
          <a:noFill/>
          <a:ln>
            <a:noFill/>
          </a:ln>
        </p:spPr>
        <p:txBody>
          <a:bodyPr anchorCtr="0" anchor="t" bIns="45700" lIns="91425" rIns="91425" tIns="45700">
            <a:noAutofit/>
          </a:bodyPr>
          <a:lstStyle/>
          <a:p>
            <a:pPr indent="0" lvl="0" marL="0" rtl="0" algn="just">
              <a:spcBef>
                <a:spcPts val="0"/>
              </a:spcBef>
              <a:buNone/>
            </a:pPr>
            <a:r>
              <a:t/>
            </a:r>
            <a:endParaRPr sz="1800">
              <a:solidFill>
                <a:schemeClr val="lt1"/>
              </a:solidFill>
            </a:endParaRPr>
          </a:p>
          <a:p>
            <a:pPr indent="0" lvl="0" marL="0" rtl="0" algn="just">
              <a:spcBef>
                <a:spcPts val="0"/>
              </a:spcBef>
              <a:buNone/>
            </a:pPr>
            <a:r>
              <a:t/>
            </a:r>
            <a:endParaRPr sz="1800">
              <a:solidFill>
                <a:schemeClr val="lt1"/>
              </a:solidFill>
            </a:endParaRPr>
          </a:p>
          <a:p>
            <a:pPr indent="-69850" lvl="0" marL="0" rtl="0" algn="just">
              <a:spcBef>
                <a:spcPts val="0"/>
              </a:spcBef>
              <a:buClr>
                <a:srgbClr val="000000"/>
              </a:buClr>
              <a:buSzPct val="91666"/>
              <a:buFont typeface="Arial"/>
              <a:buNone/>
            </a:pPr>
            <a:r>
              <a:t/>
            </a:r>
            <a:endParaRPr sz="1150">
              <a:solidFill>
                <a:srgbClr val="222426"/>
              </a:solidFill>
              <a:highlight>
                <a:srgbClr val="FFFFFF"/>
              </a:highlight>
              <a:latin typeface="Arial"/>
              <a:ea typeface="Arial"/>
              <a:cs typeface="Arial"/>
              <a:sym typeface="Arial"/>
            </a:endParaRPr>
          </a:p>
        </p:txBody>
      </p:sp>
      <p:pic>
        <p:nvPicPr>
          <p:cNvPr id="318" name="Shape 318"/>
          <p:cNvPicPr preferRelativeResize="0"/>
          <p:nvPr/>
        </p:nvPicPr>
        <p:blipFill>
          <a:blip r:embed="rId3">
            <a:alphaModFix/>
          </a:blip>
          <a:stretch>
            <a:fillRect/>
          </a:stretch>
        </p:blipFill>
        <p:spPr>
          <a:xfrm>
            <a:off x="699375" y="804737"/>
            <a:ext cx="2257425" cy="4029075"/>
          </a:xfrm>
          <a:prstGeom prst="rect">
            <a:avLst/>
          </a:prstGeom>
          <a:noFill/>
          <a:ln>
            <a:noFill/>
          </a:ln>
        </p:spPr>
      </p:pic>
      <p:sp>
        <p:nvSpPr>
          <p:cNvPr id="319" name="Shape 319"/>
          <p:cNvSpPr txBox="1"/>
          <p:nvPr/>
        </p:nvSpPr>
        <p:spPr>
          <a:xfrm>
            <a:off x="3787675" y="968450"/>
            <a:ext cx="4853100" cy="3669300"/>
          </a:xfrm>
          <a:prstGeom prst="rect">
            <a:avLst/>
          </a:prstGeom>
          <a:noFill/>
          <a:ln>
            <a:noFill/>
          </a:ln>
        </p:spPr>
        <p:txBody>
          <a:bodyPr anchorCtr="0" anchor="t" bIns="91425" lIns="91425" rIns="91425" tIns="91425">
            <a:noAutofit/>
          </a:bodyPr>
          <a:lstStyle/>
          <a:p>
            <a:pPr lvl="0" rtl="0">
              <a:spcBef>
                <a:spcPts val="0"/>
              </a:spcBef>
              <a:buNone/>
            </a:pPr>
            <a:r>
              <a:rPr lang="en" sz="1800">
                <a:solidFill>
                  <a:srgbClr val="FFFFFF"/>
                </a:solidFill>
              </a:rPr>
              <a:t>The top example has 3 email maintenance methods, and one for printing a document.</a:t>
            </a:r>
          </a:p>
          <a:p>
            <a:pPr lvl="0" rtl="0">
              <a:spcBef>
                <a:spcPts val="0"/>
              </a:spcBef>
              <a:buNone/>
            </a:pPr>
            <a:r>
              <a:t/>
            </a:r>
            <a:endParaRPr sz="1800">
              <a:solidFill>
                <a:srgbClr val="FFFFFF"/>
              </a:solidFill>
            </a:endParaRPr>
          </a:p>
          <a:p>
            <a:pPr lvl="0" rtl="0">
              <a:spcBef>
                <a:spcPts val="0"/>
              </a:spcBef>
              <a:buNone/>
            </a:pPr>
            <a:r>
              <a:rPr i="1" lang="en" sz="1800">
                <a:solidFill>
                  <a:srgbClr val="FF00FF"/>
                </a:solidFill>
              </a:rPr>
              <a:t>More than 1 task, unrelated → </a:t>
            </a:r>
          </a:p>
          <a:p>
            <a:pPr lvl="0" rtl="0">
              <a:spcBef>
                <a:spcPts val="0"/>
              </a:spcBef>
              <a:buNone/>
            </a:pPr>
            <a:r>
              <a:rPr i="1" lang="en" sz="1800">
                <a:solidFill>
                  <a:srgbClr val="FF00FF"/>
                </a:solidFill>
              </a:rPr>
              <a:t>LOW COHESION!</a:t>
            </a:r>
          </a:p>
          <a:p>
            <a:pPr lvl="0" rtl="0">
              <a:spcBef>
                <a:spcPts val="0"/>
              </a:spcBef>
              <a:buNone/>
            </a:pPr>
            <a:r>
              <a:t/>
            </a:r>
            <a:endParaRPr>
              <a:solidFill>
                <a:srgbClr val="FFFFFF"/>
              </a:solidFill>
            </a:endParaRPr>
          </a:p>
          <a:p>
            <a:pPr lvl="0" rtl="0">
              <a:spcBef>
                <a:spcPts val="0"/>
              </a:spcBef>
              <a:buNone/>
            </a:pPr>
            <a:r>
              <a:t/>
            </a:r>
            <a:endParaRPr>
              <a:solidFill>
                <a:srgbClr val="FFFFFF"/>
              </a:solidFill>
            </a:endParaRPr>
          </a:p>
          <a:p>
            <a:pPr lvl="0" rtl="0">
              <a:spcBef>
                <a:spcPts val="0"/>
              </a:spcBef>
              <a:buNone/>
            </a:pPr>
            <a:r>
              <a:t/>
            </a:r>
            <a:endParaRPr>
              <a:solidFill>
                <a:srgbClr val="FFFFFF"/>
              </a:solidFill>
            </a:endParaRPr>
          </a:p>
          <a:p>
            <a:pPr lvl="0" rtl="0">
              <a:spcBef>
                <a:spcPts val="0"/>
              </a:spcBef>
              <a:buNone/>
            </a:pPr>
            <a:r>
              <a:rPr lang="en" sz="1800">
                <a:solidFill>
                  <a:srgbClr val="FFFFFF"/>
                </a:solidFill>
              </a:rPr>
              <a:t>The bottom example has employee data, and getter/setter methods. </a:t>
            </a:r>
          </a:p>
          <a:p>
            <a:pPr lvl="0" rtl="0">
              <a:spcBef>
                <a:spcPts val="0"/>
              </a:spcBef>
              <a:buNone/>
            </a:pPr>
            <a:r>
              <a:t/>
            </a:r>
            <a:endParaRPr sz="1800">
              <a:solidFill>
                <a:srgbClr val="FFFFFF"/>
              </a:solidFill>
            </a:endParaRPr>
          </a:p>
          <a:p>
            <a:pPr lvl="0" rtl="0">
              <a:spcBef>
                <a:spcPts val="0"/>
              </a:spcBef>
              <a:buNone/>
            </a:pPr>
            <a:r>
              <a:rPr i="1" lang="en" sz="1800">
                <a:solidFill>
                  <a:srgbClr val="FF00FF"/>
                </a:solidFill>
              </a:rPr>
              <a:t>Only 1 general task, related → </a:t>
            </a:r>
          </a:p>
          <a:p>
            <a:pPr lvl="0" rtl="0">
              <a:spcBef>
                <a:spcPts val="0"/>
              </a:spcBef>
              <a:buNone/>
            </a:pPr>
            <a:r>
              <a:rPr i="1" lang="en" sz="1800">
                <a:solidFill>
                  <a:srgbClr val="FF00FF"/>
                </a:solidFill>
              </a:rPr>
              <a:t>HIGH COHESION!</a:t>
            </a:r>
          </a:p>
        </p:txBody>
      </p:sp>
      <p:sp>
        <p:nvSpPr>
          <p:cNvPr id="320" name="Shape 320"/>
          <p:cNvSpPr/>
          <p:nvPr/>
        </p:nvSpPr>
        <p:spPr>
          <a:xfrm>
            <a:off x="3086487" y="1302025"/>
            <a:ext cx="571500" cy="408900"/>
          </a:xfrm>
          <a:prstGeom prst="leftArrow">
            <a:avLst>
              <a:gd fmla="val 50000" name="adj1"/>
              <a:gd fmla="val 50000" name="adj2"/>
            </a:avLst>
          </a:prstGeom>
          <a:solidFill>
            <a:schemeClr val="lt2"/>
          </a:solidFill>
          <a:ln cap="flat" cmpd="sng" w="3810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21" name="Shape 321"/>
          <p:cNvSpPr/>
          <p:nvPr/>
        </p:nvSpPr>
        <p:spPr>
          <a:xfrm>
            <a:off x="3086475" y="3111525"/>
            <a:ext cx="571500" cy="408900"/>
          </a:xfrm>
          <a:prstGeom prst="leftArrow">
            <a:avLst>
              <a:gd fmla="val 50000" name="adj1"/>
              <a:gd fmla="val 50000" name="adj2"/>
            </a:avLst>
          </a:prstGeom>
          <a:solidFill>
            <a:schemeClr val="lt2"/>
          </a:solidFill>
          <a:ln cap="flat" cmpd="sng" w="3810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5" name="Shape 325"/>
        <p:cNvGrpSpPr/>
        <p:nvPr/>
      </p:nvGrpSpPr>
      <p:grpSpPr>
        <a:xfrm>
          <a:off x="0" y="0"/>
          <a:ext cx="0" cy="0"/>
          <a:chOff x="0" y="0"/>
          <a:chExt cx="0" cy="0"/>
        </a:xfrm>
      </p:grpSpPr>
      <p:sp>
        <p:nvSpPr>
          <p:cNvPr id="326" name="Shape 326"/>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 sz="3959">
                <a:solidFill>
                  <a:schemeClr val="lt1"/>
                </a:solidFill>
              </a:rPr>
              <a:t>Cohesion Example</a:t>
            </a:r>
            <a:br>
              <a:rPr b="0" i="0" lang="en" sz="3959" u="none" cap="none" strike="noStrike">
                <a:solidFill>
                  <a:srgbClr val="FF0000"/>
                </a:solidFill>
                <a:latin typeface="Calibri"/>
                <a:ea typeface="Calibri"/>
                <a:cs typeface="Calibri"/>
                <a:sym typeface="Calibri"/>
              </a:rPr>
            </a:br>
          </a:p>
        </p:txBody>
      </p:sp>
      <p:sp>
        <p:nvSpPr>
          <p:cNvPr id="327" name="Shape 327"/>
          <p:cNvSpPr txBox="1"/>
          <p:nvPr>
            <p:ph idx="1" type="body"/>
          </p:nvPr>
        </p:nvSpPr>
        <p:spPr>
          <a:xfrm>
            <a:off x="457200" y="700850"/>
            <a:ext cx="8229600" cy="3893700"/>
          </a:xfrm>
          <a:prstGeom prst="rect">
            <a:avLst/>
          </a:prstGeom>
          <a:noFill/>
          <a:ln>
            <a:noFill/>
          </a:ln>
        </p:spPr>
        <p:txBody>
          <a:bodyPr anchorCtr="0" anchor="t" bIns="45700" lIns="91425" rIns="91425" tIns="45700">
            <a:noAutofit/>
          </a:bodyPr>
          <a:lstStyle/>
          <a:p>
            <a:pPr indent="-368300" lvl="0" marL="457200" rtl="0" algn="just">
              <a:spcBef>
                <a:spcPts val="0"/>
              </a:spcBef>
              <a:buClr>
                <a:srgbClr val="FF00FF"/>
              </a:buClr>
              <a:buSzPct val="100000"/>
            </a:pPr>
            <a:r>
              <a:rPr lang="en" sz="2200">
                <a:solidFill>
                  <a:srgbClr val="FF00FF"/>
                </a:solidFill>
              </a:rPr>
              <a:t>“Sum” class:</a:t>
            </a:r>
          </a:p>
          <a:p>
            <a:pPr indent="-368300" lvl="1" marL="914400" rtl="0" algn="just">
              <a:spcBef>
                <a:spcPts val="0"/>
              </a:spcBef>
              <a:buClr>
                <a:schemeClr val="lt1"/>
              </a:buClr>
              <a:buSzPct val="100000"/>
            </a:pPr>
            <a:r>
              <a:rPr lang="en" sz="2200">
                <a:solidFill>
                  <a:schemeClr val="lt1"/>
                </a:solidFill>
              </a:rPr>
              <a:t>produces a sum of numbers </a:t>
            </a:r>
            <a:r>
              <a:rPr lang="en" sz="2200">
                <a:solidFill>
                  <a:srgbClr val="FF00FF"/>
                </a:solidFill>
              </a:rPr>
              <a:t>AND</a:t>
            </a:r>
            <a:r>
              <a:rPr lang="en" sz="2200">
                <a:solidFill>
                  <a:schemeClr val="lt1"/>
                </a:solidFill>
              </a:rPr>
              <a:t> creates a window </a:t>
            </a:r>
          </a:p>
          <a:p>
            <a:pPr indent="457200" lvl="0" marL="457200" rtl="0" algn="just">
              <a:spcBef>
                <a:spcPts val="0"/>
              </a:spcBef>
              <a:buNone/>
            </a:pPr>
            <a:r>
              <a:rPr lang="en" sz="2200">
                <a:solidFill>
                  <a:schemeClr val="lt1"/>
                </a:solidFill>
              </a:rPr>
              <a:t>to display the result</a:t>
            </a:r>
          </a:p>
          <a:p>
            <a:pPr indent="-368300" lvl="2" marL="1371600" rtl="0" algn="just">
              <a:spcBef>
                <a:spcPts val="0"/>
              </a:spcBef>
              <a:buClr>
                <a:schemeClr val="lt1"/>
              </a:buClr>
              <a:buSzPct val="100000"/>
            </a:pPr>
            <a:r>
              <a:rPr lang="en" sz="2200">
                <a:solidFill>
                  <a:schemeClr val="lt1"/>
                </a:solidFill>
              </a:rPr>
              <a:t>exhibits </a:t>
            </a:r>
            <a:r>
              <a:rPr i="1" lang="en" sz="2200">
                <a:solidFill>
                  <a:srgbClr val="FF0000"/>
                </a:solidFill>
              </a:rPr>
              <a:t>Low Cohesion</a:t>
            </a:r>
          </a:p>
          <a:p>
            <a:pPr indent="-368300" lvl="2" marL="1371600" rtl="0" algn="just">
              <a:spcBef>
                <a:spcPts val="0"/>
              </a:spcBef>
              <a:buClr>
                <a:schemeClr val="lt1"/>
              </a:buClr>
              <a:buSzPct val="100000"/>
            </a:pPr>
            <a:r>
              <a:rPr lang="en" sz="2200">
                <a:solidFill>
                  <a:schemeClr val="lt1"/>
                </a:solidFill>
              </a:rPr>
              <a:t>display window is the visual component, </a:t>
            </a:r>
          </a:p>
          <a:p>
            <a:pPr indent="457200" lvl="0" marL="914400" rtl="0" algn="just">
              <a:spcBef>
                <a:spcPts val="0"/>
              </a:spcBef>
              <a:buNone/>
            </a:pPr>
            <a:r>
              <a:rPr lang="en" sz="2200">
                <a:solidFill>
                  <a:schemeClr val="lt1"/>
                </a:solidFill>
              </a:rPr>
              <a:t>adding function is logical</a:t>
            </a:r>
          </a:p>
          <a:p>
            <a:pPr indent="0" lvl="0" marL="0" rtl="0" algn="just">
              <a:spcBef>
                <a:spcPts val="0"/>
              </a:spcBef>
              <a:buNone/>
            </a:pPr>
            <a:r>
              <a:t/>
            </a:r>
            <a:endParaRPr sz="2200">
              <a:solidFill>
                <a:schemeClr val="lt1"/>
              </a:solidFill>
            </a:endParaRPr>
          </a:p>
          <a:p>
            <a:pPr indent="-368300" lvl="0" marL="457200" rtl="0" algn="just">
              <a:spcBef>
                <a:spcPts val="0"/>
              </a:spcBef>
              <a:buClr>
                <a:schemeClr val="lt1"/>
              </a:buClr>
              <a:buSzPct val="100000"/>
            </a:pPr>
            <a:r>
              <a:rPr lang="en" sz="2200" u="sng">
                <a:solidFill>
                  <a:schemeClr val="lt1"/>
                </a:solidFill>
              </a:rPr>
              <a:t>To create a </a:t>
            </a:r>
            <a:r>
              <a:rPr lang="en" sz="2200" u="sng">
                <a:solidFill>
                  <a:srgbClr val="00FF00"/>
                </a:solidFill>
              </a:rPr>
              <a:t>highly cohesive</a:t>
            </a:r>
            <a:r>
              <a:rPr lang="en" sz="2200" u="sng">
                <a:solidFill>
                  <a:schemeClr val="lt1"/>
                </a:solidFill>
              </a:rPr>
              <a:t> solution</a:t>
            </a:r>
            <a:r>
              <a:rPr lang="en" sz="2200">
                <a:solidFill>
                  <a:schemeClr val="lt1"/>
                </a:solidFill>
              </a:rPr>
              <a:t>: </a:t>
            </a:r>
          </a:p>
          <a:p>
            <a:pPr indent="-368300" lvl="1" marL="914400" rtl="0" algn="just">
              <a:spcBef>
                <a:spcPts val="0"/>
              </a:spcBef>
              <a:buClr>
                <a:schemeClr val="lt1"/>
              </a:buClr>
              <a:buSzPct val="100000"/>
            </a:pPr>
            <a:r>
              <a:rPr lang="en" sz="2200">
                <a:solidFill>
                  <a:schemeClr val="lt1"/>
                </a:solidFill>
              </a:rPr>
              <a:t>separate the original class into </a:t>
            </a:r>
          </a:p>
          <a:p>
            <a:pPr indent="457200" lvl="0" marL="457200" rtl="0" algn="just">
              <a:spcBef>
                <a:spcPts val="0"/>
              </a:spcBef>
              <a:buNone/>
            </a:pPr>
            <a:r>
              <a:rPr lang="en" sz="2200">
                <a:solidFill>
                  <a:schemeClr val="lt1"/>
                </a:solidFill>
              </a:rPr>
              <a:t>a </a:t>
            </a:r>
            <a:r>
              <a:rPr i="1" lang="en" sz="2200">
                <a:solidFill>
                  <a:schemeClr val="lt1"/>
                </a:solidFill>
              </a:rPr>
              <a:t>Sum </a:t>
            </a:r>
            <a:r>
              <a:rPr lang="en" sz="2200">
                <a:solidFill>
                  <a:schemeClr val="lt1"/>
                </a:solidFill>
              </a:rPr>
              <a:t>class and a </a:t>
            </a:r>
            <a:r>
              <a:rPr i="1" lang="en" sz="2200">
                <a:solidFill>
                  <a:schemeClr val="lt1"/>
                </a:solidFill>
              </a:rPr>
              <a:t>Window </a:t>
            </a:r>
            <a:r>
              <a:rPr lang="en" sz="2200">
                <a:solidFill>
                  <a:schemeClr val="lt1"/>
                </a:solidFill>
              </a:rPr>
              <a:t>class</a:t>
            </a:r>
          </a:p>
          <a:p>
            <a:pPr indent="-368300" lvl="1" marL="914400" rtl="0" algn="just">
              <a:spcBef>
                <a:spcPts val="0"/>
              </a:spcBef>
              <a:buClr>
                <a:schemeClr val="lt1"/>
              </a:buClr>
              <a:buSzPct val="100000"/>
            </a:pPr>
            <a:r>
              <a:rPr lang="en" sz="2200">
                <a:solidFill>
                  <a:schemeClr val="lt1"/>
                </a:solidFill>
              </a:rPr>
              <a:t>call on them separately</a:t>
            </a:r>
          </a:p>
          <a:p>
            <a:pPr indent="-69850" lvl="0" marL="0" rtl="0" algn="just">
              <a:spcBef>
                <a:spcPts val="0"/>
              </a:spcBef>
              <a:buClr>
                <a:schemeClr val="dk1"/>
              </a:buClr>
              <a:buSzPct val="61111"/>
              <a:buFont typeface="Arial"/>
              <a:buNone/>
            </a:pPr>
            <a:r>
              <a:t/>
            </a:r>
            <a:endParaRPr sz="1800">
              <a:solidFill>
                <a:schemeClr val="lt1"/>
              </a:solidFill>
            </a:endParaRPr>
          </a:p>
          <a:p>
            <a:pPr indent="-69850" lvl="0" marL="0" rtl="0" algn="just">
              <a:spcBef>
                <a:spcPts val="0"/>
              </a:spcBef>
              <a:buClr>
                <a:schemeClr val="dk1"/>
              </a:buClr>
              <a:buSzPct val="61111"/>
              <a:buFont typeface="Arial"/>
              <a:buNone/>
            </a:pPr>
            <a:r>
              <a:t/>
            </a:r>
            <a:endParaRPr sz="1800">
              <a:solidFill>
                <a:schemeClr val="lt1"/>
              </a:solidFill>
            </a:endParaRPr>
          </a:p>
          <a:p>
            <a:pPr indent="0" lvl="0" marL="0" rtl="0" algn="just">
              <a:spcBef>
                <a:spcPts val="0"/>
              </a:spcBef>
              <a:buNone/>
            </a:pPr>
            <a:r>
              <a:t/>
            </a:r>
            <a:endParaRPr sz="1150">
              <a:solidFill>
                <a:srgbClr val="222426"/>
              </a:solidFill>
              <a:highlight>
                <a:srgbClr val="FFFFFF"/>
              </a:highlight>
              <a:latin typeface="Arial"/>
              <a:ea typeface="Arial"/>
              <a:cs typeface="Arial"/>
              <a:sym typeface="Arial"/>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1" name="Shape 331"/>
        <p:cNvGrpSpPr/>
        <p:nvPr/>
      </p:nvGrpSpPr>
      <p:grpSpPr>
        <a:xfrm>
          <a:off x="0" y="0"/>
          <a:ext cx="0" cy="0"/>
          <a:chOff x="0" y="0"/>
          <a:chExt cx="0" cy="0"/>
        </a:xfrm>
      </p:grpSpPr>
      <p:sp>
        <p:nvSpPr>
          <p:cNvPr id="332" name="Shape 332"/>
          <p:cNvSpPr txBox="1"/>
          <p:nvPr>
            <p:ph idx="1" type="body"/>
          </p:nvPr>
        </p:nvSpPr>
        <p:spPr>
          <a:xfrm>
            <a:off x="457200" y="700850"/>
            <a:ext cx="8229600" cy="3893700"/>
          </a:xfrm>
          <a:prstGeom prst="rect">
            <a:avLst/>
          </a:prstGeom>
          <a:noFill/>
          <a:ln>
            <a:noFill/>
          </a:ln>
        </p:spPr>
        <p:txBody>
          <a:bodyPr anchorCtr="0" anchor="t" bIns="45700" lIns="91425" rIns="91425" tIns="45700">
            <a:noAutofit/>
          </a:bodyPr>
          <a:lstStyle/>
          <a:p>
            <a:pPr indent="0" lvl="0" marL="0" rtl="0" algn="just">
              <a:spcBef>
                <a:spcPts val="0"/>
              </a:spcBef>
              <a:buNone/>
            </a:pPr>
            <a:r>
              <a:t/>
            </a:r>
            <a:endParaRPr sz="1800">
              <a:solidFill>
                <a:schemeClr val="lt1"/>
              </a:solidFill>
            </a:endParaRPr>
          </a:p>
          <a:p>
            <a:pPr indent="0" lvl="0" marL="0" rtl="0" algn="just">
              <a:spcBef>
                <a:spcPts val="0"/>
              </a:spcBef>
              <a:buNone/>
            </a:pPr>
            <a:r>
              <a:rPr lang="en" sz="2400">
                <a:solidFill>
                  <a:schemeClr val="lt1"/>
                </a:solidFill>
              </a:rPr>
              <a:t>The more </a:t>
            </a:r>
            <a:r>
              <a:rPr i="1" lang="en" sz="2400">
                <a:solidFill>
                  <a:schemeClr val="lt1"/>
                </a:solidFill>
              </a:rPr>
              <a:t>cohesive</a:t>
            </a:r>
            <a:r>
              <a:rPr lang="en" sz="2400">
                <a:solidFill>
                  <a:schemeClr val="lt1"/>
                </a:solidFill>
              </a:rPr>
              <a:t> your code is --- </a:t>
            </a:r>
          </a:p>
          <a:p>
            <a:pPr indent="0" lvl="0" marL="914400" rtl="0" algn="just">
              <a:spcBef>
                <a:spcPts val="0"/>
              </a:spcBef>
              <a:buNone/>
            </a:pPr>
            <a:r>
              <a:rPr lang="en" sz="2400">
                <a:solidFill>
                  <a:schemeClr val="lt1"/>
                </a:solidFill>
              </a:rPr>
              <a:t>the more </a:t>
            </a:r>
            <a:r>
              <a:rPr lang="en" sz="2400">
                <a:solidFill>
                  <a:srgbClr val="00FF00"/>
                </a:solidFill>
              </a:rPr>
              <a:t>reusable</a:t>
            </a:r>
            <a:r>
              <a:rPr lang="en" sz="2400">
                <a:solidFill>
                  <a:schemeClr val="lt1"/>
                </a:solidFill>
              </a:rPr>
              <a:t>, </a:t>
            </a:r>
            <a:r>
              <a:rPr lang="en" sz="2400">
                <a:solidFill>
                  <a:srgbClr val="00FF00"/>
                </a:solidFill>
              </a:rPr>
              <a:t>robust</a:t>
            </a:r>
            <a:r>
              <a:rPr lang="en" sz="2400">
                <a:solidFill>
                  <a:schemeClr val="lt1"/>
                </a:solidFill>
              </a:rPr>
              <a:t>, and </a:t>
            </a:r>
            <a:r>
              <a:rPr lang="en" sz="2400">
                <a:solidFill>
                  <a:srgbClr val="00FF00"/>
                </a:solidFill>
              </a:rPr>
              <a:t>easy to maintain</a:t>
            </a:r>
            <a:r>
              <a:rPr lang="en" sz="2400">
                <a:solidFill>
                  <a:schemeClr val="lt1"/>
                </a:solidFill>
              </a:rPr>
              <a:t> it will be.</a:t>
            </a:r>
          </a:p>
          <a:p>
            <a:pPr indent="457200" lvl="0" marL="914400" rtl="0" algn="just">
              <a:spcBef>
                <a:spcPts val="0"/>
              </a:spcBef>
              <a:buNone/>
            </a:pPr>
            <a:r>
              <a:t/>
            </a:r>
            <a:endParaRPr sz="2400">
              <a:solidFill>
                <a:schemeClr val="lt1"/>
              </a:solidFill>
            </a:endParaRPr>
          </a:p>
          <a:p>
            <a:pPr indent="0" lvl="0" marL="0" rtl="0" algn="just">
              <a:spcBef>
                <a:spcPts val="0"/>
              </a:spcBef>
              <a:buNone/>
            </a:pPr>
            <a:r>
              <a:t/>
            </a:r>
            <a:endParaRPr sz="2000">
              <a:solidFill>
                <a:schemeClr val="lt1"/>
              </a:solidFill>
            </a:endParaRPr>
          </a:p>
          <a:p>
            <a:pPr indent="-355600" lvl="0" marL="457200" rtl="0" algn="just">
              <a:spcBef>
                <a:spcPts val="0"/>
              </a:spcBef>
              <a:buClr>
                <a:schemeClr val="lt1"/>
              </a:buClr>
              <a:buSzPct val="100000"/>
            </a:pPr>
            <a:r>
              <a:rPr lang="en" sz="2000">
                <a:solidFill>
                  <a:schemeClr val="lt1"/>
                </a:solidFill>
                <a:latin typeface="Arial"/>
                <a:ea typeface="Arial"/>
                <a:cs typeface="Arial"/>
                <a:sym typeface="Arial"/>
              </a:rPr>
              <a:t>Remember: </a:t>
            </a:r>
            <a:r>
              <a:rPr lang="en" sz="2000">
                <a:solidFill>
                  <a:srgbClr val="FF00FF"/>
                </a:solidFill>
                <a:latin typeface="Arial"/>
                <a:ea typeface="Arial"/>
                <a:cs typeface="Arial"/>
                <a:sym typeface="Arial"/>
              </a:rPr>
              <a:t>KISS</a:t>
            </a:r>
            <a:r>
              <a:rPr lang="en" sz="2000">
                <a:solidFill>
                  <a:schemeClr val="lt1"/>
                </a:solidFill>
                <a:latin typeface="Arial"/>
                <a:ea typeface="Arial"/>
                <a:cs typeface="Arial"/>
                <a:sym typeface="Arial"/>
              </a:rPr>
              <a:t>!</a:t>
            </a:r>
          </a:p>
          <a:p>
            <a:pPr indent="-355600" lvl="1" marL="914400" rtl="0" algn="just">
              <a:spcBef>
                <a:spcPts val="0"/>
              </a:spcBef>
              <a:buClr>
                <a:schemeClr val="lt1"/>
              </a:buClr>
              <a:buSzPct val="100000"/>
            </a:pPr>
            <a:r>
              <a:rPr lang="en" sz="2000">
                <a:solidFill>
                  <a:schemeClr val="lt1"/>
                </a:solidFill>
                <a:latin typeface="Arial"/>
                <a:ea typeface="Arial"/>
                <a:cs typeface="Arial"/>
                <a:sym typeface="Arial"/>
              </a:rPr>
              <a:t>Keep your components small and </a:t>
            </a:r>
            <a:r>
              <a:rPr i="1" lang="en" sz="2000">
                <a:solidFill>
                  <a:schemeClr val="lt1"/>
                </a:solidFill>
                <a:latin typeface="Arial"/>
                <a:ea typeface="Arial"/>
                <a:cs typeface="Arial"/>
                <a:sym typeface="Arial"/>
              </a:rPr>
              <a:t>focused</a:t>
            </a:r>
            <a:r>
              <a:rPr lang="en" sz="2000">
                <a:solidFill>
                  <a:schemeClr val="lt1"/>
                </a:solidFill>
                <a:latin typeface="Arial"/>
                <a:ea typeface="Arial"/>
                <a:cs typeface="Arial"/>
                <a:sym typeface="Arial"/>
              </a:rPr>
              <a:t>!</a:t>
            </a:r>
          </a:p>
          <a:p>
            <a:pPr indent="0" lvl="0" marL="0" rtl="0" algn="just">
              <a:spcBef>
                <a:spcPts val="0"/>
              </a:spcBef>
              <a:buNone/>
            </a:pPr>
            <a:r>
              <a:t/>
            </a:r>
            <a:endParaRPr sz="2000">
              <a:solidFill>
                <a:schemeClr val="lt1"/>
              </a:solidFill>
              <a:latin typeface="Arial"/>
              <a:ea typeface="Arial"/>
              <a:cs typeface="Arial"/>
              <a:sym typeface="Arial"/>
            </a:endParaRPr>
          </a:p>
          <a:p>
            <a:pPr indent="-355600" lvl="0" marL="457200" rtl="0" algn="just">
              <a:spcBef>
                <a:spcPts val="0"/>
              </a:spcBef>
              <a:buClr>
                <a:schemeClr val="lt1"/>
              </a:buClr>
              <a:buSzPct val="100000"/>
            </a:pPr>
            <a:r>
              <a:rPr lang="en" sz="2000">
                <a:solidFill>
                  <a:schemeClr val="lt1"/>
                </a:solidFill>
                <a:latin typeface="Arial"/>
                <a:ea typeface="Arial"/>
                <a:cs typeface="Arial"/>
                <a:sym typeface="Arial"/>
              </a:rPr>
              <a:t>Breaking programs into classes and subsystems --</a:t>
            </a:r>
          </a:p>
          <a:p>
            <a:pPr indent="-355600" lvl="1" marL="914400" rtl="0" algn="just">
              <a:spcBef>
                <a:spcPts val="0"/>
              </a:spcBef>
              <a:buClr>
                <a:schemeClr val="lt1"/>
              </a:buClr>
              <a:buSzPct val="100000"/>
            </a:pPr>
            <a:r>
              <a:rPr lang="en" sz="2000">
                <a:solidFill>
                  <a:schemeClr val="lt1"/>
                </a:solidFill>
                <a:latin typeface="Arial"/>
                <a:ea typeface="Arial"/>
                <a:cs typeface="Arial"/>
                <a:sym typeface="Arial"/>
              </a:rPr>
              <a:t>one example of how to increase the </a:t>
            </a:r>
          </a:p>
          <a:p>
            <a:pPr indent="457200" lvl="0" marL="457200" rtl="0" algn="just">
              <a:spcBef>
                <a:spcPts val="0"/>
              </a:spcBef>
              <a:buNone/>
            </a:pPr>
            <a:r>
              <a:rPr lang="en" sz="2000">
                <a:solidFill>
                  <a:schemeClr val="lt1"/>
                </a:solidFill>
                <a:latin typeface="Arial"/>
                <a:ea typeface="Arial"/>
                <a:cs typeface="Arial"/>
                <a:sym typeface="Arial"/>
              </a:rPr>
              <a:t>cohesive properties of a system</a:t>
            </a:r>
          </a:p>
          <a:p>
            <a:pPr indent="0" lvl="0" marL="0" rtl="0" algn="just">
              <a:spcBef>
                <a:spcPts val="0"/>
              </a:spcBef>
              <a:buNone/>
            </a:pPr>
            <a:r>
              <a:t/>
            </a:r>
            <a:endParaRPr sz="1150">
              <a:solidFill>
                <a:srgbClr val="222426"/>
              </a:solidFill>
              <a:highlight>
                <a:srgbClr val="FFFFFF"/>
              </a:highlight>
              <a:latin typeface="Arial"/>
              <a:ea typeface="Arial"/>
              <a:cs typeface="Arial"/>
              <a:sym typeface="Arial"/>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6" name="Shape 336"/>
        <p:cNvGrpSpPr/>
        <p:nvPr/>
      </p:nvGrpSpPr>
      <p:grpSpPr>
        <a:xfrm>
          <a:off x="0" y="0"/>
          <a:ext cx="0" cy="0"/>
          <a:chOff x="0" y="0"/>
          <a:chExt cx="0" cy="0"/>
        </a:xfrm>
      </p:grpSpPr>
      <p:sp>
        <p:nvSpPr>
          <p:cNvPr id="337" name="Shape 337"/>
          <p:cNvSpPr txBox="1"/>
          <p:nvPr>
            <p:ph type="title"/>
          </p:nvPr>
        </p:nvSpPr>
        <p:spPr>
          <a:xfrm>
            <a:off x="457200" y="2982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 sz="3959">
                <a:solidFill>
                  <a:schemeClr val="lt1"/>
                </a:solidFill>
              </a:rPr>
              <a:t>Overview</a:t>
            </a:r>
            <a:br>
              <a:rPr b="0" i="0" lang="en" sz="3959" u="none" cap="none" strike="noStrike">
                <a:solidFill>
                  <a:srgbClr val="FF0000"/>
                </a:solidFill>
                <a:latin typeface="Calibri"/>
                <a:ea typeface="Calibri"/>
                <a:cs typeface="Calibri"/>
                <a:sym typeface="Calibri"/>
              </a:rPr>
            </a:br>
          </a:p>
        </p:txBody>
      </p:sp>
      <p:sp>
        <p:nvSpPr>
          <p:cNvPr id="338" name="Shape 338"/>
          <p:cNvSpPr txBox="1"/>
          <p:nvPr>
            <p:ph idx="1" type="body"/>
          </p:nvPr>
        </p:nvSpPr>
        <p:spPr>
          <a:xfrm>
            <a:off x="457200" y="636750"/>
            <a:ext cx="8229600" cy="3870000"/>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None/>
            </a:pPr>
            <a:r>
              <a:t/>
            </a:r>
            <a:endParaRPr sz="2200">
              <a:solidFill>
                <a:schemeClr val="lt1"/>
              </a:solidFill>
            </a:endParaRPr>
          </a:p>
          <a:p>
            <a:pPr indent="0" lvl="0" marL="0" marR="0" rtl="0" algn="just">
              <a:lnSpc>
                <a:spcPct val="100000"/>
              </a:lnSpc>
              <a:spcBef>
                <a:spcPts val="0"/>
              </a:spcBef>
              <a:spcAft>
                <a:spcPts val="0"/>
              </a:spcAft>
              <a:buNone/>
            </a:pPr>
            <a:r>
              <a:t/>
            </a:r>
            <a:endParaRPr sz="2200">
              <a:solidFill>
                <a:schemeClr val="lt1"/>
              </a:solidFill>
            </a:endParaRPr>
          </a:p>
          <a:p>
            <a:pPr indent="-406400" lvl="0" marL="457200" marR="0" rtl="0" algn="just">
              <a:lnSpc>
                <a:spcPct val="100000"/>
              </a:lnSpc>
              <a:spcBef>
                <a:spcPts val="0"/>
              </a:spcBef>
              <a:spcAft>
                <a:spcPts val="0"/>
              </a:spcAft>
              <a:buClr>
                <a:schemeClr val="lt1"/>
              </a:buClr>
              <a:buSzPct val="100000"/>
            </a:pPr>
            <a:r>
              <a:rPr lang="en" sz="2800">
                <a:solidFill>
                  <a:schemeClr val="lt1"/>
                </a:solidFill>
              </a:rPr>
              <a:t>Don’t Repeat Yourself (DRY)</a:t>
            </a:r>
          </a:p>
          <a:p>
            <a:pPr indent="-406400" lvl="0" marL="457200" marR="0" rtl="0" algn="just">
              <a:lnSpc>
                <a:spcPct val="100000"/>
              </a:lnSpc>
              <a:spcBef>
                <a:spcPts val="0"/>
              </a:spcBef>
              <a:spcAft>
                <a:spcPts val="0"/>
              </a:spcAft>
              <a:buClr>
                <a:schemeClr val="lt1"/>
              </a:buClr>
              <a:buSzPct val="100000"/>
            </a:pPr>
            <a:r>
              <a:rPr lang="en" sz="2800">
                <a:solidFill>
                  <a:schemeClr val="lt1"/>
                </a:solidFill>
              </a:rPr>
              <a:t>Cohesion</a:t>
            </a:r>
          </a:p>
          <a:p>
            <a:pPr indent="-406400" lvl="0" marL="457200" marR="0" rtl="0" algn="just">
              <a:lnSpc>
                <a:spcPct val="100000"/>
              </a:lnSpc>
              <a:spcBef>
                <a:spcPts val="0"/>
              </a:spcBef>
              <a:spcAft>
                <a:spcPts val="0"/>
              </a:spcAft>
              <a:buClr>
                <a:schemeClr val="lt1"/>
              </a:buClr>
              <a:buSzPct val="100000"/>
            </a:pPr>
            <a:r>
              <a:rPr lang="en" sz="2800">
                <a:solidFill>
                  <a:schemeClr val="lt1"/>
                </a:solidFill>
                <a:highlight>
                  <a:srgbClr val="FF00FF"/>
                </a:highlight>
              </a:rPr>
              <a:t>Coupling &amp; Cohesion</a:t>
            </a:r>
          </a:p>
          <a:p>
            <a:pPr indent="-406400" lvl="0" marL="457200" marR="0" rtl="0" algn="just">
              <a:lnSpc>
                <a:spcPct val="100000"/>
              </a:lnSpc>
              <a:spcBef>
                <a:spcPts val="0"/>
              </a:spcBef>
              <a:spcAft>
                <a:spcPts val="0"/>
              </a:spcAft>
              <a:buClr>
                <a:schemeClr val="lt1"/>
              </a:buClr>
              <a:buSzPct val="100000"/>
            </a:pPr>
            <a:r>
              <a:rPr lang="en" sz="2800">
                <a:solidFill>
                  <a:schemeClr val="lt1"/>
                </a:solidFill>
              </a:rPr>
              <a:t>Protected Variation</a:t>
            </a:r>
          </a:p>
          <a:p>
            <a:pPr indent="-406400" lvl="0" marL="457200" marR="0" rtl="0" algn="just">
              <a:lnSpc>
                <a:spcPct val="100000"/>
              </a:lnSpc>
              <a:spcBef>
                <a:spcPts val="0"/>
              </a:spcBef>
              <a:spcAft>
                <a:spcPts val="0"/>
              </a:spcAft>
              <a:buClr>
                <a:schemeClr val="lt1"/>
              </a:buClr>
              <a:buSzPct val="100000"/>
            </a:pPr>
            <a:r>
              <a:rPr lang="en" sz="2800">
                <a:solidFill>
                  <a:schemeClr val="lt1"/>
                </a:solidFill>
              </a:rPr>
              <a:t>SOLID Principles Overview</a:t>
            </a:r>
          </a:p>
          <a:p>
            <a:pPr indent="-228600" lvl="1" marL="914400" marR="0" rtl="0" algn="just">
              <a:lnSpc>
                <a:spcPct val="100000"/>
              </a:lnSpc>
              <a:spcBef>
                <a:spcPts val="0"/>
              </a:spcBef>
              <a:spcAft>
                <a:spcPts val="0"/>
              </a:spcAft>
              <a:buClr>
                <a:schemeClr val="lt1"/>
              </a:buClr>
            </a:pPr>
            <a:r>
              <a:rPr lang="en">
                <a:solidFill>
                  <a:schemeClr val="lt1"/>
                </a:solidFill>
              </a:rPr>
              <a:t>Dependency Inversion Principle</a:t>
            </a:r>
          </a:p>
          <a:p>
            <a:pPr indent="0" lvl="0" marL="0" marR="0" rtl="0" algn="just">
              <a:lnSpc>
                <a:spcPct val="100000"/>
              </a:lnSpc>
              <a:spcBef>
                <a:spcPts val="0"/>
              </a:spcBef>
              <a:spcAft>
                <a:spcPts val="0"/>
              </a:spcAft>
              <a:buNone/>
            </a:pPr>
            <a:r>
              <a:t/>
            </a:r>
            <a:endParaRPr sz="2200">
              <a:solidFill>
                <a:schemeClr val="lt1"/>
              </a:solidFill>
            </a:endParaRPr>
          </a:p>
          <a:p>
            <a:pPr indent="0" lvl="0" marL="0" rtl="0" algn="just">
              <a:spcBef>
                <a:spcPts val="0"/>
              </a:spcBef>
              <a:buNone/>
            </a:pPr>
            <a:r>
              <a:t/>
            </a:r>
            <a:endParaRPr sz="2000">
              <a:solidFill>
                <a:schemeClr val="lt1"/>
              </a:solidFill>
            </a:endParaRPr>
          </a:p>
          <a:p>
            <a:pPr indent="0" lvl="0" marL="0" rtl="0" algn="just">
              <a:spcBef>
                <a:spcPts val="0"/>
              </a:spcBef>
              <a:buNone/>
            </a:pPr>
            <a:r>
              <a:t/>
            </a:r>
            <a:endParaRPr b="1" i="0" sz="1800" u="none" cap="none" strike="noStrike">
              <a:solidFill>
                <a:srgbClr val="CC00CC"/>
              </a:solidFill>
              <a:latin typeface="Calibri"/>
              <a:ea typeface="Calibri"/>
              <a:cs typeface="Calibri"/>
              <a:sym typeface="Calibri"/>
            </a:endParaRPr>
          </a:p>
          <a:p>
            <a:pPr indent="-342900" lvl="0" marL="342900" marR="0" rtl="0" algn="just">
              <a:spcBef>
                <a:spcPts val="640"/>
              </a:spcBef>
              <a:buClr>
                <a:schemeClr val="dk1"/>
              </a:buClr>
              <a:buSzPct val="177777"/>
              <a:buFont typeface="Arial"/>
              <a:buNone/>
            </a:pPr>
            <a:r>
              <a:t/>
            </a:r>
            <a:endParaRPr b="0" i="0" sz="1800" u="none" cap="none" strike="noStrike">
              <a:solidFill>
                <a:srgbClr val="CC00CC"/>
              </a:solidFill>
              <a:latin typeface="Calibri"/>
              <a:ea typeface="Calibri"/>
              <a:cs typeface="Calibri"/>
              <a:sym typeface="Calibri"/>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2" name="Shape 342"/>
        <p:cNvGrpSpPr/>
        <p:nvPr/>
      </p:nvGrpSpPr>
      <p:grpSpPr>
        <a:xfrm>
          <a:off x="0" y="0"/>
          <a:ext cx="0" cy="0"/>
          <a:chOff x="0" y="0"/>
          <a:chExt cx="0" cy="0"/>
        </a:xfrm>
      </p:grpSpPr>
      <p:sp>
        <p:nvSpPr>
          <p:cNvPr id="343" name="Shape 343"/>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 sz="3959">
                <a:solidFill>
                  <a:schemeClr val="lt1"/>
                </a:solidFill>
              </a:rPr>
              <a:t>Coupling and Cohesion</a:t>
            </a:r>
            <a:br>
              <a:rPr b="0" i="0" lang="en" sz="3959" u="none" cap="none" strike="noStrike">
                <a:solidFill>
                  <a:srgbClr val="FF0000"/>
                </a:solidFill>
                <a:latin typeface="Calibri"/>
                <a:ea typeface="Calibri"/>
                <a:cs typeface="Calibri"/>
                <a:sym typeface="Calibri"/>
              </a:rPr>
            </a:br>
          </a:p>
        </p:txBody>
      </p:sp>
      <p:sp>
        <p:nvSpPr>
          <p:cNvPr id="344" name="Shape 344"/>
          <p:cNvSpPr txBox="1"/>
          <p:nvPr>
            <p:ph idx="1" type="body"/>
          </p:nvPr>
        </p:nvSpPr>
        <p:spPr>
          <a:xfrm>
            <a:off x="457200" y="1200150"/>
            <a:ext cx="8229600" cy="3394500"/>
          </a:xfrm>
          <a:prstGeom prst="rect">
            <a:avLst/>
          </a:prstGeom>
          <a:noFill/>
          <a:ln>
            <a:noFill/>
          </a:ln>
        </p:spPr>
        <p:txBody>
          <a:bodyPr anchorCtr="0" anchor="t" bIns="45700" lIns="91425" rIns="91425" tIns="45700">
            <a:noAutofit/>
          </a:bodyPr>
          <a:lstStyle/>
          <a:p>
            <a:pPr indent="-69850" lvl="0" rtl="0" algn="just">
              <a:spcBef>
                <a:spcPts val="0"/>
              </a:spcBef>
              <a:buClr>
                <a:schemeClr val="dk1"/>
              </a:buClr>
              <a:buSzPct val="61111"/>
              <a:buFont typeface="Arial"/>
              <a:buNone/>
            </a:pPr>
            <a:r>
              <a:t/>
            </a:r>
            <a:endParaRPr sz="1800">
              <a:solidFill>
                <a:schemeClr val="lt1"/>
              </a:solidFill>
              <a:latin typeface="Arial"/>
              <a:ea typeface="Arial"/>
              <a:cs typeface="Arial"/>
              <a:sym typeface="Arial"/>
            </a:endParaRPr>
          </a:p>
          <a:p>
            <a:pPr indent="-69850" lvl="0" rtl="0" algn="just">
              <a:spcBef>
                <a:spcPts val="0"/>
              </a:spcBef>
              <a:buClr>
                <a:schemeClr val="dk1"/>
              </a:buClr>
              <a:buSzPct val="61111"/>
              <a:buFont typeface="Arial"/>
              <a:buNone/>
            </a:pPr>
            <a:r>
              <a:t/>
            </a:r>
            <a:endParaRPr sz="1800">
              <a:solidFill>
                <a:schemeClr val="lt1"/>
              </a:solidFill>
              <a:latin typeface="Arial"/>
              <a:ea typeface="Arial"/>
              <a:cs typeface="Arial"/>
              <a:sym typeface="Arial"/>
            </a:endParaRPr>
          </a:p>
          <a:p>
            <a:pPr indent="-412750" lvl="0" marL="3086100" rtl="0" algn="l">
              <a:spcBef>
                <a:spcPts val="0"/>
              </a:spcBef>
              <a:buClr>
                <a:schemeClr val="dk1"/>
              </a:buClr>
              <a:buSzPct val="36666"/>
              <a:buFont typeface="Arial"/>
              <a:buNone/>
            </a:pPr>
            <a:r>
              <a:rPr lang="en" sz="3000">
                <a:solidFill>
                  <a:schemeClr val="lt1"/>
                </a:solidFill>
                <a:latin typeface="Arial"/>
                <a:ea typeface="Arial"/>
                <a:cs typeface="Arial"/>
                <a:sym typeface="Arial"/>
              </a:rPr>
              <a:t>   </a:t>
            </a:r>
            <a:r>
              <a:rPr lang="en" sz="3000" u="sng">
                <a:solidFill>
                  <a:schemeClr val="lt1"/>
                </a:solidFill>
                <a:latin typeface="Arial"/>
                <a:ea typeface="Arial"/>
                <a:cs typeface="Arial"/>
                <a:sym typeface="Arial"/>
              </a:rPr>
              <a:t>THE GOAL</a:t>
            </a:r>
            <a:r>
              <a:rPr lang="en" sz="3000">
                <a:solidFill>
                  <a:schemeClr val="lt1"/>
                </a:solidFill>
                <a:latin typeface="Arial"/>
                <a:ea typeface="Arial"/>
                <a:cs typeface="Arial"/>
                <a:sym typeface="Arial"/>
              </a:rPr>
              <a:t>:</a:t>
            </a:r>
          </a:p>
          <a:p>
            <a:pPr indent="0" lvl="0" marL="0" rtl="0" algn="ctr">
              <a:spcBef>
                <a:spcPts val="0"/>
              </a:spcBef>
              <a:buNone/>
            </a:pPr>
            <a:r>
              <a:rPr b="1" i="1" lang="en" sz="3000">
                <a:solidFill>
                  <a:srgbClr val="FF00FF"/>
                </a:solidFill>
                <a:latin typeface="Arial"/>
                <a:ea typeface="Arial"/>
                <a:cs typeface="Arial"/>
                <a:sym typeface="Arial"/>
              </a:rPr>
              <a:t>High cohesion.</a:t>
            </a:r>
          </a:p>
          <a:p>
            <a:pPr indent="0" lvl="0" marL="0" rtl="0" algn="ctr">
              <a:spcBef>
                <a:spcPts val="0"/>
              </a:spcBef>
              <a:buNone/>
            </a:pPr>
            <a:r>
              <a:rPr b="1" i="1" lang="en" sz="3000">
                <a:solidFill>
                  <a:srgbClr val="FF00FF"/>
                </a:solidFill>
                <a:latin typeface="Arial"/>
                <a:ea typeface="Arial"/>
                <a:cs typeface="Arial"/>
                <a:sym typeface="Arial"/>
              </a:rPr>
              <a:t>Low coupling.</a:t>
            </a:r>
          </a:p>
          <a:p>
            <a:pPr indent="-342900" lvl="0" marL="342900" marR="0" rtl="0" algn="just">
              <a:spcBef>
                <a:spcPts val="560"/>
              </a:spcBef>
              <a:spcAft>
                <a:spcPts val="0"/>
              </a:spcAft>
              <a:buClr>
                <a:schemeClr val="dk1"/>
              </a:buClr>
              <a:buSzPct val="100000"/>
              <a:buFont typeface="Arial"/>
              <a:buNone/>
            </a:pPr>
            <a:r>
              <a:t/>
            </a:r>
            <a:endParaRPr b="0" i="0" sz="2800" u="none" cap="none" strike="noStrike">
              <a:solidFill>
                <a:srgbClr val="CC00CC"/>
              </a:solidFill>
              <a:latin typeface="Calibri"/>
              <a:ea typeface="Calibri"/>
              <a:cs typeface="Calibri"/>
              <a:sym typeface="Calibri"/>
            </a:endParaRPr>
          </a:p>
          <a:p>
            <a:pPr indent="-342900" lvl="0" marL="342900" marR="0" rtl="0" algn="just">
              <a:spcBef>
                <a:spcPts val="640"/>
              </a:spcBef>
              <a:spcAft>
                <a:spcPts val="0"/>
              </a:spcAft>
              <a:buClr>
                <a:schemeClr val="dk1"/>
              </a:buClr>
              <a:buSzPct val="100000"/>
              <a:buFont typeface="Arial"/>
              <a:buNone/>
            </a:pPr>
            <a:r>
              <a:t/>
            </a:r>
            <a:endParaRPr b="1" i="0" sz="3200" u="none" cap="none" strike="noStrike">
              <a:solidFill>
                <a:srgbClr val="CC00CC"/>
              </a:solidFill>
              <a:latin typeface="Calibri"/>
              <a:ea typeface="Calibri"/>
              <a:cs typeface="Calibri"/>
              <a:sym typeface="Calibri"/>
            </a:endParaRPr>
          </a:p>
          <a:p>
            <a:pPr indent="-342900" lvl="0" marL="342900" marR="0" rtl="0" algn="just">
              <a:spcBef>
                <a:spcPts val="640"/>
              </a:spcBef>
              <a:buClr>
                <a:schemeClr val="dk1"/>
              </a:buClr>
              <a:buSzPct val="100000"/>
              <a:buFont typeface="Arial"/>
              <a:buNone/>
            </a:pPr>
            <a:r>
              <a:t/>
            </a:r>
            <a:endParaRPr b="0" i="0" sz="3200" u="none" cap="none" strike="noStrike">
              <a:solidFill>
                <a:srgbClr val="CC00CC"/>
              </a:solidFill>
              <a:latin typeface="Calibri"/>
              <a:ea typeface="Calibri"/>
              <a:cs typeface="Calibri"/>
              <a:sym typeface="Calibri"/>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8" name="Shape 348"/>
        <p:cNvGrpSpPr/>
        <p:nvPr/>
      </p:nvGrpSpPr>
      <p:grpSpPr>
        <a:xfrm>
          <a:off x="0" y="0"/>
          <a:ext cx="0" cy="0"/>
          <a:chOff x="0" y="0"/>
          <a:chExt cx="0" cy="0"/>
        </a:xfrm>
      </p:grpSpPr>
      <p:sp>
        <p:nvSpPr>
          <p:cNvPr id="349" name="Shape 349"/>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 sz="3959">
                <a:solidFill>
                  <a:schemeClr val="lt1"/>
                </a:solidFill>
              </a:rPr>
              <a:t>Coupling and Cohesion</a:t>
            </a:r>
            <a:br>
              <a:rPr b="0" i="0" lang="en" sz="3959" u="none" cap="none" strike="noStrike">
                <a:solidFill>
                  <a:srgbClr val="FF0000"/>
                </a:solidFill>
                <a:latin typeface="Calibri"/>
                <a:ea typeface="Calibri"/>
                <a:cs typeface="Calibri"/>
                <a:sym typeface="Calibri"/>
              </a:rPr>
            </a:br>
          </a:p>
        </p:txBody>
      </p:sp>
      <p:sp>
        <p:nvSpPr>
          <p:cNvPr id="350" name="Shape 350"/>
          <p:cNvSpPr txBox="1"/>
          <p:nvPr>
            <p:ph idx="1" type="body"/>
          </p:nvPr>
        </p:nvSpPr>
        <p:spPr>
          <a:xfrm>
            <a:off x="457200" y="1200150"/>
            <a:ext cx="8229600" cy="3394500"/>
          </a:xfrm>
          <a:prstGeom prst="rect">
            <a:avLst/>
          </a:prstGeom>
          <a:noFill/>
          <a:ln>
            <a:noFill/>
          </a:ln>
        </p:spPr>
        <p:txBody>
          <a:bodyPr anchorCtr="0" anchor="t" bIns="45700" lIns="91425" rIns="91425" tIns="45700">
            <a:noAutofit/>
          </a:bodyPr>
          <a:lstStyle/>
          <a:p>
            <a:pPr indent="-342900" lvl="0" marL="457200" rtl="0">
              <a:lnSpc>
                <a:spcPct val="115000"/>
              </a:lnSpc>
              <a:spcBef>
                <a:spcPts val="0"/>
              </a:spcBef>
              <a:buClr>
                <a:schemeClr val="lt1"/>
              </a:buClr>
              <a:buSzPct val="100000"/>
              <a:buFont typeface="Arial"/>
            </a:pPr>
            <a:r>
              <a:rPr lang="en" sz="1800">
                <a:solidFill>
                  <a:schemeClr val="lt1"/>
                </a:solidFill>
                <a:latin typeface="Arial"/>
                <a:ea typeface="Arial"/>
                <a:cs typeface="Arial"/>
                <a:sym typeface="Arial"/>
              </a:rPr>
              <a:t>Coupling and Cohesion </a:t>
            </a:r>
            <a:r>
              <a:rPr i="1" lang="en" sz="1800">
                <a:solidFill>
                  <a:schemeClr val="lt1"/>
                </a:solidFill>
                <a:latin typeface="Arial"/>
                <a:ea typeface="Arial"/>
                <a:cs typeface="Arial"/>
                <a:sym typeface="Arial"/>
              </a:rPr>
              <a:t>are related to one another</a:t>
            </a:r>
            <a:r>
              <a:rPr lang="en" sz="1800">
                <a:solidFill>
                  <a:schemeClr val="lt1"/>
                </a:solidFill>
                <a:latin typeface="Arial"/>
                <a:ea typeface="Arial"/>
                <a:cs typeface="Arial"/>
                <a:sym typeface="Arial"/>
              </a:rPr>
              <a:t>...</a:t>
            </a:r>
          </a:p>
          <a:p>
            <a:pPr indent="-69850" lvl="0" rtl="0" algn="just">
              <a:spcBef>
                <a:spcPts val="0"/>
              </a:spcBef>
              <a:buClr>
                <a:schemeClr val="dk1"/>
              </a:buClr>
              <a:buSzPct val="61111"/>
              <a:buFont typeface="Arial"/>
              <a:buNone/>
            </a:pPr>
            <a:r>
              <a:t/>
            </a:r>
            <a:endParaRPr sz="1800">
              <a:solidFill>
                <a:schemeClr val="lt1"/>
              </a:solidFill>
              <a:latin typeface="Arial"/>
              <a:ea typeface="Arial"/>
              <a:cs typeface="Arial"/>
              <a:sym typeface="Arial"/>
            </a:endParaRPr>
          </a:p>
          <a:p>
            <a:pPr indent="-342900" lvl="0" marL="457200" rtl="0" algn="just">
              <a:spcBef>
                <a:spcPts val="0"/>
              </a:spcBef>
              <a:buClr>
                <a:schemeClr val="lt1"/>
              </a:buClr>
              <a:buSzPct val="100000"/>
              <a:buFont typeface="Arial"/>
            </a:pPr>
            <a:r>
              <a:rPr lang="en" sz="1800">
                <a:solidFill>
                  <a:schemeClr val="lt1"/>
                </a:solidFill>
                <a:latin typeface="Arial"/>
                <a:ea typeface="Arial"/>
                <a:cs typeface="Arial"/>
                <a:sym typeface="Arial"/>
              </a:rPr>
              <a:t>C</a:t>
            </a:r>
            <a:r>
              <a:rPr b="1" lang="en" sz="1800">
                <a:solidFill>
                  <a:schemeClr val="lt1"/>
                </a:solidFill>
                <a:latin typeface="Arial"/>
                <a:ea typeface="Arial"/>
                <a:cs typeface="Arial"/>
                <a:sym typeface="Arial"/>
              </a:rPr>
              <a:t>ohesion</a:t>
            </a:r>
            <a:r>
              <a:rPr lang="en" sz="1800">
                <a:solidFill>
                  <a:schemeClr val="lt1"/>
                </a:solidFill>
                <a:latin typeface="Arial"/>
                <a:ea typeface="Arial"/>
                <a:cs typeface="Arial"/>
                <a:sym typeface="Arial"/>
              </a:rPr>
              <a:t> - used to describe </a:t>
            </a:r>
            <a:r>
              <a:rPr b="1" i="1" lang="en" sz="1800">
                <a:solidFill>
                  <a:srgbClr val="FF00FF"/>
                </a:solidFill>
                <a:latin typeface="Arial"/>
                <a:ea typeface="Arial"/>
                <a:cs typeface="Arial"/>
                <a:sym typeface="Arial"/>
              </a:rPr>
              <a:t>a single</a:t>
            </a:r>
            <a:r>
              <a:rPr lang="en" sz="1800">
                <a:solidFill>
                  <a:schemeClr val="lt1"/>
                </a:solidFill>
                <a:latin typeface="Arial"/>
                <a:ea typeface="Arial"/>
                <a:cs typeface="Arial"/>
                <a:sym typeface="Arial"/>
              </a:rPr>
              <a:t> software component</a:t>
            </a:r>
          </a:p>
          <a:p>
            <a:pPr indent="457200" lvl="0" marL="0" rtl="0" algn="just">
              <a:spcBef>
                <a:spcPts val="0"/>
              </a:spcBef>
              <a:buNone/>
            </a:pPr>
            <a:r>
              <a:rPr b="1" lang="en" sz="1800">
                <a:solidFill>
                  <a:schemeClr val="lt1"/>
                </a:solidFill>
                <a:latin typeface="Arial"/>
                <a:ea typeface="Arial"/>
                <a:cs typeface="Arial"/>
                <a:sym typeface="Arial"/>
              </a:rPr>
              <a:t>Coupling</a:t>
            </a:r>
            <a:r>
              <a:rPr lang="en" sz="1800">
                <a:solidFill>
                  <a:schemeClr val="lt1"/>
                </a:solidFill>
                <a:latin typeface="Arial"/>
                <a:ea typeface="Arial"/>
                <a:cs typeface="Arial"/>
                <a:sym typeface="Arial"/>
              </a:rPr>
              <a:t> - used to describe </a:t>
            </a:r>
            <a:r>
              <a:rPr b="1" i="1" lang="en" sz="1800">
                <a:solidFill>
                  <a:srgbClr val="FF00FF"/>
                </a:solidFill>
                <a:latin typeface="Arial"/>
                <a:ea typeface="Arial"/>
                <a:cs typeface="Arial"/>
                <a:sym typeface="Arial"/>
              </a:rPr>
              <a:t>the relationship between</a:t>
            </a:r>
            <a:r>
              <a:rPr b="1" lang="en" sz="1800">
                <a:solidFill>
                  <a:schemeClr val="lt1"/>
                </a:solidFill>
                <a:latin typeface="Arial"/>
                <a:ea typeface="Arial"/>
                <a:cs typeface="Arial"/>
                <a:sym typeface="Arial"/>
              </a:rPr>
              <a:t> </a:t>
            </a:r>
            <a:r>
              <a:rPr lang="en" sz="1800">
                <a:solidFill>
                  <a:schemeClr val="lt1"/>
                </a:solidFill>
                <a:latin typeface="Arial"/>
                <a:ea typeface="Arial"/>
                <a:cs typeface="Arial"/>
                <a:sym typeface="Arial"/>
              </a:rPr>
              <a:t>components</a:t>
            </a:r>
          </a:p>
          <a:p>
            <a:pPr indent="0" lvl="0" marL="0" rtl="0" algn="just">
              <a:spcBef>
                <a:spcPts val="0"/>
              </a:spcBef>
              <a:buNone/>
            </a:pPr>
            <a:r>
              <a:t/>
            </a:r>
            <a:endParaRPr sz="1800">
              <a:solidFill>
                <a:schemeClr val="lt1"/>
              </a:solidFill>
              <a:latin typeface="Arial"/>
              <a:ea typeface="Arial"/>
              <a:cs typeface="Arial"/>
              <a:sym typeface="Arial"/>
            </a:endParaRPr>
          </a:p>
          <a:p>
            <a:pPr indent="-342900" lvl="0" marL="457200" rtl="0" algn="just">
              <a:spcBef>
                <a:spcPts val="0"/>
              </a:spcBef>
              <a:buClr>
                <a:schemeClr val="lt1"/>
              </a:buClr>
              <a:buSzPct val="100000"/>
              <a:buFont typeface="Arial"/>
            </a:pPr>
            <a:r>
              <a:rPr lang="en" sz="1800">
                <a:solidFill>
                  <a:schemeClr val="lt1"/>
                </a:solidFill>
                <a:latin typeface="Arial"/>
                <a:ea typeface="Arial"/>
                <a:cs typeface="Arial"/>
                <a:sym typeface="Arial"/>
              </a:rPr>
              <a:t>Different types/categories of both coupling and cohesion exist</a:t>
            </a:r>
          </a:p>
          <a:p>
            <a:pPr indent="-69850" lvl="0" rtl="0" algn="just">
              <a:spcBef>
                <a:spcPts val="0"/>
              </a:spcBef>
              <a:buClr>
                <a:schemeClr val="dk1"/>
              </a:buClr>
              <a:buSzPct val="61111"/>
              <a:buFont typeface="Arial"/>
              <a:buNone/>
            </a:pPr>
            <a:r>
              <a:t/>
            </a:r>
            <a:endParaRPr sz="1800">
              <a:solidFill>
                <a:schemeClr val="lt1"/>
              </a:solidFill>
              <a:latin typeface="Arial"/>
              <a:ea typeface="Arial"/>
              <a:cs typeface="Arial"/>
              <a:sym typeface="Arial"/>
            </a:endParaRPr>
          </a:p>
          <a:p>
            <a:pPr indent="-69850" lvl="0" rtl="0" algn="just">
              <a:spcBef>
                <a:spcPts val="0"/>
              </a:spcBef>
              <a:buClr>
                <a:schemeClr val="dk1"/>
              </a:buClr>
              <a:buSzPct val="61111"/>
              <a:buFont typeface="Arial"/>
              <a:buNone/>
            </a:pPr>
            <a:r>
              <a:t/>
            </a:r>
            <a:endParaRPr sz="1800">
              <a:solidFill>
                <a:schemeClr val="lt1"/>
              </a:solidFill>
              <a:latin typeface="Arial"/>
              <a:ea typeface="Arial"/>
              <a:cs typeface="Arial"/>
              <a:sym typeface="Arial"/>
            </a:endParaRPr>
          </a:p>
          <a:p>
            <a:pPr indent="-412750" lvl="0" marL="3086100" rtl="0" algn="l">
              <a:spcBef>
                <a:spcPts val="0"/>
              </a:spcBef>
              <a:buClr>
                <a:schemeClr val="dk1"/>
              </a:buClr>
              <a:buSzPct val="36666"/>
              <a:buFont typeface="Arial"/>
              <a:buNone/>
            </a:pPr>
            <a:r>
              <a:rPr lang="en" sz="3000">
                <a:solidFill>
                  <a:schemeClr val="lt1"/>
                </a:solidFill>
                <a:latin typeface="Arial"/>
                <a:ea typeface="Arial"/>
                <a:cs typeface="Arial"/>
                <a:sym typeface="Arial"/>
              </a:rPr>
              <a:t>   </a:t>
            </a:r>
            <a:r>
              <a:rPr lang="en" sz="3000" u="sng">
                <a:solidFill>
                  <a:schemeClr val="lt1"/>
                </a:solidFill>
                <a:latin typeface="Arial"/>
                <a:ea typeface="Arial"/>
                <a:cs typeface="Arial"/>
                <a:sym typeface="Arial"/>
              </a:rPr>
              <a:t>THE GOAL</a:t>
            </a:r>
            <a:r>
              <a:rPr lang="en" sz="3000">
                <a:solidFill>
                  <a:schemeClr val="lt1"/>
                </a:solidFill>
                <a:latin typeface="Arial"/>
                <a:ea typeface="Arial"/>
                <a:cs typeface="Arial"/>
                <a:sym typeface="Arial"/>
              </a:rPr>
              <a:t>:</a:t>
            </a:r>
          </a:p>
          <a:p>
            <a:pPr indent="0" lvl="0" marL="0" rtl="0" algn="ctr">
              <a:spcBef>
                <a:spcPts val="0"/>
              </a:spcBef>
              <a:buNone/>
            </a:pPr>
            <a:r>
              <a:rPr b="1" i="1" lang="en" sz="3000">
                <a:solidFill>
                  <a:srgbClr val="FF00FF"/>
                </a:solidFill>
                <a:latin typeface="Arial"/>
                <a:ea typeface="Arial"/>
                <a:cs typeface="Arial"/>
                <a:sym typeface="Arial"/>
              </a:rPr>
              <a:t>High cohesion.</a:t>
            </a:r>
          </a:p>
          <a:p>
            <a:pPr indent="0" lvl="0" marL="0" rtl="0" algn="ctr">
              <a:spcBef>
                <a:spcPts val="0"/>
              </a:spcBef>
              <a:buNone/>
            </a:pPr>
            <a:r>
              <a:rPr b="1" i="1" lang="en" sz="3000">
                <a:solidFill>
                  <a:srgbClr val="FF00FF"/>
                </a:solidFill>
                <a:latin typeface="Arial"/>
                <a:ea typeface="Arial"/>
                <a:cs typeface="Arial"/>
                <a:sym typeface="Arial"/>
              </a:rPr>
              <a:t>Low coupling.</a:t>
            </a:r>
          </a:p>
          <a:p>
            <a:pPr indent="-342900" lvl="0" marL="342900" marR="0" rtl="0" algn="just">
              <a:spcBef>
                <a:spcPts val="560"/>
              </a:spcBef>
              <a:spcAft>
                <a:spcPts val="0"/>
              </a:spcAft>
              <a:buClr>
                <a:schemeClr val="dk1"/>
              </a:buClr>
              <a:buSzPct val="100000"/>
              <a:buFont typeface="Arial"/>
              <a:buNone/>
            </a:pPr>
            <a:r>
              <a:t/>
            </a:r>
            <a:endParaRPr b="0" i="0" sz="2800" u="none" cap="none" strike="noStrike">
              <a:solidFill>
                <a:srgbClr val="CC00CC"/>
              </a:solidFill>
              <a:latin typeface="Calibri"/>
              <a:ea typeface="Calibri"/>
              <a:cs typeface="Calibri"/>
              <a:sym typeface="Calibri"/>
            </a:endParaRPr>
          </a:p>
          <a:p>
            <a:pPr indent="-342900" lvl="0" marL="342900" marR="0" rtl="0" algn="just">
              <a:spcBef>
                <a:spcPts val="640"/>
              </a:spcBef>
              <a:spcAft>
                <a:spcPts val="0"/>
              </a:spcAft>
              <a:buClr>
                <a:schemeClr val="dk1"/>
              </a:buClr>
              <a:buSzPct val="100000"/>
              <a:buFont typeface="Arial"/>
              <a:buNone/>
            </a:pPr>
            <a:r>
              <a:t/>
            </a:r>
            <a:endParaRPr b="1" i="0" sz="3200" u="none" cap="none" strike="noStrike">
              <a:solidFill>
                <a:srgbClr val="CC00CC"/>
              </a:solidFill>
              <a:latin typeface="Calibri"/>
              <a:ea typeface="Calibri"/>
              <a:cs typeface="Calibri"/>
              <a:sym typeface="Calibri"/>
            </a:endParaRPr>
          </a:p>
          <a:p>
            <a:pPr indent="-342900" lvl="0" marL="342900" marR="0" rtl="0" algn="just">
              <a:spcBef>
                <a:spcPts val="640"/>
              </a:spcBef>
              <a:buClr>
                <a:schemeClr val="dk1"/>
              </a:buClr>
              <a:buSzPct val="100000"/>
              <a:buFont typeface="Arial"/>
              <a:buNone/>
            </a:pPr>
            <a:r>
              <a:t/>
            </a:r>
            <a:endParaRPr b="0" i="0" sz="3200" u="none" cap="none" strike="noStrike">
              <a:solidFill>
                <a:srgbClr val="CC00CC"/>
              </a:solidFill>
              <a:latin typeface="Calibri"/>
              <a:ea typeface="Calibri"/>
              <a:cs typeface="Calibri"/>
              <a:sym typeface="Calibri"/>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4" name="Shape 354"/>
        <p:cNvGrpSpPr/>
        <p:nvPr/>
      </p:nvGrpSpPr>
      <p:grpSpPr>
        <a:xfrm>
          <a:off x="0" y="0"/>
          <a:ext cx="0" cy="0"/>
          <a:chOff x="0" y="0"/>
          <a:chExt cx="0" cy="0"/>
        </a:xfrm>
      </p:grpSpPr>
      <p:sp>
        <p:nvSpPr>
          <p:cNvPr id="355" name="Shape 355"/>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 sz="3959">
                <a:solidFill>
                  <a:schemeClr val="lt1"/>
                </a:solidFill>
              </a:rPr>
              <a:t>Coupling and Cohesion</a:t>
            </a:r>
            <a:br>
              <a:rPr b="0" i="0" lang="en" sz="3959" u="none" cap="none" strike="noStrike">
                <a:solidFill>
                  <a:srgbClr val="FF0000"/>
                </a:solidFill>
                <a:latin typeface="Calibri"/>
                <a:ea typeface="Calibri"/>
                <a:cs typeface="Calibri"/>
                <a:sym typeface="Calibri"/>
              </a:rPr>
            </a:br>
          </a:p>
        </p:txBody>
      </p:sp>
      <p:sp>
        <p:nvSpPr>
          <p:cNvPr id="356" name="Shape 356"/>
          <p:cNvSpPr txBox="1"/>
          <p:nvPr>
            <p:ph idx="1" type="body"/>
          </p:nvPr>
        </p:nvSpPr>
        <p:spPr>
          <a:xfrm>
            <a:off x="457200" y="1200150"/>
            <a:ext cx="8229600" cy="3394500"/>
          </a:xfrm>
          <a:prstGeom prst="rect">
            <a:avLst/>
          </a:prstGeom>
          <a:noFill/>
          <a:ln>
            <a:noFill/>
          </a:ln>
        </p:spPr>
        <p:txBody>
          <a:bodyPr anchorCtr="0" anchor="t" bIns="45700" lIns="91425" rIns="91425" tIns="45700">
            <a:noAutofit/>
          </a:bodyPr>
          <a:lstStyle/>
          <a:p>
            <a:pPr indent="-342900" lvl="0" marL="342900" marR="0" rtl="0" algn="just">
              <a:spcBef>
                <a:spcPts val="560"/>
              </a:spcBef>
              <a:spcAft>
                <a:spcPts val="0"/>
              </a:spcAft>
              <a:buClr>
                <a:schemeClr val="dk1"/>
              </a:buClr>
              <a:buSzPct val="100000"/>
              <a:buFont typeface="Arial"/>
              <a:buNone/>
            </a:pPr>
            <a:r>
              <a:t/>
            </a:r>
            <a:endParaRPr b="0" i="0" sz="2800" u="none" cap="none" strike="noStrike">
              <a:solidFill>
                <a:srgbClr val="CC00CC"/>
              </a:solidFill>
              <a:latin typeface="Calibri"/>
              <a:ea typeface="Calibri"/>
              <a:cs typeface="Calibri"/>
              <a:sym typeface="Calibri"/>
            </a:endParaRPr>
          </a:p>
          <a:p>
            <a:pPr indent="-342900" lvl="0" marL="342900" marR="0" rtl="0" algn="just">
              <a:spcBef>
                <a:spcPts val="640"/>
              </a:spcBef>
              <a:spcAft>
                <a:spcPts val="0"/>
              </a:spcAft>
              <a:buClr>
                <a:schemeClr val="dk1"/>
              </a:buClr>
              <a:buSzPct val="100000"/>
              <a:buFont typeface="Arial"/>
              <a:buNone/>
            </a:pPr>
            <a:r>
              <a:t/>
            </a:r>
            <a:endParaRPr b="1" i="0" sz="3200" u="none" cap="none" strike="noStrike">
              <a:solidFill>
                <a:srgbClr val="CC00CC"/>
              </a:solidFill>
              <a:latin typeface="Calibri"/>
              <a:ea typeface="Calibri"/>
              <a:cs typeface="Calibri"/>
              <a:sym typeface="Calibri"/>
            </a:endParaRPr>
          </a:p>
          <a:p>
            <a:pPr indent="-342900" lvl="0" marL="342900" marR="0" rtl="0" algn="just">
              <a:spcBef>
                <a:spcPts val="640"/>
              </a:spcBef>
              <a:buClr>
                <a:schemeClr val="dk1"/>
              </a:buClr>
              <a:buSzPct val="100000"/>
              <a:buFont typeface="Arial"/>
              <a:buNone/>
            </a:pPr>
            <a:r>
              <a:t/>
            </a:r>
            <a:endParaRPr b="0" i="0" sz="3200" u="none" cap="none" strike="noStrike">
              <a:solidFill>
                <a:srgbClr val="CC00CC"/>
              </a:solidFill>
              <a:latin typeface="Calibri"/>
              <a:ea typeface="Calibri"/>
              <a:cs typeface="Calibri"/>
              <a:sym typeface="Calibri"/>
            </a:endParaRPr>
          </a:p>
        </p:txBody>
      </p:sp>
      <p:pic>
        <p:nvPicPr>
          <p:cNvPr id="357" name="Shape 357"/>
          <p:cNvPicPr preferRelativeResize="0"/>
          <p:nvPr/>
        </p:nvPicPr>
        <p:blipFill>
          <a:blip r:embed="rId3">
            <a:alphaModFix/>
          </a:blip>
          <a:stretch>
            <a:fillRect/>
          </a:stretch>
        </p:blipFill>
        <p:spPr>
          <a:xfrm>
            <a:off x="2117375" y="806650"/>
            <a:ext cx="4800600" cy="4181475"/>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1" name="Shape 361"/>
        <p:cNvGrpSpPr/>
        <p:nvPr/>
      </p:nvGrpSpPr>
      <p:grpSpPr>
        <a:xfrm>
          <a:off x="0" y="0"/>
          <a:ext cx="0" cy="0"/>
          <a:chOff x="0" y="0"/>
          <a:chExt cx="0" cy="0"/>
        </a:xfrm>
      </p:grpSpPr>
      <p:sp>
        <p:nvSpPr>
          <p:cNvPr id="362" name="Shape 362"/>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 sz="3959">
                <a:solidFill>
                  <a:srgbClr val="FF00FF"/>
                </a:solidFill>
              </a:rPr>
              <a:t>QUIZ 2:</a:t>
            </a:r>
            <a:r>
              <a:rPr lang="en" sz="3959">
                <a:solidFill>
                  <a:schemeClr val="lt1"/>
                </a:solidFill>
              </a:rPr>
              <a:t> Coupling and Cohesion</a:t>
            </a:r>
            <a:br>
              <a:rPr b="0" i="0" lang="en" sz="3959" u="none" cap="none" strike="noStrike">
                <a:solidFill>
                  <a:srgbClr val="FF0000"/>
                </a:solidFill>
                <a:latin typeface="Calibri"/>
                <a:ea typeface="Calibri"/>
                <a:cs typeface="Calibri"/>
                <a:sym typeface="Calibri"/>
              </a:rPr>
            </a:br>
          </a:p>
        </p:txBody>
      </p:sp>
      <p:sp>
        <p:nvSpPr>
          <p:cNvPr id="363" name="Shape 363"/>
          <p:cNvSpPr txBox="1"/>
          <p:nvPr>
            <p:ph idx="1" type="body"/>
          </p:nvPr>
        </p:nvSpPr>
        <p:spPr>
          <a:xfrm>
            <a:off x="457200" y="1200150"/>
            <a:ext cx="8229600" cy="3394500"/>
          </a:xfrm>
          <a:prstGeom prst="rect">
            <a:avLst/>
          </a:prstGeom>
          <a:noFill/>
          <a:ln>
            <a:noFill/>
          </a:ln>
        </p:spPr>
        <p:txBody>
          <a:bodyPr anchorCtr="0" anchor="t" bIns="45700" lIns="91425" rIns="91425" tIns="45700">
            <a:noAutofit/>
          </a:bodyPr>
          <a:lstStyle/>
          <a:p>
            <a:pPr indent="-342900" lvl="0" marL="342900" marR="0" rtl="0" algn="just">
              <a:spcBef>
                <a:spcPts val="560"/>
              </a:spcBef>
              <a:spcAft>
                <a:spcPts val="0"/>
              </a:spcAft>
              <a:buClr>
                <a:schemeClr val="dk1"/>
              </a:buClr>
              <a:buSzPct val="100000"/>
              <a:buFont typeface="Arial"/>
              <a:buNone/>
            </a:pPr>
            <a:r>
              <a:t/>
            </a:r>
            <a:endParaRPr b="0" i="0" sz="2800" u="none" cap="none" strike="noStrike">
              <a:solidFill>
                <a:srgbClr val="CC00CC"/>
              </a:solidFill>
              <a:latin typeface="Calibri"/>
              <a:ea typeface="Calibri"/>
              <a:cs typeface="Calibri"/>
              <a:sym typeface="Calibri"/>
            </a:endParaRPr>
          </a:p>
          <a:p>
            <a:pPr indent="-342900" lvl="0" marL="342900" marR="0" rtl="0" algn="just">
              <a:spcBef>
                <a:spcPts val="640"/>
              </a:spcBef>
              <a:spcAft>
                <a:spcPts val="0"/>
              </a:spcAft>
              <a:buClr>
                <a:schemeClr val="dk1"/>
              </a:buClr>
              <a:buSzPct val="100000"/>
              <a:buFont typeface="Arial"/>
              <a:buNone/>
            </a:pPr>
            <a:r>
              <a:t/>
            </a:r>
            <a:endParaRPr b="1" i="0" sz="3200" u="none" cap="none" strike="noStrike">
              <a:solidFill>
                <a:srgbClr val="CC00CC"/>
              </a:solidFill>
              <a:latin typeface="Calibri"/>
              <a:ea typeface="Calibri"/>
              <a:cs typeface="Calibri"/>
              <a:sym typeface="Calibri"/>
            </a:endParaRPr>
          </a:p>
          <a:p>
            <a:pPr indent="-342900" lvl="0" marL="342900" marR="0" rtl="0" algn="just">
              <a:spcBef>
                <a:spcPts val="640"/>
              </a:spcBef>
              <a:buClr>
                <a:schemeClr val="dk1"/>
              </a:buClr>
              <a:buSzPct val="100000"/>
              <a:buFont typeface="Arial"/>
              <a:buNone/>
            </a:pPr>
            <a:r>
              <a:t/>
            </a:r>
            <a:endParaRPr b="0" i="0" sz="3200" u="none" cap="none" strike="noStrike">
              <a:solidFill>
                <a:srgbClr val="CC00CC"/>
              </a:solidFill>
              <a:latin typeface="Calibri"/>
              <a:ea typeface="Calibri"/>
              <a:cs typeface="Calibri"/>
              <a:sym typeface="Calibri"/>
            </a:endParaRPr>
          </a:p>
        </p:txBody>
      </p:sp>
      <p:pic>
        <p:nvPicPr>
          <p:cNvPr id="364" name="Shape 364"/>
          <p:cNvPicPr preferRelativeResize="0"/>
          <p:nvPr/>
        </p:nvPicPr>
        <p:blipFill>
          <a:blip r:embed="rId3">
            <a:alphaModFix/>
          </a:blip>
          <a:stretch>
            <a:fillRect/>
          </a:stretch>
        </p:blipFill>
        <p:spPr>
          <a:xfrm>
            <a:off x="3886200" y="734375"/>
            <a:ext cx="4800600" cy="4181475"/>
          </a:xfrm>
          <a:prstGeom prst="rect">
            <a:avLst/>
          </a:prstGeom>
          <a:noFill/>
          <a:ln>
            <a:noFill/>
          </a:ln>
        </p:spPr>
      </p:pic>
      <p:sp>
        <p:nvSpPr>
          <p:cNvPr id="365" name="Shape 365"/>
          <p:cNvSpPr txBox="1"/>
          <p:nvPr/>
        </p:nvSpPr>
        <p:spPr>
          <a:xfrm>
            <a:off x="296000" y="1049700"/>
            <a:ext cx="3366000" cy="3044100"/>
          </a:xfrm>
          <a:prstGeom prst="rect">
            <a:avLst/>
          </a:prstGeom>
          <a:noFill/>
          <a:ln>
            <a:noFill/>
          </a:ln>
        </p:spPr>
        <p:txBody>
          <a:bodyPr anchorCtr="0" anchor="t" bIns="91425" lIns="91425" rIns="91425" tIns="91425">
            <a:noAutofit/>
          </a:bodyPr>
          <a:lstStyle/>
          <a:p>
            <a:pPr lvl="0" rtl="0">
              <a:spcBef>
                <a:spcPts val="0"/>
              </a:spcBef>
              <a:buNone/>
            </a:pPr>
            <a:r>
              <a:rPr lang="en" sz="1800">
                <a:solidFill>
                  <a:srgbClr val="FFFFFF"/>
                </a:solidFill>
              </a:rPr>
              <a:t>Use the principles of coupling and cohesion to create a new version of the previous ruby Dictionary code that is more loosely coupled and more highly cohesive.</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9" name="Shape 369"/>
        <p:cNvGrpSpPr/>
        <p:nvPr/>
      </p:nvGrpSpPr>
      <p:grpSpPr>
        <a:xfrm>
          <a:off x="0" y="0"/>
          <a:ext cx="0" cy="0"/>
          <a:chOff x="0" y="0"/>
          <a:chExt cx="0" cy="0"/>
        </a:xfrm>
      </p:grpSpPr>
      <p:sp>
        <p:nvSpPr>
          <p:cNvPr id="370" name="Shape 370"/>
          <p:cNvSpPr txBox="1"/>
          <p:nvPr>
            <p:ph type="title"/>
          </p:nvPr>
        </p:nvSpPr>
        <p:spPr>
          <a:xfrm>
            <a:off x="2415625" y="604128"/>
            <a:ext cx="8229600" cy="857400"/>
          </a:xfrm>
          <a:prstGeom prst="rect">
            <a:avLst/>
          </a:prstGeom>
        </p:spPr>
        <p:txBody>
          <a:bodyPr anchorCtr="0" anchor="ctr" bIns="91425" lIns="91425" rIns="91425" tIns="91425">
            <a:noAutofit/>
          </a:bodyPr>
          <a:lstStyle/>
          <a:p>
            <a:pPr lvl="0" rtl="0">
              <a:spcBef>
                <a:spcPts val="0"/>
              </a:spcBef>
              <a:buNone/>
            </a:pPr>
            <a:r>
              <a:rPr lang="en" sz="3959">
                <a:solidFill>
                  <a:srgbClr val="CC00CC"/>
                </a:solidFill>
                <a:latin typeface="Arial"/>
                <a:ea typeface="Arial"/>
                <a:cs typeface="Arial"/>
                <a:sym typeface="Arial"/>
              </a:rPr>
              <a:t>QUIZ 2: </a:t>
            </a:r>
            <a:r>
              <a:rPr lang="en" sz="3959">
                <a:solidFill>
                  <a:schemeClr val="lt1"/>
                </a:solidFill>
                <a:latin typeface="Arial"/>
                <a:ea typeface="Arial"/>
                <a:cs typeface="Arial"/>
                <a:sym typeface="Arial"/>
              </a:rPr>
              <a:t>Coupling </a:t>
            </a:r>
          </a:p>
          <a:p>
            <a:pPr lvl="0" rtl="0">
              <a:spcBef>
                <a:spcPts val="0"/>
              </a:spcBef>
              <a:buClr>
                <a:schemeClr val="lt1"/>
              </a:buClr>
              <a:buSzPct val="25000"/>
              <a:buFont typeface="Calibri"/>
              <a:buNone/>
            </a:pPr>
            <a:r>
              <a:rPr lang="en" sz="3959">
                <a:solidFill>
                  <a:schemeClr val="lt1"/>
                </a:solidFill>
                <a:latin typeface="Arial"/>
                <a:ea typeface="Arial"/>
                <a:cs typeface="Arial"/>
                <a:sym typeface="Arial"/>
              </a:rPr>
              <a:t>and Cohesion</a:t>
            </a:r>
          </a:p>
          <a:p>
            <a:pPr lvl="0">
              <a:spcBef>
                <a:spcPts val="0"/>
              </a:spcBef>
              <a:buNone/>
            </a:pPr>
            <a:r>
              <a:t/>
            </a:r>
            <a:endParaRPr/>
          </a:p>
        </p:txBody>
      </p:sp>
      <p:sp>
        <p:nvSpPr>
          <p:cNvPr id="371" name="Shape 371"/>
          <p:cNvSpPr txBox="1"/>
          <p:nvPr>
            <p:ph idx="1" type="body"/>
          </p:nvPr>
        </p:nvSpPr>
        <p:spPr>
          <a:xfrm>
            <a:off x="457200" y="1200150"/>
            <a:ext cx="8229600" cy="3394500"/>
          </a:xfrm>
          <a:prstGeom prst="rect">
            <a:avLst/>
          </a:prstGeom>
        </p:spPr>
        <p:txBody>
          <a:bodyPr anchorCtr="0" anchor="t" bIns="91425" lIns="91425" rIns="91425" tIns="91425">
            <a:noAutofit/>
          </a:bodyPr>
          <a:lstStyle/>
          <a:p>
            <a:pPr lvl="0" rtl="0">
              <a:spcBef>
                <a:spcPts val="0"/>
              </a:spcBef>
              <a:buNone/>
            </a:pPr>
            <a:r>
              <a:t/>
            </a:r>
            <a:endParaRPr/>
          </a:p>
          <a:p>
            <a:pPr lvl="0">
              <a:spcBef>
                <a:spcPts val="0"/>
              </a:spcBef>
              <a:buNone/>
            </a:pPr>
            <a:r>
              <a:t/>
            </a:r>
            <a:endParaRPr/>
          </a:p>
        </p:txBody>
      </p:sp>
      <p:pic>
        <p:nvPicPr>
          <p:cNvPr id="372" name="Shape 372"/>
          <p:cNvPicPr preferRelativeResize="0"/>
          <p:nvPr/>
        </p:nvPicPr>
        <p:blipFill>
          <a:blip r:embed="rId3">
            <a:alphaModFix/>
          </a:blip>
          <a:stretch>
            <a:fillRect/>
          </a:stretch>
        </p:blipFill>
        <p:spPr>
          <a:xfrm>
            <a:off x="113272" y="0"/>
            <a:ext cx="4118304" cy="5143499"/>
          </a:xfrm>
          <a:prstGeom prst="rect">
            <a:avLst/>
          </a:prstGeom>
          <a:noFill/>
          <a:ln>
            <a:noFill/>
          </a:ln>
        </p:spPr>
      </p:pic>
      <p:pic>
        <p:nvPicPr>
          <p:cNvPr id="373" name="Shape 373"/>
          <p:cNvPicPr preferRelativeResize="0"/>
          <p:nvPr/>
        </p:nvPicPr>
        <p:blipFill>
          <a:blip r:embed="rId4">
            <a:alphaModFix/>
          </a:blip>
          <a:stretch>
            <a:fillRect/>
          </a:stretch>
        </p:blipFill>
        <p:spPr>
          <a:xfrm>
            <a:off x="4231575" y="3276600"/>
            <a:ext cx="4476750" cy="1866900"/>
          </a:xfrm>
          <a:prstGeom prst="rect">
            <a:avLst/>
          </a:prstGeom>
          <a:noFill/>
          <a:ln>
            <a:noFill/>
          </a:ln>
        </p:spPr>
      </p:pic>
      <p:sp>
        <p:nvSpPr>
          <p:cNvPr id="374" name="Shape 374"/>
          <p:cNvSpPr txBox="1"/>
          <p:nvPr/>
        </p:nvSpPr>
        <p:spPr>
          <a:xfrm>
            <a:off x="4379500" y="1683900"/>
            <a:ext cx="4476900" cy="1592700"/>
          </a:xfrm>
          <a:prstGeom prst="rect">
            <a:avLst/>
          </a:prstGeom>
          <a:noFill/>
          <a:ln>
            <a:noFill/>
          </a:ln>
        </p:spPr>
        <p:txBody>
          <a:bodyPr anchorCtr="0" anchor="t" bIns="91425" lIns="91425" rIns="91425" tIns="91425">
            <a:noAutofit/>
          </a:bodyPr>
          <a:lstStyle/>
          <a:p>
            <a:pPr lvl="0">
              <a:spcBef>
                <a:spcPts val="0"/>
              </a:spcBef>
              <a:buNone/>
            </a:pPr>
            <a:r>
              <a:rPr lang="en">
                <a:solidFill>
                  <a:srgbClr val="FFFFFF"/>
                </a:solidFill>
              </a:rPr>
              <a:t>Use the principles of coupling and cohesion to create a new version of the previous ruby Dictionary code that is more loosely coupled and more highly cohesive.</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x="0" y="0"/>
          <a:ext cx="0" cy="0"/>
          <a:chOff x="0" y="0"/>
          <a:chExt cx="0" cy="0"/>
        </a:xfrm>
      </p:grpSpPr>
      <p:sp>
        <p:nvSpPr>
          <p:cNvPr id="141" name="Shape 141"/>
          <p:cNvSpPr txBox="1"/>
          <p:nvPr>
            <p:ph type="title"/>
          </p:nvPr>
        </p:nvSpPr>
        <p:spPr>
          <a:xfrm>
            <a:off x="457200" y="205978"/>
            <a:ext cx="8229600" cy="857400"/>
          </a:xfrm>
          <a:prstGeom prst="rect">
            <a:avLst/>
          </a:prstGeom>
        </p:spPr>
        <p:txBody>
          <a:bodyPr anchorCtr="0" anchor="ctr" bIns="91425" lIns="91425" rIns="91425" tIns="91425">
            <a:noAutofit/>
          </a:bodyPr>
          <a:lstStyle/>
          <a:p>
            <a:pPr lvl="0">
              <a:spcBef>
                <a:spcPts val="0"/>
              </a:spcBef>
              <a:buNone/>
            </a:pPr>
            <a:r>
              <a:t/>
            </a:r>
            <a:endParaRPr/>
          </a:p>
        </p:txBody>
      </p:sp>
      <p:sp>
        <p:nvSpPr>
          <p:cNvPr id="142" name="Shape 142"/>
          <p:cNvSpPr txBox="1"/>
          <p:nvPr>
            <p:ph idx="1" type="body"/>
          </p:nvPr>
        </p:nvSpPr>
        <p:spPr>
          <a:xfrm>
            <a:off x="457200" y="1200150"/>
            <a:ext cx="8229600" cy="3394500"/>
          </a:xfrm>
          <a:prstGeom prst="rect">
            <a:avLst/>
          </a:prstGeom>
        </p:spPr>
        <p:txBody>
          <a:bodyPr anchorCtr="0" anchor="t" bIns="91425" lIns="91425" rIns="91425" tIns="91425">
            <a:noAutofit/>
          </a:bodyPr>
          <a:lstStyle/>
          <a:p>
            <a:pPr lvl="0">
              <a:spcBef>
                <a:spcPts val="0"/>
              </a:spcBef>
              <a:buNone/>
            </a:pPr>
            <a:r>
              <a:t/>
            </a:r>
            <a:endParaRPr/>
          </a:p>
        </p:txBody>
      </p:sp>
      <p:pic>
        <p:nvPicPr>
          <p:cNvPr id="143" name="Shape 143"/>
          <p:cNvPicPr preferRelativeResize="0"/>
          <p:nvPr/>
        </p:nvPicPr>
        <p:blipFill>
          <a:blip r:embed="rId3">
            <a:alphaModFix/>
          </a:blip>
          <a:stretch>
            <a:fillRect/>
          </a:stretch>
        </p:blipFill>
        <p:spPr>
          <a:xfrm>
            <a:off x="1714500" y="285750"/>
            <a:ext cx="5715000" cy="4572000"/>
          </a:xfrm>
          <a:prstGeom prst="rect">
            <a:avLst/>
          </a:prstGeom>
          <a:noFill/>
          <a:ln>
            <a:noFill/>
          </a:ln>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8" name="Shape 378"/>
        <p:cNvGrpSpPr/>
        <p:nvPr/>
      </p:nvGrpSpPr>
      <p:grpSpPr>
        <a:xfrm>
          <a:off x="0" y="0"/>
          <a:ext cx="0" cy="0"/>
          <a:chOff x="0" y="0"/>
          <a:chExt cx="0" cy="0"/>
        </a:xfrm>
      </p:grpSpPr>
      <p:sp>
        <p:nvSpPr>
          <p:cNvPr id="379" name="Shape 379"/>
          <p:cNvSpPr txBox="1"/>
          <p:nvPr>
            <p:ph type="title"/>
          </p:nvPr>
        </p:nvSpPr>
        <p:spPr>
          <a:xfrm>
            <a:off x="457200" y="2982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 sz="3959">
                <a:solidFill>
                  <a:schemeClr val="lt1"/>
                </a:solidFill>
              </a:rPr>
              <a:t>Overview</a:t>
            </a:r>
            <a:br>
              <a:rPr b="0" i="0" lang="en" sz="3959" u="none" cap="none" strike="noStrike">
                <a:solidFill>
                  <a:srgbClr val="FF0000"/>
                </a:solidFill>
                <a:latin typeface="Calibri"/>
                <a:ea typeface="Calibri"/>
                <a:cs typeface="Calibri"/>
                <a:sym typeface="Calibri"/>
              </a:rPr>
            </a:br>
          </a:p>
        </p:txBody>
      </p:sp>
      <p:sp>
        <p:nvSpPr>
          <p:cNvPr id="380" name="Shape 380"/>
          <p:cNvSpPr txBox="1"/>
          <p:nvPr>
            <p:ph idx="1" type="body"/>
          </p:nvPr>
        </p:nvSpPr>
        <p:spPr>
          <a:xfrm>
            <a:off x="457200" y="636750"/>
            <a:ext cx="8229600" cy="3870000"/>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None/>
            </a:pPr>
            <a:r>
              <a:t/>
            </a:r>
            <a:endParaRPr sz="2200">
              <a:solidFill>
                <a:schemeClr val="lt1"/>
              </a:solidFill>
            </a:endParaRPr>
          </a:p>
          <a:p>
            <a:pPr indent="0" lvl="0" marL="0" marR="0" rtl="0" algn="just">
              <a:lnSpc>
                <a:spcPct val="100000"/>
              </a:lnSpc>
              <a:spcBef>
                <a:spcPts val="0"/>
              </a:spcBef>
              <a:spcAft>
                <a:spcPts val="0"/>
              </a:spcAft>
              <a:buNone/>
            </a:pPr>
            <a:r>
              <a:t/>
            </a:r>
            <a:endParaRPr sz="2200">
              <a:solidFill>
                <a:schemeClr val="lt1"/>
              </a:solidFill>
            </a:endParaRPr>
          </a:p>
          <a:p>
            <a:pPr indent="-406400" lvl="0" marL="457200" marR="0" rtl="0" algn="just">
              <a:lnSpc>
                <a:spcPct val="100000"/>
              </a:lnSpc>
              <a:spcBef>
                <a:spcPts val="0"/>
              </a:spcBef>
              <a:spcAft>
                <a:spcPts val="0"/>
              </a:spcAft>
              <a:buClr>
                <a:schemeClr val="lt1"/>
              </a:buClr>
              <a:buSzPct val="100000"/>
            </a:pPr>
            <a:r>
              <a:rPr lang="en" sz="2800">
                <a:solidFill>
                  <a:schemeClr val="lt1"/>
                </a:solidFill>
              </a:rPr>
              <a:t>Don’t Repeat Yourself (DRY)</a:t>
            </a:r>
          </a:p>
          <a:p>
            <a:pPr indent="-406400" lvl="0" marL="457200" marR="0" rtl="0" algn="just">
              <a:lnSpc>
                <a:spcPct val="100000"/>
              </a:lnSpc>
              <a:spcBef>
                <a:spcPts val="0"/>
              </a:spcBef>
              <a:spcAft>
                <a:spcPts val="0"/>
              </a:spcAft>
              <a:buClr>
                <a:schemeClr val="lt1"/>
              </a:buClr>
              <a:buSzPct val="100000"/>
            </a:pPr>
            <a:r>
              <a:rPr lang="en" sz="2800">
                <a:solidFill>
                  <a:schemeClr val="lt1"/>
                </a:solidFill>
              </a:rPr>
              <a:t>Cohesion</a:t>
            </a:r>
          </a:p>
          <a:p>
            <a:pPr indent="-406400" lvl="0" marL="457200" marR="0" rtl="0" algn="just">
              <a:lnSpc>
                <a:spcPct val="100000"/>
              </a:lnSpc>
              <a:spcBef>
                <a:spcPts val="0"/>
              </a:spcBef>
              <a:spcAft>
                <a:spcPts val="0"/>
              </a:spcAft>
              <a:buClr>
                <a:schemeClr val="lt1"/>
              </a:buClr>
              <a:buSzPct val="100000"/>
            </a:pPr>
            <a:r>
              <a:rPr lang="en" sz="2800">
                <a:solidFill>
                  <a:schemeClr val="lt1"/>
                </a:solidFill>
              </a:rPr>
              <a:t>Coupling &amp; Cohesion</a:t>
            </a:r>
          </a:p>
          <a:p>
            <a:pPr indent="-406400" lvl="0" marL="457200" marR="0" rtl="0" algn="just">
              <a:lnSpc>
                <a:spcPct val="100000"/>
              </a:lnSpc>
              <a:spcBef>
                <a:spcPts val="0"/>
              </a:spcBef>
              <a:spcAft>
                <a:spcPts val="0"/>
              </a:spcAft>
              <a:buClr>
                <a:schemeClr val="lt1"/>
              </a:buClr>
              <a:buSzPct val="100000"/>
            </a:pPr>
            <a:r>
              <a:rPr lang="en" sz="2800">
                <a:solidFill>
                  <a:schemeClr val="lt1"/>
                </a:solidFill>
                <a:highlight>
                  <a:srgbClr val="FF00FF"/>
                </a:highlight>
              </a:rPr>
              <a:t>Protected Variation</a:t>
            </a:r>
          </a:p>
          <a:p>
            <a:pPr indent="-406400" lvl="0" marL="457200" marR="0" rtl="0" algn="just">
              <a:lnSpc>
                <a:spcPct val="100000"/>
              </a:lnSpc>
              <a:spcBef>
                <a:spcPts val="0"/>
              </a:spcBef>
              <a:spcAft>
                <a:spcPts val="0"/>
              </a:spcAft>
              <a:buClr>
                <a:schemeClr val="lt1"/>
              </a:buClr>
              <a:buSzPct val="100000"/>
            </a:pPr>
            <a:r>
              <a:rPr lang="en" sz="2800">
                <a:solidFill>
                  <a:schemeClr val="lt1"/>
                </a:solidFill>
              </a:rPr>
              <a:t>SOLID Principles Overview</a:t>
            </a:r>
          </a:p>
          <a:p>
            <a:pPr indent="-228600" lvl="1" marL="914400" marR="0" rtl="0" algn="just">
              <a:lnSpc>
                <a:spcPct val="100000"/>
              </a:lnSpc>
              <a:spcBef>
                <a:spcPts val="0"/>
              </a:spcBef>
              <a:spcAft>
                <a:spcPts val="0"/>
              </a:spcAft>
              <a:buClr>
                <a:schemeClr val="lt1"/>
              </a:buClr>
            </a:pPr>
            <a:r>
              <a:rPr lang="en">
                <a:solidFill>
                  <a:schemeClr val="lt1"/>
                </a:solidFill>
              </a:rPr>
              <a:t>Dependency Inversion Principle</a:t>
            </a:r>
          </a:p>
          <a:p>
            <a:pPr indent="0" lvl="0" marL="0" marR="0" rtl="0" algn="just">
              <a:lnSpc>
                <a:spcPct val="100000"/>
              </a:lnSpc>
              <a:spcBef>
                <a:spcPts val="0"/>
              </a:spcBef>
              <a:spcAft>
                <a:spcPts val="0"/>
              </a:spcAft>
              <a:buNone/>
            </a:pPr>
            <a:r>
              <a:t/>
            </a:r>
            <a:endParaRPr sz="2200">
              <a:solidFill>
                <a:schemeClr val="lt1"/>
              </a:solidFill>
            </a:endParaRPr>
          </a:p>
          <a:p>
            <a:pPr indent="0" lvl="0" marL="0" rtl="0" algn="just">
              <a:spcBef>
                <a:spcPts val="0"/>
              </a:spcBef>
              <a:buNone/>
            </a:pPr>
            <a:r>
              <a:t/>
            </a:r>
            <a:endParaRPr sz="2000">
              <a:solidFill>
                <a:schemeClr val="lt1"/>
              </a:solidFill>
            </a:endParaRPr>
          </a:p>
          <a:p>
            <a:pPr indent="0" lvl="0" marL="0" rtl="0" algn="just">
              <a:spcBef>
                <a:spcPts val="0"/>
              </a:spcBef>
              <a:buNone/>
            </a:pPr>
            <a:r>
              <a:t/>
            </a:r>
            <a:endParaRPr b="1" i="0" sz="1800" u="none" cap="none" strike="noStrike">
              <a:solidFill>
                <a:srgbClr val="CC00CC"/>
              </a:solidFill>
              <a:latin typeface="Calibri"/>
              <a:ea typeface="Calibri"/>
              <a:cs typeface="Calibri"/>
              <a:sym typeface="Calibri"/>
            </a:endParaRPr>
          </a:p>
          <a:p>
            <a:pPr indent="-342900" lvl="0" marL="342900" marR="0" rtl="0" algn="just">
              <a:spcBef>
                <a:spcPts val="640"/>
              </a:spcBef>
              <a:buClr>
                <a:schemeClr val="dk1"/>
              </a:buClr>
              <a:buSzPct val="177777"/>
              <a:buFont typeface="Arial"/>
              <a:buNone/>
            </a:pPr>
            <a:r>
              <a:t/>
            </a:r>
            <a:endParaRPr b="0" i="0" sz="1800" u="none" cap="none" strike="noStrike">
              <a:solidFill>
                <a:srgbClr val="CC00CC"/>
              </a:solidFill>
              <a:latin typeface="Calibri"/>
              <a:ea typeface="Calibri"/>
              <a:cs typeface="Calibri"/>
              <a:sym typeface="Calibri"/>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4" name="Shape 384"/>
        <p:cNvGrpSpPr/>
        <p:nvPr/>
      </p:nvGrpSpPr>
      <p:grpSpPr>
        <a:xfrm>
          <a:off x="0" y="0"/>
          <a:ext cx="0" cy="0"/>
          <a:chOff x="0" y="0"/>
          <a:chExt cx="0" cy="0"/>
        </a:xfrm>
      </p:grpSpPr>
      <p:sp>
        <p:nvSpPr>
          <p:cNvPr id="385" name="Shape 385"/>
          <p:cNvSpPr txBox="1"/>
          <p:nvPr>
            <p:ph idx="1" type="body"/>
          </p:nvPr>
        </p:nvSpPr>
        <p:spPr>
          <a:xfrm>
            <a:off x="457200" y="874500"/>
            <a:ext cx="8229600" cy="3394500"/>
          </a:xfrm>
          <a:prstGeom prst="rect">
            <a:avLst/>
          </a:prstGeom>
          <a:noFill/>
          <a:ln>
            <a:noFill/>
          </a:ln>
        </p:spPr>
        <p:txBody>
          <a:bodyPr anchorCtr="0" anchor="t" bIns="45700" lIns="91425" rIns="91425" tIns="45700">
            <a:noAutofit/>
          </a:bodyPr>
          <a:lstStyle/>
          <a:p>
            <a:pPr indent="-69850" lvl="0" marL="0" rtl="0">
              <a:spcBef>
                <a:spcPts val="0"/>
              </a:spcBef>
              <a:buClr>
                <a:schemeClr val="dk1"/>
              </a:buClr>
              <a:buSzPct val="61111"/>
              <a:buFont typeface="Arial"/>
              <a:buNone/>
            </a:pPr>
            <a:r>
              <a:rPr lang="en" sz="1800">
                <a:solidFill>
                  <a:srgbClr val="FFFFFF"/>
                </a:solidFill>
              </a:rPr>
              <a:t>With programming, as in the real world, </a:t>
            </a:r>
            <a:r>
              <a:rPr i="1" lang="en" sz="1800">
                <a:solidFill>
                  <a:srgbClr val="FF00FF"/>
                </a:solidFill>
              </a:rPr>
              <a:t>change is the only constant thing</a:t>
            </a:r>
            <a:r>
              <a:rPr lang="en" sz="1800">
                <a:solidFill>
                  <a:srgbClr val="FFFFFF"/>
                </a:solidFill>
              </a:rPr>
              <a:t>. </a:t>
            </a:r>
          </a:p>
          <a:p>
            <a:pPr indent="-342900" lvl="0" marL="457200" rtl="0">
              <a:spcBef>
                <a:spcPts val="0"/>
              </a:spcBef>
              <a:buClr>
                <a:srgbClr val="FFFFFF"/>
              </a:buClr>
              <a:buSzPct val="100000"/>
            </a:pPr>
            <a:r>
              <a:rPr lang="en" sz="1800">
                <a:solidFill>
                  <a:srgbClr val="FFFFFF"/>
                </a:solidFill>
              </a:rPr>
              <a:t>Everything right from user requirements, business domain, technologies and even human resources also changes.</a:t>
            </a:r>
          </a:p>
          <a:p>
            <a:pPr indent="-69850" lvl="0" marL="0" rtl="0">
              <a:spcBef>
                <a:spcPts val="0"/>
              </a:spcBef>
              <a:buClr>
                <a:schemeClr val="dk1"/>
              </a:buClr>
              <a:buSzPct val="45833"/>
              <a:buFont typeface="Arial"/>
              <a:buNone/>
            </a:pPr>
            <a:r>
              <a:t/>
            </a:r>
            <a:endParaRPr sz="2400">
              <a:solidFill>
                <a:srgbClr val="FFFFFF"/>
              </a:solidFill>
            </a:endParaRP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9" name="Shape 389"/>
        <p:cNvGrpSpPr/>
        <p:nvPr/>
      </p:nvGrpSpPr>
      <p:grpSpPr>
        <a:xfrm>
          <a:off x="0" y="0"/>
          <a:ext cx="0" cy="0"/>
          <a:chOff x="0" y="0"/>
          <a:chExt cx="0" cy="0"/>
        </a:xfrm>
      </p:grpSpPr>
      <p:sp>
        <p:nvSpPr>
          <p:cNvPr id="390" name="Shape 390"/>
          <p:cNvSpPr txBox="1"/>
          <p:nvPr>
            <p:ph idx="1" type="body"/>
          </p:nvPr>
        </p:nvSpPr>
        <p:spPr>
          <a:xfrm>
            <a:off x="457200" y="874500"/>
            <a:ext cx="8229600" cy="3394500"/>
          </a:xfrm>
          <a:prstGeom prst="rect">
            <a:avLst/>
          </a:prstGeom>
          <a:noFill/>
          <a:ln>
            <a:noFill/>
          </a:ln>
        </p:spPr>
        <p:txBody>
          <a:bodyPr anchorCtr="0" anchor="t" bIns="45700" lIns="91425" rIns="91425" tIns="45700">
            <a:noAutofit/>
          </a:bodyPr>
          <a:lstStyle/>
          <a:p>
            <a:pPr indent="-69850" lvl="0" marL="0" rtl="0">
              <a:spcBef>
                <a:spcPts val="0"/>
              </a:spcBef>
              <a:buClr>
                <a:schemeClr val="dk1"/>
              </a:buClr>
              <a:buSzPct val="61111"/>
              <a:buFont typeface="Arial"/>
              <a:buNone/>
            </a:pPr>
            <a:r>
              <a:rPr lang="en" sz="1800">
                <a:solidFill>
                  <a:srgbClr val="FFFFFF"/>
                </a:solidFill>
              </a:rPr>
              <a:t>With programming, as in the real world, </a:t>
            </a:r>
            <a:r>
              <a:rPr i="1" lang="en" sz="1800">
                <a:solidFill>
                  <a:srgbClr val="FF00FF"/>
                </a:solidFill>
              </a:rPr>
              <a:t>change is the only constant thing</a:t>
            </a:r>
            <a:r>
              <a:rPr lang="en" sz="1800">
                <a:solidFill>
                  <a:srgbClr val="FFFFFF"/>
                </a:solidFill>
              </a:rPr>
              <a:t>. </a:t>
            </a:r>
          </a:p>
          <a:p>
            <a:pPr indent="-342900" lvl="0" marL="457200" rtl="0">
              <a:spcBef>
                <a:spcPts val="0"/>
              </a:spcBef>
              <a:buClr>
                <a:srgbClr val="FFFFFF"/>
              </a:buClr>
              <a:buSzPct val="100000"/>
            </a:pPr>
            <a:r>
              <a:rPr lang="en" sz="1800">
                <a:solidFill>
                  <a:srgbClr val="FFFFFF"/>
                </a:solidFill>
              </a:rPr>
              <a:t>Everything right from user requirements, business domain, technologies and even human resources also changes.</a:t>
            </a:r>
          </a:p>
          <a:p>
            <a:pPr indent="-69850" lvl="0" marL="0" rtl="0">
              <a:spcBef>
                <a:spcPts val="0"/>
              </a:spcBef>
              <a:buClr>
                <a:schemeClr val="dk1"/>
              </a:buClr>
              <a:buSzPct val="61111"/>
              <a:buFont typeface="Arial"/>
              <a:buNone/>
            </a:pPr>
            <a:r>
              <a:t/>
            </a:r>
            <a:endParaRPr sz="1800">
              <a:solidFill>
                <a:srgbClr val="FFFFFF"/>
              </a:solidFill>
            </a:endParaRPr>
          </a:p>
          <a:p>
            <a:pPr indent="-69850" lvl="0" marL="0" rtl="0">
              <a:spcBef>
                <a:spcPts val="0"/>
              </a:spcBef>
              <a:buClr>
                <a:schemeClr val="dk1"/>
              </a:buClr>
              <a:buSzPct val="61111"/>
              <a:buFont typeface="Arial"/>
              <a:buNone/>
            </a:pPr>
            <a:r>
              <a:t/>
            </a:r>
            <a:endParaRPr sz="1800">
              <a:solidFill>
                <a:srgbClr val="FFFFFF"/>
              </a:solidFill>
            </a:endParaRPr>
          </a:p>
          <a:p>
            <a:pPr indent="-69850" lvl="0" marL="0" rtl="0">
              <a:spcBef>
                <a:spcPts val="0"/>
              </a:spcBef>
              <a:buClr>
                <a:schemeClr val="dk1"/>
              </a:buClr>
              <a:buSzPct val="45833"/>
              <a:buFont typeface="Arial"/>
              <a:buNone/>
            </a:pPr>
            <a:r>
              <a:rPr lang="en" sz="2400">
                <a:solidFill>
                  <a:srgbClr val="FFFFFF"/>
                </a:solidFill>
              </a:rPr>
              <a:t>How can we </a:t>
            </a:r>
            <a:r>
              <a:rPr b="1" i="1" lang="en" sz="2400">
                <a:solidFill>
                  <a:srgbClr val="FF00FF"/>
                </a:solidFill>
              </a:rPr>
              <a:t>protect</a:t>
            </a:r>
            <a:r>
              <a:rPr lang="en" sz="2400">
                <a:solidFill>
                  <a:srgbClr val="FFFFFF"/>
                </a:solidFill>
              </a:rPr>
              <a:t> ourselves from these </a:t>
            </a:r>
            <a:r>
              <a:rPr b="1" i="1" lang="en" sz="2400">
                <a:solidFill>
                  <a:srgbClr val="FF00FF"/>
                </a:solidFill>
              </a:rPr>
              <a:t>variations</a:t>
            </a:r>
            <a:r>
              <a:rPr lang="en" sz="2400">
                <a:solidFill>
                  <a:srgbClr val="FFFFFF"/>
                </a:solidFill>
              </a:rPr>
              <a:t> in our software evolution?</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4" name="Shape 394"/>
        <p:cNvGrpSpPr/>
        <p:nvPr/>
      </p:nvGrpSpPr>
      <p:grpSpPr>
        <a:xfrm>
          <a:off x="0" y="0"/>
          <a:ext cx="0" cy="0"/>
          <a:chOff x="0" y="0"/>
          <a:chExt cx="0" cy="0"/>
        </a:xfrm>
      </p:grpSpPr>
      <p:sp>
        <p:nvSpPr>
          <p:cNvPr id="395" name="Shape 395"/>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 sz="3959">
                <a:solidFill>
                  <a:schemeClr val="lt1"/>
                </a:solidFill>
              </a:rPr>
              <a:t>Protected Variation</a:t>
            </a:r>
          </a:p>
        </p:txBody>
      </p:sp>
      <p:sp>
        <p:nvSpPr>
          <p:cNvPr id="396" name="Shape 396"/>
          <p:cNvSpPr txBox="1"/>
          <p:nvPr>
            <p:ph idx="1" type="body"/>
          </p:nvPr>
        </p:nvSpPr>
        <p:spPr>
          <a:xfrm>
            <a:off x="457200" y="1017225"/>
            <a:ext cx="8229600" cy="3394500"/>
          </a:xfrm>
          <a:prstGeom prst="rect">
            <a:avLst/>
          </a:prstGeom>
          <a:noFill/>
          <a:ln>
            <a:noFill/>
          </a:ln>
        </p:spPr>
        <p:txBody>
          <a:bodyPr anchorCtr="0" anchor="t" bIns="45700" lIns="91425" rIns="91425" tIns="45700">
            <a:noAutofit/>
          </a:bodyPr>
          <a:lstStyle/>
          <a:p>
            <a:pPr lvl="0" rtl="0" algn="just">
              <a:spcBef>
                <a:spcPts val="0"/>
              </a:spcBef>
              <a:buNone/>
            </a:pPr>
            <a:r>
              <a:t/>
            </a:r>
            <a:endParaRPr b="1">
              <a:solidFill>
                <a:srgbClr val="CC00CC"/>
              </a:solidFill>
            </a:endParaRPr>
          </a:p>
          <a:p>
            <a:pPr lvl="0" rtl="0" algn="just">
              <a:spcBef>
                <a:spcPts val="0"/>
              </a:spcBef>
              <a:buClr>
                <a:schemeClr val="dk1"/>
              </a:buClr>
              <a:buSzPct val="100000"/>
              <a:buFont typeface="Arial"/>
              <a:buNone/>
            </a:pPr>
            <a:r>
              <a:t/>
            </a:r>
            <a:endParaRPr b="1">
              <a:solidFill>
                <a:srgbClr val="CC00CC"/>
              </a:solidFill>
            </a:endParaRPr>
          </a:p>
          <a:p>
            <a:pPr indent="0" lvl="0" marL="0" rtl="0" algn="just">
              <a:spcBef>
                <a:spcPts val="0"/>
              </a:spcBef>
              <a:buNone/>
            </a:pPr>
            <a:r>
              <a:rPr i="1" lang="en" sz="2800">
                <a:solidFill>
                  <a:srgbClr val="CC00CC"/>
                </a:solidFill>
                <a:latin typeface="Arial"/>
                <a:ea typeface="Arial"/>
                <a:cs typeface="Arial"/>
                <a:sym typeface="Arial"/>
              </a:rPr>
              <a:t>Identify points of predicted variation and create a stable interface around them</a:t>
            </a:r>
          </a:p>
          <a:p>
            <a:pPr indent="-342900" lvl="0" marL="342900" marR="0" rtl="0" algn="just">
              <a:spcBef>
                <a:spcPts val="640"/>
              </a:spcBef>
              <a:buClr>
                <a:schemeClr val="dk1"/>
              </a:buClr>
              <a:buSzPct val="100000"/>
              <a:buFont typeface="Arial"/>
              <a:buNone/>
            </a:pPr>
            <a:r>
              <a:t/>
            </a:r>
            <a:endParaRPr>
              <a:solidFill>
                <a:srgbClr val="CC00CC"/>
              </a:solidFill>
            </a:endParaRPr>
          </a:p>
          <a:p>
            <a:pPr indent="-203200" lvl="0" marL="0" marR="0" rtl="0" algn="just">
              <a:spcBef>
                <a:spcPts val="640"/>
              </a:spcBef>
              <a:buClr>
                <a:schemeClr val="dk1"/>
              </a:buClr>
              <a:buSzPct val="100000"/>
              <a:buFont typeface="Arial"/>
              <a:buNone/>
            </a:pPr>
            <a:r>
              <a:t/>
            </a:r>
            <a:endParaRPr>
              <a:solidFill>
                <a:srgbClr val="CC00CC"/>
              </a:solidFill>
            </a:endParaRP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0" name="Shape 400"/>
        <p:cNvGrpSpPr/>
        <p:nvPr/>
      </p:nvGrpSpPr>
      <p:grpSpPr>
        <a:xfrm>
          <a:off x="0" y="0"/>
          <a:ext cx="0" cy="0"/>
          <a:chOff x="0" y="0"/>
          <a:chExt cx="0" cy="0"/>
        </a:xfrm>
      </p:grpSpPr>
      <p:sp>
        <p:nvSpPr>
          <p:cNvPr id="401" name="Shape 401"/>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 sz="3959">
                <a:solidFill>
                  <a:schemeClr val="lt1"/>
                </a:solidFill>
              </a:rPr>
              <a:t>Protected Variation</a:t>
            </a:r>
          </a:p>
        </p:txBody>
      </p:sp>
      <p:sp>
        <p:nvSpPr>
          <p:cNvPr id="402" name="Shape 402"/>
          <p:cNvSpPr txBox="1"/>
          <p:nvPr>
            <p:ph idx="1" type="body"/>
          </p:nvPr>
        </p:nvSpPr>
        <p:spPr>
          <a:xfrm>
            <a:off x="457200" y="1017225"/>
            <a:ext cx="8229600" cy="3394500"/>
          </a:xfrm>
          <a:prstGeom prst="rect">
            <a:avLst/>
          </a:prstGeom>
          <a:noFill/>
          <a:ln>
            <a:noFill/>
          </a:ln>
        </p:spPr>
        <p:txBody>
          <a:bodyPr anchorCtr="0" anchor="t" bIns="45700" lIns="91425" rIns="91425" tIns="45700">
            <a:noAutofit/>
          </a:bodyPr>
          <a:lstStyle/>
          <a:p>
            <a:pPr indent="-342900" lvl="0" marL="457200" rtl="0">
              <a:lnSpc>
                <a:spcPct val="115000"/>
              </a:lnSpc>
              <a:spcBef>
                <a:spcPts val="0"/>
              </a:spcBef>
              <a:buClr>
                <a:srgbClr val="CC00CC"/>
              </a:buClr>
              <a:buSzPct val="100000"/>
              <a:buFont typeface="Arial"/>
            </a:pPr>
            <a:r>
              <a:rPr i="1" lang="en" sz="1800">
                <a:solidFill>
                  <a:srgbClr val="CC00CC"/>
                </a:solidFill>
                <a:latin typeface="Arial"/>
                <a:ea typeface="Arial"/>
                <a:cs typeface="Arial"/>
                <a:sym typeface="Arial"/>
              </a:rPr>
              <a:t>Problem</a:t>
            </a:r>
            <a:r>
              <a:rPr lang="en" sz="1800">
                <a:solidFill>
                  <a:srgbClr val="FFFFFF"/>
                </a:solidFill>
                <a:latin typeface="Arial"/>
                <a:ea typeface="Arial"/>
                <a:cs typeface="Arial"/>
                <a:sym typeface="Arial"/>
              </a:rPr>
              <a:t>:</a:t>
            </a:r>
          </a:p>
          <a:p>
            <a:pPr indent="-342900" lvl="0" marL="914400" rtl="0">
              <a:lnSpc>
                <a:spcPct val="115000"/>
              </a:lnSpc>
              <a:spcBef>
                <a:spcPts val="0"/>
              </a:spcBef>
              <a:buClr>
                <a:schemeClr val="lt1"/>
              </a:buClr>
              <a:buSzPct val="100000"/>
              <a:buFont typeface="Arial"/>
            </a:pPr>
            <a:r>
              <a:rPr lang="en" sz="1800">
                <a:solidFill>
                  <a:schemeClr val="lt1"/>
                </a:solidFill>
                <a:latin typeface="Arial"/>
                <a:ea typeface="Arial"/>
                <a:cs typeface="Arial"/>
                <a:sym typeface="Arial"/>
              </a:rPr>
              <a:t>How can we design software so that the variations or instability of its elements doesn’t negatively affect other elements?</a:t>
            </a:r>
          </a:p>
          <a:p>
            <a:pPr indent="0" lvl="0" marL="0" rtl="0" algn="just">
              <a:spcBef>
                <a:spcPts val="0"/>
              </a:spcBef>
              <a:buNone/>
            </a:pPr>
            <a:r>
              <a:t/>
            </a:r>
            <a:endParaRPr sz="1800">
              <a:solidFill>
                <a:srgbClr val="FFFFFF"/>
              </a:solidFill>
            </a:endParaRPr>
          </a:p>
          <a:p>
            <a:pPr indent="-342900" lvl="0" marL="342900" marR="0" rtl="0" algn="just">
              <a:spcBef>
                <a:spcPts val="640"/>
              </a:spcBef>
              <a:spcAft>
                <a:spcPts val="0"/>
              </a:spcAft>
              <a:buClr>
                <a:schemeClr val="dk1"/>
              </a:buClr>
              <a:buSzPct val="100000"/>
              <a:buFont typeface="Arial"/>
              <a:buNone/>
            </a:pPr>
            <a:r>
              <a:t/>
            </a:r>
            <a:endParaRPr b="1" i="0" sz="3200" u="none" cap="none" strike="noStrike">
              <a:solidFill>
                <a:srgbClr val="CC00CC"/>
              </a:solidFill>
              <a:latin typeface="Calibri"/>
              <a:ea typeface="Calibri"/>
              <a:cs typeface="Calibri"/>
              <a:sym typeface="Calibri"/>
            </a:endParaRPr>
          </a:p>
          <a:p>
            <a:pPr indent="-342900" lvl="0" marL="342900" marR="0" rtl="0" algn="just">
              <a:spcBef>
                <a:spcPts val="640"/>
              </a:spcBef>
              <a:buClr>
                <a:schemeClr val="dk1"/>
              </a:buClr>
              <a:buSzPct val="100000"/>
              <a:buFont typeface="Arial"/>
              <a:buNone/>
            </a:pPr>
            <a:r>
              <a:t/>
            </a:r>
            <a:endParaRPr b="0" i="0" sz="3200" u="none" cap="none" strike="noStrike">
              <a:solidFill>
                <a:srgbClr val="CC00CC"/>
              </a:solidFill>
              <a:latin typeface="Calibri"/>
              <a:ea typeface="Calibri"/>
              <a:cs typeface="Calibri"/>
              <a:sym typeface="Calibri"/>
            </a:endParaRP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6" name="Shape 406"/>
        <p:cNvGrpSpPr/>
        <p:nvPr/>
      </p:nvGrpSpPr>
      <p:grpSpPr>
        <a:xfrm>
          <a:off x="0" y="0"/>
          <a:ext cx="0" cy="0"/>
          <a:chOff x="0" y="0"/>
          <a:chExt cx="0" cy="0"/>
        </a:xfrm>
      </p:grpSpPr>
      <p:sp>
        <p:nvSpPr>
          <p:cNvPr id="407" name="Shape 407"/>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 sz="3959">
                <a:solidFill>
                  <a:schemeClr val="lt1"/>
                </a:solidFill>
              </a:rPr>
              <a:t>Protected Variation</a:t>
            </a:r>
          </a:p>
        </p:txBody>
      </p:sp>
      <p:sp>
        <p:nvSpPr>
          <p:cNvPr id="408" name="Shape 408"/>
          <p:cNvSpPr txBox="1"/>
          <p:nvPr>
            <p:ph idx="1" type="body"/>
          </p:nvPr>
        </p:nvSpPr>
        <p:spPr>
          <a:xfrm>
            <a:off x="457200" y="1017225"/>
            <a:ext cx="8229600" cy="3394500"/>
          </a:xfrm>
          <a:prstGeom prst="rect">
            <a:avLst/>
          </a:prstGeom>
          <a:noFill/>
          <a:ln>
            <a:noFill/>
          </a:ln>
        </p:spPr>
        <p:txBody>
          <a:bodyPr anchorCtr="0" anchor="t" bIns="45700" lIns="91425" rIns="91425" tIns="45700">
            <a:noAutofit/>
          </a:bodyPr>
          <a:lstStyle/>
          <a:p>
            <a:pPr indent="-342900" lvl="0" marL="457200" rtl="0">
              <a:lnSpc>
                <a:spcPct val="115000"/>
              </a:lnSpc>
              <a:spcBef>
                <a:spcPts val="0"/>
              </a:spcBef>
              <a:buClr>
                <a:srgbClr val="CC00CC"/>
              </a:buClr>
              <a:buSzPct val="100000"/>
              <a:buFont typeface="Arial"/>
            </a:pPr>
            <a:r>
              <a:rPr i="1" lang="en" sz="1800">
                <a:solidFill>
                  <a:srgbClr val="CC00CC"/>
                </a:solidFill>
                <a:latin typeface="Arial"/>
                <a:ea typeface="Arial"/>
                <a:cs typeface="Arial"/>
                <a:sym typeface="Arial"/>
              </a:rPr>
              <a:t>Problem</a:t>
            </a:r>
            <a:r>
              <a:rPr lang="en" sz="1800">
                <a:solidFill>
                  <a:srgbClr val="FFFFFF"/>
                </a:solidFill>
                <a:latin typeface="Arial"/>
                <a:ea typeface="Arial"/>
                <a:cs typeface="Arial"/>
                <a:sym typeface="Arial"/>
              </a:rPr>
              <a:t>:</a:t>
            </a:r>
          </a:p>
          <a:p>
            <a:pPr indent="-342900" lvl="0" marL="914400" rtl="0">
              <a:lnSpc>
                <a:spcPct val="115000"/>
              </a:lnSpc>
              <a:spcBef>
                <a:spcPts val="0"/>
              </a:spcBef>
              <a:buClr>
                <a:schemeClr val="lt1"/>
              </a:buClr>
              <a:buSzPct val="100000"/>
              <a:buFont typeface="Arial"/>
            </a:pPr>
            <a:r>
              <a:rPr lang="en" sz="1800">
                <a:solidFill>
                  <a:schemeClr val="lt1"/>
                </a:solidFill>
                <a:latin typeface="Arial"/>
                <a:ea typeface="Arial"/>
                <a:cs typeface="Arial"/>
                <a:sym typeface="Arial"/>
              </a:rPr>
              <a:t>How can we design software so that the variations or instability of its elements doesn’t negatively affect other elements?</a:t>
            </a:r>
          </a:p>
          <a:p>
            <a:pPr indent="-69850" lvl="0" rtl="0" algn="just">
              <a:spcBef>
                <a:spcPts val="0"/>
              </a:spcBef>
              <a:buClr>
                <a:schemeClr val="dk1"/>
              </a:buClr>
              <a:buSzPct val="78571"/>
              <a:buFont typeface="Arial"/>
              <a:buNone/>
            </a:pPr>
            <a:r>
              <a:t/>
            </a:r>
            <a:endParaRPr sz="1400">
              <a:solidFill>
                <a:schemeClr val="lt1"/>
              </a:solidFill>
              <a:latin typeface="Arial"/>
              <a:ea typeface="Arial"/>
              <a:cs typeface="Arial"/>
              <a:sym typeface="Arial"/>
            </a:endParaRPr>
          </a:p>
          <a:p>
            <a:pPr indent="-342900" lvl="0" marL="457200" rtl="0" algn="just">
              <a:spcBef>
                <a:spcPts val="0"/>
              </a:spcBef>
              <a:buClr>
                <a:srgbClr val="CC00CC"/>
              </a:buClr>
              <a:buSzPct val="100000"/>
              <a:buFont typeface="Arial"/>
            </a:pPr>
            <a:r>
              <a:rPr i="1" lang="en" sz="1800">
                <a:solidFill>
                  <a:srgbClr val="CC00CC"/>
                </a:solidFill>
                <a:latin typeface="Arial"/>
                <a:ea typeface="Arial"/>
                <a:cs typeface="Arial"/>
                <a:sym typeface="Arial"/>
              </a:rPr>
              <a:t>Solution</a:t>
            </a:r>
            <a:r>
              <a:rPr lang="en" sz="1800">
                <a:solidFill>
                  <a:srgbClr val="CC00CC"/>
                </a:solidFill>
                <a:latin typeface="Arial"/>
                <a:ea typeface="Arial"/>
                <a:cs typeface="Arial"/>
                <a:sym typeface="Arial"/>
              </a:rPr>
              <a:t>:</a:t>
            </a:r>
          </a:p>
          <a:p>
            <a:pPr indent="-342900" lvl="0" marL="914400" rtl="0" algn="just">
              <a:spcBef>
                <a:spcPts val="0"/>
              </a:spcBef>
              <a:buClr>
                <a:schemeClr val="lt1"/>
              </a:buClr>
              <a:buSzPct val="100000"/>
              <a:buFont typeface="Arial"/>
            </a:pPr>
            <a:r>
              <a:rPr lang="en" sz="1800">
                <a:solidFill>
                  <a:schemeClr val="lt1"/>
                </a:solidFill>
                <a:latin typeface="Arial"/>
                <a:ea typeface="Arial"/>
                <a:cs typeface="Arial"/>
                <a:sym typeface="Arial"/>
              </a:rPr>
              <a:t>Identify points of predicted variation or instability</a:t>
            </a:r>
          </a:p>
          <a:p>
            <a:pPr indent="-342900" lvl="0" marL="914400" rtl="0" algn="just">
              <a:spcBef>
                <a:spcPts val="0"/>
              </a:spcBef>
              <a:buClr>
                <a:schemeClr val="lt1"/>
              </a:buClr>
              <a:buSzPct val="100000"/>
              <a:buFont typeface="Arial"/>
            </a:pPr>
            <a:r>
              <a:rPr lang="en" sz="1800">
                <a:solidFill>
                  <a:schemeClr val="lt1"/>
                </a:solidFill>
                <a:latin typeface="Arial"/>
                <a:ea typeface="Arial"/>
                <a:cs typeface="Arial"/>
                <a:sym typeface="Arial"/>
              </a:rPr>
              <a:t>assign </a:t>
            </a:r>
            <a:r>
              <a:rPr i="1" lang="en" sz="1800">
                <a:solidFill>
                  <a:schemeClr val="lt1"/>
                </a:solidFill>
                <a:latin typeface="Arial"/>
                <a:ea typeface="Arial"/>
                <a:cs typeface="Arial"/>
                <a:sym typeface="Arial"/>
              </a:rPr>
              <a:t>responsibilities</a:t>
            </a:r>
            <a:r>
              <a:rPr lang="en" sz="1800">
                <a:solidFill>
                  <a:schemeClr val="lt1"/>
                </a:solidFill>
                <a:latin typeface="Arial"/>
                <a:ea typeface="Arial"/>
                <a:cs typeface="Arial"/>
                <a:sym typeface="Arial"/>
              </a:rPr>
              <a:t> to create a stable interface around these points</a:t>
            </a:r>
          </a:p>
          <a:p>
            <a:pPr indent="-330200" lvl="1" marL="1371600" rtl="0">
              <a:lnSpc>
                <a:spcPct val="115000"/>
              </a:lnSpc>
              <a:spcBef>
                <a:spcPts val="0"/>
              </a:spcBef>
              <a:buClr>
                <a:schemeClr val="lt1"/>
              </a:buClr>
              <a:buSzPct val="100000"/>
            </a:pPr>
            <a:r>
              <a:rPr lang="en" sz="1600">
                <a:solidFill>
                  <a:schemeClr val="lt1"/>
                </a:solidFill>
              </a:rPr>
              <a:t>This may involve creation of entirely new classes to encapsulate such variations.</a:t>
            </a:r>
          </a:p>
          <a:p>
            <a:pPr indent="-330200" lvl="1" marL="1371600" rtl="0">
              <a:lnSpc>
                <a:spcPct val="115000"/>
              </a:lnSpc>
              <a:spcBef>
                <a:spcPts val="0"/>
              </a:spcBef>
              <a:buClr>
                <a:schemeClr val="lt1"/>
              </a:buClr>
              <a:buSzPct val="100000"/>
            </a:pPr>
            <a:r>
              <a:rPr lang="en" sz="1600">
                <a:solidFill>
                  <a:schemeClr val="lt1"/>
                </a:solidFill>
              </a:rPr>
              <a:t>“Interface” used in the broadest sense - not just a Java component</a:t>
            </a:r>
          </a:p>
          <a:p>
            <a:pPr indent="0" lvl="0" marL="457200" rtl="0">
              <a:lnSpc>
                <a:spcPct val="115000"/>
              </a:lnSpc>
              <a:spcBef>
                <a:spcPts val="0"/>
              </a:spcBef>
              <a:buNone/>
            </a:pPr>
            <a:r>
              <a:t/>
            </a:r>
            <a:endParaRPr sz="1600">
              <a:solidFill>
                <a:schemeClr val="lt1"/>
              </a:solidFill>
            </a:endParaRPr>
          </a:p>
          <a:p>
            <a:pPr indent="0" lvl="0" marL="0" rtl="0" algn="just">
              <a:spcBef>
                <a:spcPts val="0"/>
              </a:spcBef>
              <a:buNone/>
            </a:pPr>
            <a:r>
              <a:t/>
            </a:r>
            <a:endParaRPr sz="1800">
              <a:solidFill>
                <a:srgbClr val="FFFFFF"/>
              </a:solidFill>
            </a:endParaRPr>
          </a:p>
          <a:p>
            <a:pPr indent="-342900" lvl="0" marL="342900" marR="0" rtl="0" algn="just">
              <a:spcBef>
                <a:spcPts val="640"/>
              </a:spcBef>
              <a:spcAft>
                <a:spcPts val="0"/>
              </a:spcAft>
              <a:buClr>
                <a:schemeClr val="dk1"/>
              </a:buClr>
              <a:buSzPct val="100000"/>
              <a:buFont typeface="Arial"/>
              <a:buNone/>
            </a:pPr>
            <a:r>
              <a:t/>
            </a:r>
            <a:endParaRPr b="1" i="0" sz="3200" u="none" cap="none" strike="noStrike">
              <a:solidFill>
                <a:srgbClr val="CC00CC"/>
              </a:solidFill>
              <a:latin typeface="Calibri"/>
              <a:ea typeface="Calibri"/>
              <a:cs typeface="Calibri"/>
              <a:sym typeface="Calibri"/>
            </a:endParaRPr>
          </a:p>
          <a:p>
            <a:pPr indent="-342900" lvl="0" marL="342900" marR="0" rtl="0" algn="just">
              <a:spcBef>
                <a:spcPts val="640"/>
              </a:spcBef>
              <a:buClr>
                <a:schemeClr val="dk1"/>
              </a:buClr>
              <a:buSzPct val="100000"/>
              <a:buFont typeface="Arial"/>
              <a:buNone/>
            </a:pPr>
            <a:r>
              <a:t/>
            </a:r>
            <a:endParaRPr b="0" i="0" sz="3200" u="none" cap="none" strike="noStrike">
              <a:solidFill>
                <a:srgbClr val="CC00CC"/>
              </a:solidFill>
              <a:latin typeface="Calibri"/>
              <a:ea typeface="Calibri"/>
              <a:cs typeface="Calibri"/>
              <a:sym typeface="Calibri"/>
            </a:endParaRP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2" name="Shape 412"/>
        <p:cNvGrpSpPr/>
        <p:nvPr/>
      </p:nvGrpSpPr>
      <p:grpSpPr>
        <a:xfrm>
          <a:off x="0" y="0"/>
          <a:ext cx="0" cy="0"/>
          <a:chOff x="0" y="0"/>
          <a:chExt cx="0" cy="0"/>
        </a:xfrm>
      </p:grpSpPr>
      <p:sp>
        <p:nvSpPr>
          <p:cNvPr id="413" name="Shape 413"/>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 sz="3959">
                <a:solidFill>
                  <a:schemeClr val="lt1"/>
                </a:solidFill>
              </a:rPr>
              <a:t>Protected Variation</a:t>
            </a:r>
          </a:p>
        </p:txBody>
      </p:sp>
      <p:sp>
        <p:nvSpPr>
          <p:cNvPr id="414" name="Shape 414"/>
          <p:cNvSpPr txBox="1"/>
          <p:nvPr>
            <p:ph idx="1" type="body"/>
          </p:nvPr>
        </p:nvSpPr>
        <p:spPr>
          <a:xfrm>
            <a:off x="457200" y="1017225"/>
            <a:ext cx="8229600" cy="3394500"/>
          </a:xfrm>
          <a:prstGeom prst="rect">
            <a:avLst/>
          </a:prstGeom>
          <a:noFill/>
          <a:ln>
            <a:noFill/>
          </a:ln>
        </p:spPr>
        <p:txBody>
          <a:bodyPr anchorCtr="0" anchor="t" bIns="45700" lIns="91425" rIns="91425" tIns="45700">
            <a:noAutofit/>
          </a:bodyPr>
          <a:lstStyle/>
          <a:p>
            <a:pPr indent="-342900" lvl="0" marL="457200" rtl="0">
              <a:lnSpc>
                <a:spcPct val="115000"/>
              </a:lnSpc>
              <a:spcBef>
                <a:spcPts val="0"/>
              </a:spcBef>
              <a:buClr>
                <a:srgbClr val="CC00CC"/>
              </a:buClr>
              <a:buSzPct val="100000"/>
              <a:buFont typeface="Arial"/>
            </a:pPr>
            <a:r>
              <a:rPr i="1" lang="en" sz="1800">
                <a:solidFill>
                  <a:srgbClr val="CC00CC"/>
                </a:solidFill>
                <a:latin typeface="Arial"/>
                <a:ea typeface="Arial"/>
                <a:cs typeface="Arial"/>
                <a:sym typeface="Arial"/>
              </a:rPr>
              <a:t>Problem</a:t>
            </a:r>
            <a:r>
              <a:rPr lang="en" sz="1800">
                <a:solidFill>
                  <a:srgbClr val="FFFFFF"/>
                </a:solidFill>
                <a:latin typeface="Arial"/>
                <a:ea typeface="Arial"/>
                <a:cs typeface="Arial"/>
                <a:sym typeface="Arial"/>
              </a:rPr>
              <a:t>:</a:t>
            </a:r>
          </a:p>
          <a:p>
            <a:pPr indent="-342900" lvl="0" marL="914400" rtl="0">
              <a:lnSpc>
                <a:spcPct val="115000"/>
              </a:lnSpc>
              <a:spcBef>
                <a:spcPts val="0"/>
              </a:spcBef>
              <a:buClr>
                <a:schemeClr val="lt1"/>
              </a:buClr>
              <a:buSzPct val="100000"/>
              <a:buFont typeface="Arial"/>
            </a:pPr>
            <a:r>
              <a:rPr lang="en" sz="1800">
                <a:solidFill>
                  <a:schemeClr val="lt1"/>
                </a:solidFill>
                <a:latin typeface="Arial"/>
                <a:ea typeface="Arial"/>
                <a:cs typeface="Arial"/>
                <a:sym typeface="Arial"/>
              </a:rPr>
              <a:t>How can we design software so that the variations or instability of its elements doesn’t negatively affect other elements?</a:t>
            </a:r>
          </a:p>
          <a:p>
            <a:pPr indent="-69850" lvl="0" rtl="0" algn="just">
              <a:spcBef>
                <a:spcPts val="0"/>
              </a:spcBef>
              <a:buClr>
                <a:schemeClr val="dk1"/>
              </a:buClr>
              <a:buSzPct val="78571"/>
              <a:buFont typeface="Arial"/>
              <a:buNone/>
            </a:pPr>
            <a:r>
              <a:t/>
            </a:r>
            <a:endParaRPr sz="1400">
              <a:solidFill>
                <a:schemeClr val="lt1"/>
              </a:solidFill>
              <a:latin typeface="Arial"/>
              <a:ea typeface="Arial"/>
              <a:cs typeface="Arial"/>
              <a:sym typeface="Arial"/>
            </a:endParaRPr>
          </a:p>
          <a:p>
            <a:pPr indent="-342900" lvl="0" marL="457200" rtl="0" algn="just">
              <a:spcBef>
                <a:spcPts val="0"/>
              </a:spcBef>
              <a:buClr>
                <a:srgbClr val="CC00CC"/>
              </a:buClr>
              <a:buSzPct val="100000"/>
              <a:buFont typeface="Arial"/>
            </a:pPr>
            <a:r>
              <a:rPr i="1" lang="en" sz="1800">
                <a:solidFill>
                  <a:srgbClr val="CC00CC"/>
                </a:solidFill>
                <a:latin typeface="Arial"/>
                <a:ea typeface="Arial"/>
                <a:cs typeface="Arial"/>
                <a:sym typeface="Arial"/>
              </a:rPr>
              <a:t>Solution</a:t>
            </a:r>
            <a:r>
              <a:rPr lang="en" sz="1800">
                <a:solidFill>
                  <a:srgbClr val="CC00CC"/>
                </a:solidFill>
                <a:latin typeface="Arial"/>
                <a:ea typeface="Arial"/>
                <a:cs typeface="Arial"/>
                <a:sym typeface="Arial"/>
              </a:rPr>
              <a:t>:</a:t>
            </a:r>
          </a:p>
          <a:p>
            <a:pPr indent="-342900" lvl="0" marL="914400" rtl="0" algn="just">
              <a:spcBef>
                <a:spcPts val="0"/>
              </a:spcBef>
              <a:buClr>
                <a:schemeClr val="lt1"/>
              </a:buClr>
              <a:buSzPct val="100000"/>
              <a:buFont typeface="Arial"/>
            </a:pPr>
            <a:r>
              <a:rPr lang="en" sz="1800">
                <a:solidFill>
                  <a:schemeClr val="lt1"/>
                </a:solidFill>
                <a:latin typeface="Arial"/>
                <a:ea typeface="Arial"/>
                <a:cs typeface="Arial"/>
                <a:sym typeface="Arial"/>
              </a:rPr>
              <a:t>Identify points of predicted variation or instability</a:t>
            </a:r>
          </a:p>
          <a:p>
            <a:pPr indent="-342900" lvl="0" marL="914400" rtl="0" algn="just">
              <a:spcBef>
                <a:spcPts val="0"/>
              </a:spcBef>
              <a:buClr>
                <a:schemeClr val="lt1"/>
              </a:buClr>
              <a:buSzPct val="100000"/>
              <a:buFont typeface="Arial"/>
            </a:pPr>
            <a:r>
              <a:rPr lang="en" sz="1800">
                <a:solidFill>
                  <a:schemeClr val="lt1"/>
                </a:solidFill>
                <a:latin typeface="Arial"/>
                <a:ea typeface="Arial"/>
                <a:cs typeface="Arial"/>
                <a:sym typeface="Arial"/>
              </a:rPr>
              <a:t>assign </a:t>
            </a:r>
            <a:r>
              <a:rPr i="1" lang="en" sz="1800">
                <a:solidFill>
                  <a:schemeClr val="lt1"/>
                </a:solidFill>
                <a:latin typeface="Arial"/>
                <a:ea typeface="Arial"/>
                <a:cs typeface="Arial"/>
                <a:sym typeface="Arial"/>
              </a:rPr>
              <a:t>responsibilities</a:t>
            </a:r>
            <a:r>
              <a:rPr lang="en" sz="1800">
                <a:solidFill>
                  <a:schemeClr val="lt1"/>
                </a:solidFill>
                <a:latin typeface="Arial"/>
                <a:ea typeface="Arial"/>
                <a:cs typeface="Arial"/>
                <a:sym typeface="Arial"/>
              </a:rPr>
              <a:t> to create a stable interface around these points</a:t>
            </a:r>
          </a:p>
          <a:p>
            <a:pPr indent="-330200" lvl="1" marL="1371600" rtl="0">
              <a:lnSpc>
                <a:spcPct val="115000"/>
              </a:lnSpc>
              <a:spcBef>
                <a:spcPts val="0"/>
              </a:spcBef>
              <a:buClr>
                <a:schemeClr val="lt1"/>
              </a:buClr>
              <a:buSzPct val="100000"/>
            </a:pPr>
            <a:r>
              <a:rPr lang="en" sz="1600">
                <a:solidFill>
                  <a:schemeClr val="lt1"/>
                </a:solidFill>
              </a:rPr>
              <a:t>This may involve creation of entirely new classes to encapsulate such variations.</a:t>
            </a:r>
          </a:p>
          <a:p>
            <a:pPr indent="-330200" lvl="1" marL="1371600" rtl="0">
              <a:lnSpc>
                <a:spcPct val="115000"/>
              </a:lnSpc>
              <a:spcBef>
                <a:spcPts val="0"/>
              </a:spcBef>
              <a:buClr>
                <a:schemeClr val="lt1"/>
              </a:buClr>
              <a:buSzPct val="100000"/>
            </a:pPr>
            <a:r>
              <a:rPr lang="en" sz="1600">
                <a:solidFill>
                  <a:schemeClr val="lt1"/>
                </a:solidFill>
              </a:rPr>
              <a:t>“Interface” used in the broadest sense - not just a Java component</a:t>
            </a:r>
          </a:p>
          <a:p>
            <a:pPr indent="-69850" lvl="0" rtl="0" algn="just">
              <a:spcBef>
                <a:spcPts val="0"/>
              </a:spcBef>
              <a:buClr>
                <a:schemeClr val="dk1"/>
              </a:buClr>
              <a:buSzPct val="78571"/>
              <a:buFont typeface="Arial"/>
              <a:buNone/>
            </a:pPr>
            <a:r>
              <a:t/>
            </a:r>
            <a:endParaRPr sz="1400">
              <a:solidFill>
                <a:schemeClr val="lt1"/>
              </a:solidFill>
              <a:latin typeface="Arial"/>
              <a:ea typeface="Arial"/>
              <a:cs typeface="Arial"/>
              <a:sym typeface="Arial"/>
            </a:endParaRPr>
          </a:p>
          <a:p>
            <a:pPr indent="-69850" lvl="0" marL="0" rtl="0" algn="just">
              <a:spcBef>
                <a:spcPts val="0"/>
              </a:spcBef>
              <a:buClr>
                <a:schemeClr val="dk1"/>
              </a:buClr>
              <a:buSzPct val="61111"/>
              <a:buFont typeface="Arial"/>
              <a:buNone/>
            </a:pPr>
            <a:r>
              <a:rPr lang="en" sz="1800">
                <a:solidFill>
                  <a:schemeClr val="lt1"/>
                </a:solidFill>
                <a:latin typeface="Arial"/>
                <a:ea typeface="Arial"/>
                <a:cs typeface="Arial"/>
                <a:sym typeface="Arial"/>
              </a:rPr>
              <a:t>The </a:t>
            </a:r>
            <a:r>
              <a:rPr b="1" i="1" lang="en" sz="1800">
                <a:solidFill>
                  <a:srgbClr val="FF00FF"/>
                </a:solidFill>
                <a:latin typeface="Arial"/>
                <a:ea typeface="Arial"/>
                <a:cs typeface="Arial"/>
                <a:sym typeface="Arial"/>
              </a:rPr>
              <a:t>Protected Variations</a:t>
            </a:r>
            <a:r>
              <a:rPr lang="en" sz="1800">
                <a:solidFill>
                  <a:schemeClr val="lt1"/>
                </a:solidFill>
                <a:latin typeface="Arial"/>
                <a:ea typeface="Arial"/>
                <a:cs typeface="Arial"/>
                <a:sym typeface="Arial"/>
              </a:rPr>
              <a:t> pattern: </a:t>
            </a:r>
          </a:p>
          <a:p>
            <a:pPr indent="-342900" lvl="0" marL="914400" rtl="0" algn="just">
              <a:spcBef>
                <a:spcPts val="0"/>
              </a:spcBef>
              <a:buClr>
                <a:schemeClr val="lt1"/>
              </a:buClr>
              <a:buSzPct val="100000"/>
              <a:buFont typeface="Arial"/>
            </a:pPr>
            <a:r>
              <a:rPr lang="en" sz="1800">
                <a:solidFill>
                  <a:schemeClr val="lt1"/>
                </a:solidFill>
                <a:latin typeface="Arial"/>
                <a:ea typeface="Arial"/>
                <a:cs typeface="Arial"/>
                <a:sym typeface="Arial"/>
              </a:rPr>
              <a:t>shields elements from variations on other elements through added interfaces and polymorphism </a:t>
            </a:r>
          </a:p>
          <a:p>
            <a:pPr indent="-342900" lvl="0" marL="342900" marR="0" rtl="0" algn="just">
              <a:spcBef>
                <a:spcPts val="640"/>
              </a:spcBef>
              <a:spcAft>
                <a:spcPts val="0"/>
              </a:spcAft>
              <a:buClr>
                <a:schemeClr val="dk1"/>
              </a:buClr>
              <a:buSzPct val="100000"/>
              <a:buFont typeface="Arial"/>
              <a:buNone/>
            </a:pPr>
            <a:r>
              <a:t/>
            </a:r>
            <a:endParaRPr b="1" i="0" sz="3200" u="none" cap="none" strike="noStrike">
              <a:solidFill>
                <a:srgbClr val="CC00CC"/>
              </a:solidFill>
              <a:latin typeface="Calibri"/>
              <a:ea typeface="Calibri"/>
              <a:cs typeface="Calibri"/>
              <a:sym typeface="Calibri"/>
            </a:endParaRPr>
          </a:p>
          <a:p>
            <a:pPr indent="-342900" lvl="0" marL="342900" marR="0" rtl="0" algn="just">
              <a:spcBef>
                <a:spcPts val="640"/>
              </a:spcBef>
              <a:buClr>
                <a:schemeClr val="dk1"/>
              </a:buClr>
              <a:buSzPct val="100000"/>
              <a:buFont typeface="Arial"/>
              <a:buNone/>
            </a:pPr>
            <a:r>
              <a:t/>
            </a:r>
            <a:endParaRPr b="0" i="0" sz="3200" u="none" cap="none" strike="noStrike">
              <a:solidFill>
                <a:srgbClr val="CC00CC"/>
              </a:solidFill>
              <a:latin typeface="Calibri"/>
              <a:ea typeface="Calibri"/>
              <a:cs typeface="Calibri"/>
              <a:sym typeface="Calibri"/>
            </a:endParaRP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8" name="Shape 418"/>
        <p:cNvGrpSpPr/>
        <p:nvPr/>
      </p:nvGrpSpPr>
      <p:grpSpPr>
        <a:xfrm>
          <a:off x="0" y="0"/>
          <a:ext cx="0" cy="0"/>
          <a:chOff x="0" y="0"/>
          <a:chExt cx="0" cy="0"/>
        </a:xfrm>
      </p:grpSpPr>
      <p:sp>
        <p:nvSpPr>
          <p:cNvPr id="419" name="Shape 419"/>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 sz="3959">
                <a:solidFill>
                  <a:schemeClr val="lt1"/>
                </a:solidFill>
              </a:rPr>
              <a:t>Protected Variation</a:t>
            </a:r>
          </a:p>
        </p:txBody>
      </p:sp>
      <p:sp>
        <p:nvSpPr>
          <p:cNvPr id="420" name="Shape 420"/>
          <p:cNvSpPr txBox="1"/>
          <p:nvPr>
            <p:ph idx="1" type="body"/>
          </p:nvPr>
        </p:nvSpPr>
        <p:spPr>
          <a:xfrm>
            <a:off x="457200" y="1200150"/>
            <a:ext cx="8229600" cy="3394500"/>
          </a:xfrm>
          <a:prstGeom prst="rect">
            <a:avLst/>
          </a:prstGeom>
          <a:noFill/>
          <a:ln>
            <a:noFill/>
          </a:ln>
        </p:spPr>
        <p:txBody>
          <a:bodyPr anchorCtr="0" anchor="t" bIns="45700" lIns="91425" rIns="91425" tIns="45700">
            <a:noAutofit/>
          </a:bodyPr>
          <a:lstStyle/>
          <a:p>
            <a:pPr indent="0" lvl="0" marL="0" rtl="0">
              <a:lnSpc>
                <a:spcPct val="115000"/>
              </a:lnSpc>
              <a:spcBef>
                <a:spcPts val="0"/>
              </a:spcBef>
              <a:buNone/>
            </a:pPr>
            <a:r>
              <a:rPr lang="en" sz="2200">
                <a:solidFill>
                  <a:srgbClr val="FFFFFF"/>
                </a:solidFill>
              </a:rPr>
              <a:t>The Approach: </a:t>
            </a:r>
          </a:p>
          <a:p>
            <a:pPr indent="0" lvl="0" marL="0" rtl="0">
              <a:lnSpc>
                <a:spcPct val="115000"/>
              </a:lnSpc>
              <a:spcBef>
                <a:spcPts val="0"/>
              </a:spcBef>
              <a:buNone/>
            </a:pPr>
            <a:r>
              <a:t/>
            </a:r>
            <a:endParaRPr sz="1000">
              <a:solidFill>
                <a:srgbClr val="FFFFFF"/>
              </a:solidFill>
            </a:endParaRPr>
          </a:p>
          <a:p>
            <a:pPr indent="0" lvl="0" marL="0" rtl="0">
              <a:lnSpc>
                <a:spcPct val="130000"/>
              </a:lnSpc>
              <a:spcBef>
                <a:spcPts val="0"/>
              </a:spcBef>
              <a:buNone/>
            </a:pPr>
            <a:r>
              <a:rPr lang="en" sz="1800">
                <a:solidFill>
                  <a:srgbClr val="FF00FF"/>
                </a:solidFill>
              </a:rPr>
              <a:t>- Step I:</a:t>
            </a:r>
            <a:r>
              <a:rPr lang="en" sz="1800">
                <a:solidFill>
                  <a:srgbClr val="FFFFFF"/>
                </a:solidFill>
              </a:rPr>
              <a:t> Closely look for elements with direct coupling and also relatively prone to change.</a:t>
            </a:r>
          </a:p>
          <a:p>
            <a:pPr indent="0" lvl="0" marL="0" rtl="0">
              <a:lnSpc>
                <a:spcPct val="130000"/>
              </a:lnSpc>
              <a:spcBef>
                <a:spcPts val="0"/>
              </a:spcBef>
              <a:buNone/>
            </a:pPr>
            <a:r>
              <a:rPr lang="en" sz="1800">
                <a:solidFill>
                  <a:srgbClr val="FF00FF"/>
                </a:solidFill>
              </a:rPr>
              <a:t>- Step II:</a:t>
            </a:r>
            <a:r>
              <a:rPr lang="en" sz="1800">
                <a:solidFill>
                  <a:srgbClr val="FFFFFF"/>
                </a:solidFill>
              </a:rPr>
              <a:t> Identify for the objects or points of predicted variation </a:t>
            </a:r>
          </a:p>
          <a:p>
            <a:pPr indent="0" lvl="0" marL="0" rtl="0">
              <a:lnSpc>
                <a:spcPct val="130000"/>
              </a:lnSpc>
              <a:spcBef>
                <a:spcPts val="0"/>
              </a:spcBef>
              <a:buNone/>
            </a:pPr>
            <a:r>
              <a:rPr lang="en" sz="1800">
                <a:solidFill>
                  <a:srgbClr val="FF00FF"/>
                </a:solidFill>
              </a:rPr>
              <a:t>- Step III: </a:t>
            </a:r>
            <a:r>
              <a:rPr lang="en" sz="1800">
                <a:solidFill>
                  <a:srgbClr val="FFFFFF"/>
                </a:solidFill>
              </a:rPr>
              <a:t>Assign these responsibilities in such a way to create a stable interface around them.</a:t>
            </a:r>
          </a:p>
          <a:p>
            <a:pPr indent="0" lvl="0" marL="0" rtl="0">
              <a:lnSpc>
                <a:spcPct val="130000"/>
              </a:lnSpc>
              <a:spcBef>
                <a:spcPts val="0"/>
              </a:spcBef>
              <a:buNone/>
            </a:pPr>
            <a:r>
              <a:t/>
            </a:r>
            <a:endParaRPr sz="1800">
              <a:solidFill>
                <a:srgbClr val="FFFFFF"/>
              </a:solidFill>
            </a:endParaRPr>
          </a:p>
          <a:p>
            <a:pPr indent="-342900" lvl="0" marL="457200" rtl="0">
              <a:lnSpc>
                <a:spcPct val="130000"/>
              </a:lnSpc>
              <a:spcBef>
                <a:spcPts val="0"/>
              </a:spcBef>
              <a:spcAft>
                <a:spcPts val="1000"/>
              </a:spcAft>
              <a:buClr>
                <a:srgbClr val="FFFFFF"/>
              </a:buClr>
              <a:buSzPct val="100000"/>
            </a:pPr>
            <a:r>
              <a:rPr lang="en" sz="1800">
                <a:solidFill>
                  <a:srgbClr val="FFFFFF"/>
                </a:solidFill>
              </a:rPr>
              <a:t>In short --- “</a:t>
            </a:r>
            <a:r>
              <a:rPr i="1" lang="en" sz="1800">
                <a:solidFill>
                  <a:srgbClr val="FFFFFF"/>
                </a:solidFill>
              </a:rPr>
              <a:t>Find what varies and encapsulate it.</a:t>
            </a:r>
            <a:r>
              <a:rPr lang="en" sz="1800">
                <a:solidFill>
                  <a:srgbClr val="FFFFFF"/>
                </a:solidFill>
              </a:rPr>
              <a:t>”</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4" name="Shape 424"/>
        <p:cNvGrpSpPr/>
        <p:nvPr/>
      </p:nvGrpSpPr>
      <p:grpSpPr>
        <a:xfrm>
          <a:off x="0" y="0"/>
          <a:ext cx="0" cy="0"/>
          <a:chOff x="0" y="0"/>
          <a:chExt cx="0" cy="0"/>
        </a:xfrm>
      </p:grpSpPr>
      <p:sp>
        <p:nvSpPr>
          <p:cNvPr id="425" name="Shape 425"/>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 sz="3959">
                <a:solidFill>
                  <a:srgbClr val="FFFFFF"/>
                </a:solidFill>
              </a:rPr>
              <a:t>Protected Variation</a:t>
            </a:r>
          </a:p>
        </p:txBody>
      </p:sp>
      <p:sp>
        <p:nvSpPr>
          <p:cNvPr id="426" name="Shape 426"/>
          <p:cNvSpPr txBox="1"/>
          <p:nvPr>
            <p:ph idx="1" type="body"/>
          </p:nvPr>
        </p:nvSpPr>
        <p:spPr>
          <a:xfrm>
            <a:off x="457200" y="1200150"/>
            <a:ext cx="8229600" cy="3394500"/>
          </a:xfrm>
          <a:prstGeom prst="rect">
            <a:avLst/>
          </a:prstGeom>
          <a:noFill/>
          <a:ln>
            <a:noFill/>
          </a:ln>
        </p:spPr>
        <p:txBody>
          <a:bodyPr anchorCtr="0" anchor="t" bIns="45700" lIns="91425" rIns="91425" tIns="45700">
            <a:noAutofit/>
          </a:bodyPr>
          <a:lstStyle/>
          <a:p>
            <a:pPr indent="-69850" lvl="0" marL="0" rtl="0">
              <a:lnSpc>
                <a:spcPct val="100000"/>
              </a:lnSpc>
              <a:spcBef>
                <a:spcPts val="0"/>
              </a:spcBef>
              <a:spcAft>
                <a:spcPts val="1000"/>
              </a:spcAft>
              <a:buClr>
                <a:schemeClr val="dk1"/>
              </a:buClr>
              <a:buSzPct val="61111"/>
              <a:buFont typeface="Arial"/>
              <a:buNone/>
            </a:pPr>
            <a:r>
              <a:rPr lang="en" sz="1800">
                <a:solidFill>
                  <a:srgbClr val="FF00FF"/>
                </a:solidFill>
              </a:rPr>
              <a:t>Benefits of Protected Variation:</a:t>
            </a:r>
          </a:p>
          <a:p>
            <a:pPr indent="-330200" lvl="0" marL="457200" rtl="0">
              <a:lnSpc>
                <a:spcPct val="100000"/>
              </a:lnSpc>
              <a:spcBef>
                <a:spcPts val="0"/>
              </a:spcBef>
              <a:buClr>
                <a:srgbClr val="FFFFFF"/>
              </a:buClr>
              <a:buSzPct val="100000"/>
            </a:pPr>
            <a:r>
              <a:rPr lang="en" sz="1600">
                <a:solidFill>
                  <a:srgbClr val="FFFFFF"/>
                </a:solidFill>
              </a:rPr>
              <a:t>Extensions required for new variations are easy to add</a:t>
            </a:r>
          </a:p>
          <a:p>
            <a:pPr indent="-330200" lvl="0" marL="457200" rtl="0">
              <a:lnSpc>
                <a:spcPct val="100000"/>
              </a:lnSpc>
              <a:spcBef>
                <a:spcPts val="0"/>
              </a:spcBef>
              <a:buClr>
                <a:srgbClr val="FFFFFF"/>
              </a:buClr>
              <a:buSzPct val="100000"/>
            </a:pPr>
            <a:r>
              <a:rPr lang="en" sz="1600">
                <a:solidFill>
                  <a:srgbClr val="FFFFFF"/>
                </a:solidFill>
              </a:rPr>
              <a:t>New implementations can be introduced without affecting clients</a:t>
            </a:r>
          </a:p>
          <a:p>
            <a:pPr indent="-330200" lvl="0" marL="457200" rtl="0">
              <a:lnSpc>
                <a:spcPct val="100000"/>
              </a:lnSpc>
              <a:spcBef>
                <a:spcPts val="0"/>
              </a:spcBef>
              <a:buClr>
                <a:srgbClr val="FFFFFF"/>
              </a:buClr>
              <a:buSzPct val="100000"/>
            </a:pPr>
            <a:r>
              <a:rPr lang="en" sz="1600">
                <a:solidFill>
                  <a:srgbClr val="FFFFFF"/>
                </a:solidFill>
              </a:rPr>
              <a:t>Coupling is lowered</a:t>
            </a:r>
          </a:p>
          <a:p>
            <a:pPr indent="-330200" lvl="0" marL="457200" rtl="0">
              <a:lnSpc>
                <a:spcPct val="100000"/>
              </a:lnSpc>
              <a:spcBef>
                <a:spcPts val="0"/>
              </a:spcBef>
              <a:buClr>
                <a:srgbClr val="FFFFFF"/>
              </a:buClr>
              <a:buSzPct val="100000"/>
            </a:pPr>
            <a:r>
              <a:rPr lang="en" sz="1600">
                <a:solidFill>
                  <a:srgbClr val="FFFFFF"/>
                </a:solidFill>
              </a:rPr>
              <a:t>The impact or cost of changes can be lowered</a:t>
            </a:r>
          </a:p>
          <a:p>
            <a:pPr indent="-330200" lvl="0" marL="457200" rtl="0">
              <a:lnSpc>
                <a:spcPct val="100000"/>
              </a:lnSpc>
              <a:spcBef>
                <a:spcPts val="0"/>
              </a:spcBef>
              <a:buClr>
                <a:srgbClr val="FFFFFF"/>
              </a:buClr>
              <a:buSzPct val="114285"/>
            </a:pPr>
            <a:r>
              <a:rPr lang="en" sz="1400">
                <a:solidFill>
                  <a:schemeClr val="lt1"/>
                </a:solidFill>
                <a:latin typeface="Arial"/>
                <a:ea typeface="Arial"/>
                <a:cs typeface="Arial"/>
                <a:sym typeface="Arial"/>
              </a:rPr>
              <a:t>Provides more structured design</a:t>
            </a:r>
          </a:p>
          <a:p>
            <a:pPr indent="0" lvl="0" marL="0" rtl="0">
              <a:lnSpc>
                <a:spcPct val="100000"/>
              </a:lnSpc>
              <a:spcBef>
                <a:spcPts val="0"/>
              </a:spcBef>
              <a:buNone/>
            </a:pPr>
            <a:r>
              <a:t/>
            </a:r>
            <a:endParaRPr sz="1200">
              <a:solidFill>
                <a:srgbClr val="FFFFFF"/>
              </a:solidFill>
            </a:endParaRPr>
          </a:p>
          <a:p>
            <a:pPr indent="0" lvl="0" marL="0" rtl="0">
              <a:lnSpc>
                <a:spcPct val="100000"/>
              </a:lnSpc>
              <a:spcBef>
                <a:spcPts val="0"/>
              </a:spcBef>
              <a:spcAft>
                <a:spcPts val="1000"/>
              </a:spcAft>
              <a:buNone/>
            </a:pPr>
            <a:r>
              <a:rPr lang="en" sz="1800">
                <a:solidFill>
                  <a:srgbClr val="FF00FF"/>
                </a:solidFill>
              </a:rPr>
              <a:t>Limitations:</a:t>
            </a:r>
          </a:p>
          <a:p>
            <a:pPr indent="-330200" lvl="0" marL="457200" rtl="0">
              <a:lnSpc>
                <a:spcPct val="100000"/>
              </a:lnSpc>
              <a:spcBef>
                <a:spcPts val="0"/>
              </a:spcBef>
              <a:spcAft>
                <a:spcPts val="0"/>
              </a:spcAft>
              <a:buClr>
                <a:srgbClr val="FFFFFF"/>
              </a:buClr>
              <a:buSzPct val="100000"/>
            </a:pPr>
            <a:r>
              <a:rPr lang="en" sz="1600">
                <a:solidFill>
                  <a:srgbClr val="FFFFFF"/>
                </a:solidFill>
              </a:rPr>
              <a:t>The design cost of speculative “future-proofing” may outweigh the design cost </a:t>
            </a:r>
          </a:p>
          <a:p>
            <a:pPr indent="457200" lvl="0" marL="0" rtl="0">
              <a:lnSpc>
                <a:spcPct val="100000"/>
              </a:lnSpc>
              <a:spcBef>
                <a:spcPts val="0"/>
              </a:spcBef>
              <a:spcAft>
                <a:spcPts val="0"/>
              </a:spcAft>
              <a:buNone/>
            </a:pPr>
            <a:r>
              <a:rPr lang="en" sz="1600">
                <a:solidFill>
                  <a:srgbClr val="FFFFFF"/>
                </a:solidFill>
              </a:rPr>
              <a:t>incurred by a simple design that is reworked as necessary. </a:t>
            </a:r>
          </a:p>
          <a:p>
            <a:pPr indent="-330200" lvl="0" marL="457200" rtl="0">
              <a:lnSpc>
                <a:spcPct val="100000"/>
              </a:lnSpc>
              <a:spcBef>
                <a:spcPts val="0"/>
              </a:spcBef>
              <a:spcAft>
                <a:spcPts val="0"/>
              </a:spcAft>
              <a:buClr>
                <a:srgbClr val="FFFFFF"/>
              </a:buClr>
              <a:buSzPct val="100000"/>
            </a:pPr>
            <a:r>
              <a:rPr lang="en" sz="1600">
                <a:solidFill>
                  <a:srgbClr val="FFFFFF"/>
                </a:solidFill>
              </a:rPr>
              <a:t>It’s possible that a simple design with no PV can cost much less at the present time </a:t>
            </a:r>
          </a:p>
          <a:p>
            <a:pPr indent="457200" lvl="0" marL="0" rtl="0">
              <a:lnSpc>
                <a:spcPct val="100000"/>
              </a:lnSpc>
              <a:spcBef>
                <a:spcPts val="0"/>
              </a:spcBef>
              <a:spcAft>
                <a:spcPts val="0"/>
              </a:spcAft>
              <a:buNone/>
            </a:pPr>
            <a:r>
              <a:rPr lang="en" sz="1600">
                <a:solidFill>
                  <a:srgbClr val="FFFFFF"/>
                </a:solidFill>
              </a:rPr>
              <a:t>and then reworked when future variation occurs.</a:t>
            </a:r>
          </a:p>
          <a:p>
            <a:pPr indent="-69850" lvl="0" marL="0" rtl="0">
              <a:lnSpc>
                <a:spcPct val="130000"/>
              </a:lnSpc>
              <a:spcBef>
                <a:spcPts val="0"/>
              </a:spcBef>
              <a:buClr>
                <a:schemeClr val="dk1"/>
              </a:buClr>
              <a:buSzPct val="100000"/>
              <a:buFont typeface="Arial"/>
              <a:buNone/>
            </a:pPr>
            <a:r>
              <a:t/>
            </a:r>
            <a:endParaRPr sz="1050">
              <a:solidFill>
                <a:srgbClr val="FFFFFF"/>
              </a:solidFill>
              <a:latin typeface="Verdana"/>
              <a:ea typeface="Verdana"/>
              <a:cs typeface="Verdana"/>
              <a:sym typeface="Verdana"/>
            </a:endParaRP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0" name="Shape 430"/>
        <p:cNvGrpSpPr/>
        <p:nvPr/>
      </p:nvGrpSpPr>
      <p:grpSpPr>
        <a:xfrm>
          <a:off x="0" y="0"/>
          <a:ext cx="0" cy="0"/>
          <a:chOff x="0" y="0"/>
          <a:chExt cx="0" cy="0"/>
        </a:xfrm>
      </p:grpSpPr>
      <p:sp>
        <p:nvSpPr>
          <p:cNvPr id="431" name="Shape 431"/>
          <p:cNvSpPr txBox="1"/>
          <p:nvPr>
            <p:ph type="title"/>
          </p:nvPr>
        </p:nvSpPr>
        <p:spPr>
          <a:xfrm>
            <a:off x="457200" y="2982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 sz="3959">
                <a:solidFill>
                  <a:schemeClr val="lt1"/>
                </a:solidFill>
              </a:rPr>
              <a:t>Overview</a:t>
            </a:r>
            <a:br>
              <a:rPr b="0" i="0" lang="en" sz="3959" u="none" cap="none" strike="noStrike">
                <a:solidFill>
                  <a:srgbClr val="FF0000"/>
                </a:solidFill>
                <a:latin typeface="Calibri"/>
                <a:ea typeface="Calibri"/>
                <a:cs typeface="Calibri"/>
                <a:sym typeface="Calibri"/>
              </a:rPr>
            </a:br>
          </a:p>
        </p:txBody>
      </p:sp>
      <p:sp>
        <p:nvSpPr>
          <p:cNvPr id="432" name="Shape 432"/>
          <p:cNvSpPr txBox="1"/>
          <p:nvPr>
            <p:ph idx="1" type="body"/>
          </p:nvPr>
        </p:nvSpPr>
        <p:spPr>
          <a:xfrm>
            <a:off x="457200" y="636750"/>
            <a:ext cx="8229600" cy="3870000"/>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None/>
            </a:pPr>
            <a:r>
              <a:t/>
            </a:r>
            <a:endParaRPr sz="2200">
              <a:solidFill>
                <a:schemeClr val="lt1"/>
              </a:solidFill>
            </a:endParaRPr>
          </a:p>
          <a:p>
            <a:pPr indent="0" lvl="0" marL="0" marR="0" rtl="0" algn="just">
              <a:lnSpc>
                <a:spcPct val="100000"/>
              </a:lnSpc>
              <a:spcBef>
                <a:spcPts val="0"/>
              </a:spcBef>
              <a:spcAft>
                <a:spcPts val="0"/>
              </a:spcAft>
              <a:buNone/>
            </a:pPr>
            <a:r>
              <a:t/>
            </a:r>
            <a:endParaRPr sz="2200">
              <a:solidFill>
                <a:schemeClr val="lt1"/>
              </a:solidFill>
            </a:endParaRPr>
          </a:p>
          <a:p>
            <a:pPr indent="-406400" lvl="0" marL="457200" marR="0" rtl="0" algn="just">
              <a:lnSpc>
                <a:spcPct val="100000"/>
              </a:lnSpc>
              <a:spcBef>
                <a:spcPts val="0"/>
              </a:spcBef>
              <a:spcAft>
                <a:spcPts val="0"/>
              </a:spcAft>
              <a:buClr>
                <a:schemeClr val="lt1"/>
              </a:buClr>
              <a:buSzPct val="100000"/>
            </a:pPr>
            <a:r>
              <a:rPr lang="en" sz="2800">
                <a:solidFill>
                  <a:schemeClr val="lt1"/>
                </a:solidFill>
              </a:rPr>
              <a:t>Don’t Repeat Yourself (DRY)</a:t>
            </a:r>
          </a:p>
          <a:p>
            <a:pPr indent="-406400" lvl="0" marL="457200" marR="0" rtl="0" algn="just">
              <a:lnSpc>
                <a:spcPct val="100000"/>
              </a:lnSpc>
              <a:spcBef>
                <a:spcPts val="0"/>
              </a:spcBef>
              <a:spcAft>
                <a:spcPts val="0"/>
              </a:spcAft>
              <a:buClr>
                <a:schemeClr val="lt1"/>
              </a:buClr>
              <a:buSzPct val="100000"/>
            </a:pPr>
            <a:r>
              <a:rPr lang="en" sz="2800">
                <a:solidFill>
                  <a:schemeClr val="lt1"/>
                </a:solidFill>
              </a:rPr>
              <a:t>Cohesion</a:t>
            </a:r>
          </a:p>
          <a:p>
            <a:pPr indent="-406400" lvl="0" marL="457200" marR="0" rtl="0" algn="just">
              <a:lnSpc>
                <a:spcPct val="100000"/>
              </a:lnSpc>
              <a:spcBef>
                <a:spcPts val="0"/>
              </a:spcBef>
              <a:spcAft>
                <a:spcPts val="0"/>
              </a:spcAft>
              <a:buClr>
                <a:schemeClr val="lt1"/>
              </a:buClr>
              <a:buSzPct val="100000"/>
            </a:pPr>
            <a:r>
              <a:rPr lang="en" sz="2800">
                <a:solidFill>
                  <a:schemeClr val="lt1"/>
                </a:solidFill>
              </a:rPr>
              <a:t>Coupling &amp; Cohesion</a:t>
            </a:r>
          </a:p>
          <a:p>
            <a:pPr indent="-406400" lvl="0" marL="457200" marR="0" rtl="0" algn="just">
              <a:lnSpc>
                <a:spcPct val="100000"/>
              </a:lnSpc>
              <a:spcBef>
                <a:spcPts val="0"/>
              </a:spcBef>
              <a:spcAft>
                <a:spcPts val="0"/>
              </a:spcAft>
              <a:buClr>
                <a:schemeClr val="lt1"/>
              </a:buClr>
              <a:buSzPct val="100000"/>
            </a:pPr>
            <a:r>
              <a:rPr lang="en" sz="2800">
                <a:solidFill>
                  <a:schemeClr val="lt1"/>
                </a:solidFill>
              </a:rPr>
              <a:t>Protected Variation</a:t>
            </a:r>
          </a:p>
          <a:p>
            <a:pPr indent="-406400" lvl="0" marL="457200" marR="0" rtl="0" algn="just">
              <a:lnSpc>
                <a:spcPct val="100000"/>
              </a:lnSpc>
              <a:spcBef>
                <a:spcPts val="0"/>
              </a:spcBef>
              <a:spcAft>
                <a:spcPts val="0"/>
              </a:spcAft>
              <a:buClr>
                <a:schemeClr val="lt1"/>
              </a:buClr>
              <a:buSzPct val="100000"/>
            </a:pPr>
            <a:r>
              <a:rPr lang="en" sz="2800">
                <a:solidFill>
                  <a:schemeClr val="lt1"/>
                </a:solidFill>
                <a:highlight>
                  <a:srgbClr val="FF00FF"/>
                </a:highlight>
              </a:rPr>
              <a:t>SOLID Principles Overview</a:t>
            </a:r>
          </a:p>
          <a:p>
            <a:pPr indent="-228600" lvl="1" marL="914400" marR="0" rtl="0" algn="just">
              <a:lnSpc>
                <a:spcPct val="100000"/>
              </a:lnSpc>
              <a:spcBef>
                <a:spcPts val="0"/>
              </a:spcBef>
              <a:spcAft>
                <a:spcPts val="0"/>
              </a:spcAft>
              <a:buClr>
                <a:schemeClr val="lt1"/>
              </a:buClr>
            </a:pPr>
            <a:r>
              <a:rPr lang="en">
                <a:solidFill>
                  <a:schemeClr val="lt1"/>
                </a:solidFill>
              </a:rPr>
              <a:t>Dependency Inversion Principle</a:t>
            </a:r>
          </a:p>
          <a:p>
            <a:pPr indent="0" lvl="0" marL="0" marR="0" rtl="0" algn="just">
              <a:lnSpc>
                <a:spcPct val="100000"/>
              </a:lnSpc>
              <a:spcBef>
                <a:spcPts val="0"/>
              </a:spcBef>
              <a:spcAft>
                <a:spcPts val="0"/>
              </a:spcAft>
              <a:buNone/>
            </a:pPr>
            <a:r>
              <a:t/>
            </a:r>
            <a:endParaRPr sz="2200">
              <a:solidFill>
                <a:schemeClr val="lt1"/>
              </a:solidFill>
            </a:endParaRPr>
          </a:p>
          <a:p>
            <a:pPr indent="0" lvl="0" marL="0" rtl="0" algn="just">
              <a:spcBef>
                <a:spcPts val="0"/>
              </a:spcBef>
              <a:buNone/>
            </a:pPr>
            <a:r>
              <a:t/>
            </a:r>
            <a:endParaRPr sz="2000">
              <a:solidFill>
                <a:schemeClr val="lt1"/>
              </a:solidFill>
            </a:endParaRPr>
          </a:p>
          <a:p>
            <a:pPr indent="0" lvl="0" marL="0" rtl="0" algn="just">
              <a:spcBef>
                <a:spcPts val="0"/>
              </a:spcBef>
              <a:buNone/>
            </a:pPr>
            <a:r>
              <a:t/>
            </a:r>
            <a:endParaRPr b="1" i="0" sz="1800" u="none" cap="none" strike="noStrike">
              <a:solidFill>
                <a:srgbClr val="CC00CC"/>
              </a:solidFill>
              <a:latin typeface="Calibri"/>
              <a:ea typeface="Calibri"/>
              <a:cs typeface="Calibri"/>
              <a:sym typeface="Calibri"/>
            </a:endParaRPr>
          </a:p>
          <a:p>
            <a:pPr indent="-342900" lvl="0" marL="342900" marR="0" rtl="0" algn="just">
              <a:spcBef>
                <a:spcPts val="640"/>
              </a:spcBef>
              <a:buClr>
                <a:schemeClr val="dk1"/>
              </a:buClr>
              <a:buSzPct val="177777"/>
              <a:buFont typeface="Arial"/>
              <a:buNone/>
            </a:pPr>
            <a:r>
              <a:t/>
            </a:r>
            <a:endParaRPr b="0" i="0" sz="1800" u="none" cap="none" strike="noStrike">
              <a:solidFill>
                <a:srgbClr val="CC00CC"/>
              </a:solidFill>
              <a:latin typeface="Calibri"/>
              <a:ea typeface="Calibri"/>
              <a:cs typeface="Calibri"/>
              <a:sym typeface="Calibri"/>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 sz="3959">
                <a:solidFill>
                  <a:schemeClr val="lt1"/>
                </a:solidFill>
              </a:rPr>
              <a:t>Don’t Repeat Yourself</a:t>
            </a:r>
            <a:br>
              <a:rPr b="0" i="0" lang="en" sz="3959" u="none" cap="none" strike="noStrike">
                <a:solidFill>
                  <a:srgbClr val="FF0000"/>
                </a:solidFill>
                <a:latin typeface="Calibri"/>
                <a:ea typeface="Calibri"/>
                <a:cs typeface="Calibri"/>
                <a:sym typeface="Calibri"/>
              </a:rPr>
            </a:br>
          </a:p>
        </p:txBody>
      </p:sp>
      <p:sp>
        <p:nvSpPr>
          <p:cNvPr id="149" name="Shape 149"/>
          <p:cNvSpPr txBox="1"/>
          <p:nvPr>
            <p:ph idx="1" type="body"/>
          </p:nvPr>
        </p:nvSpPr>
        <p:spPr>
          <a:xfrm>
            <a:off x="457200" y="931125"/>
            <a:ext cx="7363500" cy="3394500"/>
          </a:xfrm>
          <a:prstGeom prst="rect">
            <a:avLst/>
          </a:prstGeom>
          <a:noFill/>
          <a:ln>
            <a:noFill/>
          </a:ln>
        </p:spPr>
        <p:txBody>
          <a:bodyPr anchorCtr="0" anchor="t" bIns="45700" lIns="91425" rIns="91425" tIns="45700">
            <a:noAutofit/>
          </a:bodyPr>
          <a:lstStyle/>
          <a:p>
            <a:pPr indent="-381000" lvl="0" marL="457200" rtl="0">
              <a:lnSpc>
                <a:spcPct val="115000"/>
              </a:lnSpc>
              <a:spcBef>
                <a:spcPts val="0"/>
              </a:spcBef>
              <a:buClr>
                <a:schemeClr val="lt1"/>
              </a:buClr>
              <a:buSzPct val="100000"/>
            </a:pPr>
            <a:r>
              <a:rPr lang="en" sz="2400">
                <a:solidFill>
                  <a:srgbClr val="FF00FF"/>
                </a:solidFill>
              </a:rPr>
              <a:t>Duplicated code</a:t>
            </a:r>
            <a:r>
              <a:rPr lang="en" sz="2400">
                <a:solidFill>
                  <a:schemeClr val="lt1"/>
                </a:solidFill>
              </a:rPr>
              <a:t> leads to additional maintenance </a:t>
            </a:r>
          </a:p>
          <a:p>
            <a:pPr indent="457200" lvl="0" marL="0" rtl="0">
              <a:lnSpc>
                <a:spcPct val="115000"/>
              </a:lnSpc>
              <a:spcBef>
                <a:spcPts val="0"/>
              </a:spcBef>
              <a:buNone/>
            </a:pPr>
            <a:r>
              <a:rPr lang="en" sz="2400">
                <a:solidFill>
                  <a:schemeClr val="lt1"/>
                </a:solidFill>
              </a:rPr>
              <a:t>and increases bugs!</a:t>
            </a:r>
          </a:p>
          <a:p>
            <a:pPr indent="0" lvl="0" marL="0" rtl="0">
              <a:lnSpc>
                <a:spcPct val="115000"/>
              </a:lnSpc>
              <a:spcBef>
                <a:spcPts val="0"/>
              </a:spcBef>
              <a:buNone/>
            </a:pPr>
            <a:r>
              <a:t/>
            </a:r>
            <a:endParaRPr sz="1800">
              <a:solidFill>
                <a:schemeClr val="lt1"/>
              </a:solidFill>
            </a:endParaRPr>
          </a:p>
          <a:p>
            <a:pPr indent="-355600" lvl="0" marL="457200" rtl="0">
              <a:lnSpc>
                <a:spcPct val="115000"/>
              </a:lnSpc>
              <a:spcBef>
                <a:spcPts val="0"/>
              </a:spcBef>
              <a:buClr>
                <a:schemeClr val="lt1"/>
              </a:buClr>
              <a:buSzPct val="100000"/>
            </a:pPr>
            <a:r>
              <a:rPr lang="en" sz="2000">
                <a:solidFill>
                  <a:schemeClr val="lt1"/>
                </a:solidFill>
              </a:rPr>
              <a:t>If your class adheres to SRP, each bit of behavior lies </a:t>
            </a:r>
          </a:p>
          <a:p>
            <a:pPr indent="457200" lvl="0" marL="0" rtl="0">
              <a:lnSpc>
                <a:spcPct val="115000"/>
              </a:lnSpc>
              <a:spcBef>
                <a:spcPts val="0"/>
              </a:spcBef>
              <a:buNone/>
            </a:pPr>
            <a:r>
              <a:rPr lang="en" sz="2000">
                <a:solidFill>
                  <a:schemeClr val="lt1"/>
                </a:solidFill>
              </a:rPr>
              <a:t>in </a:t>
            </a:r>
            <a:r>
              <a:rPr i="1" lang="en" sz="2000" u="sng">
                <a:solidFill>
                  <a:schemeClr val="lt1"/>
                </a:solidFill>
              </a:rPr>
              <a:t>one and only one place</a:t>
            </a:r>
            <a:r>
              <a:rPr lang="en" sz="2000">
                <a:solidFill>
                  <a:schemeClr val="lt1"/>
                </a:solidFill>
              </a:rPr>
              <a:t>.</a:t>
            </a:r>
          </a:p>
          <a:p>
            <a:pPr indent="457200" lvl="0" marL="0" rtl="0">
              <a:lnSpc>
                <a:spcPct val="115000"/>
              </a:lnSpc>
              <a:spcBef>
                <a:spcPts val="0"/>
              </a:spcBef>
              <a:buNone/>
            </a:pPr>
            <a:r>
              <a:t/>
            </a:r>
            <a:endParaRPr sz="2000">
              <a:solidFill>
                <a:schemeClr val="lt1"/>
              </a:solidFill>
            </a:endParaRPr>
          </a:p>
          <a:p>
            <a:pPr indent="-355600" lvl="0" marL="457200" rtl="0">
              <a:lnSpc>
                <a:spcPct val="115000"/>
              </a:lnSpc>
              <a:spcBef>
                <a:spcPts val="0"/>
              </a:spcBef>
              <a:buClr>
                <a:schemeClr val="lt1"/>
              </a:buClr>
              <a:buSzPct val="100000"/>
            </a:pPr>
            <a:r>
              <a:rPr b="1" i="1" lang="en" sz="2000">
                <a:solidFill>
                  <a:schemeClr val="lt1"/>
                </a:solidFill>
              </a:rPr>
              <a:t>DRY code</a:t>
            </a:r>
            <a:r>
              <a:rPr lang="en" sz="2000">
                <a:solidFill>
                  <a:schemeClr val="lt1"/>
                </a:solidFill>
              </a:rPr>
              <a:t> tolerates change because: </a:t>
            </a:r>
          </a:p>
          <a:p>
            <a:pPr indent="-355600" lvl="1" marL="914400" rtl="0">
              <a:lnSpc>
                <a:spcPct val="115000"/>
              </a:lnSpc>
              <a:spcBef>
                <a:spcPts val="0"/>
              </a:spcBef>
              <a:buClr>
                <a:schemeClr val="lt1"/>
              </a:buClr>
              <a:buSzPct val="100000"/>
            </a:pPr>
            <a:r>
              <a:rPr lang="en" sz="2000">
                <a:solidFill>
                  <a:schemeClr val="lt1"/>
                </a:solidFill>
              </a:rPr>
              <a:t>any change in behavior can be made </a:t>
            </a:r>
          </a:p>
          <a:p>
            <a:pPr indent="457200" lvl="0" marL="457200" rtl="0">
              <a:lnSpc>
                <a:spcPct val="115000"/>
              </a:lnSpc>
              <a:spcBef>
                <a:spcPts val="0"/>
              </a:spcBef>
              <a:buNone/>
            </a:pPr>
            <a:r>
              <a:rPr lang="en" sz="2000">
                <a:solidFill>
                  <a:schemeClr val="lt1"/>
                </a:solidFill>
              </a:rPr>
              <a:t>by changing the code in just one place</a:t>
            </a:r>
          </a:p>
          <a:p>
            <a:pPr indent="-69850" lvl="0" rtl="0" algn="just">
              <a:spcBef>
                <a:spcPts val="0"/>
              </a:spcBef>
              <a:buClr>
                <a:schemeClr val="dk1"/>
              </a:buClr>
              <a:buSzPct val="61111"/>
              <a:buFont typeface="Arial"/>
              <a:buNone/>
            </a:pPr>
            <a:r>
              <a:t/>
            </a:r>
            <a:endParaRPr sz="1800"/>
          </a:p>
        </p:txBody>
      </p:sp>
      <p:pic>
        <p:nvPicPr>
          <p:cNvPr id="150" name="Shape 150"/>
          <p:cNvPicPr preferRelativeResize="0"/>
          <p:nvPr/>
        </p:nvPicPr>
        <p:blipFill>
          <a:blip r:embed="rId3">
            <a:alphaModFix/>
          </a:blip>
          <a:stretch>
            <a:fillRect/>
          </a:stretch>
        </p:blipFill>
        <p:spPr>
          <a:xfrm>
            <a:off x="6826175" y="3084425"/>
            <a:ext cx="2010850" cy="1842099"/>
          </a:xfrm>
          <a:prstGeom prst="rect">
            <a:avLst/>
          </a:prstGeom>
          <a:noFill/>
          <a:ln>
            <a:noFill/>
          </a:ln>
        </p:spPr>
      </p:pic>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6" name="Shape 436"/>
        <p:cNvGrpSpPr/>
        <p:nvPr/>
      </p:nvGrpSpPr>
      <p:grpSpPr>
        <a:xfrm>
          <a:off x="0" y="0"/>
          <a:ext cx="0" cy="0"/>
          <a:chOff x="0" y="0"/>
          <a:chExt cx="0" cy="0"/>
        </a:xfrm>
      </p:grpSpPr>
      <p:sp>
        <p:nvSpPr>
          <p:cNvPr id="437" name="Shape 437"/>
          <p:cNvSpPr txBox="1"/>
          <p:nvPr>
            <p:ph idx="1" type="body"/>
          </p:nvPr>
        </p:nvSpPr>
        <p:spPr>
          <a:xfrm>
            <a:off x="553550" y="985500"/>
            <a:ext cx="8229600" cy="3172500"/>
          </a:xfrm>
          <a:prstGeom prst="rect">
            <a:avLst/>
          </a:prstGeom>
          <a:noFill/>
          <a:ln>
            <a:noFill/>
          </a:ln>
        </p:spPr>
        <p:txBody>
          <a:bodyPr anchorCtr="0" anchor="t" bIns="45700" lIns="91425" rIns="91425" tIns="45700">
            <a:noAutofit/>
          </a:bodyPr>
          <a:lstStyle/>
          <a:p>
            <a:pPr indent="0" lvl="0" marL="0" rtl="0" algn="ctr">
              <a:lnSpc>
                <a:spcPct val="115000"/>
              </a:lnSpc>
              <a:spcBef>
                <a:spcPts val="0"/>
              </a:spcBef>
              <a:buNone/>
            </a:pPr>
            <a:r>
              <a:rPr lang="en" sz="2200">
                <a:solidFill>
                  <a:srgbClr val="FFFFFF"/>
                </a:solidFill>
                <a:latin typeface="Arial"/>
                <a:ea typeface="Arial"/>
                <a:cs typeface="Arial"/>
                <a:sym typeface="Arial"/>
              </a:rPr>
              <a:t>There are </a:t>
            </a:r>
            <a:r>
              <a:rPr i="1" lang="en" sz="2200">
                <a:solidFill>
                  <a:srgbClr val="FF00FF"/>
                </a:solidFill>
                <a:latin typeface="Arial"/>
                <a:ea typeface="Arial"/>
                <a:cs typeface="Arial"/>
                <a:sym typeface="Arial"/>
              </a:rPr>
              <a:t>five fundamental design principles</a:t>
            </a:r>
            <a:r>
              <a:rPr lang="en" sz="2200">
                <a:solidFill>
                  <a:schemeClr val="lt1"/>
                </a:solidFill>
                <a:latin typeface="Arial"/>
                <a:ea typeface="Arial"/>
                <a:cs typeface="Arial"/>
                <a:sym typeface="Arial"/>
              </a:rPr>
              <a:t> that help engineers write maintainable code</a:t>
            </a:r>
          </a:p>
          <a:p>
            <a:pPr indent="0" lvl="0" marL="0" rtl="0" algn="l">
              <a:spcBef>
                <a:spcPts val="0"/>
              </a:spcBef>
              <a:buNone/>
            </a:pPr>
            <a:r>
              <a:t/>
            </a:r>
            <a:endParaRPr sz="2200">
              <a:solidFill>
                <a:schemeClr val="lt1"/>
              </a:solidFill>
              <a:latin typeface="Arial"/>
              <a:ea typeface="Arial"/>
              <a:cs typeface="Arial"/>
              <a:sym typeface="Arial"/>
            </a:endParaRPr>
          </a:p>
          <a:p>
            <a:pPr indent="-69850" lvl="0" rtl="0" algn="just">
              <a:spcBef>
                <a:spcPts val="0"/>
              </a:spcBef>
              <a:buClr>
                <a:schemeClr val="dk1"/>
              </a:buClr>
              <a:buSzPct val="78571"/>
              <a:buFont typeface="Arial"/>
              <a:buNone/>
            </a:pPr>
            <a:r>
              <a:rPr lang="en" sz="1400">
                <a:solidFill>
                  <a:schemeClr val="lt1"/>
                </a:solidFill>
                <a:latin typeface="Arial"/>
                <a:ea typeface="Arial"/>
                <a:cs typeface="Arial"/>
                <a:sym typeface="Arial"/>
              </a:rPr>
              <a:t>        </a:t>
            </a:r>
          </a:p>
          <a:p>
            <a:pPr indent="-342900" lvl="0" marL="342900" marR="0" rtl="0" algn="just">
              <a:spcBef>
                <a:spcPts val="640"/>
              </a:spcBef>
              <a:spcAft>
                <a:spcPts val="0"/>
              </a:spcAft>
              <a:buClr>
                <a:schemeClr val="dk1"/>
              </a:buClr>
              <a:buSzPct val="100000"/>
              <a:buFont typeface="Arial"/>
              <a:buNone/>
            </a:pPr>
            <a:r>
              <a:t/>
            </a:r>
            <a:endParaRPr b="1" i="0" sz="3200" u="none" cap="none" strike="noStrike">
              <a:solidFill>
                <a:srgbClr val="CC00CC"/>
              </a:solidFill>
              <a:latin typeface="Calibri"/>
              <a:ea typeface="Calibri"/>
              <a:cs typeface="Calibri"/>
              <a:sym typeface="Calibri"/>
            </a:endParaRPr>
          </a:p>
          <a:p>
            <a:pPr indent="-342900" lvl="0" marL="342900" marR="0" rtl="0" algn="just">
              <a:spcBef>
                <a:spcPts val="640"/>
              </a:spcBef>
              <a:buClr>
                <a:schemeClr val="dk1"/>
              </a:buClr>
              <a:buSzPct val="100000"/>
              <a:buFont typeface="Arial"/>
              <a:buNone/>
            </a:pPr>
            <a:r>
              <a:t/>
            </a:r>
            <a:endParaRPr b="0" i="0" sz="3200" u="none" cap="none" strike="noStrike">
              <a:solidFill>
                <a:srgbClr val="CC00CC"/>
              </a:solidFill>
              <a:latin typeface="Calibri"/>
              <a:ea typeface="Calibri"/>
              <a:cs typeface="Calibri"/>
              <a:sym typeface="Calibri"/>
            </a:endParaRP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1" name="Shape 441"/>
        <p:cNvGrpSpPr/>
        <p:nvPr/>
      </p:nvGrpSpPr>
      <p:grpSpPr>
        <a:xfrm>
          <a:off x="0" y="0"/>
          <a:ext cx="0" cy="0"/>
          <a:chOff x="0" y="0"/>
          <a:chExt cx="0" cy="0"/>
        </a:xfrm>
      </p:grpSpPr>
      <p:sp>
        <p:nvSpPr>
          <p:cNvPr id="442" name="Shape 442"/>
          <p:cNvSpPr txBox="1"/>
          <p:nvPr>
            <p:ph idx="1" type="body"/>
          </p:nvPr>
        </p:nvSpPr>
        <p:spPr>
          <a:xfrm>
            <a:off x="553550" y="985500"/>
            <a:ext cx="8229600" cy="3172500"/>
          </a:xfrm>
          <a:prstGeom prst="rect">
            <a:avLst/>
          </a:prstGeom>
          <a:noFill/>
          <a:ln>
            <a:noFill/>
          </a:ln>
        </p:spPr>
        <p:txBody>
          <a:bodyPr anchorCtr="0" anchor="t" bIns="45700" lIns="91425" rIns="91425" tIns="45700">
            <a:noAutofit/>
          </a:bodyPr>
          <a:lstStyle/>
          <a:p>
            <a:pPr indent="0" lvl="0" marL="0" rtl="0" algn="ctr">
              <a:lnSpc>
                <a:spcPct val="115000"/>
              </a:lnSpc>
              <a:spcBef>
                <a:spcPts val="0"/>
              </a:spcBef>
              <a:buNone/>
            </a:pPr>
            <a:r>
              <a:rPr lang="en" sz="2200">
                <a:solidFill>
                  <a:srgbClr val="FFFFFF"/>
                </a:solidFill>
                <a:latin typeface="Arial"/>
                <a:ea typeface="Arial"/>
                <a:cs typeface="Arial"/>
                <a:sym typeface="Arial"/>
              </a:rPr>
              <a:t>There are </a:t>
            </a:r>
            <a:r>
              <a:rPr i="1" lang="en" sz="2200">
                <a:solidFill>
                  <a:srgbClr val="FF00FF"/>
                </a:solidFill>
                <a:latin typeface="Arial"/>
                <a:ea typeface="Arial"/>
                <a:cs typeface="Arial"/>
                <a:sym typeface="Arial"/>
              </a:rPr>
              <a:t>five fundamental design principles</a:t>
            </a:r>
            <a:r>
              <a:rPr lang="en" sz="2200">
                <a:solidFill>
                  <a:schemeClr val="lt1"/>
                </a:solidFill>
                <a:latin typeface="Arial"/>
                <a:ea typeface="Arial"/>
                <a:cs typeface="Arial"/>
                <a:sym typeface="Arial"/>
              </a:rPr>
              <a:t> that help engineers write maintainable code</a:t>
            </a:r>
          </a:p>
          <a:p>
            <a:pPr indent="0" lvl="0" marL="0" rtl="0" algn="ctr">
              <a:lnSpc>
                <a:spcPct val="115000"/>
              </a:lnSpc>
              <a:spcBef>
                <a:spcPts val="0"/>
              </a:spcBef>
              <a:buNone/>
            </a:pPr>
            <a:r>
              <a:t/>
            </a:r>
            <a:endParaRPr sz="2200">
              <a:solidFill>
                <a:schemeClr val="lt1"/>
              </a:solidFill>
              <a:latin typeface="Arial"/>
              <a:ea typeface="Arial"/>
              <a:cs typeface="Arial"/>
              <a:sym typeface="Arial"/>
            </a:endParaRPr>
          </a:p>
          <a:p>
            <a:pPr indent="-368300" lvl="0" marL="457200" rtl="0" algn="ctr">
              <a:lnSpc>
                <a:spcPct val="115000"/>
              </a:lnSpc>
              <a:spcBef>
                <a:spcPts val="0"/>
              </a:spcBef>
              <a:buClr>
                <a:schemeClr val="lt1"/>
              </a:buClr>
              <a:buSzPct val="100000"/>
              <a:buFont typeface="Arial"/>
            </a:pPr>
            <a:r>
              <a:rPr lang="en" sz="2200">
                <a:solidFill>
                  <a:schemeClr val="lt1"/>
                </a:solidFill>
                <a:latin typeface="Arial"/>
                <a:ea typeface="Arial"/>
                <a:cs typeface="Arial"/>
                <a:sym typeface="Arial"/>
              </a:rPr>
              <a:t>Used to evaluate the health of our codebase </a:t>
            </a:r>
          </a:p>
          <a:p>
            <a:pPr indent="0" lvl="0" marL="0" rtl="0" algn="ctr">
              <a:lnSpc>
                <a:spcPct val="115000"/>
              </a:lnSpc>
              <a:spcBef>
                <a:spcPts val="0"/>
              </a:spcBef>
              <a:buNone/>
            </a:pPr>
            <a:r>
              <a:rPr lang="en" sz="2200">
                <a:solidFill>
                  <a:schemeClr val="lt1"/>
                </a:solidFill>
                <a:latin typeface="Arial"/>
                <a:ea typeface="Arial"/>
                <a:cs typeface="Arial"/>
                <a:sym typeface="Arial"/>
              </a:rPr>
              <a:t>and architectural approach</a:t>
            </a:r>
          </a:p>
          <a:p>
            <a:pPr indent="0" lvl="0" marL="0" rtl="0" algn="ctr">
              <a:spcBef>
                <a:spcPts val="0"/>
              </a:spcBef>
              <a:buNone/>
            </a:pPr>
            <a:r>
              <a:t/>
            </a:r>
            <a:endParaRPr sz="2200">
              <a:solidFill>
                <a:schemeClr val="lt1"/>
              </a:solidFill>
              <a:latin typeface="Arial"/>
              <a:ea typeface="Arial"/>
              <a:cs typeface="Arial"/>
              <a:sym typeface="Arial"/>
            </a:endParaRPr>
          </a:p>
          <a:p>
            <a:pPr indent="0" lvl="0" marL="0" rtl="0" algn="l">
              <a:spcBef>
                <a:spcPts val="0"/>
              </a:spcBef>
              <a:buNone/>
            </a:pPr>
            <a:r>
              <a:t/>
            </a:r>
            <a:endParaRPr sz="2200">
              <a:solidFill>
                <a:schemeClr val="lt1"/>
              </a:solidFill>
              <a:latin typeface="Arial"/>
              <a:ea typeface="Arial"/>
              <a:cs typeface="Arial"/>
              <a:sym typeface="Arial"/>
            </a:endParaRPr>
          </a:p>
          <a:p>
            <a:pPr indent="-69850" lvl="0" rtl="0" algn="just">
              <a:spcBef>
                <a:spcPts val="0"/>
              </a:spcBef>
              <a:buClr>
                <a:schemeClr val="dk1"/>
              </a:buClr>
              <a:buSzPct val="78571"/>
              <a:buFont typeface="Arial"/>
              <a:buNone/>
            </a:pPr>
            <a:r>
              <a:rPr lang="en" sz="1400">
                <a:solidFill>
                  <a:schemeClr val="lt1"/>
                </a:solidFill>
                <a:latin typeface="Arial"/>
                <a:ea typeface="Arial"/>
                <a:cs typeface="Arial"/>
                <a:sym typeface="Arial"/>
              </a:rPr>
              <a:t>        </a:t>
            </a:r>
          </a:p>
          <a:p>
            <a:pPr indent="-342900" lvl="0" marL="342900" marR="0" rtl="0" algn="just">
              <a:spcBef>
                <a:spcPts val="640"/>
              </a:spcBef>
              <a:spcAft>
                <a:spcPts val="0"/>
              </a:spcAft>
              <a:buClr>
                <a:schemeClr val="dk1"/>
              </a:buClr>
              <a:buSzPct val="100000"/>
              <a:buFont typeface="Arial"/>
              <a:buNone/>
            </a:pPr>
            <a:r>
              <a:t/>
            </a:r>
            <a:endParaRPr b="1" i="0" sz="3200" u="none" cap="none" strike="noStrike">
              <a:solidFill>
                <a:srgbClr val="CC00CC"/>
              </a:solidFill>
              <a:latin typeface="Calibri"/>
              <a:ea typeface="Calibri"/>
              <a:cs typeface="Calibri"/>
              <a:sym typeface="Calibri"/>
            </a:endParaRPr>
          </a:p>
          <a:p>
            <a:pPr indent="-342900" lvl="0" marL="342900" marR="0" rtl="0" algn="just">
              <a:spcBef>
                <a:spcPts val="640"/>
              </a:spcBef>
              <a:buClr>
                <a:schemeClr val="dk1"/>
              </a:buClr>
              <a:buSzPct val="100000"/>
              <a:buFont typeface="Arial"/>
              <a:buNone/>
            </a:pPr>
            <a:r>
              <a:t/>
            </a:r>
            <a:endParaRPr b="0" i="0" sz="3200" u="none" cap="none" strike="noStrike">
              <a:solidFill>
                <a:srgbClr val="CC00CC"/>
              </a:solidFill>
              <a:latin typeface="Calibri"/>
              <a:ea typeface="Calibri"/>
              <a:cs typeface="Calibri"/>
              <a:sym typeface="Calibri"/>
            </a:endParaRP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6" name="Shape 446"/>
        <p:cNvGrpSpPr/>
        <p:nvPr/>
      </p:nvGrpSpPr>
      <p:grpSpPr>
        <a:xfrm>
          <a:off x="0" y="0"/>
          <a:ext cx="0" cy="0"/>
          <a:chOff x="0" y="0"/>
          <a:chExt cx="0" cy="0"/>
        </a:xfrm>
      </p:grpSpPr>
      <p:sp>
        <p:nvSpPr>
          <p:cNvPr id="447" name="Shape 447"/>
          <p:cNvSpPr txBox="1"/>
          <p:nvPr>
            <p:ph idx="1" type="body"/>
          </p:nvPr>
        </p:nvSpPr>
        <p:spPr>
          <a:xfrm>
            <a:off x="553550" y="985500"/>
            <a:ext cx="8229600" cy="3172500"/>
          </a:xfrm>
          <a:prstGeom prst="rect">
            <a:avLst/>
          </a:prstGeom>
          <a:noFill/>
          <a:ln>
            <a:noFill/>
          </a:ln>
        </p:spPr>
        <p:txBody>
          <a:bodyPr anchorCtr="0" anchor="t" bIns="45700" lIns="91425" rIns="91425" tIns="45700">
            <a:noAutofit/>
          </a:bodyPr>
          <a:lstStyle/>
          <a:p>
            <a:pPr indent="0" lvl="0" marL="0" rtl="0" algn="ctr">
              <a:lnSpc>
                <a:spcPct val="115000"/>
              </a:lnSpc>
              <a:spcBef>
                <a:spcPts val="0"/>
              </a:spcBef>
              <a:buNone/>
            </a:pPr>
            <a:r>
              <a:rPr lang="en" sz="2200">
                <a:solidFill>
                  <a:srgbClr val="FFFFFF"/>
                </a:solidFill>
                <a:latin typeface="Arial"/>
                <a:ea typeface="Arial"/>
                <a:cs typeface="Arial"/>
                <a:sym typeface="Arial"/>
              </a:rPr>
              <a:t>There are </a:t>
            </a:r>
            <a:r>
              <a:rPr i="1" lang="en" sz="2200">
                <a:solidFill>
                  <a:srgbClr val="FF00FF"/>
                </a:solidFill>
                <a:latin typeface="Arial"/>
                <a:ea typeface="Arial"/>
                <a:cs typeface="Arial"/>
                <a:sym typeface="Arial"/>
              </a:rPr>
              <a:t>five fundamental design principles</a:t>
            </a:r>
            <a:r>
              <a:rPr lang="en" sz="2200">
                <a:solidFill>
                  <a:schemeClr val="lt1"/>
                </a:solidFill>
                <a:latin typeface="Arial"/>
                <a:ea typeface="Arial"/>
                <a:cs typeface="Arial"/>
                <a:sym typeface="Arial"/>
              </a:rPr>
              <a:t> that help engineers write maintainable code</a:t>
            </a:r>
          </a:p>
          <a:p>
            <a:pPr indent="0" lvl="0" marL="0" rtl="0" algn="ctr">
              <a:lnSpc>
                <a:spcPct val="115000"/>
              </a:lnSpc>
              <a:spcBef>
                <a:spcPts val="0"/>
              </a:spcBef>
              <a:buNone/>
            </a:pPr>
            <a:r>
              <a:t/>
            </a:r>
            <a:endParaRPr sz="2200">
              <a:solidFill>
                <a:schemeClr val="lt1"/>
              </a:solidFill>
              <a:latin typeface="Arial"/>
              <a:ea typeface="Arial"/>
              <a:cs typeface="Arial"/>
              <a:sym typeface="Arial"/>
            </a:endParaRPr>
          </a:p>
          <a:p>
            <a:pPr indent="-368300" lvl="0" marL="457200" rtl="0" algn="ctr">
              <a:lnSpc>
                <a:spcPct val="115000"/>
              </a:lnSpc>
              <a:spcBef>
                <a:spcPts val="0"/>
              </a:spcBef>
              <a:buClr>
                <a:schemeClr val="lt1"/>
              </a:buClr>
              <a:buSzPct val="100000"/>
              <a:buFont typeface="Arial"/>
            </a:pPr>
            <a:r>
              <a:rPr lang="en" sz="2200">
                <a:solidFill>
                  <a:schemeClr val="lt1"/>
                </a:solidFill>
                <a:latin typeface="Arial"/>
                <a:ea typeface="Arial"/>
                <a:cs typeface="Arial"/>
                <a:sym typeface="Arial"/>
              </a:rPr>
              <a:t>Used to evaluate the health of our codebase </a:t>
            </a:r>
          </a:p>
          <a:p>
            <a:pPr indent="0" lvl="0" marL="0" rtl="0" algn="ctr">
              <a:lnSpc>
                <a:spcPct val="115000"/>
              </a:lnSpc>
              <a:spcBef>
                <a:spcPts val="0"/>
              </a:spcBef>
              <a:buNone/>
            </a:pPr>
            <a:r>
              <a:rPr lang="en" sz="2200">
                <a:solidFill>
                  <a:schemeClr val="lt1"/>
                </a:solidFill>
                <a:latin typeface="Arial"/>
                <a:ea typeface="Arial"/>
                <a:cs typeface="Arial"/>
                <a:sym typeface="Arial"/>
              </a:rPr>
              <a:t>and architectural approach</a:t>
            </a:r>
          </a:p>
          <a:p>
            <a:pPr indent="0" lvl="0" marL="0" rtl="0" algn="ctr">
              <a:spcBef>
                <a:spcPts val="0"/>
              </a:spcBef>
              <a:buNone/>
            </a:pPr>
            <a:r>
              <a:t/>
            </a:r>
            <a:endParaRPr sz="2200">
              <a:solidFill>
                <a:schemeClr val="lt1"/>
              </a:solidFill>
              <a:latin typeface="Arial"/>
              <a:ea typeface="Arial"/>
              <a:cs typeface="Arial"/>
              <a:sym typeface="Arial"/>
            </a:endParaRPr>
          </a:p>
          <a:p>
            <a:pPr indent="-368300" lvl="0" marL="457200" rtl="0" algn="ctr">
              <a:spcBef>
                <a:spcPts val="0"/>
              </a:spcBef>
              <a:buClr>
                <a:schemeClr val="lt1"/>
              </a:buClr>
              <a:buSzPct val="100000"/>
              <a:buFont typeface="Arial"/>
            </a:pPr>
            <a:r>
              <a:rPr lang="en" sz="2200" u="sng">
                <a:solidFill>
                  <a:schemeClr val="lt1"/>
                </a:solidFill>
                <a:latin typeface="Arial"/>
                <a:ea typeface="Arial"/>
                <a:cs typeface="Arial"/>
                <a:sym typeface="Arial"/>
              </a:rPr>
              <a:t>The Goal</a:t>
            </a:r>
            <a:r>
              <a:rPr lang="en" sz="2200">
                <a:solidFill>
                  <a:schemeClr val="lt1"/>
                </a:solidFill>
                <a:latin typeface="Arial"/>
                <a:ea typeface="Arial"/>
                <a:cs typeface="Arial"/>
                <a:sym typeface="Arial"/>
              </a:rPr>
              <a:t>: make code changes as </a:t>
            </a:r>
          </a:p>
          <a:p>
            <a:pPr indent="0" lvl="0" marL="0" rtl="0" algn="ctr">
              <a:spcBef>
                <a:spcPts val="0"/>
              </a:spcBef>
              <a:buNone/>
            </a:pPr>
            <a:r>
              <a:rPr lang="en" sz="2200">
                <a:solidFill>
                  <a:schemeClr val="lt1"/>
                </a:solidFill>
                <a:latin typeface="Arial"/>
                <a:ea typeface="Arial"/>
                <a:cs typeface="Arial"/>
                <a:sym typeface="Arial"/>
              </a:rPr>
              <a:t>side-effect free as possible</a:t>
            </a:r>
          </a:p>
          <a:p>
            <a:pPr indent="-69850" lvl="0" rtl="0" algn="just">
              <a:spcBef>
                <a:spcPts val="0"/>
              </a:spcBef>
              <a:buClr>
                <a:schemeClr val="dk1"/>
              </a:buClr>
              <a:buSzPct val="78571"/>
              <a:buFont typeface="Arial"/>
              <a:buNone/>
            </a:pPr>
            <a:r>
              <a:rPr lang="en" sz="1400">
                <a:solidFill>
                  <a:schemeClr val="lt1"/>
                </a:solidFill>
                <a:latin typeface="Arial"/>
                <a:ea typeface="Arial"/>
                <a:cs typeface="Arial"/>
                <a:sym typeface="Arial"/>
              </a:rPr>
              <a:t>        </a:t>
            </a:r>
          </a:p>
          <a:p>
            <a:pPr indent="-342900" lvl="0" marL="342900" marR="0" rtl="0" algn="just">
              <a:spcBef>
                <a:spcPts val="640"/>
              </a:spcBef>
              <a:spcAft>
                <a:spcPts val="0"/>
              </a:spcAft>
              <a:buClr>
                <a:schemeClr val="dk1"/>
              </a:buClr>
              <a:buSzPct val="100000"/>
              <a:buFont typeface="Arial"/>
              <a:buNone/>
            </a:pPr>
            <a:r>
              <a:t/>
            </a:r>
            <a:endParaRPr b="1" i="0" sz="3200" u="none" cap="none" strike="noStrike">
              <a:solidFill>
                <a:srgbClr val="CC00CC"/>
              </a:solidFill>
              <a:latin typeface="Calibri"/>
              <a:ea typeface="Calibri"/>
              <a:cs typeface="Calibri"/>
              <a:sym typeface="Calibri"/>
            </a:endParaRPr>
          </a:p>
          <a:p>
            <a:pPr indent="-342900" lvl="0" marL="342900" marR="0" rtl="0" algn="just">
              <a:spcBef>
                <a:spcPts val="640"/>
              </a:spcBef>
              <a:buClr>
                <a:schemeClr val="dk1"/>
              </a:buClr>
              <a:buSzPct val="100000"/>
              <a:buFont typeface="Arial"/>
              <a:buNone/>
            </a:pPr>
            <a:r>
              <a:t/>
            </a:r>
            <a:endParaRPr b="0" i="0" sz="3200" u="none" cap="none" strike="noStrike">
              <a:solidFill>
                <a:srgbClr val="CC00CC"/>
              </a:solidFill>
              <a:latin typeface="Calibri"/>
              <a:ea typeface="Calibri"/>
              <a:cs typeface="Calibri"/>
              <a:sym typeface="Calibri"/>
            </a:endParaRP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1" name="Shape 451"/>
        <p:cNvGrpSpPr/>
        <p:nvPr/>
      </p:nvGrpSpPr>
      <p:grpSpPr>
        <a:xfrm>
          <a:off x="0" y="0"/>
          <a:ext cx="0" cy="0"/>
          <a:chOff x="0" y="0"/>
          <a:chExt cx="0" cy="0"/>
        </a:xfrm>
      </p:grpSpPr>
      <p:sp>
        <p:nvSpPr>
          <p:cNvPr id="452" name="Shape 452"/>
          <p:cNvSpPr txBox="1"/>
          <p:nvPr>
            <p:ph type="title"/>
          </p:nvPr>
        </p:nvSpPr>
        <p:spPr>
          <a:xfrm>
            <a:off x="457200" y="205978"/>
            <a:ext cx="8229600" cy="857400"/>
          </a:xfrm>
          <a:prstGeom prst="rect">
            <a:avLst/>
          </a:prstGeom>
        </p:spPr>
        <p:txBody>
          <a:bodyPr anchorCtr="0" anchor="ctr" bIns="91425" lIns="91425" rIns="91425" tIns="91425">
            <a:noAutofit/>
          </a:bodyPr>
          <a:lstStyle/>
          <a:p>
            <a:pPr lvl="0">
              <a:spcBef>
                <a:spcPts val="0"/>
              </a:spcBef>
              <a:buNone/>
            </a:pPr>
            <a:r>
              <a:t/>
            </a:r>
            <a:endParaRPr/>
          </a:p>
        </p:txBody>
      </p:sp>
      <p:sp>
        <p:nvSpPr>
          <p:cNvPr id="453" name="Shape 453"/>
          <p:cNvSpPr txBox="1"/>
          <p:nvPr>
            <p:ph idx="1" type="body"/>
          </p:nvPr>
        </p:nvSpPr>
        <p:spPr>
          <a:xfrm>
            <a:off x="457200" y="1200150"/>
            <a:ext cx="8229600" cy="3394500"/>
          </a:xfrm>
          <a:prstGeom prst="rect">
            <a:avLst/>
          </a:prstGeom>
        </p:spPr>
        <p:txBody>
          <a:bodyPr anchorCtr="0" anchor="t" bIns="91425" lIns="91425" rIns="91425" tIns="91425">
            <a:noAutofit/>
          </a:bodyPr>
          <a:lstStyle/>
          <a:p>
            <a:pPr lvl="0">
              <a:spcBef>
                <a:spcPts val="0"/>
              </a:spcBef>
              <a:buNone/>
            </a:pPr>
            <a:r>
              <a:t/>
            </a:r>
            <a:endParaRPr/>
          </a:p>
        </p:txBody>
      </p:sp>
      <p:pic>
        <p:nvPicPr>
          <p:cNvPr id="454" name="Shape 454"/>
          <p:cNvPicPr preferRelativeResize="0"/>
          <p:nvPr/>
        </p:nvPicPr>
        <p:blipFill>
          <a:blip r:embed="rId3">
            <a:alphaModFix/>
          </a:blip>
          <a:stretch>
            <a:fillRect/>
          </a:stretch>
        </p:blipFill>
        <p:spPr>
          <a:xfrm>
            <a:off x="1954087" y="477399"/>
            <a:ext cx="5235825" cy="4188700"/>
          </a:xfrm>
          <a:prstGeom prst="rect">
            <a:avLst/>
          </a:prstGeom>
          <a:noFill/>
          <a:ln>
            <a:noFill/>
          </a:ln>
        </p:spPr>
      </p:pic>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8" name="Shape 458"/>
        <p:cNvGrpSpPr/>
        <p:nvPr/>
      </p:nvGrpSpPr>
      <p:grpSpPr>
        <a:xfrm>
          <a:off x="0" y="0"/>
          <a:ext cx="0" cy="0"/>
          <a:chOff x="0" y="0"/>
          <a:chExt cx="0" cy="0"/>
        </a:xfrm>
      </p:grpSpPr>
      <p:sp>
        <p:nvSpPr>
          <p:cNvPr id="459" name="Shape 459"/>
          <p:cNvSpPr txBox="1"/>
          <p:nvPr>
            <p:ph type="title"/>
          </p:nvPr>
        </p:nvSpPr>
        <p:spPr>
          <a:xfrm>
            <a:off x="457200" y="205978"/>
            <a:ext cx="8229600" cy="857400"/>
          </a:xfrm>
          <a:prstGeom prst="rect">
            <a:avLst/>
          </a:prstGeom>
        </p:spPr>
        <p:txBody>
          <a:bodyPr anchorCtr="0" anchor="ctr" bIns="91425" lIns="91425" rIns="91425" tIns="91425">
            <a:noAutofit/>
          </a:bodyPr>
          <a:lstStyle/>
          <a:p>
            <a:pPr lvl="0" rtl="0">
              <a:spcBef>
                <a:spcPts val="0"/>
              </a:spcBef>
              <a:buNone/>
            </a:pPr>
            <a:r>
              <a:t/>
            </a:r>
            <a:endParaRPr/>
          </a:p>
        </p:txBody>
      </p:sp>
      <p:sp>
        <p:nvSpPr>
          <p:cNvPr id="460" name="Shape 460"/>
          <p:cNvSpPr txBox="1"/>
          <p:nvPr>
            <p:ph idx="1" type="body"/>
          </p:nvPr>
        </p:nvSpPr>
        <p:spPr>
          <a:xfrm>
            <a:off x="457200" y="421200"/>
            <a:ext cx="8229600" cy="4301100"/>
          </a:xfrm>
          <a:prstGeom prst="rect">
            <a:avLst/>
          </a:prstGeom>
        </p:spPr>
        <p:txBody>
          <a:bodyPr anchorCtr="0" anchor="t" bIns="91425" lIns="91425" rIns="91425" tIns="91425">
            <a:noAutofit/>
          </a:bodyPr>
          <a:lstStyle/>
          <a:p>
            <a:pPr lvl="0" rtl="0">
              <a:spcBef>
                <a:spcPts val="0"/>
              </a:spcBef>
              <a:buNone/>
            </a:pPr>
            <a:r>
              <a:rPr b="1" lang="en" sz="4800" u="sng">
                <a:solidFill>
                  <a:srgbClr val="00FF00"/>
                </a:solidFill>
              </a:rPr>
              <a:t>S</a:t>
            </a:r>
          </a:p>
          <a:p>
            <a:pPr lvl="0" rtl="0">
              <a:spcBef>
                <a:spcPts val="0"/>
              </a:spcBef>
              <a:buNone/>
            </a:pPr>
            <a:r>
              <a:rPr b="1" lang="en" sz="4800" u="sng">
                <a:solidFill>
                  <a:srgbClr val="00FF00"/>
                </a:solidFill>
              </a:rPr>
              <a:t>O</a:t>
            </a:r>
          </a:p>
          <a:p>
            <a:pPr lvl="0" rtl="0">
              <a:spcBef>
                <a:spcPts val="0"/>
              </a:spcBef>
              <a:buNone/>
            </a:pPr>
            <a:r>
              <a:rPr b="1" lang="en" sz="4800" u="sng">
                <a:solidFill>
                  <a:srgbClr val="00FF00"/>
                </a:solidFill>
              </a:rPr>
              <a:t>L</a:t>
            </a:r>
          </a:p>
          <a:p>
            <a:pPr lvl="0" rtl="0">
              <a:spcBef>
                <a:spcPts val="0"/>
              </a:spcBef>
              <a:buNone/>
            </a:pPr>
            <a:r>
              <a:rPr b="1" lang="en" sz="4800" u="sng">
                <a:solidFill>
                  <a:srgbClr val="00FF00"/>
                </a:solidFill>
              </a:rPr>
              <a:t>I</a:t>
            </a:r>
          </a:p>
          <a:p>
            <a:pPr lvl="0" rtl="0">
              <a:spcBef>
                <a:spcPts val="0"/>
              </a:spcBef>
              <a:buNone/>
            </a:pPr>
            <a:r>
              <a:rPr b="1" lang="en" sz="4800" u="sng">
                <a:solidFill>
                  <a:srgbClr val="00FF00"/>
                </a:solidFill>
              </a:rPr>
              <a:t>D</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4" name="Shape 464"/>
        <p:cNvGrpSpPr/>
        <p:nvPr/>
      </p:nvGrpSpPr>
      <p:grpSpPr>
        <a:xfrm>
          <a:off x="0" y="0"/>
          <a:ext cx="0" cy="0"/>
          <a:chOff x="0" y="0"/>
          <a:chExt cx="0" cy="0"/>
        </a:xfrm>
      </p:grpSpPr>
      <p:sp>
        <p:nvSpPr>
          <p:cNvPr id="465" name="Shape 465"/>
          <p:cNvSpPr txBox="1"/>
          <p:nvPr>
            <p:ph type="title"/>
          </p:nvPr>
        </p:nvSpPr>
        <p:spPr>
          <a:xfrm>
            <a:off x="457200" y="205978"/>
            <a:ext cx="8229600" cy="857400"/>
          </a:xfrm>
          <a:prstGeom prst="rect">
            <a:avLst/>
          </a:prstGeom>
        </p:spPr>
        <p:txBody>
          <a:bodyPr anchorCtr="0" anchor="ctr" bIns="91425" lIns="91425" rIns="91425" tIns="91425">
            <a:noAutofit/>
          </a:bodyPr>
          <a:lstStyle/>
          <a:p>
            <a:pPr lvl="0" rtl="0">
              <a:spcBef>
                <a:spcPts val="0"/>
              </a:spcBef>
              <a:buNone/>
            </a:pPr>
            <a:r>
              <a:t/>
            </a:r>
            <a:endParaRPr/>
          </a:p>
        </p:txBody>
      </p:sp>
      <p:sp>
        <p:nvSpPr>
          <p:cNvPr id="466" name="Shape 466"/>
          <p:cNvSpPr txBox="1"/>
          <p:nvPr>
            <p:ph idx="1" type="body"/>
          </p:nvPr>
        </p:nvSpPr>
        <p:spPr>
          <a:xfrm>
            <a:off x="457200" y="421200"/>
            <a:ext cx="8229600" cy="4301100"/>
          </a:xfrm>
          <a:prstGeom prst="rect">
            <a:avLst/>
          </a:prstGeom>
        </p:spPr>
        <p:txBody>
          <a:bodyPr anchorCtr="0" anchor="t" bIns="91425" lIns="91425" rIns="91425" tIns="91425">
            <a:noAutofit/>
          </a:bodyPr>
          <a:lstStyle/>
          <a:p>
            <a:pPr lvl="0" rtl="0">
              <a:spcBef>
                <a:spcPts val="0"/>
              </a:spcBef>
              <a:buNone/>
            </a:pPr>
            <a:r>
              <a:rPr b="1" lang="en" sz="4800" u="sng">
                <a:solidFill>
                  <a:srgbClr val="00FF00"/>
                </a:solidFill>
              </a:rPr>
              <a:t>S</a:t>
            </a:r>
            <a:r>
              <a:rPr b="1" lang="en" sz="3600">
                <a:solidFill>
                  <a:srgbClr val="FFFFFF"/>
                </a:solidFill>
              </a:rPr>
              <a:t>ingle Responsibility Principle</a:t>
            </a:r>
          </a:p>
          <a:p>
            <a:pPr lvl="0" rtl="0">
              <a:spcBef>
                <a:spcPts val="0"/>
              </a:spcBef>
              <a:buNone/>
            </a:pPr>
            <a:r>
              <a:rPr b="1" lang="en" sz="4800" u="sng">
                <a:solidFill>
                  <a:srgbClr val="00FF00"/>
                </a:solidFill>
              </a:rPr>
              <a:t>O</a:t>
            </a:r>
          </a:p>
          <a:p>
            <a:pPr lvl="0" rtl="0">
              <a:spcBef>
                <a:spcPts val="0"/>
              </a:spcBef>
              <a:buNone/>
            </a:pPr>
            <a:r>
              <a:rPr b="1" lang="en" sz="4800" u="sng">
                <a:solidFill>
                  <a:srgbClr val="00FF00"/>
                </a:solidFill>
              </a:rPr>
              <a:t>L</a:t>
            </a:r>
          </a:p>
          <a:p>
            <a:pPr lvl="0" rtl="0">
              <a:spcBef>
                <a:spcPts val="0"/>
              </a:spcBef>
              <a:buNone/>
            </a:pPr>
            <a:r>
              <a:rPr b="1" lang="en" sz="4800" u="sng">
                <a:solidFill>
                  <a:srgbClr val="00FF00"/>
                </a:solidFill>
              </a:rPr>
              <a:t>I</a:t>
            </a:r>
          </a:p>
          <a:p>
            <a:pPr lvl="0" rtl="0">
              <a:spcBef>
                <a:spcPts val="0"/>
              </a:spcBef>
              <a:buNone/>
            </a:pPr>
            <a:r>
              <a:rPr b="1" lang="en" sz="4800" u="sng">
                <a:solidFill>
                  <a:srgbClr val="00FF00"/>
                </a:solidFill>
              </a:rPr>
              <a:t>D</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0" name="Shape 470"/>
        <p:cNvGrpSpPr/>
        <p:nvPr/>
      </p:nvGrpSpPr>
      <p:grpSpPr>
        <a:xfrm>
          <a:off x="0" y="0"/>
          <a:ext cx="0" cy="0"/>
          <a:chOff x="0" y="0"/>
          <a:chExt cx="0" cy="0"/>
        </a:xfrm>
      </p:grpSpPr>
      <p:sp>
        <p:nvSpPr>
          <p:cNvPr id="471" name="Shape 471"/>
          <p:cNvSpPr txBox="1"/>
          <p:nvPr>
            <p:ph type="title"/>
          </p:nvPr>
        </p:nvSpPr>
        <p:spPr>
          <a:xfrm>
            <a:off x="457200" y="205978"/>
            <a:ext cx="8229600" cy="857400"/>
          </a:xfrm>
          <a:prstGeom prst="rect">
            <a:avLst/>
          </a:prstGeom>
        </p:spPr>
        <p:txBody>
          <a:bodyPr anchorCtr="0" anchor="ctr" bIns="91425" lIns="91425" rIns="91425" tIns="91425">
            <a:noAutofit/>
          </a:bodyPr>
          <a:lstStyle/>
          <a:p>
            <a:pPr lvl="0">
              <a:spcBef>
                <a:spcPts val="0"/>
              </a:spcBef>
              <a:buNone/>
            </a:pPr>
            <a:r>
              <a:t/>
            </a:r>
            <a:endParaRPr/>
          </a:p>
        </p:txBody>
      </p:sp>
      <p:sp>
        <p:nvSpPr>
          <p:cNvPr id="472" name="Shape 472"/>
          <p:cNvSpPr txBox="1"/>
          <p:nvPr>
            <p:ph idx="1" type="body"/>
          </p:nvPr>
        </p:nvSpPr>
        <p:spPr>
          <a:xfrm>
            <a:off x="457200" y="1200150"/>
            <a:ext cx="8229600" cy="3394500"/>
          </a:xfrm>
          <a:prstGeom prst="rect">
            <a:avLst/>
          </a:prstGeom>
        </p:spPr>
        <p:txBody>
          <a:bodyPr anchorCtr="0" anchor="t" bIns="91425" lIns="91425" rIns="91425" tIns="91425">
            <a:noAutofit/>
          </a:bodyPr>
          <a:lstStyle/>
          <a:p>
            <a:pPr lvl="0">
              <a:spcBef>
                <a:spcPts val="0"/>
              </a:spcBef>
              <a:buNone/>
            </a:pPr>
            <a:r>
              <a:t/>
            </a:r>
            <a:endParaRPr/>
          </a:p>
        </p:txBody>
      </p:sp>
      <p:pic>
        <p:nvPicPr>
          <p:cNvPr id="473" name="Shape 473"/>
          <p:cNvPicPr preferRelativeResize="0"/>
          <p:nvPr/>
        </p:nvPicPr>
        <p:blipFill>
          <a:blip r:embed="rId3">
            <a:alphaModFix/>
          </a:blip>
          <a:stretch>
            <a:fillRect/>
          </a:stretch>
        </p:blipFill>
        <p:spPr>
          <a:xfrm>
            <a:off x="1871850" y="411624"/>
            <a:ext cx="5400300" cy="4320250"/>
          </a:xfrm>
          <a:prstGeom prst="rect">
            <a:avLst/>
          </a:prstGeom>
          <a:noFill/>
          <a:ln>
            <a:noFill/>
          </a:ln>
        </p:spPr>
      </p:pic>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7" name="Shape 477"/>
        <p:cNvGrpSpPr/>
        <p:nvPr/>
      </p:nvGrpSpPr>
      <p:grpSpPr>
        <a:xfrm>
          <a:off x="0" y="0"/>
          <a:ext cx="0" cy="0"/>
          <a:chOff x="0" y="0"/>
          <a:chExt cx="0" cy="0"/>
        </a:xfrm>
      </p:grpSpPr>
      <p:sp>
        <p:nvSpPr>
          <p:cNvPr id="478" name="Shape 478"/>
          <p:cNvSpPr txBox="1"/>
          <p:nvPr>
            <p:ph type="title"/>
          </p:nvPr>
        </p:nvSpPr>
        <p:spPr>
          <a:xfrm>
            <a:off x="457200" y="205978"/>
            <a:ext cx="8229600" cy="857400"/>
          </a:xfrm>
          <a:prstGeom prst="rect">
            <a:avLst/>
          </a:prstGeom>
        </p:spPr>
        <p:txBody>
          <a:bodyPr anchorCtr="0" anchor="ctr" bIns="91425" lIns="91425" rIns="91425" tIns="91425">
            <a:noAutofit/>
          </a:bodyPr>
          <a:lstStyle/>
          <a:p>
            <a:pPr lvl="0" rtl="0">
              <a:spcBef>
                <a:spcPts val="0"/>
              </a:spcBef>
              <a:buNone/>
            </a:pPr>
            <a:r>
              <a:t/>
            </a:r>
            <a:endParaRPr/>
          </a:p>
        </p:txBody>
      </p:sp>
      <p:sp>
        <p:nvSpPr>
          <p:cNvPr id="479" name="Shape 479"/>
          <p:cNvSpPr txBox="1"/>
          <p:nvPr>
            <p:ph idx="1" type="body"/>
          </p:nvPr>
        </p:nvSpPr>
        <p:spPr>
          <a:xfrm>
            <a:off x="457200" y="421200"/>
            <a:ext cx="8229600" cy="4301100"/>
          </a:xfrm>
          <a:prstGeom prst="rect">
            <a:avLst/>
          </a:prstGeom>
        </p:spPr>
        <p:txBody>
          <a:bodyPr anchorCtr="0" anchor="t" bIns="91425" lIns="91425" rIns="91425" tIns="91425">
            <a:noAutofit/>
          </a:bodyPr>
          <a:lstStyle/>
          <a:p>
            <a:pPr lvl="0" rtl="0">
              <a:spcBef>
                <a:spcPts val="0"/>
              </a:spcBef>
              <a:buNone/>
            </a:pPr>
            <a:r>
              <a:rPr b="1" lang="en" sz="4800" u="sng">
                <a:solidFill>
                  <a:srgbClr val="00FF00"/>
                </a:solidFill>
              </a:rPr>
              <a:t>S</a:t>
            </a:r>
            <a:r>
              <a:rPr b="1" lang="en" sz="3600">
                <a:solidFill>
                  <a:srgbClr val="FFFFFF"/>
                </a:solidFill>
              </a:rPr>
              <a:t>ingle Responsibility Principle</a:t>
            </a:r>
          </a:p>
          <a:p>
            <a:pPr lvl="0" rtl="0">
              <a:spcBef>
                <a:spcPts val="0"/>
              </a:spcBef>
              <a:buNone/>
            </a:pPr>
            <a:r>
              <a:rPr b="1" lang="en" sz="4800" u="sng">
                <a:solidFill>
                  <a:srgbClr val="00FF00"/>
                </a:solidFill>
              </a:rPr>
              <a:t>O</a:t>
            </a:r>
            <a:r>
              <a:rPr b="1" lang="en" sz="3600">
                <a:solidFill>
                  <a:srgbClr val="FFFFFF"/>
                </a:solidFill>
              </a:rPr>
              <a:t>pen / Closed Principle</a:t>
            </a:r>
          </a:p>
          <a:p>
            <a:pPr lvl="0" rtl="0">
              <a:spcBef>
                <a:spcPts val="0"/>
              </a:spcBef>
              <a:buNone/>
            </a:pPr>
            <a:r>
              <a:rPr b="1" lang="en" sz="4800" u="sng">
                <a:solidFill>
                  <a:srgbClr val="00FF00"/>
                </a:solidFill>
              </a:rPr>
              <a:t>L</a:t>
            </a:r>
          </a:p>
          <a:p>
            <a:pPr lvl="0" rtl="0">
              <a:spcBef>
                <a:spcPts val="0"/>
              </a:spcBef>
              <a:buNone/>
            </a:pPr>
            <a:r>
              <a:rPr b="1" lang="en" sz="4800" u="sng">
                <a:solidFill>
                  <a:srgbClr val="00FF00"/>
                </a:solidFill>
              </a:rPr>
              <a:t>I</a:t>
            </a:r>
          </a:p>
          <a:p>
            <a:pPr lvl="0" rtl="0">
              <a:spcBef>
                <a:spcPts val="0"/>
              </a:spcBef>
              <a:buNone/>
            </a:pPr>
            <a:r>
              <a:rPr b="1" lang="en" sz="4800" u="sng">
                <a:solidFill>
                  <a:srgbClr val="00FF00"/>
                </a:solidFill>
              </a:rPr>
              <a:t>D</a:t>
            </a: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3" name="Shape 483"/>
        <p:cNvGrpSpPr/>
        <p:nvPr/>
      </p:nvGrpSpPr>
      <p:grpSpPr>
        <a:xfrm>
          <a:off x="0" y="0"/>
          <a:ext cx="0" cy="0"/>
          <a:chOff x="0" y="0"/>
          <a:chExt cx="0" cy="0"/>
        </a:xfrm>
      </p:grpSpPr>
      <p:sp>
        <p:nvSpPr>
          <p:cNvPr id="484" name="Shape 484"/>
          <p:cNvSpPr txBox="1"/>
          <p:nvPr>
            <p:ph type="title"/>
          </p:nvPr>
        </p:nvSpPr>
        <p:spPr>
          <a:xfrm>
            <a:off x="457200" y="3"/>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b="1" lang="en" sz="3959">
                <a:solidFill>
                  <a:srgbClr val="00FF00"/>
                </a:solidFill>
              </a:rPr>
              <a:t>O</a:t>
            </a:r>
            <a:r>
              <a:rPr lang="en" sz="3959">
                <a:solidFill>
                  <a:schemeClr val="lt1"/>
                </a:solidFill>
              </a:rPr>
              <a:t>pen-Closed Principle</a:t>
            </a:r>
          </a:p>
        </p:txBody>
      </p:sp>
      <p:sp>
        <p:nvSpPr>
          <p:cNvPr id="485" name="Shape 485"/>
          <p:cNvSpPr txBox="1"/>
          <p:nvPr>
            <p:ph idx="1" type="body"/>
          </p:nvPr>
        </p:nvSpPr>
        <p:spPr>
          <a:xfrm>
            <a:off x="541500" y="857400"/>
            <a:ext cx="8229600" cy="3394500"/>
          </a:xfrm>
          <a:prstGeom prst="rect">
            <a:avLst/>
          </a:prstGeom>
          <a:noFill/>
          <a:ln>
            <a:noFill/>
          </a:ln>
        </p:spPr>
        <p:txBody>
          <a:bodyPr anchorCtr="0" anchor="t" bIns="45700" lIns="91425" rIns="91425" tIns="45700">
            <a:noAutofit/>
          </a:bodyPr>
          <a:lstStyle/>
          <a:p>
            <a:pPr indent="0" lvl="0" marL="0" rtl="0">
              <a:spcBef>
                <a:spcPts val="0"/>
              </a:spcBef>
              <a:buNone/>
            </a:pPr>
            <a:r>
              <a:rPr lang="en" sz="2000">
                <a:solidFill>
                  <a:schemeClr val="lt1"/>
                </a:solidFill>
                <a:latin typeface="Arial"/>
                <a:ea typeface="Arial"/>
                <a:cs typeface="Arial"/>
                <a:sym typeface="Arial"/>
              </a:rPr>
              <a:t>Software entities (classes/modules, methods) should be </a:t>
            </a:r>
            <a:r>
              <a:rPr b="1" i="1" lang="en" sz="2000">
                <a:solidFill>
                  <a:srgbClr val="00FF00"/>
                </a:solidFill>
                <a:latin typeface="Arial"/>
                <a:ea typeface="Arial"/>
                <a:cs typeface="Arial"/>
                <a:sym typeface="Arial"/>
              </a:rPr>
              <a:t>open for extension</a:t>
            </a:r>
            <a:r>
              <a:rPr lang="en" sz="2000">
                <a:solidFill>
                  <a:schemeClr val="lt1"/>
                </a:solidFill>
                <a:latin typeface="Arial"/>
                <a:ea typeface="Arial"/>
                <a:cs typeface="Arial"/>
                <a:sym typeface="Arial"/>
              </a:rPr>
              <a:t>, but </a:t>
            </a:r>
            <a:r>
              <a:rPr b="1" i="1" lang="en" sz="2000">
                <a:solidFill>
                  <a:srgbClr val="00FF00"/>
                </a:solidFill>
                <a:latin typeface="Arial"/>
                <a:ea typeface="Arial"/>
                <a:cs typeface="Arial"/>
                <a:sym typeface="Arial"/>
              </a:rPr>
              <a:t>closed for modification</a:t>
            </a:r>
          </a:p>
          <a:p>
            <a:pPr indent="0" lvl="0" marL="0" rtl="0">
              <a:spcBef>
                <a:spcPts val="0"/>
              </a:spcBef>
              <a:buNone/>
            </a:pPr>
            <a:r>
              <a:t/>
            </a:r>
            <a:endParaRPr b="1" i="1" sz="1800">
              <a:solidFill>
                <a:srgbClr val="00FF00"/>
              </a:solidFill>
              <a:latin typeface="Arial"/>
              <a:ea typeface="Arial"/>
              <a:cs typeface="Arial"/>
              <a:sym typeface="Arial"/>
            </a:endParaRPr>
          </a:p>
          <a:p>
            <a:pPr indent="-342900" lvl="0" marL="457200" rtl="0">
              <a:spcBef>
                <a:spcPts val="0"/>
              </a:spcBef>
              <a:buClr>
                <a:srgbClr val="FFFFFF"/>
              </a:buClr>
              <a:buSzPct val="100000"/>
              <a:buFont typeface="Arial"/>
            </a:pPr>
            <a:r>
              <a:rPr lang="en" sz="1800">
                <a:solidFill>
                  <a:srgbClr val="FFFFFF"/>
                </a:solidFill>
                <a:latin typeface="Arial"/>
                <a:ea typeface="Arial"/>
                <a:cs typeface="Arial"/>
                <a:sym typeface="Arial"/>
              </a:rPr>
              <a:t>Helps to remove snake of ‘if-else’ cases</a:t>
            </a:r>
          </a:p>
          <a:p>
            <a:pPr indent="-342900" lvl="0" marL="457200" rtl="0">
              <a:spcBef>
                <a:spcPts val="0"/>
              </a:spcBef>
              <a:buClr>
                <a:srgbClr val="FFFFFF"/>
              </a:buClr>
              <a:buSzPct val="100000"/>
              <a:buFont typeface="Arial"/>
            </a:pPr>
            <a:r>
              <a:rPr lang="en" sz="1800">
                <a:solidFill>
                  <a:srgbClr val="FFFFFF"/>
                </a:solidFill>
                <a:latin typeface="Arial"/>
                <a:ea typeface="Arial"/>
                <a:cs typeface="Arial"/>
                <a:sym typeface="Arial"/>
              </a:rPr>
              <a:t>Removes bad switch cases</a:t>
            </a:r>
          </a:p>
          <a:p>
            <a:pPr indent="-69850" lvl="0" rtl="0" algn="just">
              <a:spcBef>
                <a:spcPts val="0"/>
              </a:spcBef>
              <a:buClr>
                <a:schemeClr val="dk1"/>
              </a:buClr>
              <a:buSzPct val="61111"/>
              <a:buFont typeface="Arial"/>
              <a:buNone/>
            </a:pPr>
            <a:r>
              <a:rPr lang="en" sz="1800">
                <a:solidFill>
                  <a:schemeClr val="lt1"/>
                </a:solidFill>
                <a:latin typeface="Arial"/>
                <a:ea typeface="Arial"/>
                <a:cs typeface="Arial"/>
                <a:sym typeface="Arial"/>
              </a:rPr>
              <a:t>        </a:t>
            </a:r>
          </a:p>
          <a:p>
            <a:pPr indent="-342900" lvl="0" marL="342900" marR="0" rtl="0" algn="just">
              <a:spcBef>
                <a:spcPts val="640"/>
              </a:spcBef>
              <a:spcAft>
                <a:spcPts val="0"/>
              </a:spcAft>
              <a:buClr>
                <a:schemeClr val="dk1"/>
              </a:buClr>
              <a:buSzPct val="100000"/>
              <a:buFont typeface="Arial"/>
              <a:buNone/>
            </a:pPr>
            <a:r>
              <a:t/>
            </a:r>
            <a:endParaRPr b="1" i="0" sz="3200" u="none" cap="none" strike="noStrike">
              <a:solidFill>
                <a:srgbClr val="CC00CC"/>
              </a:solidFill>
              <a:latin typeface="Calibri"/>
              <a:ea typeface="Calibri"/>
              <a:cs typeface="Calibri"/>
              <a:sym typeface="Calibri"/>
            </a:endParaRPr>
          </a:p>
          <a:p>
            <a:pPr indent="-342900" lvl="0" marL="342900" marR="0" rtl="0" algn="just">
              <a:spcBef>
                <a:spcPts val="640"/>
              </a:spcBef>
              <a:buClr>
                <a:schemeClr val="dk1"/>
              </a:buClr>
              <a:buSzPct val="100000"/>
              <a:buFont typeface="Arial"/>
              <a:buNone/>
            </a:pPr>
            <a:r>
              <a:t/>
            </a:r>
            <a:endParaRPr b="0" i="0" sz="3200" u="none" cap="none" strike="noStrike">
              <a:solidFill>
                <a:srgbClr val="CC00CC"/>
              </a:solidFill>
              <a:latin typeface="Calibri"/>
              <a:ea typeface="Calibri"/>
              <a:cs typeface="Calibri"/>
              <a:sym typeface="Calibri"/>
            </a:endParaRPr>
          </a:p>
        </p:txBody>
      </p:sp>
      <p:pic>
        <p:nvPicPr>
          <p:cNvPr id="486" name="Shape 486"/>
          <p:cNvPicPr preferRelativeResize="0"/>
          <p:nvPr/>
        </p:nvPicPr>
        <p:blipFill>
          <a:blip r:embed="rId3">
            <a:alphaModFix/>
          </a:blip>
          <a:stretch>
            <a:fillRect/>
          </a:stretch>
        </p:blipFill>
        <p:spPr>
          <a:xfrm>
            <a:off x="5415450" y="1377824"/>
            <a:ext cx="3584525" cy="3584525"/>
          </a:xfrm>
          <a:prstGeom prst="rect">
            <a:avLst/>
          </a:prstGeom>
          <a:noFill/>
          <a:ln>
            <a:noFill/>
          </a:ln>
        </p:spPr>
      </p:pic>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0" name="Shape 490"/>
        <p:cNvGrpSpPr/>
        <p:nvPr/>
      </p:nvGrpSpPr>
      <p:grpSpPr>
        <a:xfrm>
          <a:off x="0" y="0"/>
          <a:ext cx="0" cy="0"/>
          <a:chOff x="0" y="0"/>
          <a:chExt cx="0" cy="0"/>
        </a:xfrm>
      </p:grpSpPr>
      <p:sp>
        <p:nvSpPr>
          <p:cNvPr id="491" name="Shape 491"/>
          <p:cNvSpPr txBox="1"/>
          <p:nvPr>
            <p:ph type="title"/>
          </p:nvPr>
        </p:nvSpPr>
        <p:spPr>
          <a:xfrm>
            <a:off x="457200" y="3"/>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b="1" lang="en" sz="3959">
                <a:solidFill>
                  <a:srgbClr val="00FF00"/>
                </a:solidFill>
              </a:rPr>
              <a:t>O</a:t>
            </a:r>
            <a:r>
              <a:rPr lang="en" sz="3959">
                <a:solidFill>
                  <a:schemeClr val="lt1"/>
                </a:solidFill>
              </a:rPr>
              <a:t>pen-Closed Principle</a:t>
            </a:r>
          </a:p>
        </p:txBody>
      </p:sp>
      <p:sp>
        <p:nvSpPr>
          <p:cNvPr id="492" name="Shape 492"/>
          <p:cNvSpPr txBox="1"/>
          <p:nvPr>
            <p:ph idx="1" type="body"/>
          </p:nvPr>
        </p:nvSpPr>
        <p:spPr>
          <a:xfrm>
            <a:off x="541500" y="857400"/>
            <a:ext cx="8229600" cy="3394500"/>
          </a:xfrm>
          <a:prstGeom prst="rect">
            <a:avLst/>
          </a:prstGeom>
          <a:noFill/>
          <a:ln>
            <a:noFill/>
          </a:ln>
        </p:spPr>
        <p:txBody>
          <a:bodyPr anchorCtr="0" anchor="t" bIns="45700" lIns="91425" rIns="91425" tIns="45700">
            <a:noAutofit/>
          </a:bodyPr>
          <a:lstStyle/>
          <a:p>
            <a:pPr indent="0" lvl="0" marL="0" rtl="0">
              <a:spcBef>
                <a:spcPts val="0"/>
              </a:spcBef>
              <a:buNone/>
            </a:pPr>
            <a:r>
              <a:rPr lang="en" sz="2000">
                <a:solidFill>
                  <a:schemeClr val="lt1"/>
                </a:solidFill>
                <a:latin typeface="Arial"/>
                <a:ea typeface="Arial"/>
                <a:cs typeface="Arial"/>
                <a:sym typeface="Arial"/>
              </a:rPr>
              <a:t>Software entities (classes/modules, methods) should be </a:t>
            </a:r>
            <a:r>
              <a:rPr b="1" i="1" lang="en" sz="2000">
                <a:solidFill>
                  <a:srgbClr val="00FF00"/>
                </a:solidFill>
                <a:latin typeface="Arial"/>
                <a:ea typeface="Arial"/>
                <a:cs typeface="Arial"/>
                <a:sym typeface="Arial"/>
              </a:rPr>
              <a:t>open for extension</a:t>
            </a:r>
            <a:r>
              <a:rPr lang="en" sz="2000">
                <a:solidFill>
                  <a:schemeClr val="lt1"/>
                </a:solidFill>
                <a:latin typeface="Arial"/>
                <a:ea typeface="Arial"/>
                <a:cs typeface="Arial"/>
                <a:sym typeface="Arial"/>
              </a:rPr>
              <a:t>, but </a:t>
            </a:r>
            <a:r>
              <a:rPr b="1" i="1" lang="en" sz="2000">
                <a:solidFill>
                  <a:srgbClr val="00FF00"/>
                </a:solidFill>
                <a:latin typeface="Arial"/>
                <a:ea typeface="Arial"/>
                <a:cs typeface="Arial"/>
                <a:sym typeface="Arial"/>
              </a:rPr>
              <a:t>closed for modification</a:t>
            </a:r>
          </a:p>
          <a:p>
            <a:pPr indent="0" lvl="0" marL="0" rtl="0">
              <a:spcBef>
                <a:spcPts val="0"/>
              </a:spcBef>
              <a:buNone/>
            </a:pPr>
            <a:r>
              <a:t/>
            </a:r>
            <a:endParaRPr b="1" i="1" sz="1800">
              <a:solidFill>
                <a:srgbClr val="00FF00"/>
              </a:solidFill>
              <a:latin typeface="Arial"/>
              <a:ea typeface="Arial"/>
              <a:cs typeface="Arial"/>
              <a:sym typeface="Arial"/>
            </a:endParaRPr>
          </a:p>
          <a:p>
            <a:pPr indent="-342900" lvl="0" marL="457200" rtl="0">
              <a:spcBef>
                <a:spcPts val="0"/>
              </a:spcBef>
              <a:buClr>
                <a:srgbClr val="FFFFFF"/>
              </a:buClr>
              <a:buSzPct val="100000"/>
              <a:buFont typeface="Arial"/>
            </a:pPr>
            <a:r>
              <a:rPr lang="en" sz="1800">
                <a:solidFill>
                  <a:srgbClr val="FFFFFF"/>
                </a:solidFill>
                <a:latin typeface="Arial"/>
                <a:ea typeface="Arial"/>
                <a:cs typeface="Arial"/>
                <a:sym typeface="Arial"/>
              </a:rPr>
              <a:t>Helps to remove snake of ‘if-else’ cases</a:t>
            </a:r>
          </a:p>
          <a:p>
            <a:pPr indent="-342900" lvl="0" marL="457200" rtl="0">
              <a:spcBef>
                <a:spcPts val="0"/>
              </a:spcBef>
              <a:buClr>
                <a:srgbClr val="FFFFFF"/>
              </a:buClr>
              <a:buSzPct val="100000"/>
              <a:buFont typeface="Arial"/>
            </a:pPr>
            <a:r>
              <a:rPr lang="en" sz="1800">
                <a:solidFill>
                  <a:srgbClr val="FFFFFF"/>
                </a:solidFill>
                <a:latin typeface="Arial"/>
                <a:ea typeface="Arial"/>
                <a:cs typeface="Arial"/>
                <a:sym typeface="Arial"/>
              </a:rPr>
              <a:t>Removes bad switch cases</a:t>
            </a:r>
          </a:p>
          <a:p>
            <a:pPr indent="-69850" lvl="0" rtl="0" algn="just">
              <a:spcBef>
                <a:spcPts val="0"/>
              </a:spcBef>
              <a:buClr>
                <a:schemeClr val="dk1"/>
              </a:buClr>
              <a:buSzPct val="61111"/>
              <a:buFont typeface="Arial"/>
              <a:buNone/>
            </a:pPr>
            <a:r>
              <a:rPr lang="en" sz="1800">
                <a:solidFill>
                  <a:schemeClr val="lt1"/>
                </a:solidFill>
                <a:latin typeface="Arial"/>
                <a:ea typeface="Arial"/>
                <a:cs typeface="Arial"/>
                <a:sym typeface="Arial"/>
              </a:rPr>
              <a:t>        </a:t>
            </a:r>
          </a:p>
          <a:p>
            <a:pPr indent="-342900" lvl="0" marL="342900" marR="0" rtl="0" algn="just">
              <a:spcBef>
                <a:spcPts val="640"/>
              </a:spcBef>
              <a:spcAft>
                <a:spcPts val="0"/>
              </a:spcAft>
              <a:buClr>
                <a:schemeClr val="dk1"/>
              </a:buClr>
              <a:buSzPct val="100000"/>
              <a:buFont typeface="Arial"/>
              <a:buNone/>
            </a:pPr>
            <a:r>
              <a:t/>
            </a:r>
            <a:endParaRPr b="1" i="0" sz="3200" u="none" cap="none" strike="noStrike">
              <a:solidFill>
                <a:srgbClr val="CC00CC"/>
              </a:solidFill>
              <a:latin typeface="Calibri"/>
              <a:ea typeface="Calibri"/>
              <a:cs typeface="Calibri"/>
              <a:sym typeface="Calibri"/>
            </a:endParaRPr>
          </a:p>
          <a:p>
            <a:pPr indent="-342900" lvl="0" marL="342900" marR="0" rtl="0" algn="just">
              <a:spcBef>
                <a:spcPts val="640"/>
              </a:spcBef>
              <a:buClr>
                <a:schemeClr val="dk1"/>
              </a:buClr>
              <a:buSzPct val="100000"/>
              <a:buFont typeface="Arial"/>
              <a:buNone/>
            </a:pPr>
            <a:r>
              <a:t/>
            </a:r>
            <a:endParaRPr b="0" i="0" sz="3200" u="none" cap="none" strike="noStrike">
              <a:solidFill>
                <a:srgbClr val="CC00CC"/>
              </a:solidFill>
              <a:latin typeface="Calibri"/>
              <a:ea typeface="Calibri"/>
              <a:cs typeface="Calibri"/>
              <a:sym typeface="Calibri"/>
            </a:endParaRPr>
          </a:p>
        </p:txBody>
      </p:sp>
      <p:pic>
        <p:nvPicPr>
          <p:cNvPr id="493" name="Shape 493"/>
          <p:cNvPicPr preferRelativeResize="0"/>
          <p:nvPr/>
        </p:nvPicPr>
        <p:blipFill>
          <a:blip r:embed="rId3">
            <a:alphaModFix/>
          </a:blip>
          <a:stretch>
            <a:fillRect/>
          </a:stretch>
        </p:blipFill>
        <p:spPr>
          <a:xfrm>
            <a:off x="5415450" y="1377824"/>
            <a:ext cx="3584525" cy="3584525"/>
          </a:xfrm>
          <a:prstGeom prst="rect">
            <a:avLst/>
          </a:prstGeom>
          <a:noFill/>
          <a:ln>
            <a:noFill/>
          </a:ln>
        </p:spPr>
      </p:pic>
      <p:sp>
        <p:nvSpPr>
          <p:cNvPr id="494" name="Shape 494"/>
          <p:cNvSpPr txBox="1"/>
          <p:nvPr/>
        </p:nvSpPr>
        <p:spPr>
          <a:xfrm>
            <a:off x="670100" y="2843425"/>
            <a:ext cx="4745400" cy="724500"/>
          </a:xfrm>
          <a:prstGeom prst="rect">
            <a:avLst/>
          </a:prstGeom>
          <a:noFill/>
          <a:ln>
            <a:noFill/>
          </a:ln>
        </p:spPr>
        <p:txBody>
          <a:bodyPr anchorCtr="0" anchor="t" bIns="91425" lIns="91425" rIns="91425" tIns="91425">
            <a:noAutofit/>
          </a:bodyPr>
          <a:lstStyle/>
          <a:p>
            <a:pPr lvl="0" rtl="0">
              <a:spcBef>
                <a:spcPts val="0"/>
              </a:spcBef>
              <a:buNone/>
            </a:pPr>
            <a:r>
              <a:rPr i="1" lang="en" sz="2000">
                <a:solidFill>
                  <a:srgbClr val="FFFFFF"/>
                </a:solidFill>
              </a:rPr>
              <a:t>Very</a:t>
            </a:r>
            <a:r>
              <a:rPr lang="en" sz="2000">
                <a:solidFill>
                  <a:srgbClr val="FFFFFF"/>
                </a:solidFill>
              </a:rPr>
              <a:t> similar to what concept we’ve discussed?</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txBox="1"/>
          <p:nvPr>
            <p:ph type="title"/>
          </p:nvPr>
        </p:nvSpPr>
        <p:spPr>
          <a:xfrm>
            <a:off x="457200" y="2982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 sz="3959">
                <a:solidFill>
                  <a:srgbClr val="FF00FF"/>
                </a:solidFill>
              </a:rPr>
              <a:t>DRY</a:t>
            </a:r>
            <a:r>
              <a:rPr lang="en" sz="3959">
                <a:solidFill>
                  <a:schemeClr val="lt1"/>
                </a:solidFill>
              </a:rPr>
              <a:t>ing out with </a:t>
            </a:r>
            <a:r>
              <a:rPr lang="en" sz="3959">
                <a:solidFill>
                  <a:srgbClr val="FF0000"/>
                </a:solidFill>
              </a:rPr>
              <a:t>R</a:t>
            </a:r>
            <a:r>
              <a:rPr lang="en" sz="3959">
                <a:solidFill>
                  <a:schemeClr val="lt1"/>
                </a:solidFill>
              </a:rPr>
              <a:t>o</a:t>
            </a:r>
            <a:r>
              <a:rPr lang="en" sz="3959">
                <a:solidFill>
                  <a:srgbClr val="FF0000"/>
                </a:solidFill>
              </a:rPr>
              <a:t>R</a:t>
            </a:r>
            <a:br>
              <a:rPr b="0" i="0" lang="en" sz="3959" u="none" cap="none" strike="noStrike">
                <a:solidFill>
                  <a:srgbClr val="FF0000"/>
                </a:solidFill>
                <a:latin typeface="Calibri"/>
                <a:ea typeface="Calibri"/>
                <a:cs typeface="Calibri"/>
                <a:sym typeface="Calibri"/>
              </a:rPr>
            </a:br>
          </a:p>
        </p:txBody>
      </p:sp>
      <p:sp>
        <p:nvSpPr>
          <p:cNvPr id="156" name="Shape 156"/>
          <p:cNvSpPr txBox="1"/>
          <p:nvPr>
            <p:ph idx="1" type="body"/>
          </p:nvPr>
        </p:nvSpPr>
        <p:spPr>
          <a:xfrm>
            <a:off x="3151500" y="2176350"/>
            <a:ext cx="2841000" cy="790800"/>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None/>
            </a:pPr>
            <a:r>
              <a:rPr lang="en" sz="2400">
                <a:solidFill>
                  <a:schemeClr val="lt1"/>
                </a:solidFill>
              </a:rPr>
              <a:t>Duplication in views? </a:t>
            </a:r>
          </a:p>
          <a:p>
            <a:pPr indent="0" lvl="0" marL="0" marR="0" rtl="0" algn="just">
              <a:lnSpc>
                <a:spcPct val="100000"/>
              </a:lnSpc>
              <a:spcBef>
                <a:spcPts val="0"/>
              </a:spcBef>
              <a:spcAft>
                <a:spcPts val="0"/>
              </a:spcAft>
              <a:buNone/>
            </a:pPr>
            <a:r>
              <a:t/>
            </a:r>
            <a:endParaRPr b="1" i="1" sz="2400">
              <a:solidFill>
                <a:schemeClr val="lt1"/>
              </a:solidFill>
            </a:endParaRPr>
          </a:p>
          <a:p>
            <a:pPr indent="0" lvl="0" marL="0" rtl="0" algn="just">
              <a:spcBef>
                <a:spcPts val="0"/>
              </a:spcBef>
              <a:buNone/>
            </a:pPr>
            <a:r>
              <a:t/>
            </a:r>
            <a:endParaRPr sz="2000">
              <a:solidFill>
                <a:schemeClr val="lt1"/>
              </a:solidFill>
            </a:endParaRPr>
          </a:p>
          <a:p>
            <a:pPr indent="0" lvl="0" marL="0" rtl="0" algn="just">
              <a:spcBef>
                <a:spcPts val="0"/>
              </a:spcBef>
              <a:buNone/>
            </a:pPr>
            <a:r>
              <a:t/>
            </a:r>
            <a:endParaRPr b="1" i="0" sz="1800" u="none" cap="none" strike="noStrike">
              <a:solidFill>
                <a:srgbClr val="CC00CC"/>
              </a:solidFill>
              <a:latin typeface="Calibri"/>
              <a:ea typeface="Calibri"/>
              <a:cs typeface="Calibri"/>
              <a:sym typeface="Calibri"/>
            </a:endParaRPr>
          </a:p>
          <a:p>
            <a:pPr indent="-342900" lvl="0" marL="342900" marR="0" rtl="0" algn="just">
              <a:spcBef>
                <a:spcPts val="640"/>
              </a:spcBef>
              <a:buClr>
                <a:schemeClr val="dk1"/>
              </a:buClr>
              <a:buSzPct val="177777"/>
              <a:buFont typeface="Arial"/>
              <a:buNone/>
            </a:pPr>
            <a:r>
              <a:t/>
            </a:r>
            <a:endParaRPr b="0" i="0" sz="1800" u="none" cap="none" strike="noStrike">
              <a:solidFill>
                <a:srgbClr val="CC00CC"/>
              </a:solidFill>
              <a:latin typeface="Calibri"/>
              <a:ea typeface="Calibri"/>
              <a:cs typeface="Calibri"/>
              <a:sym typeface="Calibri"/>
            </a:endParaRP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8" name="Shape 498"/>
        <p:cNvGrpSpPr/>
        <p:nvPr/>
      </p:nvGrpSpPr>
      <p:grpSpPr>
        <a:xfrm>
          <a:off x="0" y="0"/>
          <a:ext cx="0" cy="0"/>
          <a:chOff x="0" y="0"/>
          <a:chExt cx="0" cy="0"/>
        </a:xfrm>
      </p:grpSpPr>
      <p:sp>
        <p:nvSpPr>
          <p:cNvPr id="499" name="Shape 499"/>
          <p:cNvSpPr txBox="1"/>
          <p:nvPr>
            <p:ph type="title"/>
          </p:nvPr>
        </p:nvSpPr>
        <p:spPr>
          <a:xfrm>
            <a:off x="457200" y="3"/>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b="1" lang="en" sz="3959">
                <a:solidFill>
                  <a:srgbClr val="00FF00"/>
                </a:solidFill>
              </a:rPr>
              <a:t>O</a:t>
            </a:r>
            <a:r>
              <a:rPr lang="en" sz="3959">
                <a:solidFill>
                  <a:schemeClr val="lt1"/>
                </a:solidFill>
              </a:rPr>
              <a:t>pen-Closed Principle</a:t>
            </a:r>
          </a:p>
        </p:txBody>
      </p:sp>
      <p:sp>
        <p:nvSpPr>
          <p:cNvPr id="500" name="Shape 500"/>
          <p:cNvSpPr txBox="1"/>
          <p:nvPr>
            <p:ph idx="1" type="body"/>
          </p:nvPr>
        </p:nvSpPr>
        <p:spPr>
          <a:xfrm>
            <a:off x="541500" y="857400"/>
            <a:ext cx="8229600" cy="3394500"/>
          </a:xfrm>
          <a:prstGeom prst="rect">
            <a:avLst/>
          </a:prstGeom>
          <a:noFill/>
          <a:ln>
            <a:noFill/>
          </a:ln>
        </p:spPr>
        <p:txBody>
          <a:bodyPr anchorCtr="0" anchor="t" bIns="45700" lIns="91425" rIns="91425" tIns="45700">
            <a:noAutofit/>
          </a:bodyPr>
          <a:lstStyle/>
          <a:p>
            <a:pPr indent="0" lvl="0" marL="0" rtl="0">
              <a:spcBef>
                <a:spcPts val="0"/>
              </a:spcBef>
              <a:buNone/>
            </a:pPr>
            <a:r>
              <a:rPr lang="en" sz="2000">
                <a:solidFill>
                  <a:schemeClr val="lt1"/>
                </a:solidFill>
                <a:latin typeface="Arial"/>
                <a:ea typeface="Arial"/>
                <a:cs typeface="Arial"/>
                <a:sym typeface="Arial"/>
              </a:rPr>
              <a:t>Software entities (classes/modules, methods) should be </a:t>
            </a:r>
            <a:r>
              <a:rPr b="1" i="1" lang="en" sz="2000">
                <a:solidFill>
                  <a:srgbClr val="00FF00"/>
                </a:solidFill>
                <a:latin typeface="Arial"/>
                <a:ea typeface="Arial"/>
                <a:cs typeface="Arial"/>
                <a:sym typeface="Arial"/>
              </a:rPr>
              <a:t>open for extension</a:t>
            </a:r>
            <a:r>
              <a:rPr lang="en" sz="2000">
                <a:solidFill>
                  <a:schemeClr val="lt1"/>
                </a:solidFill>
                <a:latin typeface="Arial"/>
                <a:ea typeface="Arial"/>
                <a:cs typeface="Arial"/>
                <a:sym typeface="Arial"/>
              </a:rPr>
              <a:t>, but </a:t>
            </a:r>
            <a:r>
              <a:rPr b="1" i="1" lang="en" sz="2000">
                <a:solidFill>
                  <a:srgbClr val="00FF00"/>
                </a:solidFill>
                <a:latin typeface="Arial"/>
                <a:ea typeface="Arial"/>
                <a:cs typeface="Arial"/>
                <a:sym typeface="Arial"/>
              </a:rPr>
              <a:t>closed for modification</a:t>
            </a:r>
          </a:p>
          <a:p>
            <a:pPr indent="0" lvl="0" marL="0" rtl="0">
              <a:spcBef>
                <a:spcPts val="0"/>
              </a:spcBef>
              <a:buNone/>
            </a:pPr>
            <a:r>
              <a:t/>
            </a:r>
            <a:endParaRPr b="1" i="1" sz="1800">
              <a:solidFill>
                <a:srgbClr val="00FF00"/>
              </a:solidFill>
              <a:latin typeface="Arial"/>
              <a:ea typeface="Arial"/>
              <a:cs typeface="Arial"/>
              <a:sym typeface="Arial"/>
            </a:endParaRPr>
          </a:p>
          <a:p>
            <a:pPr indent="-342900" lvl="0" marL="457200" rtl="0">
              <a:spcBef>
                <a:spcPts val="0"/>
              </a:spcBef>
              <a:buClr>
                <a:srgbClr val="FFFFFF"/>
              </a:buClr>
              <a:buSzPct val="100000"/>
              <a:buFont typeface="Arial"/>
            </a:pPr>
            <a:r>
              <a:rPr lang="en" sz="1800">
                <a:solidFill>
                  <a:srgbClr val="FFFFFF"/>
                </a:solidFill>
                <a:latin typeface="Arial"/>
                <a:ea typeface="Arial"/>
                <a:cs typeface="Arial"/>
                <a:sym typeface="Arial"/>
              </a:rPr>
              <a:t>Helps to remove snake of ‘if-else’ cases</a:t>
            </a:r>
          </a:p>
          <a:p>
            <a:pPr indent="-342900" lvl="0" marL="457200" rtl="0">
              <a:spcBef>
                <a:spcPts val="0"/>
              </a:spcBef>
              <a:buClr>
                <a:srgbClr val="FFFFFF"/>
              </a:buClr>
              <a:buSzPct val="100000"/>
              <a:buFont typeface="Arial"/>
            </a:pPr>
            <a:r>
              <a:rPr lang="en" sz="1800">
                <a:solidFill>
                  <a:srgbClr val="FFFFFF"/>
                </a:solidFill>
                <a:latin typeface="Arial"/>
                <a:ea typeface="Arial"/>
                <a:cs typeface="Arial"/>
                <a:sym typeface="Arial"/>
              </a:rPr>
              <a:t>Removes bad switch cases</a:t>
            </a:r>
          </a:p>
          <a:p>
            <a:pPr indent="-69850" lvl="0" rtl="0" algn="just">
              <a:spcBef>
                <a:spcPts val="0"/>
              </a:spcBef>
              <a:buClr>
                <a:schemeClr val="dk1"/>
              </a:buClr>
              <a:buSzPct val="61111"/>
              <a:buFont typeface="Arial"/>
              <a:buNone/>
            </a:pPr>
            <a:r>
              <a:rPr lang="en" sz="1800">
                <a:solidFill>
                  <a:schemeClr val="lt1"/>
                </a:solidFill>
                <a:latin typeface="Arial"/>
                <a:ea typeface="Arial"/>
                <a:cs typeface="Arial"/>
                <a:sym typeface="Arial"/>
              </a:rPr>
              <a:t>        </a:t>
            </a:r>
          </a:p>
          <a:p>
            <a:pPr indent="-342900" lvl="0" marL="342900" marR="0" rtl="0" algn="just">
              <a:spcBef>
                <a:spcPts val="640"/>
              </a:spcBef>
              <a:spcAft>
                <a:spcPts val="0"/>
              </a:spcAft>
              <a:buClr>
                <a:schemeClr val="dk1"/>
              </a:buClr>
              <a:buSzPct val="100000"/>
              <a:buFont typeface="Arial"/>
              <a:buNone/>
            </a:pPr>
            <a:r>
              <a:t/>
            </a:r>
            <a:endParaRPr b="1" i="0" sz="3200" u="none" cap="none" strike="noStrike">
              <a:solidFill>
                <a:srgbClr val="CC00CC"/>
              </a:solidFill>
              <a:latin typeface="Calibri"/>
              <a:ea typeface="Calibri"/>
              <a:cs typeface="Calibri"/>
              <a:sym typeface="Calibri"/>
            </a:endParaRPr>
          </a:p>
          <a:p>
            <a:pPr indent="-342900" lvl="0" marL="342900" marR="0" rtl="0" algn="just">
              <a:spcBef>
                <a:spcPts val="640"/>
              </a:spcBef>
              <a:buClr>
                <a:schemeClr val="dk1"/>
              </a:buClr>
              <a:buSzPct val="100000"/>
              <a:buFont typeface="Arial"/>
              <a:buNone/>
            </a:pPr>
            <a:r>
              <a:t/>
            </a:r>
            <a:endParaRPr b="0" i="0" sz="3200" u="none" cap="none" strike="noStrike">
              <a:solidFill>
                <a:srgbClr val="CC00CC"/>
              </a:solidFill>
              <a:latin typeface="Calibri"/>
              <a:ea typeface="Calibri"/>
              <a:cs typeface="Calibri"/>
              <a:sym typeface="Calibri"/>
            </a:endParaRPr>
          </a:p>
        </p:txBody>
      </p:sp>
      <p:pic>
        <p:nvPicPr>
          <p:cNvPr id="501" name="Shape 501"/>
          <p:cNvPicPr preferRelativeResize="0"/>
          <p:nvPr/>
        </p:nvPicPr>
        <p:blipFill>
          <a:blip r:embed="rId3">
            <a:alphaModFix/>
          </a:blip>
          <a:stretch>
            <a:fillRect/>
          </a:stretch>
        </p:blipFill>
        <p:spPr>
          <a:xfrm>
            <a:off x="5415450" y="1377824"/>
            <a:ext cx="3584525" cy="3584525"/>
          </a:xfrm>
          <a:prstGeom prst="rect">
            <a:avLst/>
          </a:prstGeom>
          <a:noFill/>
          <a:ln>
            <a:noFill/>
          </a:ln>
        </p:spPr>
      </p:pic>
      <p:sp>
        <p:nvSpPr>
          <p:cNvPr id="502" name="Shape 502"/>
          <p:cNvSpPr txBox="1"/>
          <p:nvPr/>
        </p:nvSpPr>
        <p:spPr>
          <a:xfrm>
            <a:off x="670100" y="2843425"/>
            <a:ext cx="4745400" cy="724500"/>
          </a:xfrm>
          <a:prstGeom prst="rect">
            <a:avLst/>
          </a:prstGeom>
          <a:noFill/>
          <a:ln>
            <a:noFill/>
          </a:ln>
        </p:spPr>
        <p:txBody>
          <a:bodyPr anchorCtr="0" anchor="t" bIns="91425" lIns="91425" rIns="91425" tIns="91425">
            <a:noAutofit/>
          </a:bodyPr>
          <a:lstStyle/>
          <a:p>
            <a:pPr lvl="0" rtl="0">
              <a:spcBef>
                <a:spcPts val="0"/>
              </a:spcBef>
              <a:buNone/>
            </a:pPr>
            <a:r>
              <a:rPr i="1" lang="en" sz="2000">
                <a:solidFill>
                  <a:srgbClr val="FFFFFF"/>
                </a:solidFill>
              </a:rPr>
              <a:t>Very</a:t>
            </a:r>
            <a:r>
              <a:rPr lang="en" sz="2000">
                <a:solidFill>
                  <a:srgbClr val="FFFFFF"/>
                </a:solidFill>
              </a:rPr>
              <a:t> similar to what concept we’ve discussed?</a:t>
            </a:r>
          </a:p>
        </p:txBody>
      </p:sp>
      <p:sp>
        <p:nvSpPr>
          <p:cNvPr id="503" name="Shape 503"/>
          <p:cNvSpPr txBox="1"/>
          <p:nvPr/>
        </p:nvSpPr>
        <p:spPr>
          <a:xfrm>
            <a:off x="1365800" y="3567925"/>
            <a:ext cx="2691000" cy="724500"/>
          </a:xfrm>
          <a:prstGeom prst="rect">
            <a:avLst/>
          </a:prstGeom>
          <a:noFill/>
          <a:ln>
            <a:noFill/>
          </a:ln>
        </p:spPr>
        <p:txBody>
          <a:bodyPr anchorCtr="0" anchor="t" bIns="91425" lIns="91425" rIns="91425" tIns="91425">
            <a:noAutofit/>
          </a:bodyPr>
          <a:lstStyle/>
          <a:p>
            <a:pPr lvl="0" rtl="0">
              <a:spcBef>
                <a:spcPts val="0"/>
              </a:spcBef>
              <a:buNone/>
            </a:pPr>
            <a:r>
              <a:rPr b="1" i="1" lang="en" sz="2000">
                <a:solidFill>
                  <a:srgbClr val="FF00FF"/>
                </a:solidFill>
              </a:rPr>
              <a:t>Predicted Variation!</a:t>
            </a: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7" name="Shape 507"/>
        <p:cNvGrpSpPr/>
        <p:nvPr/>
      </p:nvGrpSpPr>
      <p:grpSpPr>
        <a:xfrm>
          <a:off x="0" y="0"/>
          <a:ext cx="0" cy="0"/>
          <a:chOff x="0" y="0"/>
          <a:chExt cx="0" cy="0"/>
        </a:xfrm>
      </p:grpSpPr>
      <p:sp>
        <p:nvSpPr>
          <p:cNvPr id="508" name="Shape 508"/>
          <p:cNvSpPr txBox="1"/>
          <p:nvPr>
            <p:ph type="title"/>
          </p:nvPr>
        </p:nvSpPr>
        <p:spPr>
          <a:xfrm>
            <a:off x="457200" y="205978"/>
            <a:ext cx="8229600" cy="857400"/>
          </a:xfrm>
          <a:prstGeom prst="rect">
            <a:avLst/>
          </a:prstGeom>
        </p:spPr>
        <p:txBody>
          <a:bodyPr anchorCtr="0" anchor="ctr" bIns="91425" lIns="91425" rIns="91425" tIns="91425">
            <a:noAutofit/>
          </a:bodyPr>
          <a:lstStyle/>
          <a:p>
            <a:pPr lvl="0" rtl="0">
              <a:spcBef>
                <a:spcPts val="0"/>
              </a:spcBef>
              <a:buNone/>
            </a:pPr>
            <a:r>
              <a:t/>
            </a:r>
            <a:endParaRPr/>
          </a:p>
        </p:txBody>
      </p:sp>
      <p:sp>
        <p:nvSpPr>
          <p:cNvPr id="509" name="Shape 509"/>
          <p:cNvSpPr txBox="1"/>
          <p:nvPr>
            <p:ph idx="1" type="body"/>
          </p:nvPr>
        </p:nvSpPr>
        <p:spPr>
          <a:xfrm>
            <a:off x="457200" y="421200"/>
            <a:ext cx="8229600" cy="4301100"/>
          </a:xfrm>
          <a:prstGeom prst="rect">
            <a:avLst/>
          </a:prstGeom>
        </p:spPr>
        <p:txBody>
          <a:bodyPr anchorCtr="0" anchor="t" bIns="91425" lIns="91425" rIns="91425" tIns="91425">
            <a:noAutofit/>
          </a:bodyPr>
          <a:lstStyle/>
          <a:p>
            <a:pPr lvl="0" rtl="0">
              <a:spcBef>
                <a:spcPts val="0"/>
              </a:spcBef>
              <a:buNone/>
            </a:pPr>
            <a:r>
              <a:rPr b="1" lang="en" sz="4800" u="sng">
                <a:solidFill>
                  <a:srgbClr val="00FF00"/>
                </a:solidFill>
              </a:rPr>
              <a:t>S</a:t>
            </a:r>
            <a:r>
              <a:rPr b="1" lang="en" sz="3600">
                <a:solidFill>
                  <a:srgbClr val="FFFFFF"/>
                </a:solidFill>
              </a:rPr>
              <a:t>ingle Responsibility Principle</a:t>
            </a:r>
          </a:p>
          <a:p>
            <a:pPr lvl="0" rtl="0">
              <a:spcBef>
                <a:spcPts val="0"/>
              </a:spcBef>
              <a:buNone/>
            </a:pPr>
            <a:r>
              <a:rPr b="1" lang="en" sz="4800" u="sng">
                <a:solidFill>
                  <a:srgbClr val="00FF00"/>
                </a:solidFill>
              </a:rPr>
              <a:t>O</a:t>
            </a:r>
            <a:r>
              <a:rPr b="1" lang="en" sz="3600">
                <a:solidFill>
                  <a:srgbClr val="FFFFFF"/>
                </a:solidFill>
              </a:rPr>
              <a:t>pen / Closed Principle</a:t>
            </a:r>
          </a:p>
          <a:p>
            <a:pPr lvl="0" rtl="0">
              <a:spcBef>
                <a:spcPts val="0"/>
              </a:spcBef>
              <a:buNone/>
            </a:pPr>
            <a:r>
              <a:rPr b="1" lang="en" sz="4800" u="sng">
                <a:solidFill>
                  <a:srgbClr val="00FF00"/>
                </a:solidFill>
              </a:rPr>
              <a:t>L</a:t>
            </a:r>
            <a:r>
              <a:rPr b="1" lang="en" sz="3600">
                <a:solidFill>
                  <a:srgbClr val="FFFFFF"/>
                </a:solidFill>
              </a:rPr>
              <a:t>iskov Substitution Principle</a:t>
            </a:r>
          </a:p>
          <a:p>
            <a:pPr lvl="0" rtl="0">
              <a:spcBef>
                <a:spcPts val="0"/>
              </a:spcBef>
              <a:buNone/>
            </a:pPr>
            <a:r>
              <a:rPr b="1" lang="en" sz="4800" u="sng">
                <a:solidFill>
                  <a:srgbClr val="00FF00"/>
                </a:solidFill>
              </a:rPr>
              <a:t>I</a:t>
            </a:r>
          </a:p>
          <a:p>
            <a:pPr lvl="0" rtl="0">
              <a:spcBef>
                <a:spcPts val="0"/>
              </a:spcBef>
              <a:buNone/>
            </a:pPr>
            <a:r>
              <a:rPr b="1" lang="en" sz="4800" u="sng">
                <a:solidFill>
                  <a:srgbClr val="00FF00"/>
                </a:solidFill>
              </a:rPr>
              <a:t>D</a:t>
            </a: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3" name="Shape 513"/>
        <p:cNvGrpSpPr/>
        <p:nvPr/>
      </p:nvGrpSpPr>
      <p:grpSpPr>
        <a:xfrm>
          <a:off x="0" y="0"/>
          <a:ext cx="0" cy="0"/>
          <a:chOff x="0" y="0"/>
          <a:chExt cx="0" cy="0"/>
        </a:xfrm>
      </p:grpSpPr>
      <p:sp>
        <p:nvSpPr>
          <p:cNvPr id="514" name="Shape 514"/>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b="1" lang="en" sz="3959">
                <a:solidFill>
                  <a:srgbClr val="00FF00"/>
                </a:solidFill>
              </a:rPr>
              <a:t>L</a:t>
            </a:r>
            <a:r>
              <a:rPr lang="en" sz="3959">
                <a:solidFill>
                  <a:schemeClr val="lt1"/>
                </a:solidFill>
              </a:rPr>
              <a:t>iskov Substitution Principle</a:t>
            </a:r>
          </a:p>
        </p:txBody>
      </p:sp>
      <p:sp>
        <p:nvSpPr>
          <p:cNvPr id="515" name="Shape 515"/>
          <p:cNvSpPr txBox="1"/>
          <p:nvPr>
            <p:ph idx="1" type="body"/>
          </p:nvPr>
        </p:nvSpPr>
        <p:spPr>
          <a:xfrm>
            <a:off x="457200" y="1200150"/>
            <a:ext cx="8229600" cy="3394500"/>
          </a:xfrm>
          <a:prstGeom prst="rect">
            <a:avLst/>
          </a:prstGeom>
          <a:noFill/>
          <a:ln>
            <a:noFill/>
          </a:ln>
        </p:spPr>
        <p:txBody>
          <a:bodyPr anchorCtr="0" anchor="t" bIns="45700" lIns="91425" rIns="91425" tIns="45700">
            <a:noAutofit/>
          </a:bodyPr>
          <a:lstStyle/>
          <a:p>
            <a:pPr indent="0" lvl="0" marL="0" rtl="0" algn="just">
              <a:spcBef>
                <a:spcPts val="0"/>
              </a:spcBef>
              <a:buNone/>
            </a:pPr>
            <a:r>
              <a:rPr i="1" lang="en" sz="2000">
                <a:solidFill>
                  <a:schemeClr val="lt1"/>
                </a:solidFill>
                <a:latin typeface="Arial"/>
                <a:ea typeface="Arial"/>
                <a:cs typeface="Arial"/>
                <a:sym typeface="Arial"/>
              </a:rPr>
              <a:t>“Subclasses </a:t>
            </a:r>
            <a:r>
              <a:rPr i="1" lang="en" sz="2000">
                <a:solidFill>
                  <a:srgbClr val="00FF00"/>
                </a:solidFill>
                <a:latin typeface="Arial"/>
                <a:ea typeface="Arial"/>
                <a:cs typeface="Arial"/>
                <a:sym typeface="Arial"/>
              </a:rPr>
              <a:t>should be substitutable</a:t>
            </a:r>
            <a:r>
              <a:rPr i="1" lang="en" sz="2000">
                <a:solidFill>
                  <a:schemeClr val="lt1"/>
                </a:solidFill>
                <a:latin typeface="Arial"/>
                <a:ea typeface="Arial"/>
                <a:cs typeface="Arial"/>
                <a:sym typeface="Arial"/>
              </a:rPr>
              <a:t> for their base/parent class”</a:t>
            </a:r>
          </a:p>
          <a:p>
            <a:pPr indent="0" lvl="0" marL="0" rtl="0" algn="just">
              <a:spcBef>
                <a:spcPts val="0"/>
              </a:spcBef>
              <a:buNone/>
            </a:pPr>
            <a:r>
              <a:t/>
            </a:r>
            <a:endParaRPr sz="1800">
              <a:solidFill>
                <a:schemeClr val="lt1"/>
              </a:solidFill>
              <a:latin typeface="Arial"/>
              <a:ea typeface="Arial"/>
              <a:cs typeface="Arial"/>
              <a:sym typeface="Arial"/>
            </a:endParaRPr>
          </a:p>
          <a:p>
            <a:pPr indent="-342900" lvl="0" marL="457200" rtl="0" algn="just">
              <a:spcBef>
                <a:spcPts val="0"/>
              </a:spcBef>
              <a:buClr>
                <a:schemeClr val="lt1"/>
              </a:buClr>
              <a:buSzPct val="100000"/>
              <a:buFont typeface="Arial"/>
            </a:pPr>
            <a:r>
              <a:rPr lang="en" sz="1800">
                <a:solidFill>
                  <a:schemeClr val="lt1"/>
                </a:solidFill>
                <a:latin typeface="Arial"/>
                <a:ea typeface="Arial"/>
                <a:cs typeface="Arial"/>
                <a:sym typeface="Arial"/>
              </a:rPr>
              <a:t>If a piece of client code works for a type, </a:t>
            </a:r>
          </a:p>
          <a:p>
            <a:pPr indent="457200" lvl="0" marL="0" rtl="0" algn="just">
              <a:spcBef>
                <a:spcPts val="0"/>
              </a:spcBef>
              <a:buNone/>
            </a:pPr>
            <a:r>
              <a:rPr lang="en" sz="1800">
                <a:solidFill>
                  <a:schemeClr val="lt1"/>
                </a:solidFill>
                <a:latin typeface="Arial"/>
                <a:ea typeface="Arial"/>
                <a:cs typeface="Arial"/>
                <a:sym typeface="Arial"/>
              </a:rPr>
              <a:t>then it must work for all derived types.</a:t>
            </a:r>
          </a:p>
          <a:p>
            <a:pPr indent="457200" lvl="0" marL="0" rtl="0" algn="just">
              <a:spcBef>
                <a:spcPts val="0"/>
              </a:spcBef>
              <a:buNone/>
            </a:pPr>
            <a:r>
              <a:t/>
            </a:r>
            <a:endParaRPr sz="1800">
              <a:solidFill>
                <a:schemeClr val="lt1"/>
              </a:solidFill>
              <a:latin typeface="Arial"/>
              <a:ea typeface="Arial"/>
              <a:cs typeface="Arial"/>
              <a:sym typeface="Arial"/>
            </a:endParaRPr>
          </a:p>
          <a:p>
            <a:pPr indent="-342900" lvl="0" marL="457200" rtl="0" algn="just">
              <a:spcBef>
                <a:spcPts val="0"/>
              </a:spcBef>
              <a:buClr>
                <a:schemeClr val="lt1"/>
              </a:buClr>
              <a:buSzPct val="100000"/>
              <a:buFont typeface="Arial"/>
            </a:pPr>
            <a:r>
              <a:rPr lang="en" sz="1800">
                <a:solidFill>
                  <a:schemeClr val="lt1"/>
                </a:solidFill>
                <a:latin typeface="Arial"/>
                <a:ea typeface="Arial"/>
                <a:cs typeface="Arial"/>
                <a:sym typeface="Arial"/>
              </a:rPr>
              <a:t>A new subtype should not </a:t>
            </a:r>
          </a:p>
          <a:p>
            <a:pPr indent="457200" lvl="0" marL="0" rtl="0" algn="just">
              <a:spcBef>
                <a:spcPts val="0"/>
              </a:spcBef>
              <a:buNone/>
            </a:pPr>
            <a:r>
              <a:rPr lang="en" sz="1800">
                <a:solidFill>
                  <a:schemeClr val="lt1"/>
                </a:solidFill>
                <a:latin typeface="Arial"/>
                <a:ea typeface="Arial"/>
                <a:cs typeface="Arial"/>
                <a:sym typeface="Arial"/>
              </a:rPr>
              <a:t>screw up the client code</a:t>
            </a:r>
          </a:p>
          <a:p>
            <a:pPr indent="0" lvl="0" marL="0" rtl="0" algn="just">
              <a:spcBef>
                <a:spcPts val="0"/>
              </a:spcBef>
              <a:buNone/>
            </a:pPr>
            <a:r>
              <a:t/>
            </a:r>
            <a:endParaRPr sz="1800">
              <a:solidFill>
                <a:schemeClr val="lt1"/>
              </a:solidFill>
              <a:latin typeface="Arial"/>
              <a:ea typeface="Arial"/>
              <a:cs typeface="Arial"/>
              <a:sym typeface="Arial"/>
            </a:endParaRPr>
          </a:p>
          <a:p>
            <a:pPr indent="0" lvl="0" marL="0" rtl="0" algn="just">
              <a:spcBef>
                <a:spcPts val="0"/>
              </a:spcBef>
              <a:buNone/>
            </a:pPr>
            <a:r>
              <a:t/>
            </a:r>
            <a:endParaRPr sz="1800">
              <a:solidFill>
                <a:schemeClr val="lt1"/>
              </a:solidFill>
              <a:latin typeface="Arial"/>
              <a:ea typeface="Arial"/>
              <a:cs typeface="Arial"/>
              <a:sym typeface="Arial"/>
            </a:endParaRPr>
          </a:p>
          <a:p>
            <a:pPr indent="-69850" lvl="0" rtl="0" algn="just">
              <a:spcBef>
                <a:spcPts val="0"/>
              </a:spcBef>
              <a:buClr>
                <a:schemeClr val="dk1"/>
              </a:buClr>
              <a:buSzPct val="61111"/>
              <a:buFont typeface="Arial"/>
              <a:buNone/>
            </a:pPr>
            <a:r>
              <a:rPr lang="en" sz="1800">
                <a:solidFill>
                  <a:schemeClr val="lt1"/>
                </a:solidFill>
                <a:latin typeface="Arial"/>
                <a:ea typeface="Arial"/>
                <a:cs typeface="Arial"/>
                <a:sym typeface="Arial"/>
              </a:rPr>
              <a:t>        </a:t>
            </a:r>
          </a:p>
          <a:p>
            <a:pPr indent="-342900" lvl="0" marL="342900" marR="0" rtl="0" algn="just">
              <a:spcBef>
                <a:spcPts val="640"/>
              </a:spcBef>
              <a:spcAft>
                <a:spcPts val="0"/>
              </a:spcAft>
              <a:buClr>
                <a:schemeClr val="dk1"/>
              </a:buClr>
              <a:buSzPct val="100000"/>
              <a:buFont typeface="Arial"/>
              <a:buNone/>
            </a:pPr>
            <a:r>
              <a:t/>
            </a:r>
            <a:endParaRPr b="1" i="0" sz="3200" u="none" cap="none" strike="noStrike">
              <a:solidFill>
                <a:srgbClr val="CC00CC"/>
              </a:solidFill>
              <a:latin typeface="Calibri"/>
              <a:ea typeface="Calibri"/>
              <a:cs typeface="Calibri"/>
              <a:sym typeface="Calibri"/>
            </a:endParaRPr>
          </a:p>
          <a:p>
            <a:pPr indent="-342900" lvl="0" marL="342900" marR="0" rtl="0" algn="just">
              <a:spcBef>
                <a:spcPts val="640"/>
              </a:spcBef>
              <a:buClr>
                <a:schemeClr val="dk1"/>
              </a:buClr>
              <a:buSzPct val="100000"/>
              <a:buFont typeface="Arial"/>
              <a:buNone/>
            </a:pPr>
            <a:r>
              <a:t/>
            </a:r>
            <a:endParaRPr b="0" i="0" sz="3200" u="none" cap="none" strike="noStrike">
              <a:solidFill>
                <a:srgbClr val="CC00CC"/>
              </a:solidFill>
              <a:latin typeface="Calibri"/>
              <a:ea typeface="Calibri"/>
              <a:cs typeface="Calibri"/>
              <a:sym typeface="Calibri"/>
            </a:endParaRPr>
          </a:p>
        </p:txBody>
      </p:sp>
      <p:pic>
        <p:nvPicPr>
          <p:cNvPr id="516" name="Shape 516"/>
          <p:cNvPicPr preferRelativeResize="0"/>
          <p:nvPr/>
        </p:nvPicPr>
        <p:blipFill>
          <a:blip r:embed="rId3">
            <a:alphaModFix/>
          </a:blip>
          <a:stretch>
            <a:fillRect/>
          </a:stretch>
        </p:blipFill>
        <p:spPr>
          <a:xfrm>
            <a:off x="5152375" y="1915275"/>
            <a:ext cx="3763700" cy="3016874"/>
          </a:xfrm>
          <a:prstGeom prst="rect">
            <a:avLst/>
          </a:prstGeom>
          <a:noFill/>
          <a:ln>
            <a:noFill/>
          </a:ln>
        </p:spPr>
      </p:pic>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0" name="Shape 520"/>
        <p:cNvGrpSpPr/>
        <p:nvPr/>
      </p:nvGrpSpPr>
      <p:grpSpPr>
        <a:xfrm>
          <a:off x="0" y="0"/>
          <a:ext cx="0" cy="0"/>
          <a:chOff x="0" y="0"/>
          <a:chExt cx="0" cy="0"/>
        </a:xfrm>
      </p:grpSpPr>
      <p:sp>
        <p:nvSpPr>
          <p:cNvPr id="521" name="Shape 521"/>
          <p:cNvSpPr txBox="1"/>
          <p:nvPr>
            <p:ph type="title"/>
          </p:nvPr>
        </p:nvSpPr>
        <p:spPr>
          <a:xfrm>
            <a:off x="457200" y="205978"/>
            <a:ext cx="8229600" cy="857400"/>
          </a:xfrm>
          <a:prstGeom prst="rect">
            <a:avLst/>
          </a:prstGeom>
        </p:spPr>
        <p:txBody>
          <a:bodyPr anchorCtr="0" anchor="ctr" bIns="91425" lIns="91425" rIns="91425" tIns="91425">
            <a:noAutofit/>
          </a:bodyPr>
          <a:lstStyle/>
          <a:p>
            <a:pPr lvl="0" rtl="0">
              <a:spcBef>
                <a:spcPts val="0"/>
              </a:spcBef>
              <a:buNone/>
            </a:pPr>
            <a:r>
              <a:t/>
            </a:r>
            <a:endParaRPr/>
          </a:p>
        </p:txBody>
      </p:sp>
      <p:sp>
        <p:nvSpPr>
          <p:cNvPr id="522" name="Shape 522"/>
          <p:cNvSpPr txBox="1"/>
          <p:nvPr>
            <p:ph idx="1" type="body"/>
          </p:nvPr>
        </p:nvSpPr>
        <p:spPr>
          <a:xfrm>
            <a:off x="457200" y="421200"/>
            <a:ext cx="8229600" cy="4301100"/>
          </a:xfrm>
          <a:prstGeom prst="rect">
            <a:avLst/>
          </a:prstGeom>
        </p:spPr>
        <p:txBody>
          <a:bodyPr anchorCtr="0" anchor="t" bIns="91425" lIns="91425" rIns="91425" tIns="91425">
            <a:noAutofit/>
          </a:bodyPr>
          <a:lstStyle/>
          <a:p>
            <a:pPr lvl="0" rtl="0">
              <a:spcBef>
                <a:spcPts val="0"/>
              </a:spcBef>
              <a:buNone/>
            </a:pPr>
            <a:r>
              <a:rPr b="1" lang="en" sz="4800" u="sng">
                <a:solidFill>
                  <a:srgbClr val="00FF00"/>
                </a:solidFill>
              </a:rPr>
              <a:t>S</a:t>
            </a:r>
            <a:r>
              <a:rPr b="1" lang="en" sz="3600">
                <a:solidFill>
                  <a:srgbClr val="FFFFFF"/>
                </a:solidFill>
              </a:rPr>
              <a:t>ingle Responsibility Principle</a:t>
            </a:r>
          </a:p>
          <a:p>
            <a:pPr lvl="0" rtl="0">
              <a:spcBef>
                <a:spcPts val="0"/>
              </a:spcBef>
              <a:buNone/>
            </a:pPr>
            <a:r>
              <a:rPr b="1" lang="en" sz="4800" u="sng">
                <a:solidFill>
                  <a:srgbClr val="00FF00"/>
                </a:solidFill>
              </a:rPr>
              <a:t>O</a:t>
            </a:r>
            <a:r>
              <a:rPr b="1" lang="en" sz="3600">
                <a:solidFill>
                  <a:srgbClr val="FFFFFF"/>
                </a:solidFill>
              </a:rPr>
              <a:t>pen / Closed Principle</a:t>
            </a:r>
          </a:p>
          <a:p>
            <a:pPr lvl="0" rtl="0">
              <a:spcBef>
                <a:spcPts val="0"/>
              </a:spcBef>
              <a:buNone/>
            </a:pPr>
            <a:r>
              <a:rPr b="1" lang="en" sz="4800" u="sng">
                <a:solidFill>
                  <a:srgbClr val="00FF00"/>
                </a:solidFill>
              </a:rPr>
              <a:t>L</a:t>
            </a:r>
            <a:r>
              <a:rPr b="1" lang="en" sz="3600">
                <a:solidFill>
                  <a:srgbClr val="FFFFFF"/>
                </a:solidFill>
              </a:rPr>
              <a:t>iskov Substitution Principle</a:t>
            </a:r>
          </a:p>
          <a:p>
            <a:pPr lvl="0" rtl="0">
              <a:spcBef>
                <a:spcPts val="0"/>
              </a:spcBef>
              <a:buNone/>
            </a:pPr>
            <a:r>
              <a:rPr b="1" lang="en" sz="4800" u="sng">
                <a:solidFill>
                  <a:srgbClr val="00FF00"/>
                </a:solidFill>
              </a:rPr>
              <a:t>I</a:t>
            </a:r>
            <a:r>
              <a:rPr b="1" lang="en" sz="3600">
                <a:solidFill>
                  <a:srgbClr val="FFFFFF"/>
                </a:solidFill>
              </a:rPr>
              <a:t>nterface Segregation Principle</a:t>
            </a:r>
          </a:p>
          <a:p>
            <a:pPr lvl="0" rtl="0">
              <a:spcBef>
                <a:spcPts val="0"/>
              </a:spcBef>
              <a:buNone/>
            </a:pPr>
            <a:r>
              <a:rPr b="1" lang="en" sz="4800" u="sng">
                <a:solidFill>
                  <a:srgbClr val="00FF00"/>
                </a:solidFill>
              </a:rPr>
              <a:t>D</a:t>
            </a: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6" name="Shape 526"/>
        <p:cNvGrpSpPr/>
        <p:nvPr/>
      </p:nvGrpSpPr>
      <p:grpSpPr>
        <a:xfrm>
          <a:off x="0" y="0"/>
          <a:ext cx="0" cy="0"/>
          <a:chOff x="0" y="0"/>
          <a:chExt cx="0" cy="0"/>
        </a:xfrm>
      </p:grpSpPr>
      <p:sp>
        <p:nvSpPr>
          <p:cNvPr id="527" name="Shape 527"/>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b="1" lang="en" sz="3959">
                <a:solidFill>
                  <a:srgbClr val="00FF00"/>
                </a:solidFill>
              </a:rPr>
              <a:t>I</a:t>
            </a:r>
            <a:r>
              <a:rPr lang="en" sz="3959">
                <a:solidFill>
                  <a:schemeClr val="lt1"/>
                </a:solidFill>
              </a:rPr>
              <a:t>nterface Segregation Principle</a:t>
            </a:r>
          </a:p>
        </p:txBody>
      </p:sp>
      <p:sp>
        <p:nvSpPr>
          <p:cNvPr id="528" name="Shape 528"/>
          <p:cNvSpPr txBox="1"/>
          <p:nvPr>
            <p:ph idx="1" type="body"/>
          </p:nvPr>
        </p:nvSpPr>
        <p:spPr>
          <a:xfrm>
            <a:off x="457200" y="1200150"/>
            <a:ext cx="8229600" cy="3394500"/>
          </a:xfrm>
          <a:prstGeom prst="rect">
            <a:avLst/>
          </a:prstGeom>
          <a:noFill/>
          <a:ln>
            <a:noFill/>
          </a:ln>
        </p:spPr>
        <p:txBody>
          <a:bodyPr anchorCtr="0" anchor="t" bIns="45700" lIns="91425" rIns="91425" tIns="45700">
            <a:noAutofit/>
          </a:bodyPr>
          <a:lstStyle/>
          <a:p>
            <a:pPr indent="0" lvl="0" marL="0" rtl="0" algn="just">
              <a:spcBef>
                <a:spcPts val="0"/>
              </a:spcBef>
              <a:buNone/>
            </a:pPr>
            <a:r>
              <a:rPr i="1" lang="en" sz="2000">
                <a:solidFill>
                  <a:schemeClr val="lt1"/>
                </a:solidFill>
                <a:latin typeface="Arial"/>
                <a:ea typeface="Arial"/>
                <a:cs typeface="Arial"/>
                <a:sym typeface="Arial"/>
              </a:rPr>
              <a:t>A client should never be forced to implement </a:t>
            </a:r>
          </a:p>
          <a:p>
            <a:pPr indent="0" lvl="0" marL="0" rtl="0" algn="just">
              <a:spcBef>
                <a:spcPts val="0"/>
              </a:spcBef>
              <a:buNone/>
            </a:pPr>
            <a:r>
              <a:rPr i="1" lang="en" sz="2000">
                <a:solidFill>
                  <a:schemeClr val="lt1"/>
                </a:solidFill>
                <a:latin typeface="Arial"/>
                <a:ea typeface="Arial"/>
                <a:cs typeface="Arial"/>
                <a:sym typeface="Arial"/>
              </a:rPr>
              <a:t>an interface that </a:t>
            </a:r>
            <a:r>
              <a:rPr i="1" lang="en" sz="2000">
                <a:solidFill>
                  <a:srgbClr val="00FF00"/>
                </a:solidFill>
                <a:latin typeface="Arial"/>
                <a:ea typeface="Arial"/>
                <a:cs typeface="Arial"/>
                <a:sym typeface="Arial"/>
              </a:rPr>
              <a:t>it doesn’t use</a:t>
            </a:r>
            <a:r>
              <a:rPr i="1" lang="en" sz="2000">
                <a:solidFill>
                  <a:schemeClr val="lt1"/>
                </a:solidFill>
                <a:latin typeface="Arial"/>
                <a:ea typeface="Arial"/>
                <a:cs typeface="Arial"/>
                <a:sym typeface="Arial"/>
              </a:rPr>
              <a:t> </a:t>
            </a:r>
          </a:p>
          <a:p>
            <a:pPr indent="457200" lvl="0" marL="914400" rtl="0" algn="just">
              <a:spcBef>
                <a:spcPts val="0"/>
              </a:spcBef>
              <a:buNone/>
            </a:pPr>
            <a:r>
              <a:rPr b="1" i="1" lang="en" sz="2200">
                <a:solidFill>
                  <a:schemeClr val="lt1"/>
                </a:solidFill>
                <a:latin typeface="Arial"/>
                <a:ea typeface="Arial"/>
                <a:cs typeface="Arial"/>
                <a:sym typeface="Arial"/>
              </a:rPr>
              <a:t>or</a:t>
            </a:r>
            <a:r>
              <a:rPr i="1" lang="en" sz="2000">
                <a:solidFill>
                  <a:schemeClr val="lt1"/>
                </a:solidFill>
                <a:latin typeface="Arial"/>
                <a:ea typeface="Arial"/>
                <a:cs typeface="Arial"/>
                <a:sym typeface="Arial"/>
              </a:rPr>
              <a:t> </a:t>
            </a:r>
          </a:p>
          <a:p>
            <a:pPr indent="0" lvl="0" marL="0" rtl="0" algn="just">
              <a:spcBef>
                <a:spcPts val="0"/>
              </a:spcBef>
              <a:buNone/>
            </a:pPr>
            <a:r>
              <a:rPr i="1" lang="en" sz="2000">
                <a:solidFill>
                  <a:schemeClr val="lt1"/>
                </a:solidFill>
                <a:latin typeface="Arial"/>
                <a:ea typeface="Arial"/>
                <a:cs typeface="Arial"/>
                <a:sym typeface="Arial"/>
              </a:rPr>
              <a:t>clients shouldn’t be forced to depend on </a:t>
            </a:r>
          </a:p>
          <a:p>
            <a:pPr indent="0" lvl="0" marL="0" rtl="0" algn="just">
              <a:spcBef>
                <a:spcPts val="0"/>
              </a:spcBef>
              <a:buNone/>
            </a:pPr>
            <a:r>
              <a:rPr i="1" lang="en" sz="2000">
                <a:solidFill>
                  <a:schemeClr val="lt1"/>
                </a:solidFill>
                <a:latin typeface="Arial"/>
                <a:ea typeface="Arial"/>
                <a:cs typeface="Arial"/>
                <a:sym typeface="Arial"/>
              </a:rPr>
              <a:t>methods </a:t>
            </a:r>
            <a:r>
              <a:rPr i="1" lang="en" sz="2000">
                <a:solidFill>
                  <a:srgbClr val="00FF00"/>
                </a:solidFill>
                <a:latin typeface="Arial"/>
                <a:ea typeface="Arial"/>
                <a:cs typeface="Arial"/>
                <a:sym typeface="Arial"/>
              </a:rPr>
              <a:t>they don’t use</a:t>
            </a:r>
            <a:r>
              <a:rPr i="1" lang="en" sz="2000">
                <a:solidFill>
                  <a:schemeClr val="lt1"/>
                </a:solidFill>
                <a:latin typeface="Arial"/>
                <a:ea typeface="Arial"/>
                <a:cs typeface="Arial"/>
                <a:sym typeface="Arial"/>
              </a:rPr>
              <a:t>.</a:t>
            </a:r>
          </a:p>
          <a:p>
            <a:pPr indent="0" lvl="0" marL="0" rtl="0" algn="just">
              <a:spcBef>
                <a:spcPts val="0"/>
              </a:spcBef>
              <a:buNone/>
            </a:pPr>
            <a:r>
              <a:t/>
            </a:r>
            <a:endParaRPr sz="1800">
              <a:solidFill>
                <a:schemeClr val="lt1"/>
              </a:solidFill>
              <a:latin typeface="Arial"/>
              <a:ea typeface="Arial"/>
              <a:cs typeface="Arial"/>
              <a:sym typeface="Arial"/>
            </a:endParaRPr>
          </a:p>
          <a:p>
            <a:pPr indent="0" lvl="0" marL="0" rtl="0" algn="just">
              <a:spcBef>
                <a:spcPts val="0"/>
              </a:spcBef>
              <a:buNone/>
            </a:pPr>
            <a:r>
              <a:t/>
            </a:r>
            <a:endParaRPr sz="1800">
              <a:solidFill>
                <a:schemeClr val="lt1"/>
              </a:solidFill>
              <a:latin typeface="Arial"/>
              <a:ea typeface="Arial"/>
              <a:cs typeface="Arial"/>
              <a:sym typeface="Arial"/>
            </a:endParaRPr>
          </a:p>
          <a:p>
            <a:pPr indent="-342900" lvl="0" marL="457200" rtl="0" algn="just">
              <a:spcBef>
                <a:spcPts val="0"/>
              </a:spcBef>
              <a:buClr>
                <a:schemeClr val="lt1"/>
              </a:buClr>
              <a:buSzPct val="100000"/>
              <a:buFont typeface="Arial"/>
            </a:pPr>
            <a:r>
              <a:rPr lang="en" sz="1800">
                <a:solidFill>
                  <a:schemeClr val="lt1"/>
                </a:solidFill>
                <a:latin typeface="Arial"/>
                <a:ea typeface="Arial"/>
                <a:cs typeface="Arial"/>
                <a:sym typeface="Arial"/>
              </a:rPr>
              <a:t>Many client specific classes are better </a:t>
            </a:r>
          </a:p>
          <a:p>
            <a:pPr indent="457200" lvl="0" marL="0" rtl="0" algn="just">
              <a:spcBef>
                <a:spcPts val="0"/>
              </a:spcBef>
              <a:buNone/>
            </a:pPr>
            <a:r>
              <a:rPr lang="en" sz="1800">
                <a:solidFill>
                  <a:schemeClr val="lt1"/>
                </a:solidFill>
                <a:latin typeface="Arial"/>
                <a:ea typeface="Arial"/>
                <a:cs typeface="Arial"/>
                <a:sym typeface="Arial"/>
              </a:rPr>
              <a:t>than one general purpose class</a:t>
            </a:r>
          </a:p>
          <a:p>
            <a:pPr indent="457200" lvl="0" marL="0" rtl="0" algn="just">
              <a:spcBef>
                <a:spcPts val="0"/>
              </a:spcBef>
              <a:buNone/>
            </a:pPr>
            <a:r>
              <a:t/>
            </a:r>
            <a:endParaRPr sz="1800">
              <a:solidFill>
                <a:schemeClr val="lt1"/>
              </a:solidFill>
              <a:latin typeface="Arial"/>
              <a:ea typeface="Arial"/>
              <a:cs typeface="Arial"/>
              <a:sym typeface="Arial"/>
            </a:endParaRPr>
          </a:p>
          <a:p>
            <a:pPr indent="-342900" lvl="0" marL="457200" rtl="0" algn="just">
              <a:spcBef>
                <a:spcPts val="0"/>
              </a:spcBef>
              <a:buClr>
                <a:schemeClr val="lt1"/>
              </a:buClr>
              <a:buSzPct val="100000"/>
              <a:buFont typeface="Arial"/>
            </a:pPr>
            <a:r>
              <a:rPr lang="en" sz="1800">
                <a:solidFill>
                  <a:schemeClr val="lt1"/>
                </a:solidFill>
                <a:latin typeface="Arial"/>
                <a:ea typeface="Arial"/>
                <a:cs typeface="Arial"/>
                <a:sym typeface="Arial"/>
              </a:rPr>
              <a:t>Helps for Highly Cohesive code</a:t>
            </a:r>
          </a:p>
          <a:p>
            <a:pPr indent="-69850" lvl="0" rtl="0" algn="just">
              <a:spcBef>
                <a:spcPts val="0"/>
              </a:spcBef>
              <a:buClr>
                <a:schemeClr val="dk1"/>
              </a:buClr>
              <a:buSzPct val="61111"/>
              <a:buFont typeface="Arial"/>
              <a:buNone/>
            </a:pPr>
            <a:r>
              <a:rPr lang="en" sz="1800">
                <a:solidFill>
                  <a:schemeClr val="lt1"/>
                </a:solidFill>
                <a:latin typeface="Arial"/>
                <a:ea typeface="Arial"/>
                <a:cs typeface="Arial"/>
                <a:sym typeface="Arial"/>
              </a:rPr>
              <a:t>        </a:t>
            </a:r>
          </a:p>
          <a:p>
            <a:pPr indent="-342900" lvl="0" marL="342900" marR="0" rtl="0" algn="just">
              <a:spcBef>
                <a:spcPts val="640"/>
              </a:spcBef>
              <a:spcAft>
                <a:spcPts val="0"/>
              </a:spcAft>
              <a:buClr>
                <a:schemeClr val="dk1"/>
              </a:buClr>
              <a:buSzPct val="100000"/>
              <a:buFont typeface="Arial"/>
              <a:buNone/>
            </a:pPr>
            <a:r>
              <a:t/>
            </a:r>
            <a:endParaRPr b="1" i="0" sz="3200" u="none" cap="none" strike="noStrike">
              <a:solidFill>
                <a:srgbClr val="CC00CC"/>
              </a:solidFill>
              <a:latin typeface="Calibri"/>
              <a:ea typeface="Calibri"/>
              <a:cs typeface="Calibri"/>
              <a:sym typeface="Calibri"/>
            </a:endParaRPr>
          </a:p>
          <a:p>
            <a:pPr indent="-342900" lvl="0" marL="342900" marR="0" rtl="0" algn="just">
              <a:spcBef>
                <a:spcPts val="640"/>
              </a:spcBef>
              <a:buClr>
                <a:schemeClr val="dk1"/>
              </a:buClr>
              <a:buSzPct val="100000"/>
              <a:buFont typeface="Arial"/>
              <a:buNone/>
            </a:pPr>
            <a:r>
              <a:t/>
            </a:r>
            <a:endParaRPr b="0" i="0" sz="3200" u="none" cap="none" strike="noStrike">
              <a:solidFill>
                <a:srgbClr val="CC00CC"/>
              </a:solidFill>
              <a:latin typeface="Calibri"/>
              <a:ea typeface="Calibri"/>
              <a:cs typeface="Calibri"/>
              <a:sym typeface="Calibri"/>
            </a:endParaRPr>
          </a:p>
        </p:txBody>
      </p:sp>
      <p:pic>
        <p:nvPicPr>
          <p:cNvPr id="529" name="Shape 529"/>
          <p:cNvPicPr preferRelativeResize="0"/>
          <p:nvPr/>
        </p:nvPicPr>
        <p:blipFill>
          <a:blip r:embed="rId3">
            <a:alphaModFix/>
          </a:blip>
          <a:stretch>
            <a:fillRect/>
          </a:stretch>
        </p:blipFill>
        <p:spPr>
          <a:xfrm>
            <a:off x="5492125" y="1590024"/>
            <a:ext cx="3265774" cy="3265774"/>
          </a:xfrm>
          <a:prstGeom prst="rect">
            <a:avLst/>
          </a:prstGeom>
          <a:noFill/>
          <a:ln>
            <a:noFill/>
          </a:ln>
        </p:spPr>
      </p:pic>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3" name="Shape 533"/>
        <p:cNvGrpSpPr/>
        <p:nvPr/>
      </p:nvGrpSpPr>
      <p:grpSpPr>
        <a:xfrm>
          <a:off x="0" y="0"/>
          <a:ext cx="0" cy="0"/>
          <a:chOff x="0" y="0"/>
          <a:chExt cx="0" cy="0"/>
        </a:xfrm>
      </p:grpSpPr>
      <p:sp>
        <p:nvSpPr>
          <p:cNvPr id="534" name="Shape 534"/>
          <p:cNvSpPr txBox="1"/>
          <p:nvPr>
            <p:ph type="title"/>
          </p:nvPr>
        </p:nvSpPr>
        <p:spPr>
          <a:xfrm>
            <a:off x="457200" y="205978"/>
            <a:ext cx="8229600" cy="857400"/>
          </a:xfrm>
          <a:prstGeom prst="rect">
            <a:avLst/>
          </a:prstGeom>
        </p:spPr>
        <p:txBody>
          <a:bodyPr anchorCtr="0" anchor="ctr" bIns="91425" lIns="91425" rIns="91425" tIns="91425">
            <a:noAutofit/>
          </a:bodyPr>
          <a:lstStyle/>
          <a:p>
            <a:pPr lvl="0" rtl="0">
              <a:spcBef>
                <a:spcPts val="0"/>
              </a:spcBef>
              <a:buNone/>
            </a:pPr>
            <a:r>
              <a:t/>
            </a:r>
            <a:endParaRPr/>
          </a:p>
        </p:txBody>
      </p:sp>
      <p:sp>
        <p:nvSpPr>
          <p:cNvPr id="535" name="Shape 535"/>
          <p:cNvSpPr txBox="1"/>
          <p:nvPr>
            <p:ph idx="1" type="body"/>
          </p:nvPr>
        </p:nvSpPr>
        <p:spPr>
          <a:xfrm>
            <a:off x="457200" y="421200"/>
            <a:ext cx="8229600" cy="4301100"/>
          </a:xfrm>
          <a:prstGeom prst="rect">
            <a:avLst/>
          </a:prstGeom>
        </p:spPr>
        <p:txBody>
          <a:bodyPr anchorCtr="0" anchor="t" bIns="91425" lIns="91425" rIns="91425" tIns="91425">
            <a:noAutofit/>
          </a:bodyPr>
          <a:lstStyle/>
          <a:p>
            <a:pPr lvl="0" rtl="0">
              <a:spcBef>
                <a:spcPts val="0"/>
              </a:spcBef>
              <a:buNone/>
            </a:pPr>
            <a:r>
              <a:rPr b="1" lang="en" sz="4800" u="sng">
                <a:solidFill>
                  <a:srgbClr val="00FF00"/>
                </a:solidFill>
              </a:rPr>
              <a:t>S</a:t>
            </a:r>
            <a:r>
              <a:rPr b="1" lang="en" sz="3600">
                <a:solidFill>
                  <a:srgbClr val="FFFFFF"/>
                </a:solidFill>
              </a:rPr>
              <a:t>ingle Responsibility Principle</a:t>
            </a:r>
          </a:p>
          <a:p>
            <a:pPr lvl="0" rtl="0">
              <a:spcBef>
                <a:spcPts val="0"/>
              </a:spcBef>
              <a:buNone/>
            </a:pPr>
            <a:r>
              <a:rPr b="1" lang="en" sz="4800" u="sng">
                <a:solidFill>
                  <a:srgbClr val="00FF00"/>
                </a:solidFill>
              </a:rPr>
              <a:t>O</a:t>
            </a:r>
            <a:r>
              <a:rPr b="1" lang="en" sz="3600">
                <a:solidFill>
                  <a:srgbClr val="FFFFFF"/>
                </a:solidFill>
              </a:rPr>
              <a:t>pen / Closed Principle</a:t>
            </a:r>
          </a:p>
          <a:p>
            <a:pPr lvl="0" rtl="0">
              <a:spcBef>
                <a:spcPts val="0"/>
              </a:spcBef>
              <a:buNone/>
            </a:pPr>
            <a:r>
              <a:rPr b="1" lang="en" sz="4800" u="sng">
                <a:solidFill>
                  <a:srgbClr val="00FF00"/>
                </a:solidFill>
              </a:rPr>
              <a:t>L</a:t>
            </a:r>
            <a:r>
              <a:rPr b="1" lang="en" sz="3600">
                <a:solidFill>
                  <a:srgbClr val="FFFFFF"/>
                </a:solidFill>
              </a:rPr>
              <a:t>iskov Substitution Principle</a:t>
            </a:r>
          </a:p>
          <a:p>
            <a:pPr lvl="0" rtl="0">
              <a:spcBef>
                <a:spcPts val="0"/>
              </a:spcBef>
              <a:buNone/>
            </a:pPr>
            <a:r>
              <a:rPr b="1" lang="en" sz="4800" u="sng">
                <a:solidFill>
                  <a:srgbClr val="00FF00"/>
                </a:solidFill>
              </a:rPr>
              <a:t>I</a:t>
            </a:r>
            <a:r>
              <a:rPr b="1" lang="en" sz="3600">
                <a:solidFill>
                  <a:srgbClr val="FFFFFF"/>
                </a:solidFill>
              </a:rPr>
              <a:t>nterface Segregation Principle</a:t>
            </a:r>
          </a:p>
          <a:p>
            <a:pPr lvl="0" rtl="0">
              <a:spcBef>
                <a:spcPts val="0"/>
              </a:spcBef>
              <a:buNone/>
            </a:pPr>
            <a:r>
              <a:rPr b="1" lang="en" sz="4800" u="sng">
                <a:solidFill>
                  <a:srgbClr val="00FF00"/>
                </a:solidFill>
              </a:rPr>
              <a:t>D</a:t>
            </a:r>
            <a:r>
              <a:rPr b="1" lang="en" sz="3600">
                <a:solidFill>
                  <a:srgbClr val="FFFFFF"/>
                </a:solidFill>
              </a:rPr>
              <a:t>ependency Inversion</a:t>
            </a:r>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9" name="Shape 539"/>
        <p:cNvGrpSpPr/>
        <p:nvPr/>
      </p:nvGrpSpPr>
      <p:grpSpPr>
        <a:xfrm>
          <a:off x="0" y="0"/>
          <a:ext cx="0" cy="0"/>
          <a:chOff x="0" y="0"/>
          <a:chExt cx="0" cy="0"/>
        </a:xfrm>
      </p:grpSpPr>
      <p:sp>
        <p:nvSpPr>
          <p:cNvPr id="540" name="Shape 540"/>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b="1" lang="en" sz="3959">
                <a:solidFill>
                  <a:srgbClr val="00FF00"/>
                </a:solidFill>
              </a:rPr>
              <a:t>D</a:t>
            </a:r>
            <a:r>
              <a:rPr lang="en" sz="3959">
                <a:solidFill>
                  <a:schemeClr val="lt1"/>
                </a:solidFill>
              </a:rPr>
              <a:t>ependency Inversion Principle</a:t>
            </a:r>
          </a:p>
        </p:txBody>
      </p:sp>
      <p:sp>
        <p:nvSpPr>
          <p:cNvPr id="541" name="Shape 541"/>
          <p:cNvSpPr txBox="1"/>
          <p:nvPr>
            <p:ph idx="1" type="body"/>
          </p:nvPr>
        </p:nvSpPr>
        <p:spPr>
          <a:xfrm>
            <a:off x="457200" y="1200150"/>
            <a:ext cx="8229600" cy="3394500"/>
          </a:xfrm>
          <a:prstGeom prst="rect">
            <a:avLst/>
          </a:prstGeom>
          <a:noFill/>
          <a:ln>
            <a:noFill/>
          </a:ln>
        </p:spPr>
        <p:txBody>
          <a:bodyPr anchorCtr="0" anchor="t" bIns="45700" lIns="91425" rIns="91425" tIns="45700">
            <a:noAutofit/>
          </a:bodyPr>
          <a:lstStyle/>
          <a:p>
            <a:pPr indent="0" lvl="0" marL="0" rtl="0" algn="ctr">
              <a:spcBef>
                <a:spcPts val="0"/>
              </a:spcBef>
              <a:buNone/>
            </a:pPr>
            <a:r>
              <a:rPr lang="en" sz="2000">
                <a:solidFill>
                  <a:schemeClr val="lt1"/>
                </a:solidFill>
                <a:latin typeface="Arial"/>
                <a:ea typeface="Arial"/>
                <a:cs typeface="Arial"/>
                <a:sym typeface="Arial"/>
              </a:rPr>
              <a:t>High-level modules (i.e. business logic) </a:t>
            </a:r>
          </a:p>
          <a:p>
            <a:pPr indent="0" lvl="0" marL="0" rtl="0" algn="ctr">
              <a:spcBef>
                <a:spcPts val="0"/>
              </a:spcBef>
              <a:buNone/>
            </a:pPr>
            <a:r>
              <a:rPr i="1" lang="en" sz="2000">
                <a:solidFill>
                  <a:srgbClr val="00FF00"/>
                </a:solidFill>
                <a:latin typeface="Arial"/>
                <a:ea typeface="Arial"/>
                <a:cs typeface="Arial"/>
                <a:sym typeface="Arial"/>
              </a:rPr>
              <a:t>should not depend</a:t>
            </a:r>
            <a:r>
              <a:rPr lang="en" sz="2000">
                <a:solidFill>
                  <a:schemeClr val="lt1"/>
                </a:solidFill>
                <a:latin typeface="Arial"/>
                <a:ea typeface="Arial"/>
                <a:cs typeface="Arial"/>
                <a:sym typeface="Arial"/>
              </a:rPr>
              <a:t> on low-level modules </a:t>
            </a:r>
          </a:p>
          <a:p>
            <a:pPr indent="0" lvl="0" marL="0" rtl="0" algn="ctr">
              <a:spcBef>
                <a:spcPts val="0"/>
              </a:spcBef>
              <a:buNone/>
            </a:pPr>
            <a:r>
              <a:rPr lang="en" sz="2000">
                <a:solidFill>
                  <a:schemeClr val="lt1"/>
                </a:solidFill>
                <a:latin typeface="Arial"/>
                <a:ea typeface="Arial"/>
                <a:cs typeface="Arial"/>
                <a:sym typeface="Arial"/>
              </a:rPr>
              <a:t>(i.e. database querying/IO). </a:t>
            </a:r>
          </a:p>
          <a:p>
            <a:pPr indent="0" lvl="0" marL="0" rtl="0" algn="ctr">
              <a:spcBef>
                <a:spcPts val="0"/>
              </a:spcBef>
              <a:buNone/>
            </a:pPr>
            <a:r>
              <a:t/>
            </a:r>
            <a:endParaRPr sz="2000">
              <a:solidFill>
                <a:schemeClr val="lt1"/>
              </a:solidFill>
              <a:latin typeface="Arial"/>
              <a:ea typeface="Arial"/>
              <a:cs typeface="Arial"/>
              <a:sym typeface="Arial"/>
            </a:endParaRPr>
          </a:p>
          <a:p>
            <a:pPr indent="-69850" lvl="0" marL="0" rtl="0" algn="just">
              <a:spcBef>
                <a:spcPts val="0"/>
              </a:spcBef>
              <a:buClr>
                <a:schemeClr val="dk1"/>
              </a:buClr>
              <a:buSzPct val="68750"/>
              <a:buFont typeface="Arial"/>
              <a:buNone/>
            </a:pPr>
            <a:r>
              <a:t/>
            </a:r>
            <a:endParaRPr sz="1600">
              <a:solidFill>
                <a:schemeClr val="lt1"/>
              </a:solidFill>
              <a:latin typeface="Arial"/>
              <a:ea typeface="Arial"/>
              <a:cs typeface="Arial"/>
              <a:sym typeface="Arial"/>
            </a:endParaRPr>
          </a:p>
          <a:p>
            <a:pPr indent="-330200" lvl="0" marL="457200" rtl="0" algn="just">
              <a:spcBef>
                <a:spcPts val="0"/>
              </a:spcBef>
              <a:buClr>
                <a:schemeClr val="lt1"/>
              </a:buClr>
              <a:buSzPct val="100000"/>
            </a:pPr>
            <a:r>
              <a:rPr lang="en" sz="1600">
                <a:solidFill>
                  <a:schemeClr val="lt1"/>
                </a:solidFill>
                <a:latin typeface="Arial"/>
                <a:ea typeface="Arial"/>
                <a:cs typeface="Arial"/>
                <a:sym typeface="Arial"/>
              </a:rPr>
              <a:t>Instead, both module types should </a:t>
            </a:r>
          </a:p>
          <a:p>
            <a:pPr indent="457200" lvl="0" marL="0" rtl="0" algn="just">
              <a:spcBef>
                <a:spcPts val="0"/>
              </a:spcBef>
              <a:buNone/>
            </a:pPr>
            <a:r>
              <a:rPr i="1" lang="en" sz="1600">
                <a:solidFill>
                  <a:srgbClr val="FF00FF"/>
                </a:solidFill>
                <a:latin typeface="Arial"/>
                <a:ea typeface="Arial"/>
                <a:cs typeface="Arial"/>
                <a:sym typeface="Arial"/>
              </a:rPr>
              <a:t>depend on abstractions</a:t>
            </a:r>
          </a:p>
          <a:p>
            <a:pPr indent="-69850" lvl="0" rtl="0" algn="just">
              <a:spcBef>
                <a:spcPts val="0"/>
              </a:spcBef>
              <a:buClr>
                <a:schemeClr val="dk1"/>
              </a:buClr>
              <a:buSzPct val="68750"/>
              <a:buFont typeface="Arial"/>
              <a:buNone/>
            </a:pPr>
            <a:r>
              <a:t/>
            </a:r>
            <a:endParaRPr sz="1600">
              <a:solidFill>
                <a:schemeClr val="lt1"/>
              </a:solidFill>
              <a:latin typeface="Arial"/>
              <a:ea typeface="Arial"/>
              <a:cs typeface="Arial"/>
              <a:sym typeface="Arial"/>
            </a:endParaRPr>
          </a:p>
          <a:p>
            <a:pPr indent="-330200" lvl="0" marL="457200" rtl="0" algn="just">
              <a:spcBef>
                <a:spcPts val="0"/>
              </a:spcBef>
              <a:buClr>
                <a:schemeClr val="lt1"/>
              </a:buClr>
              <a:buSzPct val="100000"/>
              <a:buFont typeface="Arial"/>
            </a:pPr>
            <a:r>
              <a:rPr lang="en" sz="1600">
                <a:solidFill>
                  <a:schemeClr val="lt1"/>
                </a:solidFill>
                <a:latin typeface="Arial"/>
                <a:ea typeface="Arial"/>
                <a:cs typeface="Arial"/>
                <a:sym typeface="Arial"/>
              </a:rPr>
              <a:t>Real-world example:</a:t>
            </a:r>
          </a:p>
          <a:p>
            <a:pPr indent="-330200" lvl="1" marL="914400" rtl="0" algn="just">
              <a:spcBef>
                <a:spcPts val="0"/>
              </a:spcBef>
              <a:buClr>
                <a:schemeClr val="lt1"/>
              </a:buClr>
              <a:buSzPct val="100000"/>
              <a:buFont typeface="Arial"/>
            </a:pPr>
            <a:r>
              <a:rPr lang="en" sz="1600">
                <a:solidFill>
                  <a:schemeClr val="lt1"/>
                </a:solidFill>
                <a:latin typeface="Arial"/>
                <a:ea typeface="Arial"/>
                <a:cs typeface="Arial"/>
                <a:sym typeface="Arial"/>
              </a:rPr>
              <a:t>Would you wire a lamp</a:t>
            </a:r>
          </a:p>
          <a:p>
            <a:pPr indent="457200" lvl="0" marL="457200" rtl="0" algn="just">
              <a:spcBef>
                <a:spcPts val="0"/>
              </a:spcBef>
              <a:buNone/>
            </a:pPr>
            <a:r>
              <a:rPr lang="en" sz="1600">
                <a:solidFill>
                  <a:schemeClr val="lt1"/>
                </a:solidFill>
                <a:latin typeface="Arial"/>
                <a:ea typeface="Arial"/>
                <a:cs typeface="Arial"/>
                <a:sym typeface="Arial"/>
              </a:rPr>
              <a:t> directly into a wall socket?</a:t>
            </a:r>
          </a:p>
          <a:p>
            <a:pPr indent="-69850" lvl="0" rtl="0" algn="just">
              <a:spcBef>
                <a:spcPts val="0"/>
              </a:spcBef>
              <a:buClr>
                <a:schemeClr val="dk1"/>
              </a:buClr>
              <a:buSzPct val="68750"/>
              <a:buFont typeface="Arial"/>
              <a:buNone/>
            </a:pPr>
            <a:r>
              <a:rPr lang="en" sz="1600">
                <a:solidFill>
                  <a:schemeClr val="lt1"/>
                </a:solidFill>
                <a:latin typeface="Arial"/>
                <a:ea typeface="Arial"/>
                <a:cs typeface="Arial"/>
                <a:sym typeface="Arial"/>
              </a:rPr>
              <a:t> </a:t>
            </a:r>
          </a:p>
          <a:p>
            <a:pPr indent="-342900" lvl="0" marL="342900" marR="0" rtl="0" algn="just">
              <a:spcBef>
                <a:spcPts val="560"/>
              </a:spcBef>
              <a:spcAft>
                <a:spcPts val="0"/>
              </a:spcAft>
              <a:buClr>
                <a:schemeClr val="dk1"/>
              </a:buClr>
              <a:buSzPct val="100000"/>
              <a:buFont typeface="Arial"/>
              <a:buNone/>
            </a:pPr>
            <a:r>
              <a:t/>
            </a:r>
            <a:endParaRPr b="0" i="0" sz="2800" u="none" cap="none" strike="noStrike">
              <a:solidFill>
                <a:srgbClr val="CC00CC"/>
              </a:solidFill>
              <a:latin typeface="Calibri"/>
              <a:ea typeface="Calibri"/>
              <a:cs typeface="Calibri"/>
              <a:sym typeface="Calibri"/>
            </a:endParaRPr>
          </a:p>
          <a:p>
            <a:pPr indent="-342900" lvl="0" marL="342900" marR="0" rtl="0" algn="just">
              <a:spcBef>
                <a:spcPts val="640"/>
              </a:spcBef>
              <a:spcAft>
                <a:spcPts val="0"/>
              </a:spcAft>
              <a:buClr>
                <a:schemeClr val="dk1"/>
              </a:buClr>
              <a:buSzPct val="100000"/>
              <a:buFont typeface="Arial"/>
              <a:buNone/>
            </a:pPr>
            <a:r>
              <a:t/>
            </a:r>
            <a:endParaRPr b="1" i="0" sz="3200" u="none" cap="none" strike="noStrike">
              <a:solidFill>
                <a:srgbClr val="CC00CC"/>
              </a:solidFill>
              <a:latin typeface="Calibri"/>
              <a:ea typeface="Calibri"/>
              <a:cs typeface="Calibri"/>
              <a:sym typeface="Calibri"/>
            </a:endParaRPr>
          </a:p>
          <a:p>
            <a:pPr indent="-342900" lvl="0" marL="342900" marR="0" rtl="0" algn="just">
              <a:spcBef>
                <a:spcPts val="640"/>
              </a:spcBef>
              <a:buClr>
                <a:schemeClr val="dk1"/>
              </a:buClr>
              <a:buSzPct val="100000"/>
              <a:buFont typeface="Arial"/>
              <a:buNone/>
            </a:pPr>
            <a:r>
              <a:t/>
            </a:r>
            <a:endParaRPr b="0" i="0" sz="3200" u="none" cap="none" strike="noStrike">
              <a:solidFill>
                <a:srgbClr val="CC00CC"/>
              </a:solidFill>
              <a:latin typeface="Calibri"/>
              <a:ea typeface="Calibri"/>
              <a:cs typeface="Calibri"/>
              <a:sym typeface="Calibri"/>
            </a:endParaRPr>
          </a:p>
        </p:txBody>
      </p:sp>
      <p:pic>
        <p:nvPicPr>
          <p:cNvPr id="542" name="Shape 542"/>
          <p:cNvPicPr preferRelativeResize="0"/>
          <p:nvPr/>
        </p:nvPicPr>
        <p:blipFill>
          <a:blip r:embed="rId3">
            <a:alphaModFix/>
          </a:blip>
          <a:stretch>
            <a:fillRect/>
          </a:stretch>
        </p:blipFill>
        <p:spPr>
          <a:xfrm>
            <a:off x="5003298" y="2435421"/>
            <a:ext cx="3104775" cy="2483824"/>
          </a:xfrm>
          <a:prstGeom prst="rect">
            <a:avLst/>
          </a:prstGeom>
          <a:noFill/>
          <a:ln>
            <a:noFill/>
          </a:ln>
        </p:spPr>
      </p:pic>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6" name="Shape 546"/>
        <p:cNvGrpSpPr/>
        <p:nvPr/>
      </p:nvGrpSpPr>
      <p:grpSpPr>
        <a:xfrm>
          <a:off x="0" y="0"/>
          <a:ext cx="0" cy="0"/>
          <a:chOff x="0" y="0"/>
          <a:chExt cx="0" cy="0"/>
        </a:xfrm>
      </p:grpSpPr>
      <p:sp>
        <p:nvSpPr>
          <p:cNvPr id="547" name="Shape 547"/>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b="1" lang="en" sz="3959">
                <a:solidFill>
                  <a:srgbClr val="00FF00"/>
                </a:solidFill>
              </a:rPr>
              <a:t>D</a:t>
            </a:r>
            <a:r>
              <a:rPr lang="en" sz="3959">
                <a:solidFill>
                  <a:schemeClr val="lt1"/>
                </a:solidFill>
              </a:rPr>
              <a:t>ependency Inversion Principle</a:t>
            </a:r>
          </a:p>
        </p:txBody>
      </p:sp>
      <p:sp>
        <p:nvSpPr>
          <p:cNvPr id="548" name="Shape 548"/>
          <p:cNvSpPr txBox="1"/>
          <p:nvPr>
            <p:ph idx="1" type="body"/>
          </p:nvPr>
        </p:nvSpPr>
        <p:spPr>
          <a:xfrm>
            <a:off x="457200" y="1200150"/>
            <a:ext cx="8229600" cy="3394500"/>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None/>
            </a:pPr>
            <a:r>
              <a:t/>
            </a:r>
            <a:endParaRPr sz="2200">
              <a:solidFill>
                <a:schemeClr val="lt1"/>
              </a:solidFill>
              <a:latin typeface="Arial"/>
              <a:ea typeface="Arial"/>
              <a:cs typeface="Arial"/>
              <a:sym typeface="Arial"/>
            </a:endParaRPr>
          </a:p>
          <a:p>
            <a:pPr indent="-368300" lvl="0" marL="457200" marR="0" rtl="0" algn="just">
              <a:lnSpc>
                <a:spcPct val="100000"/>
              </a:lnSpc>
              <a:spcBef>
                <a:spcPts val="0"/>
              </a:spcBef>
              <a:spcAft>
                <a:spcPts val="0"/>
              </a:spcAft>
              <a:buClr>
                <a:schemeClr val="lt1"/>
              </a:buClr>
              <a:buSzPct val="100000"/>
              <a:buFont typeface="Arial"/>
            </a:pPr>
            <a:r>
              <a:rPr lang="en" sz="2200">
                <a:solidFill>
                  <a:schemeClr val="lt1"/>
                </a:solidFill>
                <a:latin typeface="Arial"/>
                <a:ea typeface="Arial"/>
                <a:cs typeface="Arial"/>
                <a:sym typeface="Arial"/>
              </a:rPr>
              <a:t>Allows for decoupling</a:t>
            </a:r>
          </a:p>
          <a:p>
            <a:pPr indent="0" lvl="0" marL="0" marR="0" rtl="0" algn="just">
              <a:lnSpc>
                <a:spcPct val="100000"/>
              </a:lnSpc>
              <a:spcBef>
                <a:spcPts val="0"/>
              </a:spcBef>
              <a:spcAft>
                <a:spcPts val="0"/>
              </a:spcAft>
              <a:buNone/>
            </a:pPr>
            <a:r>
              <a:t/>
            </a:r>
            <a:endParaRPr sz="2200">
              <a:solidFill>
                <a:schemeClr val="lt1"/>
              </a:solidFill>
              <a:latin typeface="Arial"/>
              <a:ea typeface="Arial"/>
              <a:cs typeface="Arial"/>
              <a:sym typeface="Arial"/>
            </a:endParaRPr>
          </a:p>
          <a:p>
            <a:pPr indent="-368300" lvl="0" marL="457200" marR="0" rtl="0" algn="just">
              <a:lnSpc>
                <a:spcPct val="100000"/>
              </a:lnSpc>
              <a:spcBef>
                <a:spcPts val="0"/>
              </a:spcBef>
              <a:spcAft>
                <a:spcPts val="0"/>
              </a:spcAft>
              <a:buClr>
                <a:schemeClr val="lt1"/>
              </a:buClr>
              <a:buSzPct val="100000"/>
              <a:buFont typeface="Arial"/>
            </a:pPr>
            <a:r>
              <a:rPr lang="en" sz="2200">
                <a:solidFill>
                  <a:schemeClr val="lt1"/>
                </a:solidFill>
                <a:latin typeface="Arial"/>
                <a:ea typeface="Arial"/>
                <a:cs typeface="Arial"/>
                <a:sym typeface="Arial"/>
              </a:rPr>
              <a:t>Abstractions should not depend on details. </a:t>
            </a:r>
          </a:p>
          <a:p>
            <a:pPr indent="457200" lvl="0" marL="0" marR="0" rtl="0" algn="just">
              <a:lnSpc>
                <a:spcPct val="100000"/>
              </a:lnSpc>
              <a:spcBef>
                <a:spcPts val="0"/>
              </a:spcBef>
              <a:spcAft>
                <a:spcPts val="0"/>
              </a:spcAft>
              <a:buNone/>
            </a:pPr>
            <a:r>
              <a:rPr lang="en" sz="2200">
                <a:solidFill>
                  <a:schemeClr val="lt1"/>
                </a:solidFill>
                <a:latin typeface="Arial"/>
                <a:ea typeface="Arial"/>
                <a:cs typeface="Arial"/>
                <a:sym typeface="Arial"/>
              </a:rPr>
              <a:t>Details should depend on abstractions.</a:t>
            </a:r>
          </a:p>
          <a:p>
            <a:pPr indent="0" lvl="0" marL="0" marR="0" rtl="0" algn="just">
              <a:lnSpc>
                <a:spcPct val="100000"/>
              </a:lnSpc>
              <a:spcBef>
                <a:spcPts val="0"/>
              </a:spcBef>
              <a:spcAft>
                <a:spcPts val="0"/>
              </a:spcAft>
              <a:buNone/>
            </a:pPr>
            <a:r>
              <a:t/>
            </a:r>
            <a:endParaRPr sz="1600">
              <a:solidFill>
                <a:schemeClr val="lt1"/>
              </a:solidFill>
              <a:latin typeface="Arial"/>
              <a:ea typeface="Arial"/>
              <a:cs typeface="Arial"/>
              <a:sym typeface="Arial"/>
            </a:endParaRPr>
          </a:p>
          <a:p>
            <a:pPr indent="-69850" lvl="0" rtl="0" algn="just">
              <a:spcBef>
                <a:spcPts val="0"/>
              </a:spcBef>
              <a:buClr>
                <a:schemeClr val="dk1"/>
              </a:buClr>
              <a:buSzPct val="68750"/>
              <a:buFont typeface="Arial"/>
              <a:buNone/>
            </a:pPr>
            <a:r>
              <a:rPr lang="en" sz="1600">
                <a:solidFill>
                  <a:schemeClr val="lt1"/>
                </a:solidFill>
                <a:latin typeface="Arial"/>
                <a:ea typeface="Arial"/>
                <a:cs typeface="Arial"/>
                <a:sym typeface="Arial"/>
              </a:rPr>
              <a:t> </a:t>
            </a:r>
          </a:p>
          <a:p>
            <a:pPr indent="-342900" lvl="0" marL="342900" marR="0" rtl="0" algn="just">
              <a:spcBef>
                <a:spcPts val="640"/>
              </a:spcBef>
              <a:spcAft>
                <a:spcPts val="0"/>
              </a:spcAft>
              <a:buClr>
                <a:schemeClr val="dk1"/>
              </a:buClr>
              <a:buSzPct val="100000"/>
              <a:buFont typeface="Arial"/>
              <a:buNone/>
            </a:pPr>
            <a:r>
              <a:t/>
            </a:r>
            <a:endParaRPr b="1" i="0" sz="3200" u="none" cap="none" strike="noStrike">
              <a:solidFill>
                <a:srgbClr val="CC00CC"/>
              </a:solidFill>
              <a:latin typeface="Calibri"/>
              <a:ea typeface="Calibri"/>
              <a:cs typeface="Calibri"/>
              <a:sym typeface="Calibri"/>
            </a:endParaRPr>
          </a:p>
          <a:p>
            <a:pPr indent="-342900" lvl="0" marL="342900" marR="0" rtl="0" algn="just">
              <a:spcBef>
                <a:spcPts val="640"/>
              </a:spcBef>
              <a:buClr>
                <a:schemeClr val="dk1"/>
              </a:buClr>
              <a:buSzPct val="100000"/>
              <a:buFont typeface="Arial"/>
              <a:buNone/>
            </a:pPr>
            <a:r>
              <a:t/>
            </a:r>
            <a:endParaRPr b="0" i="0" sz="3200" u="none" cap="none" strike="noStrike">
              <a:solidFill>
                <a:srgbClr val="CC00CC"/>
              </a:solidFill>
              <a:latin typeface="Calibri"/>
              <a:ea typeface="Calibri"/>
              <a:cs typeface="Calibri"/>
              <a:sym typeface="Calibri"/>
            </a:endParaRPr>
          </a:p>
        </p:txBody>
      </p: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2" name="Shape 552"/>
        <p:cNvGrpSpPr/>
        <p:nvPr/>
      </p:nvGrpSpPr>
      <p:grpSpPr>
        <a:xfrm>
          <a:off x="0" y="0"/>
          <a:ext cx="0" cy="0"/>
          <a:chOff x="0" y="0"/>
          <a:chExt cx="0" cy="0"/>
        </a:xfrm>
      </p:grpSpPr>
      <p:sp>
        <p:nvSpPr>
          <p:cNvPr id="553" name="Shape 553"/>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b="1" lang="en" sz="3959">
                <a:solidFill>
                  <a:srgbClr val="00FF00"/>
                </a:solidFill>
              </a:rPr>
              <a:t>D</a:t>
            </a:r>
            <a:r>
              <a:rPr lang="en" sz="3959">
                <a:solidFill>
                  <a:schemeClr val="lt1"/>
                </a:solidFill>
              </a:rPr>
              <a:t>ependency Inversion Principle</a:t>
            </a:r>
          </a:p>
        </p:txBody>
      </p:sp>
      <p:sp>
        <p:nvSpPr>
          <p:cNvPr id="554" name="Shape 554"/>
          <p:cNvSpPr txBox="1"/>
          <p:nvPr>
            <p:ph idx="1" type="body"/>
          </p:nvPr>
        </p:nvSpPr>
        <p:spPr>
          <a:xfrm>
            <a:off x="457200" y="1200150"/>
            <a:ext cx="8229600" cy="3394500"/>
          </a:xfrm>
          <a:prstGeom prst="rect">
            <a:avLst/>
          </a:prstGeom>
          <a:noFill/>
          <a:ln>
            <a:noFill/>
          </a:ln>
        </p:spPr>
        <p:txBody>
          <a:bodyPr anchorCtr="0" anchor="t" bIns="45700" lIns="91425" rIns="91425" tIns="45700">
            <a:noAutofit/>
          </a:bodyPr>
          <a:lstStyle/>
          <a:p>
            <a:pPr indent="-69850" lvl="0" rtl="0" algn="just">
              <a:spcBef>
                <a:spcPts val="0"/>
              </a:spcBef>
              <a:buClr>
                <a:schemeClr val="dk1"/>
              </a:buClr>
              <a:buSzPct val="68750"/>
              <a:buFont typeface="Arial"/>
              <a:buNone/>
            </a:pPr>
            <a:r>
              <a:t/>
            </a:r>
            <a:endParaRPr sz="1600">
              <a:solidFill>
                <a:srgbClr val="FFFFFF"/>
              </a:solidFill>
            </a:endParaRPr>
          </a:p>
          <a:p>
            <a:pPr indent="-342900" lvl="0" marL="342900" marR="0" rtl="0" algn="just">
              <a:spcBef>
                <a:spcPts val="560"/>
              </a:spcBef>
              <a:spcAft>
                <a:spcPts val="0"/>
              </a:spcAft>
              <a:buClr>
                <a:schemeClr val="dk1"/>
              </a:buClr>
              <a:buSzPct val="100000"/>
              <a:buFont typeface="Arial"/>
              <a:buNone/>
            </a:pPr>
            <a:r>
              <a:t/>
            </a:r>
            <a:endParaRPr b="0" i="0" sz="2800" u="none" cap="none" strike="noStrike">
              <a:solidFill>
                <a:srgbClr val="CC00CC"/>
              </a:solidFill>
              <a:latin typeface="Calibri"/>
              <a:ea typeface="Calibri"/>
              <a:cs typeface="Calibri"/>
              <a:sym typeface="Calibri"/>
            </a:endParaRPr>
          </a:p>
          <a:p>
            <a:pPr indent="-342900" lvl="0" marL="342900" marR="0" rtl="0" algn="just">
              <a:spcBef>
                <a:spcPts val="640"/>
              </a:spcBef>
              <a:spcAft>
                <a:spcPts val="0"/>
              </a:spcAft>
              <a:buClr>
                <a:schemeClr val="dk1"/>
              </a:buClr>
              <a:buSzPct val="100000"/>
              <a:buFont typeface="Arial"/>
              <a:buNone/>
            </a:pPr>
            <a:r>
              <a:t/>
            </a:r>
            <a:endParaRPr b="1" i="0" sz="3200" u="none" cap="none" strike="noStrike">
              <a:solidFill>
                <a:srgbClr val="CC00CC"/>
              </a:solidFill>
              <a:latin typeface="Calibri"/>
              <a:ea typeface="Calibri"/>
              <a:cs typeface="Calibri"/>
              <a:sym typeface="Calibri"/>
            </a:endParaRPr>
          </a:p>
          <a:p>
            <a:pPr indent="-342900" lvl="0" marL="342900" marR="0" rtl="0" algn="just">
              <a:spcBef>
                <a:spcPts val="640"/>
              </a:spcBef>
              <a:buClr>
                <a:schemeClr val="dk1"/>
              </a:buClr>
              <a:buSzPct val="100000"/>
              <a:buFont typeface="Arial"/>
              <a:buNone/>
            </a:pPr>
            <a:r>
              <a:t/>
            </a:r>
            <a:endParaRPr b="0" i="0" sz="3200" u="none" cap="none" strike="noStrike">
              <a:solidFill>
                <a:srgbClr val="CC00CC"/>
              </a:solidFill>
              <a:latin typeface="Calibri"/>
              <a:ea typeface="Calibri"/>
              <a:cs typeface="Calibri"/>
              <a:sym typeface="Calibri"/>
            </a:endParaRPr>
          </a:p>
        </p:txBody>
      </p:sp>
      <p:pic>
        <p:nvPicPr>
          <p:cNvPr id="555" name="Shape 555"/>
          <p:cNvPicPr preferRelativeResize="0"/>
          <p:nvPr/>
        </p:nvPicPr>
        <p:blipFill>
          <a:blip r:embed="rId3">
            <a:alphaModFix/>
          </a:blip>
          <a:stretch>
            <a:fillRect/>
          </a:stretch>
        </p:blipFill>
        <p:spPr>
          <a:xfrm>
            <a:off x="3295650" y="1063362"/>
            <a:ext cx="2552700" cy="3838575"/>
          </a:xfrm>
          <a:prstGeom prst="rect">
            <a:avLst/>
          </a:prstGeom>
          <a:noFill/>
          <a:ln>
            <a:noFill/>
          </a:ln>
        </p:spPr>
      </p:pic>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9" name="Shape 559"/>
        <p:cNvGrpSpPr/>
        <p:nvPr/>
      </p:nvGrpSpPr>
      <p:grpSpPr>
        <a:xfrm>
          <a:off x="0" y="0"/>
          <a:ext cx="0" cy="0"/>
          <a:chOff x="0" y="0"/>
          <a:chExt cx="0" cy="0"/>
        </a:xfrm>
      </p:grpSpPr>
      <p:sp>
        <p:nvSpPr>
          <p:cNvPr id="560" name="Shape 560"/>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 sz="3959">
                <a:solidFill>
                  <a:schemeClr val="lt1"/>
                </a:solidFill>
              </a:rPr>
              <a:t>Why </a:t>
            </a:r>
            <a:r>
              <a:rPr lang="en" sz="3959">
                <a:solidFill>
                  <a:srgbClr val="FF00FF"/>
                </a:solidFill>
              </a:rPr>
              <a:t>SOLID</a:t>
            </a:r>
            <a:r>
              <a:rPr lang="en" sz="3959">
                <a:solidFill>
                  <a:schemeClr val="lt1"/>
                </a:solidFill>
              </a:rPr>
              <a:t>?</a:t>
            </a:r>
          </a:p>
        </p:txBody>
      </p:sp>
      <p:sp>
        <p:nvSpPr>
          <p:cNvPr id="561" name="Shape 561"/>
          <p:cNvSpPr txBox="1"/>
          <p:nvPr>
            <p:ph idx="1" type="body"/>
          </p:nvPr>
        </p:nvSpPr>
        <p:spPr>
          <a:xfrm>
            <a:off x="457200" y="1200150"/>
            <a:ext cx="8229600" cy="3394500"/>
          </a:xfrm>
          <a:prstGeom prst="rect">
            <a:avLst/>
          </a:prstGeom>
          <a:noFill/>
          <a:ln>
            <a:noFill/>
          </a:ln>
        </p:spPr>
        <p:txBody>
          <a:bodyPr anchorCtr="0" anchor="t" bIns="45700" lIns="91425" rIns="91425" tIns="45700">
            <a:noAutofit/>
          </a:bodyPr>
          <a:lstStyle/>
          <a:p>
            <a:pPr indent="-69850" lvl="0" marL="0" rtl="0" algn="just">
              <a:spcBef>
                <a:spcPts val="0"/>
              </a:spcBef>
              <a:buClr>
                <a:schemeClr val="dk1"/>
              </a:buClr>
              <a:buSzPct val="50000"/>
              <a:buFont typeface="Arial"/>
              <a:buNone/>
            </a:pPr>
            <a:r>
              <a:rPr lang="en" sz="2200">
                <a:solidFill>
                  <a:srgbClr val="FFFFFF"/>
                </a:solidFill>
              </a:rPr>
              <a:t>It helps us write code which is:</a:t>
            </a:r>
          </a:p>
          <a:p>
            <a:pPr indent="-69850" lvl="0" rtl="0" algn="just">
              <a:spcBef>
                <a:spcPts val="0"/>
              </a:spcBef>
              <a:buClr>
                <a:schemeClr val="dk1"/>
              </a:buClr>
              <a:buSzPct val="50000"/>
              <a:buFont typeface="Arial"/>
              <a:buNone/>
            </a:pPr>
            <a:r>
              <a:t/>
            </a:r>
            <a:endParaRPr sz="2200">
              <a:solidFill>
                <a:srgbClr val="FFFFFF"/>
              </a:solidFill>
            </a:endParaRPr>
          </a:p>
          <a:p>
            <a:pPr indent="-368300" lvl="0" marL="457200" rtl="0" algn="just">
              <a:spcBef>
                <a:spcPts val="0"/>
              </a:spcBef>
              <a:buClr>
                <a:srgbClr val="FFFFFF"/>
              </a:buClr>
              <a:buSzPct val="100000"/>
            </a:pPr>
            <a:r>
              <a:rPr lang="en" sz="2200">
                <a:solidFill>
                  <a:srgbClr val="FFFFFF"/>
                </a:solidFill>
              </a:rPr>
              <a:t>Loosely Coupled </a:t>
            </a:r>
          </a:p>
          <a:p>
            <a:pPr indent="-368300" lvl="0" marL="457200" rtl="0" algn="just">
              <a:spcBef>
                <a:spcPts val="0"/>
              </a:spcBef>
              <a:buClr>
                <a:srgbClr val="FFFFFF"/>
              </a:buClr>
              <a:buSzPct val="100000"/>
            </a:pPr>
            <a:r>
              <a:rPr lang="en" sz="2200">
                <a:solidFill>
                  <a:srgbClr val="FFFFFF"/>
                </a:solidFill>
              </a:rPr>
              <a:t>Highly Cohesive </a:t>
            </a:r>
          </a:p>
          <a:p>
            <a:pPr indent="-368300" lvl="0" marL="457200" rtl="0" algn="just">
              <a:spcBef>
                <a:spcPts val="0"/>
              </a:spcBef>
              <a:buClr>
                <a:srgbClr val="FFFFFF"/>
              </a:buClr>
              <a:buSzPct val="100000"/>
            </a:pPr>
            <a:r>
              <a:rPr lang="en" sz="2200">
                <a:solidFill>
                  <a:srgbClr val="FFFFFF"/>
                </a:solidFill>
              </a:rPr>
              <a:t>Easily Composable </a:t>
            </a:r>
          </a:p>
          <a:p>
            <a:pPr indent="-368300" lvl="0" marL="457200" rtl="0" algn="just">
              <a:spcBef>
                <a:spcPts val="0"/>
              </a:spcBef>
              <a:buClr>
                <a:srgbClr val="FFFFFF"/>
              </a:buClr>
              <a:buSzPct val="100000"/>
            </a:pPr>
            <a:r>
              <a:rPr lang="en" sz="2200">
                <a:solidFill>
                  <a:srgbClr val="FFFFFF"/>
                </a:solidFill>
              </a:rPr>
              <a:t>Context Independent</a:t>
            </a:r>
          </a:p>
          <a:p>
            <a:pPr indent="-368300" lvl="0" marL="457200" rtl="0" algn="just">
              <a:spcBef>
                <a:spcPts val="0"/>
              </a:spcBef>
              <a:buClr>
                <a:srgbClr val="FFFFFF"/>
              </a:buClr>
              <a:buSzPct val="100000"/>
            </a:pPr>
            <a:r>
              <a:rPr lang="en" sz="2200">
                <a:solidFill>
                  <a:srgbClr val="FFFFFF"/>
                </a:solidFill>
              </a:rPr>
              <a:t>Reusable</a:t>
            </a:r>
          </a:p>
          <a:p>
            <a:pPr indent="-368300" lvl="0" marL="457200" rtl="0" algn="just">
              <a:spcBef>
                <a:spcPts val="0"/>
              </a:spcBef>
              <a:buClr>
                <a:srgbClr val="FFFFFF"/>
              </a:buClr>
              <a:buSzPct val="100000"/>
            </a:pPr>
            <a:r>
              <a:rPr lang="en" sz="2200">
                <a:solidFill>
                  <a:srgbClr val="FFFFFF"/>
                </a:solidFill>
              </a:rPr>
              <a:t>Easily tested code</a:t>
            </a:r>
          </a:p>
          <a:p>
            <a:pPr indent="-342900" lvl="0" marL="342900" marR="0" rtl="0" algn="just">
              <a:spcBef>
                <a:spcPts val="640"/>
              </a:spcBef>
              <a:spcAft>
                <a:spcPts val="0"/>
              </a:spcAft>
              <a:buClr>
                <a:schemeClr val="dk1"/>
              </a:buClr>
              <a:buSzPct val="100000"/>
              <a:buFont typeface="Arial"/>
              <a:buNone/>
            </a:pPr>
            <a:r>
              <a:t/>
            </a:r>
            <a:endParaRPr b="1" i="0" sz="3200" u="none" cap="none" strike="noStrike">
              <a:solidFill>
                <a:srgbClr val="CC00CC"/>
              </a:solidFill>
              <a:latin typeface="Calibri"/>
              <a:ea typeface="Calibri"/>
              <a:cs typeface="Calibri"/>
              <a:sym typeface="Calibri"/>
            </a:endParaRPr>
          </a:p>
          <a:p>
            <a:pPr indent="-342900" lvl="0" marL="342900" marR="0" rtl="0" algn="just">
              <a:spcBef>
                <a:spcPts val="640"/>
              </a:spcBef>
              <a:buClr>
                <a:schemeClr val="dk1"/>
              </a:buClr>
              <a:buSzPct val="100000"/>
              <a:buFont typeface="Arial"/>
              <a:buNone/>
            </a:pPr>
            <a:r>
              <a:t/>
            </a:r>
            <a:endParaRPr b="0" i="0" sz="3200" u="none" cap="none" strike="noStrike">
              <a:solidFill>
                <a:srgbClr val="CC00CC"/>
              </a:solidFill>
              <a:latin typeface="Calibri"/>
              <a:ea typeface="Calibri"/>
              <a:cs typeface="Calibri"/>
              <a:sym typeface="Calibri"/>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sp>
        <p:nvSpPr>
          <p:cNvPr id="161" name="Shape 161"/>
          <p:cNvSpPr txBox="1"/>
          <p:nvPr>
            <p:ph type="title"/>
          </p:nvPr>
        </p:nvSpPr>
        <p:spPr>
          <a:xfrm>
            <a:off x="457200" y="2982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 sz="3959">
                <a:solidFill>
                  <a:srgbClr val="FF00FF"/>
                </a:solidFill>
              </a:rPr>
              <a:t>DRY</a:t>
            </a:r>
            <a:r>
              <a:rPr lang="en" sz="3959">
                <a:solidFill>
                  <a:schemeClr val="lt1"/>
                </a:solidFill>
              </a:rPr>
              <a:t>ing out with </a:t>
            </a:r>
            <a:r>
              <a:rPr lang="en" sz="3959">
                <a:solidFill>
                  <a:srgbClr val="FF0000"/>
                </a:solidFill>
              </a:rPr>
              <a:t>R</a:t>
            </a:r>
            <a:r>
              <a:rPr lang="en" sz="3959">
                <a:solidFill>
                  <a:schemeClr val="lt1"/>
                </a:solidFill>
              </a:rPr>
              <a:t>o</a:t>
            </a:r>
            <a:r>
              <a:rPr lang="en" sz="3959">
                <a:solidFill>
                  <a:srgbClr val="FF0000"/>
                </a:solidFill>
              </a:rPr>
              <a:t>R</a:t>
            </a:r>
            <a:br>
              <a:rPr b="0" i="0" lang="en" sz="3959" u="none" cap="none" strike="noStrike">
                <a:solidFill>
                  <a:srgbClr val="FF0000"/>
                </a:solidFill>
                <a:latin typeface="Calibri"/>
                <a:ea typeface="Calibri"/>
                <a:cs typeface="Calibri"/>
                <a:sym typeface="Calibri"/>
              </a:rPr>
            </a:br>
          </a:p>
        </p:txBody>
      </p:sp>
      <p:sp>
        <p:nvSpPr>
          <p:cNvPr id="162" name="Shape 162"/>
          <p:cNvSpPr txBox="1"/>
          <p:nvPr>
            <p:ph idx="1" type="body"/>
          </p:nvPr>
        </p:nvSpPr>
        <p:spPr>
          <a:xfrm>
            <a:off x="3151500" y="2176350"/>
            <a:ext cx="2841000" cy="790800"/>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None/>
            </a:pPr>
            <a:r>
              <a:rPr lang="en" sz="2400">
                <a:solidFill>
                  <a:schemeClr val="lt1"/>
                </a:solidFill>
              </a:rPr>
              <a:t>Duplication in views? </a:t>
            </a:r>
          </a:p>
          <a:p>
            <a:pPr indent="0" lvl="0" marL="0" marR="0" rtl="0" algn="just">
              <a:lnSpc>
                <a:spcPct val="100000"/>
              </a:lnSpc>
              <a:spcBef>
                <a:spcPts val="0"/>
              </a:spcBef>
              <a:spcAft>
                <a:spcPts val="0"/>
              </a:spcAft>
              <a:buNone/>
            </a:pPr>
            <a:r>
              <a:t/>
            </a:r>
            <a:endParaRPr b="1" i="1" sz="2400">
              <a:solidFill>
                <a:schemeClr val="lt1"/>
              </a:solidFill>
            </a:endParaRPr>
          </a:p>
          <a:p>
            <a:pPr indent="0" lvl="0" marL="0" rtl="0" algn="just">
              <a:spcBef>
                <a:spcPts val="0"/>
              </a:spcBef>
              <a:buNone/>
            </a:pPr>
            <a:r>
              <a:t/>
            </a:r>
            <a:endParaRPr sz="2000">
              <a:solidFill>
                <a:schemeClr val="lt1"/>
              </a:solidFill>
            </a:endParaRPr>
          </a:p>
          <a:p>
            <a:pPr indent="0" lvl="0" marL="0" rtl="0" algn="just">
              <a:spcBef>
                <a:spcPts val="0"/>
              </a:spcBef>
              <a:buNone/>
            </a:pPr>
            <a:r>
              <a:t/>
            </a:r>
            <a:endParaRPr b="1" i="0" sz="1800" u="none" cap="none" strike="noStrike">
              <a:solidFill>
                <a:srgbClr val="CC00CC"/>
              </a:solidFill>
              <a:latin typeface="Calibri"/>
              <a:ea typeface="Calibri"/>
              <a:cs typeface="Calibri"/>
              <a:sym typeface="Calibri"/>
            </a:endParaRPr>
          </a:p>
          <a:p>
            <a:pPr indent="-342900" lvl="0" marL="342900" marR="0" rtl="0" algn="just">
              <a:spcBef>
                <a:spcPts val="640"/>
              </a:spcBef>
              <a:buClr>
                <a:schemeClr val="dk1"/>
              </a:buClr>
              <a:buSzPct val="177777"/>
              <a:buFont typeface="Arial"/>
              <a:buNone/>
            </a:pPr>
            <a:r>
              <a:t/>
            </a:r>
            <a:endParaRPr b="0" i="0" sz="1800" u="none" cap="none" strike="noStrike">
              <a:solidFill>
                <a:srgbClr val="CC00CC"/>
              </a:solidFill>
              <a:latin typeface="Calibri"/>
              <a:ea typeface="Calibri"/>
              <a:cs typeface="Calibri"/>
              <a:sym typeface="Calibri"/>
            </a:endParaRPr>
          </a:p>
        </p:txBody>
      </p:sp>
      <p:pic>
        <p:nvPicPr>
          <p:cNvPr id="163" name="Shape 163"/>
          <p:cNvPicPr preferRelativeResize="0"/>
          <p:nvPr/>
        </p:nvPicPr>
        <p:blipFill>
          <a:blip r:embed="rId3">
            <a:alphaModFix/>
          </a:blip>
          <a:stretch>
            <a:fillRect/>
          </a:stretch>
        </p:blipFill>
        <p:spPr>
          <a:xfrm>
            <a:off x="457187" y="928400"/>
            <a:ext cx="2505075" cy="3905250"/>
          </a:xfrm>
          <a:prstGeom prst="rect">
            <a:avLst/>
          </a:prstGeom>
          <a:noFill/>
          <a:ln>
            <a:noFill/>
          </a:ln>
        </p:spPr>
      </p:pic>
      <p:pic>
        <p:nvPicPr>
          <p:cNvPr id="164" name="Shape 164"/>
          <p:cNvPicPr preferRelativeResize="0"/>
          <p:nvPr/>
        </p:nvPicPr>
        <p:blipFill>
          <a:blip r:embed="rId4">
            <a:alphaModFix/>
          </a:blip>
          <a:stretch>
            <a:fillRect/>
          </a:stretch>
        </p:blipFill>
        <p:spPr>
          <a:xfrm>
            <a:off x="6181712" y="928400"/>
            <a:ext cx="2505075" cy="3905250"/>
          </a:xfrm>
          <a:prstGeom prst="rect">
            <a:avLst/>
          </a:prstGeom>
          <a:noFill/>
          <a:ln>
            <a:noFill/>
          </a:ln>
        </p:spPr>
      </p:pic>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5" name="Shape 565"/>
        <p:cNvGrpSpPr/>
        <p:nvPr/>
      </p:nvGrpSpPr>
      <p:grpSpPr>
        <a:xfrm>
          <a:off x="0" y="0"/>
          <a:ext cx="0" cy="0"/>
          <a:chOff x="0" y="0"/>
          <a:chExt cx="0" cy="0"/>
        </a:xfrm>
      </p:grpSpPr>
      <p:sp>
        <p:nvSpPr>
          <p:cNvPr id="566" name="Shape 566"/>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 sz="3959">
                <a:solidFill>
                  <a:schemeClr val="lt1"/>
                </a:solidFill>
              </a:rPr>
              <a:t>SOLID Principles</a:t>
            </a:r>
          </a:p>
        </p:txBody>
      </p:sp>
      <p:sp>
        <p:nvSpPr>
          <p:cNvPr id="567" name="Shape 567"/>
          <p:cNvSpPr txBox="1"/>
          <p:nvPr>
            <p:ph idx="1" type="body"/>
          </p:nvPr>
        </p:nvSpPr>
        <p:spPr>
          <a:xfrm>
            <a:off x="457200" y="1200150"/>
            <a:ext cx="8229600" cy="3394500"/>
          </a:xfrm>
          <a:prstGeom prst="rect">
            <a:avLst/>
          </a:prstGeom>
          <a:noFill/>
          <a:ln>
            <a:noFill/>
          </a:ln>
        </p:spPr>
        <p:txBody>
          <a:bodyPr anchorCtr="0" anchor="t" bIns="45700" lIns="91425" rIns="91425" tIns="45700">
            <a:noAutofit/>
          </a:bodyPr>
          <a:lstStyle/>
          <a:p>
            <a:pPr indent="-69850" lvl="0" rtl="0" algn="just">
              <a:spcBef>
                <a:spcPts val="0"/>
              </a:spcBef>
              <a:buClr>
                <a:schemeClr val="dk1"/>
              </a:buClr>
              <a:buSzPct val="50000"/>
              <a:buFont typeface="Arial"/>
              <a:buNone/>
            </a:pPr>
            <a:r>
              <a:rPr lang="en" sz="2200">
                <a:solidFill>
                  <a:srgbClr val="FF00FF"/>
                </a:solidFill>
                <a:latin typeface="Arial"/>
                <a:ea typeface="Arial"/>
                <a:cs typeface="Arial"/>
                <a:sym typeface="Arial"/>
              </a:rPr>
              <a:t>SOLID Benefits:</a:t>
            </a:r>
          </a:p>
          <a:p>
            <a:pPr indent="-69850" lvl="0" rtl="0" algn="just">
              <a:spcBef>
                <a:spcPts val="0"/>
              </a:spcBef>
              <a:buClr>
                <a:schemeClr val="dk1"/>
              </a:buClr>
              <a:buSzPct val="68750"/>
              <a:buFont typeface="Arial"/>
              <a:buNone/>
            </a:pPr>
            <a:r>
              <a:t/>
            </a:r>
            <a:endParaRPr sz="1600">
              <a:solidFill>
                <a:schemeClr val="lt1"/>
              </a:solidFill>
              <a:latin typeface="Arial"/>
              <a:ea typeface="Arial"/>
              <a:cs typeface="Arial"/>
              <a:sym typeface="Arial"/>
            </a:endParaRPr>
          </a:p>
          <a:p>
            <a:pPr indent="-342900" lvl="0" marL="457200" rtl="0" algn="just">
              <a:spcBef>
                <a:spcPts val="0"/>
              </a:spcBef>
              <a:buClr>
                <a:schemeClr val="lt1"/>
              </a:buClr>
              <a:buSzPct val="100000"/>
              <a:buFont typeface="Arial"/>
            </a:pPr>
            <a:r>
              <a:rPr lang="en" sz="1800">
                <a:solidFill>
                  <a:schemeClr val="lt1"/>
                </a:solidFill>
                <a:latin typeface="Arial"/>
                <a:ea typeface="Arial"/>
                <a:cs typeface="Arial"/>
                <a:sym typeface="Arial"/>
              </a:rPr>
              <a:t>Changes in different parts of the system </a:t>
            </a:r>
            <a:r>
              <a:rPr i="1" lang="en" sz="1800">
                <a:solidFill>
                  <a:schemeClr val="lt1"/>
                </a:solidFill>
                <a:latin typeface="Arial"/>
                <a:ea typeface="Arial"/>
                <a:cs typeface="Arial"/>
                <a:sym typeface="Arial"/>
              </a:rPr>
              <a:t>do not affect unrelated parts</a:t>
            </a:r>
          </a:p>
          <a:p>
            <a:pPr indent="0" lvl="0" marL="0" rtl="0" algn="just">
              <a:spcBef>
                <a:spcPts val="0"/>
              </a:spcBef>
              <a:buNone/>
            </a:pPr>
            <a:r>
              <a:t/>
            </a:r>
            <a:endParaRPr sz="1800">
              <a:solidFill>
                <a:schemeClr val="lt1"/>
              </a:solidFill>
              <a:latin typeface="Arial"/>
              <a:ea typeface="Arial"/>
              <a:cs typeface="Arial"/>
              <a:sym typeface="Arial"/>
            </a:endParaRPr>
          </a:p>
          <a:p>
            <a:pPr indent="-342900" lvl="0" marL="457200" rtl="0" algn="just">
              <a:spcBef>
                <a:spcPts val="0"/>
              </a:spcBef>
              <a:buClr>
                <a:schemeClr val="lt1"/>
              </a:buClr>
              <a:buSzPct val="100000"/>
              <a:buFont typeface="Arial"/>
            </a:pPr>
            <a:r>
              <a:rPr lang="en" sz="1800">
                <a:solidFill>
                  <a:schemeClr val="lt1"/>
                </a:solidFill>
                <a:latin typeface="Arial"/>
                <a:ea typeface="Arial"/>
                <a:cs typeface="Arial"/>
                <a:sym typeface="Arial"/>
              </a:rPr>
              <a:t>System is </a:t>
            </a:r>
            <a:r>
              <a:rPr i="1" lang="en" sz="1800">
                <a:solidFill>
                  <a:schemeClr val="lt1"/>
                </a:solidFill>
                <a:latin typeface="Arial"/>
                <a:ea typeface="Arial"/>
                <a:cs typeface="Arial"/>
                <a:sym typeface="Arial"/>
              </a:rPr>
              <a:t>flexible</a:t>
            </a:r>
            <a:r>
              <a:rPr lang="en" sz="1800">
                <a:solidFill>
                  <a:schemeClr val="lt1"/>
                </a:solidFill>
                <a:latin typeface="Arial"/>
                <a:ea typeface="Arial"/>
                <a:cs typeface="Arial"/>
                <a:sym typeface="Arial"/>
              </a:rPr>
              <a:t> for potential changes due to various abstractions</a:t>
            </a:r>
          </a:p>
          <a:p>
            <a:pPr indent="0" lvl="0" marL="0" rtl="0" algn="just">
              <a:spcBef>
                <a:spcPts val="0"/>
              </a:spcBef>
              <a:buNone/>
            </a:pPr>
            <a:r>
              <a:t/>
            </a:r>
            <a:endParaRPr sz="1800">
              <a:solidFill>
                <a:schemeClr val="lt1"/>
              </a:solidFill>
              <a:latin typeface="Arial"/>
              <a:ea typeface="Arial"/>
              <a:cs typeface="Arial"/>
              <a:sym typeface="Arial"/>
            </a:endParaRPr>
          </a:p>
          <a:p>
            <a:pPr indent="-342900" lvl="0" marL="457200" rtl="0" algn="just">
              <a:spcBef>
                <a:spcPts val="0"/>
              </a:spcBef>
              <a:buClr>
                <a:schemeClr val="lt1"/>
              </a:buClr>
              <a:buSzPct val="100000"/>
              <a:buFont typeface="Arial"/>
            </a:pPr>
            <a:r>
              <a:rPr lang="en" sz="1800">
                <a:solidFill>
                  <a:schemeClr val="lt1"/>
                </a:solidFill>
                <a:latin typeface="Arial"/>
                <a:ea typeface="Arial"/>
                <a:cs typeface="Arial"/>
                <a:sym typeface="Arial"/>
              </a:rPr>
              <a:t>No need to implement </a:t>
            </a:r>
            <a:r>
              <a:rPr i="1" lang="en" sz="1800">
                <a:solidFill>
                  <a:schemeClr val="lt1"/>
                </a:solidFill>
                <a:latin typeface="Arial"/>
                <a:ea typeface="Arial"/>
                <a:cs typeface="Arial"/>
                <a:sym typeface="Arial"/>
              </a:rPr>
              <a:t>unnecessary methods</a:t>
            </a:r>
          </a:p>
          <a:p>
            <a:pPr indent="0" lvl="0" marL="0" rtl="0" algn="just">
              <a:spcBef>
                <a:spcPts val="0"/>
              </a:spcBef>
              <a:buNone/>
            </a:pPr>
            <a:r>
              <a:t/>
            </a:r>
            <a:endParaRPr sz="1800">
              <a:solidFill>
                <a:schemeClr val="lt1"/>
              </a:solidFill>
              <a:latin typeface="Arial"/>
              <a:ea typeface="Arial"/>
              <a:cs typeface="Arial"/>
              <a:sym typeface="Arial"/>
            </a:endParaRPr>
          </a:p>
          <a:p>
            <a:pPr indent="-342900" lvl="0" marL="457200" rtl="0" algn="just">
              <a:spcBef>
                <a:spcPts val="0"/>
              </a:spcBef>
              <a:buClr>
                <a:schemeClr val="lt1"/>
              </a:buClr>
              <a:buSzPct val="100000"/>
              <a:buFont typeface="Arial"/>
            </a:pPr>
            <a:r>
              <a:rPr lang="en" sz="1800">
                <a:solidFill>
                  <a:schemeClr val="lt1"/>
                </a:solidFill>
                <a:latin typeface="Arial"/>
                <a:ea typeface="Arial"/>
                <a:cs typeface="Arial"/>
                <a:sym typeface="Arial"/>
              </a:rPr>
              <a:t>Changes in details </a:t>
            </a:r>
            <a:r>
              <a:rPr i="1" lang="en" sz="1800">
                <a:solidFill>
                  <a:schemeClr val="lt1"/>
                </a:solidFill>
                <a:latin typeface="Arial"/>
                <a:ea typeface="Arial"/>
                <a:cs typeface="Arial"/>
                <a:sym typeface="Arial"/>
              </a:rPr>
              <a:t>do not affect high-level abstractions</a:t>
            </a:r>
          </a:p>
          <a:p>
            <a:pPr indent="-69850" lvl="0" rtl="0" algn="just">
              <a:spcBef>
                <a:spcPts val="0"/>
              </a:spcBef>
              <a:buClr>
                <a:schemeClr val="dk1"/>
              </a:buClr>
              <a:buSzPct val="61111"/>
              <a:buFont typeface="Arial"/>
              <a:buNone/>
            </a:pPr>
            <a:r>
              <a:rPr lang="en" sz="1800">
                <a:solidFill>
                  <a:schemeClr val="lt1"/>
                </a:solidFill>
                <a:latin typeface="Arial"/>
                <a:ea typeface="Arial"/>
                <a:cs typeface="Arial"/>
                <a:sym typeface="Arial"/>
              </a:rPr>
              <a:t>        </a:t>
            </a:r>
          </a:p>
          <a:p>
            <a:pPr indent="-342900" lvl="0" marL="342900" marR="0" rtl="0" algn="just">
              <a:spcBef>
                <a:spcPts val="640"/>
              </a:spcBef>
              <a:spcAft>
                <a:spcPts val="0"/>
              </a:spcAft>
              <a:buClr>
                <a:schemeClr val="dk1"/>
              </a:buClr>
              <a:buSzPct val="100000"/>
              <a:buFont typeface="Arial"/>
              <a:buNone/>
            </a:pPr>
            <a:r>
              <a:t/>
            </a:r>
            <a:endParaRPr b="1" i="0" sz="3200" u="none" cap="none" strike="noStrike">
              <a:solidFill>
                <a:srgbClr val="CC00CC"/>
              </a:solidFill>
              <a:latin typeface="Calibri"/>
              <a:ea typeface="Calibri"/>
              <a:cs typeface="Calibri"/>
              <a:sym typeface="Calibri"/>
            </a:endParaRPr>
          </a:p>
          <a:p>
            <a:pPr indent="-342900" lvl="0" marL="342900" marR="0" rtl="0" algn="just">
              <a:spcBef>
                <a:spcPts val="640"/>
              </a:spcBef>
              <a:buClr>
                <a:schemeClr val="dk1"/>
              </a:buClr>
              <a:buSzPct val="100000"/>
              <a:buFont typeface="Arial"/>
              <a:buNone/>
            </a:pPr>
            <a:r>
              <a:t/>
            </a:r>
            <a:endParaRPr b="0" i="0" sz="3200" u="none" cap="none" strike="noStrike">
              <a:solidFill>
                <a:srgbClr val="CC00CC"/>
              </a:solidFill>
              <a:latin typeface="Calibri"/>
              <a:ea typeface="Calibri"/>
              <a:cs typeface="Calibri"/>
              <a:sym typeface="Calibri"/>
            </a:endParaRPr>
          </a:p>
        </p:txBody>
      </p:sp>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1" name="Shape 571"/>
        <p:cNvGrpSpPr/>
        <p:nvPr/>
      </p:nvGrpSpPr>
      <p:grpSpPr>
        <a:xfrm>
          <a:off x="0" y="0"/>
          <a:ext cx="0" cy="0"/>
          <a:chOff x="0" y="0"/>
          <a:chExt cx="0" cy="0"/>
        </a:xfrm>
      </p:grpSpPr>
      <p:sp>
        <p:nvSpPr>
          <p:cNvPr id="572" name="Shape 572"/>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 sz="3959">
                <a:solidFill>
                  <a:srgbClr val="FF00FF"/>
                </a:solidFill>
              </a:rPr>
              <a:t>QUIZ 3</a:t>
            </a:r>
            <a:r>
              <a:rPr lang="en" sz="3959">
                <a:solidFill>
                  <a:schemeClr val="lt1"/>
                </a:solidFill>
              </a:rPr>
              <a:t>: SOLID Principles</a:t>
            </a:r>
          </a:p>
        </p:txBody>
      </p:sp>
      <p:sp>
        <p:nvSpPr>
          <p:cNvPr id="573" name="Shape 573"/>
          <p:cNvSpPr txBox="1"/>
          <p:nvPr>
            <p:ph idx="1" type="body"/>
          </p:nvPr>
        </p:nvSpPr>
        <p:spPr>
          <a:xfrm>
            <a:off x="457200" y="1200150"/>
            <a:ext cx="8229600" cy="3394500"/>
          </a:xfrm>
          <a:prstGeom prst="rect">
            <a:avLst/>
          </a:prstGeom>
          <a:noFill/>
          <a:ln>
            <a:noFill/>
          </a:ln>
        </p:spPr>
        <p:txBody>
          <a:bodyPr anchorCtr="0" anchor="t" bIns="45700" lIns="91425" rIns="91425" tIns="45700">
            <a:noAutofit/>
          </a:bodyPr>
          <a:lstStyle/>
          <a:p>
            <a:pPr indent="-69850" lvl="0" rtl="0" algn="just">
              <a:spcBef>
                <a:spcPts val="0"/>
              </a:spcBef>
              <a:buClr>
                <a:schemeClr val="dk1"/>
              </a:buClr>
              <a:buSzPct val="68750"/>
              <a:buFont typeface="Arial"/>
              <a:buNone/>
            </a:pPr>
            <a:r>
              <a:t/>
            </a:r>
            <a:endParaRPr sz="1600">
              <a:solidFill>
                <a:srgbClr val="FFFFFF"/>
              </a:solidFill>
            </a:endParaRPr>
          </a:p>
          <a:p>
            <a:pPr indent="-342900" lvl="0" marL="342900" marR="0" rtl="0" algn="just">
              <a:spcBef>
                <a:spcPts val="560"/>
              </a:spcBef>
              <a:spcAft>
                <a:spcPts val="0"/>
              </a:spcAft>
              <a:buClr>
                <a:schemeClr val="dk1"/>
              </a:buClr>
              <a:buSzPct val="100000"/>
              <a:buFont typeface="Arial"/>
              <a:buNone/>
            </a:pPr>
            <a:r>
              <a:t/>
            </a:r>
            <a:endParaRPr b="0" i="0" sz="2800" u="none" cap="none" strike="noStrike">
              <a:solidFill>
                <a:srgbClr val="CC00CC"/>
              </a:solidFill>
              <a:latin typeface="Calibri"/>
              <a:ea typeface="Calibri"/>
              <a:cs typeface="Calibri"/>
              <a:sym typeface="Calibri"/>
            </a:endParaRPr>
          </a:p>
          <a:p>
            <a:pPr indent="-342900" lvl="0" marL="342900" marR="0" rtl="0" algn="just">
              <a:spcBef>
                <a:spcPts val="640"/>
              </a:spcBef>
              <a:spcAft>
                <a:spcPts val="0"/>
              </a:spcAft>
              <a:buClr>
                <a:schemeClr val="dk1"/>
              </a:buClr>
              <a:buSzPct val="100000"/>
              <a:buFont typeface="Arial"/>
              <a:buNone/>
            </a:pPr>
            <a:r>
              <a:t/>
            </a:r>
            <a:endParaRPr b="1" i="0" sz="3200" u="none" cap="none" strike="noStrike">
              <a:solidFill>
                <a:srgbClr val="CC00CC"/>
              </a:solidFill>
              <a:latin typeface="Calibri"/>
              <a:ea typeface="Calibri"/>
              <a:cs typeface="Calibri"/>
              <a:sym typeface="Calibri"/>
            </a:endParaRPr>
          </a:p>
          <a:p>
            <a:pPr indent="-342900" lvl="0" marL="342900" marR="0" rtl="0" algn="just">
              <a:spcBef>
                <a:spcPts val="640"/>
              </a:spcBef>
              <a:buClr>
                <a:schemeClr val="dk1"/>
              </a:buClr>
              <a:buSzPct val="100000"/>
              <a:buFont typeface="Arial"/>
              <a:buNone/>
            </a:pPr>
            <a:r>
              <a:t/>
            </a:r>
            <a:endParaRPr b="0" i="0" sz="3200" u="none" cap="none" strike="noStrike">
              <a:solidFill>
                <a:srgbClr val="CC00CC"/>
              </a:solidFill>
              <a:latin typeface="Calibri"/>
              <a:ea typeface="Calibri"/>
              <a:cs typeface="Calibri"/>
              <a:sym typeface="Calibri"/>
            </a:endParaRPr>
          </a:p>
        </p:txBody>
      </p:sp>
      <p:pic>
        <p:nvPicPr>
          <p:cNvPr id="574" name="Shape 574"/>
          <p:cNvPicPr preferRelativeResize="0"/>
          <p:nvPr/>
        </p:nvPicPr>
        <p:blipFill>
          <a:blip r:embed="rId3">
            <a:alphaModFix/>
          </a:blip>
          <a:stretch>
            <a:fillRect/>
          </a:stretch>
        </p:blipFill>
        <p:spPr>
          <a:xfrm>
            <a:off x="2343150" y="1300162"/>
            <a:ext cx="4457700" cy="2543175"/>
          </a:xfrm>
          <a:prstGeom prst="rect">
            <a:avLst/>
          </a:prstGeom>
          <a:noFill/>
          <a:ln>
            <a:noFill/>
          </a:ln>
        </p:spPr>
      </p:pic>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8" name="Shape 578"/>
        <p:cNvGrpSpPr/>
        <p:nvPr/>
      </p:nvGrpSpPr>
      <p:grpSpPr>
        <a:xfrm>
          <a:off x="0" y="0"/>
          <a:ext cx="0" cy="0"/>
          <a:chOff x="0" y="0"/>
          <a:chExt cx="0" cy="0"/>
        </a:xfrm>
      </p:grpSpPr>
      <p:sp>
        <p:nvSpPr>
          <p:cNvPr id="579" name="Shape 579"/>
          <p:cNvSpPr txBox="1"/>
          <p:nvPr>
            <p:ph type="title"/>
          </p:nvPr>
        </p:nvSpPr>
        <p:spPr>
          <a:xfrm>
            <a:off x="-2029025" y="66212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 sz="3959">
                <a:solidFill>
                  <a:srgbClr val="CC00CC"/>
                </a:solidFill>
              </a:rPr>
              <a:t>QUIZ 3:</a:t>
            </a:r>
            <a:r>
              <a:rPr lang="en" sz="3959">
                <a:solidFill>
                  <a:schemeClr val="lt1"/>
                </a:solidFill>
              </a:rPr>
              <a:t> </a:t>
            </a:r>
          </a:p>
          <a:p>
            <a:pPr indent="0" lvl="0" marL="0" marR="0" rtl="0" algn="ctr">
              <a:spcBef>
                <a:spcPts val="0"/>
              </a:spcBef>
              <a:buClr>
                <a:schemeClr val="lt1"/>
              </a:buClr>
              <a:buSzPct val="25000"/>
              <a:buFont typeface="Calibri"/>
              <a:buNone/>
            </a:pPr>
            <a:r>
              <a:rPr lang="en" sz="3959">
                <a:solidFill>
                  <a:schemeClr val="lt1"/>
                </a:solidFill>
              </a:rPr>
              <a:t>SOLID Principles</a:t>
            </a:r>
          </a:p>
        </p:txBody>
      </p:sp>
      <p:sp>
        <p:nvSpPr>
          <p:cNvPr id="580" name="Shape 580"/>
          <p:cNvSpPr txBox="1"/>
          <p:nvPr>
            <p:ph idx="1" type="body"/>
          </p:nvPr>
        </p:nvSpPr>
        <p:spPr>
          <a:xfrm>
            <a:off x="343150" y="1987075"/>
            <a:ext cx="8229600" cy="1879200"/>
          </a:xfrm>
          <a:prstGeom prst="rect">
            <a:avLst/>
          </a:prstGeom>
          <a:noFill/>
          <a:ln>
            <a:noFill/>
          </a:ln>
        </p:spPr>
        <p:txBody>
          <a:bodyPr anchorCtr="0" anchor="t" bIns="45700" lIns="91425" rIns="91425" tIns="45700">
            <a:noAutofit/>
          </a:bodyPr>
          <a:lstStyle/>
          <a:p>
            <a:pPr indent="-342900" lvl="0" marL="457200" rtl="0">
              <a:lnSpc>
                <a:spcPct val="115000"/>
              </a:lnSpc>
              <a:spcBef>
                <a:spcPts val="0"/>
              </a:spcBef>
              <a:buClr>
                <a:srgbClr val="FFFFFF"/>
              </a:buClr>
              <a:buSzPct val="100000"/>
            </a:pPr>
            <a:r>
              <a:rPr lang="en" sz="1800">
                <a:solidFill>
                  <a:srgbClr val="FFFFFF"/>
                </a:solidFill>
              </a:rPr>
              <a:t>Redo the broadcast code and </a:t>
            </a:r>
          </a:p>
          <a:p>
            <a:pPr indent="457200" lvl="0" marL="0" rtl="0">
              <a:lnSpc>
                <a:spcPct val="115000"/>
              </a:lnSpc>
              <a:spcBef>
                <a:spcPts val="0"/>
              </a:spcBef>
              <a:buNone/>
            </a:pPr>
            <a:r>
              <a:rPr lang="en" sz="1800">
                <a:solidFill>
                  <a:srgbClr val="FFFFFF"/>
                </a:solidFill>
              </a:rPr>
              <a:t>implement the dependency </a:t>
            </a:r>
          </a:p>
          <a:p>
            <a:pPr indent="457200" lvl="0" marL="0" rtl="0">
              <a:lnSpc>
                <a:spcPct val="115000"/>
              </a:lnSpc>
              <a:spcBef>
                <a:spcPts val="0"/>
              </a:spcBef>
              <a:buNone/>
            </a:pPr>
            <a:r>
              <a:rPr lang="en" sz="1800">
                <a:solidFill>
                  <a:srgbClr val="FFFFFF"/>
                </a:solidFill>
              </a:rPr>
              <a:t>inversion principle.</a:t>
            </a:r>
          </a:p>
          <a:p>
            <a:pPr indent="-342900" lvl="0" marL="342900" marR="0" rtl="0" algn="just">
              <a:spcBef>
                <a:spcPts val="560"/>
              </a:spcBef>
              <a:spcAft>
                <a:spcPts val="0"/>
              </a:spcAft>
              <a:buClr>
                <a:schemeClr val="dk1"/>
              </a:buClr>
              <a:buSzPct val="100000"/>
              <a:buFont typeface="Arial"/>
              <a:buNone/>
            </a:pPr>
            <a:r>
              <a:t/>
            </a:r>
            <a:endParaRPr b="0" i="0" sz="2800" u="none" cap="none" strike="noStrike">
              <a:solidFill>
                <a:srgbClr val="CC00CC"/>
              </a:solidFill>
              <a:latin typeface="Calibri"/>
              <a:ea typeface="Calibri"/>
              <a:cs typeface="Calibri"/>
              <a:sym typeface="Calibri"/>
            </a:endParaRPr>
          </a:p>
          <a:p>
            <a:pPr indent="-342900" lvl="0" marL="342900" marR="0" rtl="0" algn="just">
              <a:spcBef>
                <a:spcPts val="640"/>
              </a:spcBef>
              <a:spcAft>
                <a:spcPts val="0"/>
              </a:spcAft>
              <a:buClr>
                <a:schemeClr val="dk1"/>
              </a:buClr>
              <a:buSzPct val="100000"/>
              <a:buFont typeface="Arial"/>
              <a:buNone/>
            </a:pPr>
            <a:r>
              <a:t/>
            </a:r>
            <a:endParaRPr b="1" i="0" sz="3200" u="none" cap="none" strike="noStrike">
              <a:solidFill>
                <a:srgbClr val="CC00CC"/>
              </a:solidFill>
              <a:latin typeface="Calibri"/>
              <a:ea typeface="Calibri"/>
              <a:cs typeface="Calibri"/>
              <a:sym typeface="Calibri"/>
            </a:endParaRPr>
          </a:p>
          <a:p>
            <a:pPr indent="-342900" lvl="0" marL="342900" marR="0" rtl="0" algn="just">
              <a:spcBef>
                <a:spcPts val="640"/>
              </a:spcBef>
              <a:buClr>
                <a:schemeClr val="dk1"/>
              </a:buClr>
              <a:buSzPct val="100000"/>
              <a:buFont typeface="Arial"/>
              <a:buNone/>
            </a:pPr>
            <a:r>
              <a:t/>
            </a:r>
            <a:endParaRPr b="0" i="0" sz="3200" u="none" cap="none" strike="noStrike">
              <a:solidFill>
                <a:srgbClr val="CC00CC"/>
              </a:solidFill>
              <a:latin typeface="Calibri"/>
              <a:ea typeface="Calibri"/>
              <a:cs typeface="Calibri"/>
              <a:sym typeface="Calibri"/>
            </a:endParaRPr>
          </a:p>
        </p:txBody>
      </p:sp>
      <p:pic>
        <p:nvPicPr>
          <p:cNvPr id="581" name="Shape 581"/>
          <p:cNvPicPr preferRelativeResize="0"/>
          <p:nvPr/>
        </p:nvPicPr>
        <p:blipFill>
          <a:blip r:embed="rId3">
            <a:alphaModFix/>
          </a:blip>
          <a:stretch>
            <a:fillRect/>
          </a:stretch>
        </p:blipFill>
        <p:spPr>
          <a:xfrm>
            <a:off x="4197950" y="328612"/>
            <a:ext cx="4762500" cy="4486275"/>
          </a:xfrm>
          <a:prstGeom prst="rect">
            <a:avLst/>
          </a:prstGeom>
          <a:noFill/>
          <a:ln>
            <a:noFill/>
          </a:ln>
        </p:spPr>
      </p:pic>
    </p:spTree>
  </p:cSld>
  <p:clrMapOvr>
    <a:masterClrMapping/>
  </p:clrMapOvr>
  <p:transition spd="slow">
    <p:cut/>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5" name="Shape 585"/>
        <p:cNvGrpSpPr/>
        <p:nvPr/>
      </p:nvGrpSpPr>
      <p:grpSpPr>
        <a:xfrm>
          <a:off x="0" y="0"/>
          <a:ext cx="0" cy="0"/>
          <a:chOff x="0" y="0"/>
          <a:chExt cx="0" cy="0"/>
        </a:xfrm>
      </p:grpSpPr>
      <p:sp>
        <p:nvSpPr>
          <p:cNvPr id="586" name="Shape 586"/>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 sz="3959">
                <a:solidFill>
                  <a:schemeClr val="lt1"/>
                </a:solidFill>
              </a:rPr>
              <a:t>So...what’s a good software design?</a:t>
            </a:r>
          </a:p>
        </p:txBody>
      </p:sp>
      <p:sp>
        <p:nvSpPr>
          <p:cNvPr id="587" name="Shape 587"/>
          <p:cNvSpPr txBox="1"/>
          <p:nvPr>
            <p:ph idx="1" type="body"/>
          </p:nvPr>
        </p:nvSpPr>
        <p:spPr>
          <a:xfrm>
            <a:off x="457200" y="1200150"/>
            <a:ext cx="8229600" cy="3394500"/>
          </a:xfrm>
          <a:prstGeom prst="rect">
            <a:avLst/>
          </a:prstGeom>
          <a:noFill/>
          <a:ln>
            <a:noFill/>
          </a:ln>
        </p:spPr>
        <p:txBody>
          <a:bodyPr anchorCtr="0" anchor="t" bIns="45700" lIns="91425" rIns="91425" tIns="45700">
            <a:noAutofit/>
          </a:bodyPr>
          <a:lstStyle/>
          <a:p>
            <a:pPr indent="-342900" lvl="0" marL="342900" marR="0" rtl="0" algn="just">
              <a:spcBef>
                <a:spcPts val="640"/>
              </a:spcBef>
              <a:spcAft>
                <a:spcPts val="0"/>
              </a:spcAft>
              <a:buClr>
                <a:schemeClr val="dk1"/>
              </a:buClr>
              <a:buSzPct val="133333"/>
              <a:buFont typeface="Arial"/>
              <a:buNone/>
            </a:pPr>
            <a:r>
              <a:rPr b="1" lang="en" sz="2400">
                <a:solidFill>
                  <a:srgbClr val="FFFFFF"/>
                </a:solidFill>
              </a:rPr>
              <a:t>There are many aspects to consider…</a:t>
            </a:r>
          </a:p>
          <a:p>
            <a:pPr indent="-381000" lvl="0" marL="457200" marR="0" rtl="0" algn="just">
              <a:spcBef>
                <a:spcPts val="640"/>
              </a:spcBef>
              <a:spcAft>
                <a:spcPts val="0"/>
              </a:spcAft>
              <a:buClr>
                <a:srgbClr val="FFFFFF"/>
              </a:buClr>
              <a:buSzPct val="100000"/>
            </a:pPr>
            <a:r>
              <a:rPr b="1" lang="en" sz="2400">
                <a:solidFill>
                  <a:srgbClr val="FFFFFF"/>
                </a:solidFill>
              </a:rPr>
              <a:t>Extensibility</a:t>
            </a:r>
          </a:p>
          <a:p>
            <a:pPr indent="-381000" lvl="0" marL="457200" marR="0" rtl="0" algn="just">
              <a:spcBef>
                <a:spcPts val="640"/>
              </a:spcBef>
              <a:spcAft>
                <a:spcPts val="0"/>
              </a:spcAft>
              <a:buClr>
                <a:srgbClr val="FFFFFF"/>
              </a:buClr>
              <a:buSzPct val="100000"/>
            </a:pPr>
            <a:r>
              <a:rPr b="1" lang="en" sz="2400">
                <a:solidFill>
                  <a:srgbClr val="FFFFFF"/>
                </a:solidFill>
              </a:rPr>
              <a:t>Maintainability</a:t>
            </a:r>
          </a:p>
          <a:p>
            <a:pPr indent="-381000" lvl="0" marL="457200" marR="0" rtl="0" algn="just">
              <a:spcBef>
                <a:spcPts val="640"/>
              </a:spcBef>
              <a:spcAft>
                <a:spcPts val="0"/>
              </a:spcAft>
              <a:buClr>
                <a:srgbClr val="FFFFFF"/>
              </a:buClr>
              <a:buSzPct val="100000"/>
            </a:pPr>
            <a:r>
              <a:rPr b="1" lang="en" sz="2400">
                <a:solidFill>
                  <a:srgbClr val="FFFFFF"/>
                </a:solidFill>
              </a:rPr>
              <a:t>Modularity</a:t>
            </a:r>
          </a:p>
          <a:p>
            <a:pPr indent="-381000" lvl="0" marL="457200" marR="0" rtl="0" algn="just">
              <a:spcBef>
                <a:spcPts val="640"/>
              </a:spcBef>
              <a:spcAft>
                <a:spcPts val="0"/>
              </a:spcAft>
              <a:buClr>
                <a:srgbClr val="FFFFFF"/>
              </a:buClr>
              <a:buSzPct val="100000"/>
            </a:pPr>
            <a:r>
              <a:rPr b="1" lang="en" sz="2400">
                <a:solidFill>
                  <a:srgbClr val="FFFFFF"/>
                </a:solidFill>
              </a:rPr>
              <a:t>Reliability</a:t>
            </a:r>
          </a:p>
          <a:p>
            <a:pPr indent="-381000" lvl="0" marL="457200" marR="0" rtl="0" algn="just">
              <a:spcBef>
                <a:spcPts val="640"/>
              </a:spcBef>
              <a:spcAft>
                <a:spcPts val="0"/>
              </a:spcAft>
              <a:buClr>
                <a:srgbClr val="FFFFFF"/>
              </a:buClr>
              <a:buSzPct val="100000"/>
            </a:pPr>
            <a:r>
              <a:rPr b="1" lang="en" sz="2400">
                <a:solidFill>
                  <a:srgbClr val="FFFFFF"/>
                </a:solidFill>
              </a:rPr>
              <a:t>Reusability</a:t>
            </a:r>
          </a:p>
          <a:p>
            <a:pPr indent="-381000" lvl="0" marL="457200" marR="0" rtl="0" algn="just">
              <a:spcBef>
                <a:spcPts val="640"/>
              </a:spcBef>
              <a:spcAft>
                <a:spcPts val="0"/>
              </a:spcAft>
              <a:buClr>
                <a:srgbClr val="FFFFFF"/>
              </a:buClr>
              <a:buSzPct val="100000"/>
            </a:pPr>
            <a:r>
              <a:rPr b="1" lang="en" sz="2400">
                <a:solidFill>
                  <a:srgbClr val="FFFFFF"/>
                </a:solidFill>
              </a:rPr>
              <a:t>Robustness</a:t>
            </a:r>
          </a:p>
          <a:p>
            <a:pPr indent="-381000" lvl="0" marL="457200" marR="0" rtl="0" algn="just">
              <a:spcBef>
                <a:spcPts val="640"/>
              </a:spcBef>
              <a:spcAft>
                <a:spcPts val="0"/>
              </a:spcAft>
              <a:buClr>
                <a:srgbClr val="FFFFFF"/>
              </a:buClr>
              <a:buSzPct val="100000"/>
            </a:pPr>
            <a:r>
              <a:rPr b="1" lang="en" sz="2400">
                <a:solidFill>
                  <a:srgbClr val="FFFFFF"/>
                </a:solidFill>
              </a:rPr>
              <a:t>Performance....</a:t>
            </a:r>
          </a:p>
          <a:p>
            <a:pPr indent="-342900" lvl="0" marL="342900" marR="0" rtl="0" algn="just">
              <a:spcBef>
                <a:spcPts val="640"/>
              </a:spcBef>
              <a:buClr>
                <a:schemeClr val="dk1"/>
              </a:buClr>
              <a:buSzPct val="100000"/>
              <a:buFont typeface="Arial"/>
              <a:buNone/>
            </a:pPr>
            <a:r>
              <a:t/>
            </a:r>
            <a:endParaRPr b="0" i="0" sz="3200" u="none" cap="none" strike="noStrike">
              <a:solidFill>
                <a:srgbClr val="CC00CC"/>
              </a:solidFill>
              <a:latin typeface="Calibri"/>
              <a:ea typeface="Calibri"/>
              <a:cs typeface="Calibri"/>
              <a:sym typeface="Calibri"/>
            </a:endParaRPr>
          </a:p>
        </p:txBody>
      </p:sp>
      <p:pic>
        <p:nvPicPr>
          <p:cNvPr id="588" name="Shape 588"/>
          <p:cNvPicPr preferRelativeResize="0"/>
          <p:nvPr/>
        </p:nvPicPr>
        <p:blipFill>
          <a:blip r:embed="rId3">
            <a:alphaModFix/>
          </a:blip>
          <a:stretch>
            <a:fillRect/>
          </a:stretch>
        </p:blipFill>
        <p:spPr>
          <a:xfrm>
            <a:off x="4876800" y="2130225"/>
            <a:ext cx="3810000" cy="2114550"/>
          </a:xfrm>
          <a:prstGeom prst="rect">
            <a:avLst/>
          </a:prstGeom>
          <a:noFill/>
          <a:ln>
            <a:noFill/>
          </a:ln>
        </p:spPr>
      </p:pic>
    </p:spTree>
  </p:cSld>
  <p:clrMapOvr>
    <a:masterClrMapping/>
  </p:clrMapOvr>
  <p:transition spd="slow">
    <p:cut/>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2" name="Shape 592"/>
        <p:cNvGrpSpPr/>
        <p:nvPr/>
      </p:nvGrpSpPr>
      <p:grpSpPr>
        <a:xfrm>
          <a:off x="0" y="0"/>
          <a:ext cx="0" cy="0"/>
          <a:chOff x="0" y="0"/>
          <a:chExt cx="0" cy="0"/>
        </a:xfrm>
      </p:grpSpPr>
      <p:sp>
        <p:nvSpPr>
          <p:cNvPr id="593" name="Shape 593"/>
          <p:cNvSpPr txBox="1"/>
          <p:nvPr>
            <p:ph type="title"/>
          </p:nvPr>
        </p:nvSpPr>
        <p:spPr>
          <a:xfrm>
            <a:off x="457200" y="205978"/>
            <a:ext cx="8229600" cy="857400"/>
          </a:xfrm>
          <a:prstGeom prst="rect">
            <a:avLst/>
          </a:prstGeom>
        </p:spPr>
        <p:txBody>
          <a:bodyPr anchorCtr="0" anchor="ctr" bIns="91425" lIns="91425" rIns="91425" tIns="91425">
            <a:noAutofit/>
          </a:bodyPr>
          <a:lstStyle/>
          <a:p>
            <a:pPr lvl="0">
              <a:spcBef>
                <a:spcPts val="0"/>
              </a:spcBef>
              <a:buNone/>
            </a:pPr>
            <a:r>
              <a:rPr lang="en">
                <a:solidFill>
                  <a:srgbClr val="FFFFFF"/>
                </a:solidFill>
              </a:rPr>
              <a:t>Why bother?</a:t>
            </a:r>
          </a:p>
        </p:txBody>
      </p:sp>
      <p:sp>
        <p:nvSpPr>
          <p:cNvPr id="594" name="Shape 594"/>
          <p:cNvSpPr txBox="1"/>
          <p:nvPr>
            <p:ph idx="1" type="body"/>
          </p:nvPr>
        </p:nvSpPr>
        <p:spPr>
          <a:xfrm>
            <a:off x="457200" y="1200150"/>
            <a:ext cx="8229600" cy="3394500"/>
          </a:xfrm>
          <a:prstGeom prst="rect">
            <a:avLst/>
          </a:prstGeom>
        </p:spPr>
        <p:txBody>
          <a:bodyPr anchorCtr="0" anchor="t" bIns="91425" lIns="91425" rIns="91425" tIns="91425">
            <a:noAutofit/>
          </a:bodyPr>
          <a:lstStyle/>
          <a:p>
            <a:pPr lvl="0" rtl="0">
              <a:spcBef>
                <a:spcPts val="0"/>
              </a:spcBef>
              <a:buNone/>
            </a:pPr>
            <a:r>
              <a:t/>
            </a:r>
            <a:endParaRPr>
              <a:solidFill>
                <a:srgbClr val="FFFFFF"/>
              </a:solidFill>
            </a:endParaRPr>
          </a:p>
          <a:p>
            <a:pPr lvl="0">
              <a:spcBef>
                <a:spcPts val="0"/>
              </a:spcBef>
              <a:buNone/>
            </a:pPr>
            <a:r>
              <a:rPr lang="en">
                <a:solidFill>
                  <a:srgbClr val="FFFFFF"/>
                </a:solidFill>
              </a:rPr>
              <a:t>Design because you expect your application to succeed (and to change in the future to come)</a:t>
            </a:r>
          </a:p>
        </p:txBody>
      </p:sp>
    </p:spTree>
  </p:cSld>
  <p:clrMapOvr>
    <a:masterClrMapping/>
  </p:clrMapOvr>
  <p:transition spd="slow">
    <p:cut/>
  </p:transition>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8" name="Shape 598"/>
        <p:cNvGrpSpPr/>
        <p:nvPr/>
      </p:nvGrpSpPr>
      <p:grpSpPr>
        <a:xfrm>
          <a:off x="0" y="0"/>
          <a:ext cx="0" cy="0"/>
          <a:chOff x="0" y="0"/>
          <a:chExt cx="0" cy="0"/>
        </a:xfrm>
      </p:grpSpPr>
      <p:sp>
        <p:nvSpPr>
          <p:cNvPr id="599" name="Shape 599"/>
          <p:cNvSpPr txBox="1"/>
          <p:nvPr>
            <p:ph type="title"/>
          </p:nvPr>
        </p:nvSpPr>
        <p:spPr>
          <a:xfrm>
            <a:off x="457200" y="205978"/>
            <a:ext cx="8229600" cy="857400"/>
          </a:xfrm>
          <a:prstGeom prst="rect">
            <a:avLst/>
          </a:prstGeom>
        </p:spPr>
        <p:txBody>
          <a:bodyPr anchorCtr="0" anchor="ctr" bIns="91425" lIns="91425" rIns="91425" tIns="91425">
            <a:noAutofit/>
          </a:bodyPr>
          <a:lstStyle/>
          <a:p>
            <a:pPr lvl="0">
              <a:spcBef>
                <a:spcPts val="0"/>
              </a:spcBef>
              <a:buNone/>
            </a:pPr>
            <a:r>
              <a:t/>
            </a:r>
            <a:endParaRPr/>
          </a:p>
        </p:txBody>
      </p:sp>
      <p:sp>
        <p:nvSpPr>
          <p:cNvPr id="600" name="Shape 600"/>
          <p:cNvSpPr txBox="1"/>
          <p:nvPr>
            <p:ph idx="1" type="body"/>
          </p:nvPr>
        </p:nvSpPr>
        <p:spPr>
          <a:xfrm>
            <a:off x="457200" y="1200150"/>
            <a:ext cx="8229600" cy="3394500"/>
          </a:xfrm>
          <a:prstGeom prst="rect">
            <a:avLst/>
          </a:prstGeom>
        </p:spPr>
        <p:txBody>
          <a:bodyPr anchorCtr="0" anchor="t" bIns="91425" lIns="91425" rIns="91425" tIns="91425">
            <a:noAutofit/>
          </a:bodyPr>
          <a:lstStyle/>
          <a:p>
            <a:pPr lvl="0">
              <a:spcBef>
                <a:spcPts val="0"/>
              </a:spcBef>
              <a:buNone/>
            </a:pPr>
            <a:r>
              <a:t/>
            </a:r>
            <a:endParaRPr/>
          </a:p>
        </p:txBody>
      </p:sp>
      <p:pic>
        <p:nvPicPr>
          <p:cNvPr id="601" name="Shape 601"/>
          <p:cNvPicPr preferRelativeResize="0"/>
          <p:nvPr/>
        </p:nvPicPr>
        <p:blipFill>
          <a:blip r:embed="rId3">
            <a:alphaModFix/>
          </a:blip>
          <a:stretch>
            <a:fillRect/>
          </a:stretch>
        </p:blipFill>
        <p:spPr>
          <a:xfrm>
            <a:off x="0" y="0"/>
            <a:ext cx="4569097" cy="5143500"/>
          </a:xfrm>
          <a:prstGeom prst="rect">
            <a:avLst/>
          </a:prstGeom>
          <a:noFill/>
          <a:ln>
            <a:noFill/>
          </a:ln>
        </p:spPr>
      </p:pic>
      <p:pic>
        <p:nvPicPr>
          <p:cNvPr id="602" name="Shape 602"/>
          <p:cNvPicPr preferRelativeResize="0"/>
          <p:nvPr/>
        </p:nvPicPr>
        <p:blipFill>
          <a:blip r:embed="rId4">
            <a:alphaModFix/>
          </a:blip>
          <a:stretch>
            <a:fillRect/>
          </a:stretch>
        </p:blipFill>
        <p:spPr>
          <a:xfrm>
            <a:off x="4569100" y="5"/>
            <a:ext cx="4569099" cy="5143494"/>
          </a:xfrm>
          <a:prstGeom prst="rect">
            <a:avLst/>
          </a:prstGeom>
          <a:noFill/>
          <a:ln>
            <a:noFill/>
          </a:ln>
        </p:spPr>
      </p:pic>
    </p:spTree>
  </p:cSld>
  <p:clrMapOvr>
    <a:masterClrMapping/>
  </p:clrMapOvr>
  <p:transition spd="slow">
    <p:cut/>
  </p:transition>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6" name="Shape 606"/>
        <p:cNvGrpSpPr/>
        <p:nvPr/>
      </p:nvGrpSpPr>
      <p:grpSpPr>
        <a:xfrm>
          <a:off x="0" y="0"/>
          <a:ext cx="0" cy="0"/>
          <a:chOff x="0" y="0"/>
          <a:chExt cx="0" cy="0"/>
        </a:xfrm>
      </p:grpSpPr>
      <p:sp>
        <p:nvSpPr>
          <p:cNvPr id="607" name="Shape 607"/>
          <p:cNvSpPr txBox="1"/>
          <p:nvPr>
            <p:ph type="title"/>
          </p:nvPr>
        </p:nvSpPr>
        <p:spPr>
          <a:xfrm>
            <a:off x="457200" y="205978"/>
            <a:ext cx="8229600" cy="857400"/>
          </a:xfrm>
          <a:prstGeom prst="rect">
            <a:avLst/>
          </a:prstGeom>
        </p:spPr>
        <p:txBody>
          <a:bodyPr anchorCtr="0" anchor="ctr" bIns="91425" lIns="91425" rIns="91425" tIns="91425">
            <a:noAutofit/>
          </a:bodyPr>
          <a:lstStyle/>
          <a:p>
            <a:pPr lvl="0">
              <a:spcBef>
                <a:spcPts val="0"/>
              </a:spcBef>
              <a:buNone/>
            </a:pPr>
            <a:r>
              <a:t/>
            </a:r>
            <a:endParaRPr/>
          </a:p>
        </p:txBody>
      </p:sp>
      <p:sp>
        <p:nvSpPr>
          <p:cNvPr id="608" name="Shape 608"/>
          <p:cNvSpPr txBox="1"/>
          <p:nvPr>
            <p:ph idx="1" type="body"/>
          </p:nvPr>
        </p:nvSpPr>
        <p:spPr>
          <a:xfrm>
            <a:off x="457200" y="1200150"/>
            <a:ext cx="8229600" cy="3394500"/>
          </a:xfrm>
          <a:prstGeom prst="rect">
            <a:avLst/>
          </a:prstGeom>
        </p:spPr>
        <p:txBody>
          <a:bodyPr anchorCtr="0" anchor="t" bIns="91425" lIns="91425" rIns="91425" tIns="91425">
            <a:noAutofit/>
          </a:bodyPr>
          <a:lstStyle/>
          <a:p>
            <a:pPr lvl="0">
              <a:spcBef>
                <a:spcPts val="0"/>
              </a:spcBef>
              <a:buNone/>
            </a:pPr>
            <a:r>
              <a:t/>
            </a:r>
            <a:endParaRPr/>
          </a:p>
        </p:txBody>
      </p:sp>
      <p:pic>
        <p:nvPicPr>
          <p:cNvPr id="609" name="Shape 609"/>
          <p:cNvPicPr preferRelativeResize="0"/>
          <p:nvPr/>
        </p:nvPicPr>
        <p:blipFill>
          <a:blip r:embed="rId3">
            <a:alphaModFix/>
          </a:blip>
          <a:stretch>
            <a:fillRect/>
          </a:stretch>
        </p:blipFill>
        <p:spPr>
          <a:xfrm>
            <a:off x="2157400" y="654275"/>
            <a:ext cx="4829175" cy="3581400"/>
          </a:xfrm>
          <a:prstGeom prst="rect">
            <a:avLst/>
          </a:prstGeom>
          <a:noFill/>
          <a:ln>
            <a:noFill/>
          </a:ln>
        </p:spPr>
      </p:pic>
    </p:spTree>
  </p:cSld>
  <p:clrMapOvr>
    <a:masterClrMapping/>
  </p:clrMapOvr>
  <p:transition spd="slow">
    <p:cut/>
  </p:transition>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3" name="Shape 613"/>
        <p:cNvGrpSpPr/>
        <p:nvPr/>
      </p:nvGrpSpPr>
      <p:grpSpPr>
        <a:xfrm>
          <a:off x="0" y="0"/>
          <a:ext cx="0" cy="0"/>
          <a:chOff x="0" y="0"/>
          <a:chExt cx="0" cy="0"/>
        </a:xfrm>
      </p:grpSpPr>
      <p:sp>
        <p:nvSpPr>
          <p:cNvPr id="614" name="Shape 614"/>
          <p:cNvSpPr txBox="1"/>
          <p:nvPr>
            <p:ph type="title"/>
          </p:nvPr>
        </p:nvSpPr>
        <p:spPr>
          <a:xfrm>
            <a:off x="457200" y="205978"/>
            <a:ext cx="8229600" cy="857400"/>
          </a:xfrm>
          <a:prstGeom prst="rect">
            <a:avLst/>
          </a:prstGeom>
        </p:spPr>
        <p:txBody>
          <a:bodyPr anchorCtr="0" anchor="ctr" bIns="91425" lIns="91425" rIns="91425" tIns="91425">
            <a:noAutofit/>
          </a:bodyPr>
          <a:lstStyle/>
          <a:p>
            <a:pPr lvl="0">
              <a:spcBef>
                <a:spcPts val="0"/>
              </a:spcBef>
              <a:buNone/>
            </a:pPr>
            <a:r>
              <a:t/>
            </a:r>
            <a:endParaRPr/>
          </a:p>
        </p:txBody>
      </p:sp>
      <p:sp>
        <p:nvSpPr>
          <p:cNvPr id="615" name="Shape 615"/>
          <p:cNvSpPr txBox="1"/>
          <p:nvPr>
            <p:ph idx="1" type="body"/>
          </p:nvPr>
        </p:nvSpPr>
        <p:spPr>
          <a:xfrm>
            <a:off x="457200" y="1200150"/>
            <a:ext cx="8229600" cy="3394500"/>
          </a:xfrm>
          <a:prstGeom prst="rect">
            <a:avLst/>
          </a:prstGeom>
        </p:spPr>
        <p:txBody>
          <a:bodyPr anchorCtr="0" anchor="t" bIns="91425" lIns="91425" rIns="91425" tIns="91425">
            <a:noAutofit/>
          </a:bodyPr>
          <a:lstStyle/>
          <a:p>
            <a:pPr lvl="0">
              <a:spcBef>
                <a:spcPts val="0"/>
              </a:spcBef>
              <a:buNone/>
            </a:pPr>
            <a:r>
              <a:t/>
            </a:r>
            <a:endParaRPr/>
          </a:p>
        </p:txBody>
      </p:sp>
      <p:pic>
        <p:nvPicPr>
          <p:cNvPr id="616" name="Shape 616"/>
          <p:cNvPicPr preferRelativeResize="0"/>
          <p:nvPr/>
        </p:nvPicPr>
        <p:blipFill>
          <a:blip r:embed="rId3">
            <a:alphaModFix/>
          </a:blip>
          <a:stretch>
            <a:fillRect/>
          </a:stretch>
        </p:blipFill>
        <p:spPr>
          <a:xfrm>
            <a:off x="2303000" y="697274"/>
            <a:ext cx="4537999" cy="3748951"/>
          </a:xfrm>
          <a:prstGeom prst="rect">
            <a:avLst/>
          </a:prstGeom>
          <a:noFill/>
          <a:ln>
            <a:noFill/>
          </a:ln>
        </p:spPr>
      </p:pic>
    </p:spTree>
  </p:cSld>
  <p:clrMapOvr>
    <a:masterClrMapping/>
  </p:clrMapOvr>
  <p:transition spd="slow">
    <p:cut/>
  </p:transition>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0" name="Shape 620"/>
        <p:cNvGrpSpPr/>
        <p:nvPr/>
      </p:nvGrpSpPr>
      <p:grpSpPr>
        <a:xfrm>
          <a:off x="0" y="0"/>
          <a:ext cx="0" cy="0"/>
          <a:chOff x="0" y="0"/>
          <a:chExt cx="0" cy="0"/>
        </a:xfrm>
      </p:grpSpPr>
      <p:sp>
        <p:nvSpPr>
          <p:cNvPr id="621" name="Shape 621"/>
          <p:cNvSpPr txBox="1"/>
          <p:nvPr>
            <p:ph type="title"/>
          </p:nvPr>
        </p:nvSpPr>
        <p:spPr>
          <a:xfrm>
            <a:off x="457200" y="205978"/>
            <a:ext cx="8229600" cy="857400"/>
          </a:xfrm>
          <a:prstGeom prst="rect">
            <a:avLst/>
          </a:prstGeom>
        </p:spPr>
        <p:txBody>
          <a:bodyPr anchorCtr="0" anchor="ctr" bIns="91425" lIns="91425" rIns="91425" tIns="91425">
            <a:noAutofit/>
          </a:bodyPr>
          <a:lstStyle/>
          <a:p>
            <a:pPr lvl="0">
              <a:spcBef>
                <a:spcPts val="0"/>
              </a:spcBef>
              <a:buNone/>
            </a:pPr>
            <a:r>
              <a:t/>
            </a:r>
            <a:endParaRPr/>
          </a:p>
        </p:txBody>
      </p:sp>
      <p:sp>
        <p:nvSpPr>
          <p:cNvPr id="622" name="Shape 622"/>
          <p:cNvSpPr txBox="1"/>
          <p:nvPr>
            <p:ph idx="1" type="body"/>
          </p:nvPr>
        </p:nvSpPr>
        <p:spPr>
          <a:xfrm>
            <a:off x="457200" y="1741050"/>
            <a:ext cx="8229600" cy="1661400"/>
          </a:xfrm>
          <a:prstGeom prst="rect">
            <a:avLst/>
          </a:prstGeom>
        </p:spPr>
        <p:txBody>
          <a:bodyPr anchorCtr="0" anchor="t" bIns="91425" lIns="91425" rIns="91425" tIns="91425">
            <a:noAutofit/>
          </a:bodyPr>
          <a:lstStyle/>
          <a:p>
            <a:pPr indent="0" lvl="0" marL="0" rtl="0" algn="ctr">
              <a:spcBef>
                <a:spcPts val="0"/>
              </a:spcBef>
              <a:buNone/>
            </a:pPr>
            <a:r>
              <a:rPr b="1" lang="en">
                <a:solidFill>
                  <a:srgbClr val="FFFFFF"/>
                </a:solidFill>
              </a:rPr>
              <a:t>Thank you!</a:t>
            </a:r>
          </a:p>
          <a:p>
            <a:pPr lvl="0" rtl="0" algn="ctr">
              <a:spcBef>
                <a:spcPts val="0"/>
              </a:spcBef>
              <a:buNone/>
            </a:pPr>
            <a:r>
              <a:t/>
            </a:r>
            <a:endParaRPr b="1" sz="1100">
              <a:solidFill>
                <a:srgbClr val="FFFFFF"/>
              </a:solidFill>
            </a:endParaRPr>
          </a:p>
          <a:p>
            <a:pPr lvl="0" algn="ctr">
              <a:spcBef>
                <a:spcPts val="0"/>
              </a:spcBef>
              <a:buNone/>
            </a:pPr>
            <a:r>
              <a:rPr b="1" lang="en">
                <a:solidFill>
                  <a:srgbClr val="FFFFFF"/>
                </a:solidFill>
              </a:rPr>
              <a:t>Go forth, and DESIGN!</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x="0" y="0"/>
          <a:ext cx="0" cy="0"/>
          <a:chOff x="0" y="0"/>
          <a:chExt cx="0" cy="0"/>
        </a:xfrm>
      </p:grpSpPr>
      <p:sp>
        <p:nvSpPr>
          <p:cNvPr id="169" name="Shape 169"/>
          <p:cNvSpPr txBox="1"/>
          <p:nvPr>
            <p:ph type="title"/>
          </p:nvPr>
        </p:nvSpPr>
        <p:spPr>
          <a:xfrm>
            <a:off x="457200" y="2982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 sz="3959">
                <a:solidFill>
                  <a:srgbClr val="FF00FF"/>
                </a:solidFill>
              </a:rPr>
              <a:t>DRY</a:t>
            </a:r>
            <a:r>
              <a:rPr lang="en" sz="3959">
                <a:solidFill>
                  <a:schemeClr val="lt1"/>
                </a:solidFill>
              </a:rPr>
              <a:t>ing out with </a:t>
            </a:r>
            <a:r>
              <a:rPr lang="en" sz="3959">
                <a:solidFill>
                  <a:srgbClr val="FF0000"/>
                </a:solidFill>
              </a:rPr>
              <a:t>R</a:t>
            </a:r>
            <a:r>
              <a:rPr lang="en" sz="3959">
                <a:solidFill>
                  <a:schemeClr val="lt1"/>
                </a:solidFill>
              </a:rPr>
              <a:t>o</a:t>
            </a:r>
            <a:r>
              <a:rPr lang="en" sz="3959">
                <a:solidFill>
                  <a:srgbClr val="FF0000"/>
                </a:solidFill>
              </a:rPr>
              <a:t>R</a:t>
            </a:r>
            <a:br>
              <a:rPr b="0" i="0" lang="en" sz="3959" u="none" cap="none" strike="noStrike">
                <a:solidFill>
                  <a:srgbClr val="FF0000"/>
                </a:solidFill>
                <a:latin typeface="Calibri"/>
                <a:ea typeface="Calibri"/>
                <a:cs typeface="Calibri"/>
                <a:sym typeface="Calibri"/>
              </a:rPr>
            </a:br>
          </a:p>
        </p:txBody>
      </p:sp>
      <p:sp>
        <p:nvSpPr>
          <p:cNvPr id="170" name="Shape 170"/>
          <p:cNvSpPr txBox="1"/>
          <p:nvPr>
            <p:ph idx="1" type="body"/>
          </p:nvPr>
        </p:nvSpPr>
        <p:spPr>
          <a:xfrm>
            <a:off x="3151500" y="2176350"/>
            <a:ext cx="2841000" cy="790800"/>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None/>
            </a:pPr>
            <a:r>
              <a:rPr lang="en" sz="2400">
                <a:solidFill>
                  <a:schemeClr val="lt1"/>
                </a:solidFill>
              </a:rPr>
              <a:t>Duplication in views? </a:t>
            </a:r>
          </a:p>
          <a:p>
            <a:pPr indent="-381000" lvl="0" marL="457200" marR="0" rtl="0" algn="just">
              <a:lnSpc>
                <a:spcPct val="100000"/>
              </a:lnSpc>
              <a:spcBef>
                <a:spcPts val="0"/>
              </a:spcBef>
              <a:spcAft>
                <a:spcPts val="0"/>
              </a:spcAft>
              <a:buClr>
                <a:schemeClr val="lt1"/>
              </a:buClr>
              <a:buSzPct val="100000"/>
            </a:pPr>
            <a:r>
              <a:rPr lang="en" sz="2400">
                <a:solidFill>
                  <a:schemeClr val="lt1"/>
                </a:solidFill>
              </a:rPr>
              <a:t>Use Rails </a:t>
            </a:r>
            <a:r>
              <a:rPr b="1" i="1" lang="en" sz="2400">
                <a:solidFill>
                  <a:schemeClr val="lt1"/>
                </a:solidFill>
              </a:rPr>
              <a:t>partials</a:t>
            </a:r>
          </a:p>
          <a:p>
            <a:pPr indent="0" lvl="0" marL="0" rtl="0" algn="just">
              <a:spcBef>
                <a:spcPts val="0"/>
              </a:spcBef>
              <a:buNone/>
            </a:pPr>
            <a:r>
              <a:t/>
            </a:r>
            <a:endParaRPr sz="2000">
              <a:solidFill>
                <a:schemeClr val="lt1"/>
              </a:solidFill>
            </a:endParaRPr>
          </a:p>
          <a:p>
            <a:pPr indent="0" lvl="0" marL="0" rtl="0" algn="just">
              <a:spcBef>
                <a:spcPts val="0"/>
              </a:spcBef>
              <a:buNone/>
            </a:pPr>
            <a:r>
              <a:t/>
            </a:r>
            <a:endParaRPr b="1" i="0" sz="1800" u="none" cap="none" strike="noStrike">
              <a:solidFill>
                <a:srgbClr val="CC00CC"/>
              </a:solidFill>
              <a:latin typeface="Calibri"/>
              <a:ea typeface="Calibri"/>
              <a:cs typeface="Calibri"/>
              <a:sym typeface="Calibri"/>
            </a:endParaRPr>
          </a:p>
          <a:p>
            <a:pPr indent="-342900" lvl="0" marL="342900" marR="0" rtl="0" algn="just">
              <a:spcBef>
                <a:spcPts val="640"/>
              </a:spcBef>
              <a:buClr>
                <a:schemeClr val="dk1"/>
              </a:buClr>
              <a:buSzPct val="177777"/>
              <a:buFont typeface="Arial"/>
              <a:buNone/>
            </a:pPr>
            <a:r>
              <a:t/>
            </a:r>
            <a:endParaRPr b="0" i="0" sz="1800" u="none" cap="none" strike="noStrike">
              <a:solidFill>
                <a:srgbClr val="CC00CC"/>
              </a:solidFill>
              <a:latin typeface="Calibri"/>
              <a:ea typeface="Calibri"/>
              <a:cs typeface="Calibri"/>
              <a:sym typeface="Calibri"/>
            </a:endParaRPr>
          </a:p>
        </p:txBody>
      </p:sp>
      <p:pic>
        <p:nvPicPr>
          <p:cNvPr id="171" name="Shape 171"/>
          <p:cNvPicPr preferRelativeResize="0"/>
          <p:nvPr/>
        </p:nvPicPr>
        <p:blipFill>
          <a:blip r:embed="rId3">
            <a:alphaModFix/>
          </a:blip>
          <a:stretch>
            <a:fillRect/>
          </a:stretch>
        </p:blipFill>
        <p:spPr>
          <a:xfrm>
            <a:off x="457187" y="928400"/>
            <a:ext cx="2505075" cy="3905250"/>
          </a:xfrm>
          <a:prstGeom prst="rect">
            <a:avLst/>
          </a:prstGeom>
          <a:noFill/>
          <a:ln>
            <a:noFill/>
          </a:ln>
        </p:spPr>
      </p:pic>
      <p:pic>
        <p:nvPicPr>
          <p:cNvPr id="172" name="Shape 172"/>
          <p:cNvPicPr preferRelativeResize="0"/>
          <p:nvPr/>
        </p:nvPicPr>
        <p:blipFill>
          <a:blip r:embed="rId4">
            <a:alphaModFix/>
          </a:blip>
          <a:stretch>
            <a:fillRect/>
          </a:stretch>
        </p:blipFill>
        <p:spPr>
          <a:xfrm>
            <a:off x="6181712" y="928400"/>
            <a:ext cx="2505075" cy="390525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x="0" y="0"/>
          <a:ext cx="0" cy="0"/>
          <a:chOff x="0" y="0"/>
          <a:chExt cx="0" cy="0"/>
        </a:xfrm>
      </p:grpSpPr>
      <p:sp>
        <p:nvSpPr>
          <p:cNvPr id="177" name="Shape 177"/>
          <p:cNvSpPr txBox="1"/>
          <p:nvPr>
            <p:ph type="title"/>
          </p:nvPr>
        </p:nvSpPr>
        <p:spPr>
          <a:xfrm>
            <a:off x="457200" y="205978"/>
            <a:ext cx="8229600" cy="857400"/>
          </a:xfrm>
          <a:prstGeom prst="rect">
            <a:avLst/>
          </a:prstGeom>
        </p:spPr>
        <p:txBody>
          <a:bodyPr anchorCtr="0" anchor="ctr" bIns="91425" lIns="91425" rIns="91425" tIns="91425">
            <a:noAutofit/>
          </a:bodyPr>
          <a:lstStyle/>
          <a:p>
            <a:pPr lvl="0">
              <a:spcBef>
                <a:spcPts val="0"/>
              </a:spcBef>
              <a:buNone/>
            </a:pPr>
            <a:r>
              <a:t/>
            </a:r>
            <a:endParaRPr/>
          </a:p>
        </p:txBody>
      </p:sp>
      <p:sp>
        <p:nvSpPr>
          <p:cNvPr id="178" name="Shape 178"/>
          <p:cNvSpPr txBox="1"/>
          <p:nvPr>
            <p:ph idx="1" type="body"/>
          </p:nvPr>
        </p:nvSpPr>
        <p:spPr>
          <a:xfrm>
            <a:off x="457200" y="1200150"/>
            <a:ext cx="8229600" cy="3394500"/>
          </a:xfrm>
          <a:prstGeom prst="rect">
            <a:avLst/>
          </a:prstGeom>
        </p:spPr>
        <p:txBody>
          <a:bodyPr anchorCtr="0" anchor="t" bIns="91425" lIns="91425" rIns="91425" tIns="91425">
            <a:noAutofit/>
          </a:bodyPr>
          <a:lstStyle/>
          <a:p>
            <a:pPr lvl="0">
              <a:spcBef>
                <a:spcPts val="0"/>
              </a:spcBef>
              <a:buNone/>
            </a:pPr>
            <a:r>
              <a:t/>
            </a:r>
            <a:endParaRPr/>
          </a:p>
        </p:txBody>
      </p:sp>
      <p:pic>
        <p:nvPicPr>
          <p:cNvPr id="179" name="Shape 179"/>
          <p:cNvPicPr preferRelativeResize="0"/>
          <p:nvPr/>
        </p:nvPicPr>
        <p:blipFill>
          <a:blip r:embed="rId3">
            <a:alphaModFix/>
          </a:blip>
          <a:stretch>
            <a:fillRect/>
          </a:stretch>
        </p:blipFill>
        <p:spPr>
          <a:xfrm>
            <a:off x="911500" y="1063362"/>
            <a:ext cx="2895600" cy="3133725"/>
          </a:xfrm>
          <a:prstGeom prst="rect">
            <a:avLst/>
          </a:prstGeom>
          <a:noFill/>
          <a:ln>
            <a:noFill/>
          </a:ln>
        </p:spPr>
      </p:pic>
      <p:pic>
        <p:nvPicPr>
          <p:cNvPr id="180" name="Shape 180"/>
          <p:cNvPicPr preferRelativeResize="0"/>
          <p:nvPr/>
        </p:nvPicPr>
        <p:blipFill>
          <a:blip r:embed="rId4">
            <a:alphaModFix/>
          </a:blip>
          <a:stretch>
            <a:fillRect/>
          </a:stretch>
        </p:blipFill>
        <p:spPr>
          <a:xfrm>
            <a:off x="6031900" y="1200150"/>
            <a:ext cx="2495550" cy="990600"/>
          </a:xfrm>
          <a:prstGeom prst="rect">
            <a:avLst/>
          </a:prstGeom>
          <a:noFill/>
          <a:ln>
            <a:noFill/>
          </a:ln>
        </p:spPr>
      </p:pic>
      <p:pic>
        <p:nvPicPr>
          <p:cNvPr id="181" name="Shape 181"/>
          <p:cNvPicPr preferRelativeResize="0"/>
          <p:nvPr/>
        </p:nvPicPr>
        <p:blipFill>
          <a:blip r:embed="rId5">
            <a:alphaModFix/>
          </a:blip>
          <a:stretch>
            <a:fillRect/>
          </a:stretch>
        </p:blipFill>
        <p:spPr>
          <a:xfrm>
            <a:off x="6031900" y="2973525"/>
            <a:ext cx="2495550" cy="990600"/>
          </a:xfrm>
          <a:prstGeom prst="rect">
            <a:avLst/>
          </a:prstGeom>
          <a:noFill/>
          <a:ln>
            <a:noFill/>
          </a:ln>
        </p:spPr>
      </p:pic>
      <p:cxnSp>
        <p:nvCxnSpPr>
          <p:cNvPr id="182" name="Shape 182"/>
          <p:cNvCxnSpPr/>
          <p:nvPr/>
        </p:nvCxnSpPr>
        <p:spPr>
          <a:xfrm rot="10800000">
            <a:off x="4089975" y="2863100"/>
            <a:ext cx="2726700" cy="408900"/>
          </a:xfrm>
          <a:prstGeom prst="straightConnector1">
            <a:avLst/>
          </a:prstGeom>
          <a:noFill/>
          <a:ln cap="flat" cmpd="sng" w="38100">
            <a:solidFill>
              <a:srgbClr val="FF00FF"/>
            </a:solidFill>
            <a:prstDash val="solid"/>
            <a:round/>
            <a:headEnd len="lg" w="lg" type="none"/>
            <a:tailEnd len="lg" w="lg" type="triangle"/>
          </a:ln>
        </p:spPr>
      </p:cxnSp>
      <p:cxnSp>
        <p:nvCxnSpPr>
          <p:cNvPr id="183" name="Shape 183"/>
          <p:cNvCxnSpPr/>
          <p:nvPr/>
        </p:nvCxnSpPr>
        <p:spPr>
          <a:xfrm flipH="1">
            <a:off x="4090075" y="1772350"/>
            <a:ext cx="2776200" cy="334500"/>
          </a:xfrm>
          <a:prstGeom prst="straightConnector1">
            <a:avLst/>
          </a:prstGeom>
          <a:noFill/>
          <a:ln cap="flat" cmpd="sng" w="38100">
            <a:solidFill>
              <a:srgbClr val="FF00FF"/>
            </a:solidFill>
            <a:prstDash val="solid"/>
            <a:round/>
            <a:headEnd len="lg" w="lg" type="none"/>
            <a:tailEnd len="lg" w="lg" type="triangle"/>
          </a:ln>
        </p:spPr>
      </p:cxnSp>
      <p:sp>
        <p:nvSpPr>
          <p:cNvPr id="184" name="Shape 184"/>
          <p:cNvSpPr/>
          <p:nvPr/>
        </p:nvSpPr>
        <p:spPr>
          <a:xfrm>
            <a:off x="5911925" y="3272000"/>
            <a:ext cx="2615400" cy="210600"/>
          </a:xfrm>
          <a:prstGeom prst="rect">
            <a:avLst/>
          </a:prstGeom>
          <a:noFill/>
          <a:ln cap="flat" cmpd="sng" w="19050">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85" name="Shape 185"/>
          <p:cNvSpPr/>
          <p:nvPr/>
        </p:nvSpPr>
        <p:spPr>
          <a:xfrm>
            <a:off x="6031900" y="1561750"/>
            <a:ext cx="2615400" cy="210600"/>
          </a:xfrm>
          <a:prstGeom prst="rect">
            <a:avLst/>
          </a:prstGeom>
          <a:noFill/>
          <a:ln cap="flat" cmpd="sng" w="19050">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86" name="Shape 186"/>
          <p:cNvSpPr/>
          <p:nvPr/>
        </p:nvSpPr>
        <p:spPr>
          <a:xfrm>
            <a:off x="793225" y="1041100"/>
            <a:ext cx="3123300" cy="3247200"/>
          </a:xfrm>
          <a:prstGeom prst="rect">
            <a:avLst/>
          </a:prstGeom>
          <a:noFill/>
          <a:ln cap="flat" cmpd="sng" w="19050">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x="0" y="0"/>
          <a:ext cx="0" cy="0"/>
          <a:chOff x="0" y="0"/>
          <a:chExt cx="0" cy="0"/>
        </a:xfrm>
      </p:grpSpPr>
      <p:sp>
        <p:nvSpPr>
          <p:cNvPr id="191" name="Shape 191"/>
          <p:cNvSpPr txBox="1"/>
          <p:nvPr>
            <p:ph type="title"/>
          </p:nvPr>
        </p:nvSpPr>
        <p:spPr>
          <a:xfrm>
            <a:off x="659900" y="478649"/>
            <a:ext cx="3372600" cy="934200"/>
          </a:xfrm>
          <a:prstGeom prst="rect">
            <a:avLst/>
          </a:prstGeom>
        </p:spPr>
        <p:txBody>
          <a:bodyPr anchorCtr="0" anchor="ctr" bIns="91425" lIns="91425" rIns="91425" tIns="91425">
            <a:noAutofit/>
          </a:bodyPr>
          <a:lstStyle/>
          <a:p>
            <a:pPr lvl="0" rtl="0" algn="l">
              <a:spcBef>
                <a:spcPts val="0"/>
              </a:spcBef>
              <a:buNone/>
            </a:pPr>
            <a:r>
              <a:rPr lang="en" sz="2000">
                <a:solidFill>
                  <a:srgbClr val="FFFFFF"/>
                </a:solidFill>
              </a:rPr>
              <a:t>Duplication in controllers?</a:t>
            </a:r>
          </a:p>
          <a:p>
            <a:pPr lvl="0" rtl="0" algn="l">
              <a:spcBef>
                <a:spcPts val="0"/>
              </a:spcBef>
              <a:buNone/>
            </a:pPr>
            <a:r>
              <a:rPr lang="en" sz="2000">
                <a:solidFill>
                  <a:srgbClr val="FFFFFF"/>
                </a:solidFill>
              </a:rPr>
              <a:t>Use Rails </a:t>
            </a:r>
            <a:r>
              <a:rPr b="1" i="1" lang="en" sz="2000">
                <a:solidFill>
                  <a:srgbClr val="FFFFFF"/>
                </a:solidFill>
              </a:rPr>
              <a:t>filters</a:t>
            </a:r>
          </a:p>
        </p:txBody>
      </p:sp>
      <p:sp>
        <p:nvSpPr>
          <p:cNvPr id="192" name="Shape 192"/>
          <p:cNvSpPr txBox="1"/>
          <p:nvPr>
            <p:ph idx="1" type="body"/>
          </p:nvPr>
        </p:nvSpPr>
        <p:spPr>
          <a:xfrm>
            <a:off x="457200" y="1200150"/>
            <a:ext cx="8229600" cy="3394500"/>
          </a:xfrm>
          <a:prstGeom prst="rect">
            <a:avLst/>
          </a:prstGeom>
        </p:spPr>
        <p:txBody>
          <a:bodyPr anchorCtr="0" anchor="t" bIns="91425" lIns="91425" rIns="91425" tIns="91425">
            <a:noAutofit/>
          </a:bodyPr>
          <a:lstStyle/>
          <a:p>
            <a:pPr lvl="0" rtl="0">
              <a:spcBef>
                <a:spcPts val="0"/>
              </a:spcBef>
              <a:buNone/>
            </a:pPr>
            <a:r>
              <a:t/>
            </a:r>
            <a:endParaRPr/>
          </a:p>
        </p:txBody>
      </p:sp>
      <p:pic>
        <p:nvPicPr>
          <p:cNvPr id="193" name="Shape 193"/>
          <p:cNvPicPr preferRelativeResize="0"/>
          <p:nvPr/>
        </p:nvPicPr>
        <p:blipFill>
          <a:blip r:embed="rId3">
            <a:alphaModFix/>
          </a:blip>
          <a:stretch>
            <a:fillRect/>
          </a:stretch>
        </p:blipFill>
        <p:spPr>
          <a:xfrm>
            <a:off x="659900" y="1482475"/>
            <a:ext cx="3276600" cy="342900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