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27" name="Shape 12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To compare different gears, bicyclists use the ratio of the numbers of their teeth. These ratios can be calculated with this simple Ruby script</a:t>
            </a:r>
          </a:p>
          <a:p>
            <a:pPr lvl="0" rtl="0">
              <a:spcBef>
                <a:spcPts val="0"/>
              </a:spcBef>
              <a:buNone/>
            </a:pPr>
            <a:r>
              <a:t/>
            </a:r>
            <a:endParaRPr b="1"/>
          </a:p>
          <a:p>
            <a:pPr lvl="0" rtl="0">
              <a:spcBef>
                <a:spcPts val="0"/>
              </a:spcBef>
              <a:buClr>
                <a:schemeClr val="dk1"/>
              </a:buClr>
              <a:buSzPct val="100000"/>
              <a:buFont typeface="Arial"/>
              <a:buNone/>
            </a:pPr>
            <a:r>
              <a:rPr b="1" lang="en"/>
              <a:t>- Nouns normally represent the simplest candidates to be classes; in this case Bicycle and Gear. But bicycle doesn’t exhibit any behavior in this example though, so it doesn’t qualify, but Gear does, as it has both data and behavior! It deserves to be a class. Taking the behavior from the script above, you cre- ate this simple Gear class:</a:t>
            </a:r>
          </a:p>
          <a:p>
            <a:pPr lvl="0" rtl="0">
              <a:spcBef>
                <a:spcPts val="0"/>
              </a:spcBef>
              <a:buNone/>
            </a:pPr>
            <a:r>
              <a:t/>
            </a:r>
            <a:endParaRPr b="1"/>
          </a:p>
          <a:p>
            <a:pPr lvl="0">
              <a:spcBef>
                <a:spcPts val="0"/>
              </a:spcBef>
              <a:buNone/>
            </a:pPr>
            <a:r>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b="1"/>
          </a:p>
          <a:p>
            <a:pPr lvl="0" rtl="0">
              <a:spcBef>
                <a:spcPts val="0"/>
              </a:spcBef>
              <a:buNone/>
            </a:pPr>
            <a:r>
              <a:rPr b="1" lang="en"/>
              <a:t>- The Gear class is simplicity itself. New Gear instances are created by providing the number of teeth for the chainring and cog. Each instance implements 3 methods: chainring, cog, and ratio</a:t>
            </a:r>
          </a:p>
          <a:p>
            <a:pPr lvl="0" rtl="0">
              <a:spcBef>
                <a:spcPts val="0"/>
              </a:spcBef>
              <a:buNone/>
            </a:pPr>
            <a:r>
              <a:t/>
            </a:r>
            <a:endParaRPr b="1"/>
          </a:p>
          <a:p>
            <a:pPr lvl="0" rtl="0">
              <a:spcBef>
                <a:spcPts val="0"/>
              </a:spcBef>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gn="just">
              <a:spcBef>
                <a:spcPts val="640"/>
              </a:spcBef>
              <a:buNone/>
            </a:pPr>
            <a:r>
              <a:rPr lang="en" sz="1800">
                <a:latin typeface="Calibri"/>
                <a:ea typeface="Calibri"/>
                <a:cs typeface="Calibri"/>
                <a:sym typeface="Calibri"/>
              </a:rPr>
              <a:t>When describing what a class (or any other software entity) does in one sentence, if you use the words "and" or "or," you're most likely breaking the SRP. If you use "and," your class has at least two responsibilities. If you use "or," the class likely has more than one responsibility, and there's a good chance the responsibilities aren't related to one another.</a:t>
            </a:r>
          </a:p>
          <a:p>
            <a:pPr lvl="0" rtl="0" algn="just">
              <a:spcBef>
                <a:spcPts val="640"/>
              </a:spcBef>
              <a:buNone/>
            </a:pPr>
            <a:r>
              <a:t/>
            </a:r>
            <a:endParaRPr sz="1100"/>
          </a:p>
        </p:txBody>
      </p:sp>
      <p:sp>
        <p:nvSpPr>
          <p:cNvPr id="205" name="Shape 20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rPr b="1" lang="en"/>
              <a:t>This method clearly has two responsibilities: it iterates over the wheels and it calculates the diameter of each wheel.</a:t>
            </a:r>
          </a:p>
          <a:p>
            <a:pPr lvl="0" marL="342900" rtl="0" algn="just">
              <a:spcBef>
                <a:spcPts val="0"/>
              </a:spcBef>
              <a:buClr>
                <a:schemeClr val="dk1"/>
              </a:buClr>
              <a:buFont typeface="Arial"/>
              <a:buNone/>
            </a:pPr>
            <a:r>
              <a:t/>
            </a:r>
            <a:endParaRPr b="1"/>
          </a:p>
        </p:txBody>
      </p:sp>
      <p:sp>
        <p:nvSpPr>
          <p:cNvPr id="211" name="Shape 2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rPr b="1" lang="en">
                <a:solidFill>
                  <a:schemeClr val="dk1"/>
                </a:solidFill>
              </a:rPr>
              <a:t>Simplify the code by separating it into two methods, each with one responsibility. This next refactoring moves the calculation of a single wheel’s diameter into its own method. The refactoring introduces an additional message send but at this point in your design you should act as if sending a message is free. Performance can be improved later, if need be. Right now the most important design goal is to write code that is easily changeable.</a:t>
            </a:r>
          </a:p>
          <a:p>
            <a:pPr lvl="0" marL="342900" rtl="0" algn="just">
              <a:spcBef>
                <a:spcPts val="0"/>
              </a:spcBef>
              <a:buClr>
                <a:schemeClr val="dk1"/>
              </a:buClr>
              <a:buFont typeface="Arial"/>
              <a:buNone/>
            </a:pPr>
            <a:r>
              <a:t/>
            </a:r>
            <a:endParaRPr b="1">
              <a:solidFill>
                <a:schemeClr val="dk1"/>
              </a:solidFill>
            </a:endParaRPr>
          </a:p>
          <a:p>
            <a:pPr lvl="0" marL="342900" rtl="0" algn="just">
              <a:spcBef>
                <a:spcPts val="0"/>
              </a:spcBef>
              <a:buClr>
                <a:schemeClr val="dk1"/>
              </a:buClr>
              <a:buFont typeface="Arial"/>
              <a:buNone/>
            </a:pPr>
            <a:r>
              <a:t/>
            </a:r>
            <a:endParaRPr/>
          </a:p>
        </p:txBody>
      </p:sp>
      <p:sp>
        <p:nvSpPr>
          <p:cNvPr id="219" name="Shape 2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a:p>
        </p:txBody>
      </p:sp>
      <p:sp>
        <p:nvSpPr>
          <p:cNvPr id="229" name="Shape 22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rPr lang="en"/>
              <a:t>Separating iteration from the action that’s being performed on each element is a common case of multiple responsibility that is easy to recognize.</a:t>
            </a:r>
          </a:p>
        </p:txBody>
      </p:sp>
      <p:sp>
        <p:nvSpPr>
          <p:cNvPr id="239" name="Shape 2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342900" rtl="0" algn="just">
              <a:spcBef>
                <a:spcPts val="0"/>
              </a:spcBef>
              <a:buClr>
                <a:schemeClr val="dk1"/>
              </a:buClr>
              <a:buSzPct val="100000"/>
              <a:buFont typeface="Arial"/>
              <a:buNone/>
            </a:pPr>
            <a:r>
              <a:rPr b="1" lang="en">
                <a:solidFill>
                  <a:schemeClr val="dk1"/>
                </a:solidFill>
              </a:rPr>
              <a:t>“We show our Gear calculator to a cyclist friend and she loves it, but immediately asks for an enhancement. She has 2 bicycles; the bicycles have exactly the same gearing but they have different wheel sizes. She’d like you to also calculate the effect of the difference in wheels.” </a:t>
            </a:r>
          </a:p>
          <a:p>
            <a:pPr lvl="0" marL="342900" rtl="0" algn="just">
              <a:spcBef>
                <a:spcPts val="0"/>
              </a:spcBef>
              <a:buClr>
                <a:schemeClr val="dk1"/>
              </a:buClr>
              <a:buSzPct val="100000"/>
              <a:buFont typeface="Arial"/>
              <a:buNone/>
            </a:pPr>
            <a:r>
              <a:t/>
            </a:r>
            <a:endParaRPr b="1">
              <a:solidFill>
                <a:schemeClr val="dk1"/>
              </a:solidFill>
            </a:endParaRPr>
          </a:p>
          <a:p>
            <a:pPr lvl="0" marL="342900" rtl="0" algn="just">
              <a:spcBef>
                <a:spcPts val="0"/>
              </a:spcBef>
              <a:buNone/>
            </a:pPr>
            <a:r>
              <a:rPr b="1" lang="en">
                <a:solidFill>
                  <a:schemeClr val="dk1"/>
                </a:solidFill>
              </a:rPr>
              <a:t>A bike with huge wheels travels much farther during each wheel rotation than one with tiny wheels. </a:t>
            </a:r>
          </a:p>
          <a:p>
            <a:pPr lvl="0" marL="342900" rtl="0" algn="just">
              <a:spcBef>
                <a:spcPts val="0"/>
              </a:spcBef>
              <a:buNone/>
            </a:pPr>
            <a:r>
              <a:t/>
            </a:r>
            <a:endParaRPr b="1">
              <a:solidFill>
                <a:schemeClr val="dk1"/>
              </a:solidFill>
            </a:endParaRPr>
          </a:p>
          <a:p>
            <a:pPr lvl="0" marL="342900" rtl="0" algn="just">
              <a:spcBef>
                <a:spcPts val="0"/>
              </a:spcBef>
              <a:buNone/>
            </a:pPr>
            <a:r>
              <a:rPr b="1" lang="en">
                <a:solidFill>
                  <a:schemeClr val="dk1"/>
                </a:solidFill>
              </a:rPr>
              <a:t>Cyclists (at least those in the United States) use something called gear inches to</a:t>
            </a:r>
          </a:p>
          <a:p>
            <a:pPr lvl="0" marL="342900" rtl="0" algn="just">
              <a:spcBef>
                <a:spcPts val="0"/>
              </a:spcBef>
              <a:buNone/>
            </a:pPr>
            <a:r>
              <a:rPr b="1" lang="en">
                <a:solidFill>
                  <a:schemeClr val="dk1"/>
                </a:solidFill>
              </a:rPr>
              <a:t>compare bicycles that differ in both gearing and wheel size. The formula follows: gear inches = wheel diameter * gear ratio</a:t>
            </a:r>
          </a:p>
          <a:p>
            <a:pPr lvl="0" marL="342900" rtl="0" algn="just">
              <a:spcBef>
                <a:spcPts val="0"/>
              </a:spcBef>
              <a:buNone/>
            </a:pPr>
            <a:r>
              <a:rPr b="1" lang="en">
                <a:solidFill>
                  <a:schemeClr val="dk1"/>
                </a:solidFill>
              </a:rPr>
              <a:t>where</a:t>
            </a:r>
          </a:p>
          <a:p>
            <a:pPr lvl="0" marL="342900" rtl="0" algn="just">
              <a:spcBef>
                <a:spcPts val="0"/>
              </a:spcBef>
              <a:buNone/>
            </a:pPr>
            <a:r>
              <a:rPr b="1" lang="en">
                <a:solidFill>
                  <a:schemeClr val="dk1"/>
                </a:solidFill>
              </a:rPr>
              <a:t>wheel diameter = rim diameter + twice tire diameter.</a:t>
            </a:r>
          </a:p>
          <a:p>
            <a:pPr lvl="0" marL="342900" rtl="0" algn="just">
              <a:spcBef>
                <a:spcPts val="0"/>
              </a:spcBef>
              <a:buNone/>
            </a:pPr>
            <a:r>
              <a:rPr b="1" lang="en">
                <a:solidFill>
                  <a:schemeClr val="dk1"/>
                </a:solidFill>
              </a:rPr>
              <a:t>You change the Gear class to add this new behavior:</a:t>
            </a:r>
          </a:p>
          <a:p>
            <a:pPr lvl="0" marL="342900" rtl="0" algn="just">
              <a:spcBef>
                <a:spcPts val="0"/>
              </a:spcBef>
              <a:buClr>
                <a:schemeClr val="dk1"/>
              </a:buClr>
              <a:buSzPct val="100000"/>
              <a:buFont typeface="Arial"/>
              <a:buNone/>
            </a:pPr>
            <a:r>
              <a:t/>
            </a:r>
            <a:endParaRPr b="1">
              <a:solidFill>
                <a:schemeClr val="dk1"/>
              </a:solidFill>
            </a:endParaRPr>
          </a:p>
          <a:p>
            <a:pPr lvl="0" rtl="0">
              <a:spcBef>
                <a:spcPts val="0"/>
              </a:spcBef>
              <a:buNone/>
            </a:pPr>
            <a:r>
              <a:t/>
            </a:r>
            <a:endParaRPr/>
          </a:p>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SzPct val="100000"/>
              <a:buFont typeface="Arial"/>
              <a:buNone/>
            </a:pPr>
            <a:r>
              <a:rPr b="1" lang="en" sz="1100"/>
              <a:t>So here’s the modified version of our Gear class for the effect of the difference in wheels. It works well for a while, then you show your calculator to another cyclist friend (you’re popular among this crowd) and he tells you that it’s very nice but that while you’re writing calculators he would also like to have one for “bicycle wheel circumference.” </a:t>
            </a:r>
          </a:p>
          <a:p>
            <a:pPr lvl="0" marL="342900" rtl="0" algn="just">
              <a:spcBef>
                <a:spcPts val="0"/>
              </a:spcBef>
              <a:buClr>
                <a:schemeClr val="dk1"/>
              </a:buClr>
              <a:buSzPct val="100000"/>
              <a:buFont typeface="Arial"/>
              <a:buNone/>
            </a:pPr>
            <a:r>
              <a:rPr b="1" lang="en" sz="1100"/>
              <a:t>This is a new feature request that supplies the exact information you need to make the next design decision.</a:t>
            </a:r>
          </a:p>
          <a:p>
            <a:pPr lvl="0" marL="342900" rtl="0" algn="just">
              <a:spcBef>
                <a:spcPts val="0"/>
              </a:spcBef>
              <a:buClr>
                <a:schemeClr val="dk1"/>
              </a:buClr>
              <a:buSzPct val="100000"/>
              <a:buFont typeface="Arial"/>
              <a:buNone/>
            </a:pPr>
            <a:r>
              <a:rPr b="1" lang="en" sz="1100"/>
              <a:t>You know that the circumference of a wheel is PI times its diameter. You then add embedded Wheel that calculates diameter; it’s a simple matter to add a new method to calculate circumference. </a:t>
            </a:r>
          </a:p>
          <a:p>
            <a:pPr indent="-69850" lvl="0" marL="0" rtl="0" algn="just">
              <a:spcBef>
                <a:spcPts val="0"/>
              </a:spcBef>
              <a:buClr>
                <a:schemeClr val="dk1"/>
              </a:buClr>
              <a:buFont typeface="Arial"/>
              <a:buNone/>
            </a:pPr>
            <a:r>
              <a:t/>
            </a:r>
            <a:endParaRPr b="1" sz="1100"/>
          </a:p>
          <a:p>
            <a:pPr lvl="0" marL="342900" rtl="0" algn="just">
              <a:spcBef>
                <a:spcPts val="0"/>
              </a:spcBef>
              <a:buClr>
                <a:schemeClr val="dk1"/>
              </a:buClr>
              <a:buSzPct val="100000"/>
              <a:buFont typeface="Arial"/>
              <a:buNone/>
            </a:pPr>
            <a:r>
              <a:rPr b="1" lang="en" sz="1100"/>
              <a:t>BUT our initial implementation isn’t quite SRP-friendly...</a:t>
            </a:r>
          </a:p>
          <a:p>
            <a:pPr indent="-69850" lvl="0" marL="0" rtl="0" algn="just">
              <a:spcBef>
                <a:spcPts val="0"/>
              </a:spcBef>
              <a:buClr>
                <a:schemeClr val="dk1"/>
              </a:buClr>
              <a:buFont typeface="Arial"/>
              <a:buNone/>
            </a:pPr>
            <a:r>
              <a:t/>
            </a:r>
            <a:endParaRPr/>
          </a:p>
        </p:txBody>
      </p:sp>
      <p:sp>
        <p:nvSpPr>
          <p:cNvPr id="256" name="Shape 2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33" name="Shape 13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For this question, all initial code blocks will be used in the solution.</a:t>
            </a:r>
          </a:p>
          <a:p>
            <a:pPr indent="-228600" lvl="0" marL="457200" rtl="0">
              <a:spcBef>
                <a:spcPts val="0"/>
              </a:spcBef>
              <a:buChar char="-"/>
            </a:pPr>
            <a:r>
              <a:rPr lang="en"/>
              <a:t>Pay attention to indentation.</a:t>
            </a:r>
          </a:p>
          <a:p>
            <a:pPr indent="-228600" lvl="0" marL="457200" rtl="0">
              <a:spcBef>
                <a:spcPts val="0"/>
              </a:spcBef>
              <a:buChar char="-"/>
            </a:pPr>
            <a:r>
              <a:rPr lang="en"/>
              <a:t>Try to maintain method order as shown in the original code.</a:t>
            </a:r>
          </a:p>
          <a:p>
            <a:pPr lvl="0" rtl="0">
              <a:spcBef>
                <a:spcPts val="0"/>
              </a:spcBef>
              <a:buNone/>
            </a:pPr>
            <a:r>
              <a:t/>
            </a:r>
            <a:endParaRPr/>
          </a:p>
          <a:p>
            <a:pPr lvl="0" marL="342900" rtl="0" algn="just">
              <a:spcBef>
                <a:spcPts val="0"/>
              </a:spcBef>
              <a:buClr>
                <a:schemeClr val="dk1"/>
              </a:buClr>
              <a:buSzPct val="100000"/>
              <a:buFont typeface="Arial"/>
              <a:buNone/>
            </a:pPr>
            <a:r>
              <a:rPr b="1" lang="en">
                <a:solidFill>
                  <a:schemeClr val="dk1"/>
                </a:solidFill>
              </a:rPr>
              <a:t>The real change here is that now your application has an explicit need for a Wheel class that it can use independently of Gear. It’s time to set Wheel free to be a separate class of it’s own.</a:t>
            </a:r>
          </a:p>
          <a:p>
            <a:pPr lvl="0" marL="342900" rtl="0" algn="just">
              <a:spcBef>
                <a:spcPts val="0"/>
              </a:spcBef>
              <a:buClr>
                <a:schemeClr val="dk1"/>
              </a:buClr>
              <a:buSzPct val="100000"/>
              <a:buFont typeface="Arial"/>
              <a:buNone/>
            </a:pPr>
            <a:r>
              <a:t/>
            </a:r>
            <a:endParaRPr b="1">
              <a:solidFill>
                <a:schemeClr val="dk1"/>
              </a:solidFill>
            </a:endParaRPr>
          </a:p>
          <a:p>
            <a:pPr lvl="0" rtl="0" algn="just">
              <a:spcBef>
                <a:spcPts val="0"/>
              </a:spcBef>
              <a:buClr>
                <a:schemeClr val="dk1"/>
              </a:buClr>
              <a:buSzPct val="78571"/>
              <a:buFont typeface="Arial"/>
              <a:buNone/>
            </a:pPr>
            <a:r>
              <a:rPr lang="en" sz="1400">
                <a:solidFill>
                  <a:schemeClr val="dk1"/>
                </a:solidFill>
              </a:rPr>
              <a:t>You can arrange the code so that Gear will be easy to change even if you don’t know what changes will come. Because change is inevitable, coding in a changeable style has big future payoffs. As an additional bonus, coding in these styles will improve your code, today, at no extra cost.</a:t>
            </a:r>
          </a:p>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Gear is the first of many classes of an application that will evolve. To efficiently evolve, code must be easy to change.</a:t>
            </a:r>
          </a:p>
          <a:p>
            <a:pPr lvl="0" rtl="0">
              <a:spcBef>
                <a:spcPts val="0"/>
              </a:spcBef>
              <a:buNone/>
            </a:pPr>
            <a:r>
              <a:t/>
            </a:r>
            <a:endParaRPr/>
          </a:p>
          <a:p>
            <a:pPr lvl="0" rtl="0">
              <a:spcBef>
                <a:spcPts val="0"/>
              </a:spcBef>
              <a:buClr>
                <a:schemeClr val="dk1"/>
              </a:buClr>
              <a:buSzPct val="100000"/>
              <a:buFont typeface="Arial"/>
              <a:buNone/>
            </a:pPr>
            <a:r>
              <a:rPr lang="en"/>
              <a:t>Once every method has a single responsibility, the scope of your class will be more apparent. The Gear class has some wheel-like behavior. Does this application need a Wheel class?</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lgn="just">
              <a:spcBef>
                <a:spcPts val="640"/>
              </a:spcBef>
              <a:buClr>
                <a:schemeClr val="dk1"/>
              </a:buClr>
              <a:buSzPct val="100000"/>
              <a:buFont typeface="Arial"/>
              <a:buNone/>
            </a:pPr>
            <a:r>
              <a:rPr b="1" lang="en" sz="1100"/>
              <a:t>Applications that are easy to change consist of classes that are easy to reuse. Reusable classes are pluggable units of well-defined behavior that have few entanglements. An application that is easy to change is like a box of building blocks; you can select just the pieces you need and assemble them in unanticipated ways.</a:t>
            </a:r>
          </a:p>
          <a:p>
            <a:pPr lvl="0" rtl="0" algn="just">
              <a:spcBef>
                <a:spcPts val="640"/>
              </a:spcBef>
              <a:buClr>
                <a:schemeClr val="dk1"/>
              </a:buClr>
              <a:buSzPct val="100000"/>
              <a:buFont typeface="Arial"/>
              <a:buNone/>
            </a:pPr>
            <a:r>
              <a:rPr b="1" lang="en" sz="1100"/>
              <a:t>A class that has more than one responsibility is difficult to reuse. The various responsibilities are likely thoroughly entangled within the class. If you want to reuse some (but not all) of its behavior, it is impossible to get at only the parts you need. You are faced with two options and neither is particularly appealing.</a:t>
            </a:r>
          </a:p>
          <a:p>
            <a:pPr lvl="0" rtl="0" algn="just">
              <a:spcBef>
                <a:spcPts val="640"/>
              </a:spcBef>
              <a:buClr>
                <a:schemeClr val="dk1"/>
              </a:buClr>
              <a:buSzPct val="100000"/>
              <a:buFont typeface="Arial"/>
              <a:buNone/>
            </a:pPr>
            <a:r>
              <a:rPr b="1" lang="en" sz="1100"/>
              <a:t>If the responsibilities are so coupled that you cannot use just the behavior you need, you could duplicate the code of interest. This is a terrible idea. Duplicated code leads to additional maintenance and increases bugs. If the class is structured such that you can access only the behavior you need, you could reuse the entire class. This just substitutes one problem for another.</a:t>
            </a:r>
          </a:p>
          <a:p>
            <a:pPr lvl="0" rtl="0" algn="just">
              <a:spcBef>
                <a:spcPts val="640"/>
              </a:spcBef>
              <a:buClr>
                <a:schemeClr val="dk1"/>
              </a:buClr>
              <a:buSzPct val="100000"/>
              <a:buFont typeface="Arial"/>
              <a:buNone/>
            </a:pPr>
            <a:r>
              <a:rPr b="1" lang="en" sz="1100"/>
              <a:t>Because the class you’re reusing is confused about what it does and contains several tangled up responsibilities, it has many reasons to change. It may change for a reason that is unrelated to your use of it, and each time it changes there’s a possibility of breaking every class that depends on it. You increase your application’s chance of breaking unexpectedly if you depend on classes that do too much.</a:t>
            </a:r>
          </a:p>
          <a:p>
            <a:pPr lvl="0" rtl="0" algn="just">
              <a:spcBef>
                <a:spcPts val="640"/>
              </a:spcBef>
              <a:buNone/>
            </a:pPr>
            <a:r>
              <a:t/>
            </a:r>
            <a:endParaRPr b="1" sz="1100"/>
          </a:p>
        </p:txBody>
      </p:sp>
      <p:sp>
        <p:nvSpPr>
          <p:cNvPr id="291" name="Shape 29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297" name="Shape 2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a:p>
        </p:txBody>
      </p:sp>
      <p:sp>
        <p:nvSpPr>
          <p:cNvPr id="303" name="Shape 30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SzPct val="100000"/>
              <a:buFont typeface="Arial"/>
              <a:buNone/>
            </a:pPr>
            <a:r>
              <a:rPr lang="en" sz="1100">
                <a:solidFill>
                  <a:schemeClr val="dk1"/>
                </a:solidFill>
              </a:rPr>
              <a:t>	- Look at a hospital, and think about all of the different roles that are involved in providing care to a patient: triage nurses, doctors, medical assistants, techs, clerical staff, cafeteria, etc.</a:t>
            </a:r>
          </a:p>
          <a:p>
            <a:pPr lvl="0" marL="342900" rtl="0" algn="just">
              <a:spcBef>
                <a:spcPts val="0"/>
              </a:spcBef>
              <a:buClr>
                <a:schemeClr val="dk1"/>
              </a:buClr>
              <a:buSzPct val="100000"/>
              <a:buFont typeface="Arial"/>
              <a:buNone/>
            </a:pPr>
            <a:r>
              <a:rPr lang="en" sz="1100">
                <a:solidFill>
                  <a:schemeClr val="dk1"/>
                </a:solidFill>
              </a:rPr>
              <a:t>Is there any one person that knows how </a:t>
            </a:r>
            <a:r>
              <a:rPr i="1" lang="en" sz="1100">
                <a:solidFill>
                  <a:schemeClr val="dk1"/>
                </a:solidFill>
              </a:rPr>
              <a:t>all</a:t>
            </a:r>
            <a:r>
              <a:rPr lang="en" sz="1100">
                <a:solidFill>
                  <a:schemeClr val="dk1"/>
                </a:solidFill>
              </a:rPr>
              <a:t> of those people get their jobs done? No, because it would be overwhelming. They have to separate out the different responsibilities into distinct roles and the touchpoints between those roles are very specific.</a:t>
            </a:r>
          </a:p>
          <a:p>
            <a:pPr indent="-69850" lvl="0" marL="0" rtl="0" algn="just">
              <a:spcBef>
                <a:spcPts val="0"/>
              </a:spcBef>
              <a:buClr>
                <a:schemeClr val="dk1"/>
              </a:buClr>
              <a:buFont typeface="Arial"/>
              <a:buNone/>
            </a:pPr>
            <a:r>
              <a:t/>
            </a:r>
            <a:endParaRPr/>
          </a:p>
        </p:txBody>
      </p:sp>
      <p:sp>
        <p:nvSpPr>
          <p:cNvPr id="308" name="Shape 3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SzPct val="100000"/>
              <a:buFont typeface="Arial"/>
              <a:buNone/>
            </a:pPr>
            <a:r>
              <a:rPr lang="en" sz="1100"/>
              <a:t>        	- Model-View-Controller (MVC) design pattern is an excellent example of separating these concerns for better software maintainability.</a:t>
            </a:r>
          </a:p>
          <a:p>
            <a:pPr lvl="0" marL="342900" rtl="0" algn="just">
              <a:spcBef>
                <a:spcPts val="0"/>
              </a:spcBef>
              <a:buClr>
                <a:schemeClr val="dk1"/>
              </a:buClr>
              <a:buSzPct val="100000"/>
              <a:buFont typeface="Arial"/>
              <a:buNone/>
            </a:pPr>
            <a:r>
              <a:rPr lang="en" sz="1100"/>
              <a:t>        	- purpose of the MVC design pattern = separate content from presentation and data-processing from content.  --- separate content from presentation and the data-processing (model) from content</a:t>
            </a:r>
          </a:p>
          <a:p>
            <a:pPr lvl="0" marL="342900" rtl="0" algn="just">
              <a:spcBef>
                <a:spcPts val="0"/>
              </a:spcBef>
              <a:buClr>
                <a:schemeClr val="dk1"/>
              </a:buClr>
              <a:buSzPct val="100000"/>
              <a:buFont typeface="Arial"/>
              <a:buNone/>
            </a:pPr>
            <a:r>
              <a:rPr lang="en" sz="1100"/>
              <a:t>        	- where can this be seen?</a:t>
            </a:r>
          </a:p>
          <a:p>
            <a:pPr lvl="0" marL="342900" rtl="0" algn="just">
              <a:spcBef>
                <a:spcPts val="0"/>
              </a:spcBef>
              <a:buClr>
                <a:schemeClr val="dk1"/>
              </a:buClr>
              <a:buSzPct val="100000"/>
              <a:buFont typeface="Arial"/>
              <a:buNone/>
            </a:pPr>
            <a:r>
              <a:rPr lang="en" sz="1100"/>
              <a:t>                    	- between the data-processing (Model) and the rest of the application</a:t>
            </a:r>
          </a:p>
          <a:p>
            <a:pPr lvl="0" marL="342900" rtl="0" algn="just">
              <a:spcBef>
                <a:spcPts val="0"/>
              </a:spcBef>
              <a:buClr>
                <a:schemeClr val="dk1"/>
              </a:buClr>
              <a:buSzPct val="100000"/>
              <a:buFont typeface="Arial"/>
              <a:buNone/>
            </a:pPr>
            <a:r>
              <a:rPr lang="en" sz="1100"/>
              <a:t>                    	- The Model is independent of Views and Controllers, it only holds business entities that can be ed to any View by the Controller as per the needs for exposing them to the end user. The business entities (Model), business logic (Controllers) and presentation logic (Views) lie in logical/physical layers independent of each other</a:t>
            </a:r>
          </a:p>
          <a:p>
            <a:pPr lvl="0" marL="342900" rtl="0" algn="just">
              <a:spcBef>
                <a:spcPts val="0"/>
              </a:spcBef>
              <a:buClr>
                <a:schemeClr val="dk1"/>
              </a:buClr>
              <a:buSzPct val="100000"/>
              <a:buFont typeface="Arial"/>
              <a:buNone/>
            </a:pPr>
            <a:r>
              <a:rPr lang="en" sz="1100"/>
              <a:t> </a:t>
            </a:r>
          </a:p>
          <a:p>
            <a:pPr lvl="0" marL="342900" rtl="0" algn="just">
              <a:spcBef>
                <a:spcPts val="0"/>
              </a:spcBef>
              <a:buClr>
                <a:schemeClr val="dk1"/>
              </a:buClr>
              <a:buSzPct val="100000"/>
              <a:buFont typeface="Arial"/>
              <a:buNone/>
            </a:pPr>
            <a:r>
              <a:rPr lang="en" sz="1100"/>
              <a:t>        </a:t>
            </a:r>
          </a:p>
        </p:txBody>
      </p:sp>
      <p:sp>
        <p:nvSpPr>
          <p:cNvPr id="316" name="Shape 31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a:p>
        </p:txBody>
      </p:sp>
      <p:sp>
        <p:nvSpPr>
          <p:cNvPr id="323" name="Shape 3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337" name="Shape 33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“Design is a set of coding techniques that arranges dependencies in a way such that objects can effectively accommodate change.” </a:t>
            </a:r>
          </a:p>
          <a:p>
            <a:pPr lvl="0" rtl="0">
              <a:spcBef>
                <a:spcPts val="0"/>
              </a:spcBef>
              <a:buNone/>
            </a:pPr>
            <a:r>
              <a:t/>
            </a:r>
            <a:endParaRPr/>
          </a:p>
          <a:p>
            <a:pPr lvl="0" rtl="0">
              <a:spcBef>
                <a:spcPts val="0"/>
              </a:spcBef>
              <a:buNone/>
            </a:pPr>
            <a:r>
              <a:rPr lang="en"/>
              <a:t>“When objects known too much they have many expectations about the world in which they reside. They’re picky, and they need things to be ‘just so.’ These expectations constrain them. The objects resist being reused in different contexts; they’re painful to test and susceptible to being duplicated.”</a:t>
            </a:r>
          </a:p>
          <a:p>
            <a:pPr lvl="0" rtl="0">
              <a:spcBef>
                <a:spcPts val="0"/>
              </a:spcBef>
              <a:buNone/>
            </a:pPr>
            <a:r>
              <a:t/>
            </a:r>
            <a:endParaRPr/>
          </a:p>
          <a:p>
            <a:pPr lvl="0" rtl="0">
              <a:spcBef>
                <a:spcPts val="0"/>
              </a:spcBef>
              <a:buNone/>
            </a:pPr>
            <a:r>
              <a:rPr lang="en"/>
              <a:t>“Two different programmers could be relied upon to solve the same problem by arranging code in different ways. Software design isn’t an assembly line -- it’s a studio where you can sculpt custom applications.”</a:t>
            </a:r>
          </a:p>
          <a:p>
            <a:pPr lvl="0" rtl="0">
              <a:spcBef>
                <a:spcPts val="0"/>
              </a:spcBef>
              <a:buNone/>
            </a:pPr>
            <a:r>
              <a:t/>
            </a:r>
            <a:endParaRPr/>
          </a:p>
          <a:p>
            <a:pPr lvl="0" rtl="0">
              <a:spcBef>
                <a:spcPts val="0"/>
              </a:spcBef>
              <a:buNone/>
            </a:pPr>
            <a:r>
              <a:rPr lang="en"/>
              <a:t>“The purpose of design is to allow you to design later and its primary goal is to reduce the cost of change.”</a:t>
            </a:r>
          </a:p>
          <a:p>
            <a:pPr lvl="0" rtl="0">
              <a:spcBef>
                <a:spcPts val="0"/>
              </a:spcBef>
              <a:buNone/>
            </a:pPr>
            <a:r>
              <a:t/>
            </a:r>
            <a:endParaRPr/>
          </a:p>
          <a:p>
            <a:pPr lvl="0" rtl="0">
              <a:spcBef>
                <a:spcPts val="0"/>
              </a:spcBef>
              <a:buNone/>
            </a:pPr>
            <a:r>
              <a:rPr lang="en"/>
              <a:t>How do you create a good design? How do you make sure you make good decisions? -- Arm yourself with principles!</a:t>
            </a:r>
          </a:p>
        </p:txBody>
      </p:sp>
      <p:sp>
        <p:nvSpPr>
          <p:cNvPr id="138" name="Shape 1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342" name="Shape 34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spcBef>
                <a:spcPts val="0"/>
              </a:spcBef>
              <a:buNone/>
            </a:pPr>
            <a:r>
              <a:rPr lang="en">
                <a:solidFill>
                  <a:schemeClr val="dk1"/>
                </a:solidFill>
              </a:rPr>
              <a:t> </a:t>
            </a:r>
            <a:r>
              <a:rPr b="1" lang="en">
                <a:solidFill>
                  <a:schemeClr val="dk1"/>
                </a:solidFill>
              </a:rPr>
              <a:t>EXAMPLE</a:t>
            </a:r>
            <a:r>
              <a:rPr lang="en">
                <a:solidFill>
                  <a:schemeClr val="dk1"/>
                </a:solidFill>
              </a:rPr>
              <a:t>: ENGINE object</a:t>
            </a:r>
          </a:p>
          <a:p>
            <a:pPr lvl="0" marL="342900" rtl="0" algn="just">
              <a:spcBef>
                <a:spcPts val="0"/>
              </a:spcBef>
              <a:buNone/>
            </a:pPr>
            <a:r>
              <a:rPr lang="en">
                <a:solidFill>
                  <a:schemeClr val="dk1"/>
                </a:solidFill>
              </a:rPr>
              <a:t>        	-  If a car object, boat object, and plane object all depend on the same engine object,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342900" rtl="0" algn="just">
              <a:spcBef>
                <a:spcPts val="0"/>
              </a:spcBef>
              <a:buNone/>
            </a:pPr>
            <a:r>
              <a:rPr lang="en">
                <a:solidFill>
                  <a:schemeClr val="dk1"/>
                </a:solidFill>
              </a:rPr>
              <a:t>    	-  If a car object, boat object, and plane object all depend on the same engine object,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342900" rtl="0" algn="just">
              <a:spcBef>
                <a:spcPts val="0"/>
              </a:spcBef>
              <a:buNone/>
            </a:pPr>
            <a:r>
              <a:rPr lang="en">
                <a:solidFill>
                  <a:schemeClr val="dk1"/>
                </a:solidFill>
              </a:rPr>
              <a:t>         then a modification to the engine object will necessitate changes to the car, boat, and plane objects (in order for them to work properly). And if any of those objects are dependent on other objects (like brakes, landing gear, rudder), then those other objects will also have to be changed, and so on and so forth.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69850" lvl="0" marL="0" rtl="0" algn="just">
              <a:spcBef>
                <a:spcPts val="0"/>
              </a:spcBef>
              <a:buClr>
                <a:schemeClr val="dk1"/>
              </a:buClr>
              <a:buSzPct val="100000"/>
              <a:buFont typeface="Arial"/>
              <a:buNone/>
            </a:pPr>
            <a:r>
              <a:rPr lang="en" sz="1100"/>
              <a:t> </a:t>
            </a:r>
            <a:r>
              <a:rPr b="1" lang="en" sz="1100"/>
              <a:t>Here’s a modified version of the Gear class, where Gear is initialized with four fa- miliar arguments. The gear_inches method uses two of them, rim and tire, to create a new instance of Wheel. Wheel has not changed since you last you saw it </a:t>
            </a:r>
          </a:p>
          <a:p>
            <a:pPr lvl="0" marL="342900" rtl="0" algn="just">
              <a:spcBef>
                <a:spcPts val="0"/>
              </a:spcBef>
              <a:buClr>
                <a:schemeClr val="dk1"/>
              </a:buClr>
              <a:buFont typeface="Arial"/>
              <a:buNone/>
            </a:pPr>
            <a:r>
              <a:t/>
            </a:r>
            <a:endParaRPr b="1" sz="1100"/>
          </a:p>
          <a:p>
            <a:pPr lvl="0" marL="342900" rtl="0" algn="just">
              <a:spcBef>
                <a:spcPts val="0"/>
              </a:spcBef>
              <a:buClr>
                <a:schemeClr val="dk1"/>
              </a:buClr>
              <a:buFont typeface="Arial"/>
              <a:buNone/>
            </a:pPr>
            <a:r>
              <a:t/>
            </a:r>
            <a:endParaRPr b="1" sz="1100"/>
          </a:p>
        </p:txBody>
      </p:sp>
      <p:sp>
        <p:nvSpPr>
          <p:cNvPr id="392" name="Shape 3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401" name="Shape 4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SzPct val="100000"/>
              <a:buFont typeface="Arial"/>
              <a:buNone/>
            </a:pPr>
            <a:r>
              <a:rPr b="1" lang="en" sz="1100"/>
              <a:t>Each of these dependencies creates a chance that Gear will be forced to change because of a change to Wheel. Some degree of dependency between these two classes is inevitable, after all, they must collaborate, but most of the dependencies listed above are unnecessary. These unnecessary dependencies make the code less reasonable. Because they increase the chance that Gear will be forced to change, these dependen- cies turn minor code tweaks into major undertakings where small changes cascade through the application, forcing many changes.</a:t>
            </a:r>
          </a:p>
          <a:p>
            <a:pPr lvl="0" marL="342900" rtl="0" algn="just">
              <a:spcBef>
                <a:spcPts val="0"/>
              </a:spcBef>
              <a:buClr>
                <a:schemeClr val="dk1"/>
              </a:buClr>
              <a:buSzPct val="100000"/>
              <a:buFont typeface="Arial"/>
              <a:buNone/>
            </a:pPr>
            <a:r>
              <a:rPr b="1" lang="en" sz="1100"/>
              <a:t>Your design challenge is to manage dependencies so that each class has the fewest possible; a class should know just enough to do its job and not one thing more.</a:t>
            </a:r>
          </a:p>
          <a:p>
            <a:pPr lvl="0" marL="342900" rtl="0" algn="just">
              <a:spcBef>
                <a:spcPts val="0"/>
              </a:spcBef>
              <a:buClr>
                <a:schemeClr val="dk1"/>
              </a:buClr>
              <a:buFont typeface="Arial"/>
              <a:buNone/>
            </a:pPr>
            <a:r>
              <a:t/>
            </a:r>
            <a:endParaRPr b="1" sz="1100"/>
          </a:p>
          <a:p>
            <a:pPr indent="-69850" lvl="0" marL="0" rtl="0" algn="just">
              <a:spcBef>
                <a:spcPts val="0"/>
              </a:spcBef>
              <a:buClr>
                <a:schemeClr val="dk1"/>
              </a:buClr>
              <a:buFont typeface="Arial"/>
              <a:buNone/>
            </a:pPr>
            <a:r>
              <a:t/>
            </a:r>
            <a:endParaRPr b="1"/>
          </a:p>
        </p:txBody>
      </p:sp>
      <p:sp>
        <p:nvSpPr>
          <p:cNvPr id="410" name="Shape 41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What if we wanted to use our Gear class for other uses of gears in the real world? Ex/ Clock, Factory…. Drag Wheel along? </a:t>
            </a:r>
          </a:p>
        </p:txBody>
      </p:sp>
      <p:sp>
        <p:nvSpPr>
          <p:cNvPr id="419" name="Shape 4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428" name="Shape 42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SzPct val="100000"/>
              <a:buFont typeface="Arial"/>
              <a:buNone/>
            </a:pPr>
            <a:r>
              <a:rPr b="1" lang="en" sz="1100"/>
              <a:t>NOTES</a:t>
            </a:r>
            <a:r>
              <a:rPr lang="en" sz="1100"/>
              <a:t>: - If an application succeeds/lives long enough, its next biggest problem is dealing with change. Arranging code to efficiently accommodate change is a matter of design.</a:t>
            </a: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“Unfortunately, something will change. The customers didn’t know what they wanted, they didn’t say what they meant. You didn’t understand their needs, you’ve learned how to do something better. Even applications that are perfect in every way are not stable. The application was a huge success, now everyone wants more. Change is unavoidable. It is ubiquitous, omnipresent, and inevitable.”</a:t>
            </a: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“Changing requirements are the programming equivalent of friction and gravity. They introduce forces that apply sudden and unexpected pressures that work against the best-laid plans. It is the need for change that makes design matter. Applications that are easy to change are a pleasure to write and a joy to extend. They’re flexible and adaptable. Apps that resist change are just the opposite - every change is expensive and each makes the next cost more.”</a:t>
            </a:r>
          </a:p>
        </p:txBody>
      </p:sp>
      <p:sp>
        <p:nvSpPr>
          <p:cNvPr id="145" name="Shape 14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436" name="Shape 4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69850" lvl="0" marL="0" rtl="0" algn="just">
              <a:spcBef>
                <a:spcPts val="0"/>
              </a:spcBef>
              <a:buClr>
                <a:schemeClr val="dk1"/>
              </a:buClr>
              <a:buFont typeface="Arial"/>
              <a:buNone/>
            </a:pPr>
            <a:r>
              <a:rPr lang="en">
                <a:solidFill>
                  <a:schemeClr val="dk1"/>
                </a:solidFill>
              </a:rPr>
              <a:t>	- Because well-designed objects have a single responsibility, their very nature requires that they collaborate to accomplish complex tasks.</a:t>
            </a:r>
          </a:p>
          <a:p>
            <a:pPr lvl="0" marL="342900" rtl="0" algn="just">
              <a:spcBef>
                <a:spcPts val="0"/>
              </a:spcBef>
              <a:buClr>
                <a:schemeClr val="dk1"/>
              </a:buClr>
              <a:buFont typeface="Arial"/>
              <a:buNone/>
            </a:pPr>
            <a:r>
              <a:rPr lang="en">
                <a:solidFill>
                  <a:schemeClr val="dk1"/>
                </a:solidFill>
              </a:rPr>
              <a:t>        	- The dependencies cause these objects to act like a single thing. They move in lockstep; they change together.</a:t>
            </a:r>
          </a:p>
          <a:p>
            <a:pPr lvl="0" marL="342900" rtl="0" algn="just">
              <a:spcBef>
                <a:spcPts val="0"/>
              </a:spcBef>
              <a:buClr>
                <a:schemeClr val="dk1"/>
              </a:buClr>
              <a:buFont typeface="Arial"/>
              <a:buNone/>
            </a:pPr>
            <a:r>
              <a:rPr lang="en">
                <a:solidFill>
                  <a:schemeClr val="dk1"/>
                </a:solidFill>
              </a:rPr>
              <a:t>        	- When objects are so tightly coupled that they behave like a single unit, it’s impossible to reuse just one. Changes to one object forces changes to all.</a:t>
            </a:r>
          </a:p>
          <a:p>
            <a:pPr lvl="0" marL="342900" rtl="0" algn="just">
              <a:spcBef>
                <a:spcPts val="0"/>
              </a:spcBef>
              <a:buClr>
                <a:schemeClr val="dk1"/>
              </a:buClr>
              <a:buFont typeface="Arial"/>
              <a:buNone/>
            </a:pPr>
            <a:r>
              <a:rPr lang="en">
                <a:solidFill>
                  <a:schemeClr val="dk1"/>
                </a:solidFill>
              </a:rPr>
              <a:t>        	- Each dependency is like a little dot of glue that causes your class to stick to the things it touches. A few dots are necessary, but apply too much glue and your application will harden into a solid block.</a:t>
            </a:r>
          </a:p>
          <a:p>
            <a:pPr lvl="0" marL="342900" rtl="0" algn="just">
              <a:spcBef>
                <a:spcPts val="0"/>
              </a:spcBef>
              <a:buClr>
                <a:schemeClr val="dk1"/>
              </a:buClr>
              <a:buFont typeface="Arial"/>
              <a:buNone/>
            </a:pPr>
            <a:r>
              <a:rPr lang="en">
                <a:solidFill>
                  <a:schemeClr val="dk1"/>
                </a:solidFill>
              </a:rPr>
              <a:t>        	- Loosely coupled components have fewer dependencies than tightly coupled components.</a:t>
            </a:r>
          </a:p>
          <a:p>
            <a:pPr lvl="0" marL="342900" rtl="0" algn="just">
              <a:spcBef>
                <a:spcPts val="0"/>
              </a:spcBef>
              <a:buClr>
                <a:schemeClr val="dk1"/>
              </a:buClr>
              <a:buFont typeface="Arial"/>
              <a:buNone/>
            </a:pPr>
            <a:r>
              <a:rPr lang="en">
                <a:solidFill>
                  <a:schemeClr val="dk1"/>
                </a:solidFill>
              </a:rPr>
              <a:t>        	- Modifying a tightly coupled component is difficult.</a:t>
            </a:r>
          </a:p>
        </p:txBody>
      </p:sp>
      <p:sp>
        <p:nvSpPr>
          <p:cNvPr id="443" name="Shape 44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In spaghetti code, the relations between the pieces of code are so tangled that it is nearly impossible to add or change something without unpredictably breaking something somewhere else.</a:t>
            </a:r>
          </a:p>
        </p:txBody>
      </p:sp>
      <p:sp>
        <p:nvSpPr>
          <p:cNvPr id="450" name="Shape 45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Referring to another class by its name creates a major sticky spot. In the version of Gear we’ve been discussing, the gear_inches method contains an explicit reference to class Wheel:</a:t>
            </a:r>
          </a:p>
          <a:p>
            <a:pPr lvl="0" rtl="0">
              <a:spcBef>
                <a:spcPts val="0"/>
              </a:spcBef>
              <a:buNone/>
            </a:pPr>
            <a:r>
              <a:t/>
            </a:r>
            <a:endParaRPr b="1"/>
          </a:p>
          <a:p>
            <a:pPr lvl="0" rtl="0">
              <a:spcBef>
                <a:spcPts val="0"/>
              </a:spcBef>
              <a:buNone/>
            </a:pPr>
            <a:r>
              <a:rPr b="1" lang="en"/>
              <a:t>The immediate, obvious consequence of this reference is that if the name of the Wheel class changes, Gear’s gear_inches method must also change.</a:t>
            </a:r>
          </a:p>
          <a:p>
            <a:pPr lvl="0" rtl="0">
              <a:spcBef>
                <a:spcPts val="0"/>
              </a:spcBef>
              <a:buNone/>
            </a:pPr>
            <a:r>
              <a:t/>
            </a:r>
            <a:endParaRPr b="1"/>
          </a:p>
          <a:p>
            <a:pPr lvl="0" rtl="0">
              <a:spcBef>
                <a:spcPts val="0"/>
              </a:spcBef>
              <a:buClr>
                <a:schemeClr val="dk1"/>
              </a:buClr>
              <a:buSzPct val="100000"/>
              <a:buFont typeface="Arial"/>
              <a:buNone/>
            </a:pPr>
            <a:r>
              <a:rPr b="1" lang="en"/>
              <a:t> A deeper problem exists that is far less visible but significantly more destructive.</a:t>
            </a:r>
          </a:p>
          <a:p>
            <a:pPr lvl="0" rtl="0">
              <a:spcBef>
                <a:spcPts val="0"/>
              </a:spcBef>
              <a:buClr>
                <a:schemeClr val="dk1"/>
              </a:buClr>
              <a:buSzPct val="100000"/>
              <a:buFont typeface="Arial"/>
              <a:buNone/>
            </a:pPr>
            <a:r>
              <a:rPr b="1" lang="en"/>
              <a:t>When Gear hard-codes a reference to Wheel deep inside its gear_inches method, it is explicitly declaring that it is only willing to calculate gear inches for instances of Wheel. Gear refuses to collaborate with any other kind of object, even if that object has a diameter and uses gears.</a:t>
            </a:r>
          </a:p>
          <a:p>
            <a:pPr lvl="0" rtl="0">
              <a:spcBef>
                <a:spcPts val="0"/>
              </a:spcBef>
              <a:buClr>
                <a:schemeClr val="dk1"/>
              </a:buClr>
              <a:buSzPct val="100000"/>
              <a:buFont typeface="Arial"/>
              <a:buNone/>
            </a:pPr>
            <a:r>
              <a:rPr b="1" lang="en"/>
              <a:t>If your application expands to include objects such as disks or cylinders and you need to know the gear inches of gears which use them, you cannot. Despite the fact that disks and cylinders naturally have a diameter you can never calculate their gear inches because Gear is stuck to Wheel.</a:t>
            </a:r>
          </a:p>
          <a:p>
            <a:pPr lvl="0" rtl="0">
              <a:spcBef>
                <a:spcPts val="0"/>
              </a:spcBef>
              <a:buNone/>
            </a:pPr>
            <a:r>
              <a:rPr b="1" lang="en"/>
              <a:t>The code above exposes an unjustified attachment to static types. It is not the class of the object that’s important, it’s the message you plan to send to it. Gear needs access to an object that can respond to diameter</a:t>
            </a:r>
          </a:p>
          <a:p>
            <a:pPr lvl="0" rtl="0">
              <a:spcBef>
                <a:spcPts val="0"/>
              </a:spcBef>
              <a:buNone/>
            </a:pPr>
            <a:r>
              <a:t/>
            </a:r>
            <a:endParaRPr b="1"/>
          </a:p>
          <a:p>
            <a:pPr lvl="0" rtl="0">
              <a:spcBef>
                <a:spcPts val="0"/>
              </a:spcBef>
              <a:buClr>
                <a:schemeClr val="dk1"/>
              </a:buClr>
              <a:buSzPct val="100000"/>
              <a:buFont typeface="Arial"/>
              <a:buNone/>
            </a:pPr>
            <a:r>
              <a:rPr b="1" lang="en"/>
              <a:t>Gear does not care and should not know about the class of that object. It is not necessary for Gear to know about the existence of the Wheel class in order to calculate gear_inches.</a:t>
            </a:r>
          </a:p>
          <a:p>
            <a:pPr lvl="0">
              <a:spcBef>
                <a:spcPts val="0"/>
              </a:spcBef>
              <a:buNone/>
            </a:pPr>
            <a:r>
              <a:t/>
            </a:r>
            <a:endParaRPr b="1"/>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72" name="Shape 4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It doesn’t need to know that Wheel expects to be initialized with a rim and then a tire; it just needs an object that knows diameter.</a:t>
            </a:r>
          </a:p>
          <a:p>
            <a:pPr lvl="0" rtl="0">
              <a:spcBef>
                <a:spcPts val="0"/>
              </a:spcBef>
              <a:buClr>
                <a:schemeClr val="dk1"/>
              </a:buClr>
              <a:buFont typeface="Arial"/>
              <a:buNone/>
            </a:pPr>
            <a:r>
              <a:rPr lang="en"/>
              <a:t>Hanging these unnecessary dependencies on Gear simultaneously reduces Gear’s reusability and increases its susceptibility to being forced to change unnecessarily. Gear becomes less useful when it knows too much about other objects; if it knew less it could do more.</a:t>
            </a:r>
          </a:p>
          <a:p>
            <a:pPr lvl="0" rtl="0">
              <a:spcBef>
                <a:spcPts val="0"/>
              </a:spcBef>
              <a:buClr>
                <a:schemeClr val="dk1"/>
              </a:buClr>
              <a:buFont typeface="Arial"/>
              <a:buNone/>
            </a:pPr>
            <a:r>
              <a:rPr lang="en"/>
              <a:t>Instead of being glued to Wheel, this next version of Gear expects to be initialized with an object that can respond to diameter:</a:t>
            </a:r>
          </a:p>
          <a:p>
            <a:pPr lvl="0" rtl="0">
              <a:spcBef>
                <a:spcPts val="0"/>
              </a:spcBef>
              <a:buNone/>
            </a:pPr>
            <a:r>
              <a:t/>
            </a:r>
            <a:endParaRPr/>
          </a:p>
          <a:p>
            <a:pPr lvl="0" rtl="0">
              <a:spcBef>
                <a:spcPts val="0"/>
              </a:spcBef>
              <a:buClr>
                <a:schemeClr val="dk1"/>
              </a:buClr>
              <a:buFont typeface="Arial"/>
              <a:buNone/>
            </a:pPr>
            <a:r>
              <a:rPr lang="en"/>
              <a:t>Gear now uses the @wheel variable to hold, and the wheel method to access, this object, but don’t be fooled, Gear doesn’t know or care that the object might be an instance of class Wheel. Gear only knows that it holds an object that responds to diameter.</a:t>
            </a:r>
          </a:p>
          <a:p>
            <a:pPr lvl="0" rtl="0">
              <a:spcBef>
                <a:spcPts val="0"/>
              </a:spcBef>
              <a:buClr>
                <a:schemeClr val="dk1"/>
              </a:buClr>
              <a:buFont typeface="Arial"/>
              <a:buNone/>
            </a:pPr>
            <a:r>
              <a:rPr lang="en"/>
              <a:t>This change is so small it is almost invisible, but coding in this style has huge benefits. Moving the creation of the new Wheel instance outside of Gear decouples the two classes. Gear can now collaborate with any object that implements diameter. As an extra bonus, this benefit was free. Not one additional line of code was written; the decoupling was achieved by rearranging existing code.</a:t>
            </a:r>
          </a:p>
          <a:p>
            <a:pPr lvl="0" rtl="0">
              <a:spcBef>
                <a:spcPts val="0"/>
              </a:spcBef>
              <a:buClr>
                <a:schemeClr val="dk1"/>
              </a:buClr>
              <a:buFont typeface="Arial"/>
              <a:buNone/>
            </a:pPr>
            <a:r>
              <a:rPr lang="en"/>
              <a:t>This technique is known as dependency injection.</a:t>
            </a:r>
          </a:p>
          <a:p>
            <a:pPr lvl="0" rtl="0">
              <a:spcBef>
                <a:spcPts val="0"/>
              </a:spcBef>
              <a:buNone/>
            </a:pPr>
            <a:r>
              <a:t/>
            </a:r>
            <a:endParaRPr/>
          </a:p>
        </p:txBody>
      </p:sp>
      <p:sp>
        <p:nvSpPr>
          <p:cNvPr id="482" name="Shape 48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 </a:t>
            </a:r>
          </a:p>
        </p:txBody>
      </p:sp>
      <p:sp>
        <p:nvSpPr>
          <p:cNvPr id="492" name="Shape 4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98" name="Shape 49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2" name="Shape 502"/>
        <p:cNvGrpSpPr/>
        <p:nvPr/>
      </p:nvGrpSpPr>
      <p:grpSpPr>
        <a:xfrm>
          <a:off x="0" y="0"/>
          <a:ext cx="0" cy="0"/>
          <a:chOff x="0" y="0"/>
          <a:chExt cx="0" cy="0"/>
        </a:xfrm>
      </p:grpSpPr>
      <p:sp>
        <p:nvSpPr>
          <p:cNvPr id="503" name="Shape 50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04" name="Shape 50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marL="342900" rtl="0" algn="just">
              <a:spcBef>
                <a:spcPts val="0"/>
              </a:spcBef>
              <a:buClr>
                <a:schemeClr val="dk1"/>
              </a:buClr>
              <a:buSzPct val="100000"/>
              <a:buFont typeface="Arial"/>
              <a:buNone/>
            </a:pPr>
            <a:r>
              <a:rPr b="1" lang="en" sz="1100"/>
              <a:t>NOTES</a:t>
            </a:r>
            <a:r>
              <a:rPr lang="en" sz="1100"/>
              <a:t>: - “The problem with poorly designed small applications is that they grow up to be poorly designed big applications.”</a:t>
            </a: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In the absence of design, unmanaged dependencies wreak havoc because objects know too much about one another. Changing one object forces change upon its collaborators, which in turn forces change upon its collaborators, etc. A seemingly insignificant enhancement can cause damage that radiates outward in overlapping concentric circles, ultimately leaving no code untouched.”</a:t>
            </a: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This is true of any OO language but some languages are more susceptible than others. Ruby and Ruby on Rails are approachable and puts quick scripts and web applications within easy reach even to those without knowledge of software design, but the early promise of painless development can gradually fade and give way to big problems.</a:t>
            </a:r>
          </a:p>
          <a:p>
            <a:pPr lvl="0" marL="342900" rtl="0" algn="just">
              <a:spcBef>
                <a:spcPts val="0"/>
              </a:spcBef>
              <a:buClr>
                <a:schemeClr val="dk1"/>
              </a:buClr>
              <a:buFont typeface="Arial"/>
              <a:buNone/>
            </a:pPr>
            <a:r>
              <a:t/>
            </a:r>
            <a:endParaRPr sz="1100"/>
          </a:p>
          <a:p>
            <a:pPr lvl="0" marL="342900" rtl="0" algn="just">
              <a:spcBef>
                <a:spcPts val="0"/>
              </a:spcBef>
              <a:buClr>
                <a:schemeClr val="dk1"/>
              </a:buClr>
              <a:buSzPct val="100000"/>
              <a:buFont typeface="Arial"/>
              <a:buNone/>
            </a:pPr>
            <a:r>
              <a:rPr lang="en" sz="1100"/>
              <a:t>They key to software design is to acquire an understanding of the theories of design and to apply these theories appropriately, at the right time, and in the right amounts. When we said before that software design is like an art, sculpting custom applications, well just as a sculptor has chisels and files, an OOP designer has tools as well, in the form of principles and patterns. </a:t>
            </a:r>
          </a:p>
        </p:txBody>
      </p:sp>
      <p:sp>
        <p:nvSpPr>
          <p:cNvPr id="152" name="Shape 1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2" name="Shape 5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3" name="Shape 523"/>
        <p:cNvGrpSpPr/>
        <p:nvPr/>
      </p:nvGrpSpPr>
      <p:grpSpPr>
        <a:xfrm>
          <a:off x="0" y="0"/>
          <a:ext cx="0" cy="0"/>
          <a:chOff x="0" y="0"/>
          <a:chExt cx="0" cy="0"/>
        </a:xfrm>
      </p:grpSpPr>
      <p:sp>
        <p:nvSpPr>
          <p:cNvPr id="524" name="Shape 5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5" name="Shape 5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7" name="Shape 537"/>
        <p:cNvGrpSpPr/>
        <p:nvPr/>
      </p:nvGrpSpPr>
      <p:grpSpPr>
        <a:xfrm>
          <a:off x="0" y="0"/>
          <a:ext cx="0" cy="0"/>
          <a:chOff x="0" y="0"/>
          <a:chExt cx="0" cy="0"/>
        </a:xfrm>
      </p:grpSpPr>
      <p:sp>
        <p:nvSpPr>
          <p:cNvPr id="538" name="Shape 53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39" name="Shape 5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5" name="Shape 545"/>
        <p:cNvGrpSpPr/>
        <p:nvPr/>
      </p:nvGrpSpPr>
      <p:grpSpPr>
        <a:xfrm>
          <a:off x="0" y="0"/>
          <a:ext cx="0" cy="0"/>
          <a:chOff x="0" y="0"/>
          <a:chExt cx="0" cy="0"/>
        </a:xfrm>
      </p:grpSpPr>
      <p:sp>
        <p:nvSpPr>
          <p:cNvPr id="546" name="Shape 54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47" name="Shape 5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254000" lvl="0" marL="342900" rtl="0" algn="just">
              <a:spcBef>
                <a:spcPts val="640"/>
              </a:spcBef>
              <a:buClr>
                <a:schemeClr val="dk1"/>
              </a:buClr>
              <a:buSzPct val="100000"/>
              <a:buChar char="•"/>
            </a:pPr>
            <a:r>
              <a:rPr lang="en" sz="1800">
                <a:solidFill>
                  <a:schemeClr val="dk1"/>
                </a:solidFill>
                <a:latin typeface="Calibri"/>
                <a:ea typeface="Calibri"/>
                <a:cs typeface="Calibri"/>
                <a:sym typeface="Calibri"/>
              </a:rPr>
              <a:t>Design principles are core abstract principles which we are supposed to follow while designing software architecture. Remember they aren't concrete; rather abstract. They can be applied on any language, on any platform regardless of the state as long as we are within the permissible conditions.</a:t>
            </a:r>
          </a:p>
          <a:p>
            <a:pPr lvl="0" rtl="0" algn="just">
              <a:spcBef>
                <a:spcPts val="640"/>
              </a:spcBef>
              <a:buNone/>
            </a:pPr>
            <a:r>
              <a:t/>
            </a:r>
            <a:endParaRPr sz="1800">
              <a:solidFill>
                <a:schemeClr val="dk1"/>
              </a:solidFill>
              <a:latin typeface="Calibri"/>
              <a:ea typeface="Calibri"/>
              <a:cs typeface="Calibri"/>
              <a:sym typeface="Calibri"/>
            </a:endParaRPr>
          </a:p>
          <a:p>
            <a:pPr indent="-342900" lvl="0" marL="457200" rtl="0" algn="just">
              <a:spcBef>
                <a:spcPts val="640"/>
              </a:spcBef>
              <a:buClr>
                <a:schemeClr val="dk1"/>
              </a:buClr>
              <a:buSzPct val="100000"/>
              <a:buFont typeface="Calibri"/>
              <a:buChar char="-"/>
            </a:pPr>
            <a:r>
              <a:rPr lang="en" sz="1800">
                <a:solidFill>
                  <a:schemeClr val="dk1"/>
                </a:solidFill>
                <a:latin typeface="Calibri"/>
                <a:ea typeface="Calibri"/>
                <a:cs typeface="Calibri"/>
                <a:sym typeface="Calibri"/>
              </a:rPr>
              <a:t>The goal in designing a class is to model your application such that it does what it’s supposed to do right now and is also easy to change later.</a:t>
            </a:r>
          </a:p>
          <a:p>
            <a:pPr lvl="0" rtl="0" algn="just">
              <a:spcBef>
                <a:spcPts val="640"/>
              </a:spcBef>
              <a:buNone/>
            </a:pPr>
            <a:r>
              <a:t/>
            </a:r>
            <a:endParaRPr sz="1800">
              <a:latin typeface="Calibri"/>
              <a:ea typeface="Calibri"/>
              <a:cs typeface="Calibri"/>
              <a:sym typeface="Calibri"/>
            </a:endParaRPr>
          </a:p>
          <a:p>
            <a:pPr lvl="0" rtl="0" algn="just">
              <a:spcBef>
                <a:spcPts val="640"/>
              </a:spcBef>
              <a:buNone/>
            </a:pPr>
            <a:r>
              <a:t/>
            </a:r>
            <a:endParaRPr sz="1100"/>
          </a:p>
        </p:txBody>
      </p:sp>
      <p:sp>
        <p:nvSpPr>
          <p:cNvPr id="159" name="Shape 1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342900" rtl="0" algn="just">
              <a:spcBef>
                <a:spcPts val="0"/>
              </a:spcBef>
              <a:buNone/>
            </a:pPr>
            <a:r>
              <a:rPr b="1" lang="en">
                <a:solidFill>
                  <a:schemeClr val="dk1"/>
                </a:solidFill>
              </a:rPr>
              <a:t>Bicycles are wonderfully efficient machines, in part because they use gears to provide humans with mechanical advantage. When riding a bike you can choose between a small gear (which is easy to pedal but not very fast) or a big gear (which is harder to pedal but sends you zooming along). Gears are great because you can use small ones to creep up steep hills and big ones to fly back down.</a:t>
            </a:r>
          </a:p>
          <a:p>
            <a:pPr lvl="0" marL="342900" rtl="0" algn="just">
              <a:spcBef>
                <a:spcPts val="0"/>
              </a:spcBef>
              <a:buNone/>
            </a:pPr>
            <a:r>
              <a:t/>
            </a:r>
            <a:endParaRPr b="1">
              <a:solidFill>
                <a:schemeClr val="dk1"/>
              </a:solidFill>
            </a:endParaRPr>
          </a:p>
          <a:p>
            <a:pPr indent="0" lvl="0" marL="0" rtl="0" algn="just">
              <a:spcBef>
                <a:spcPts val="0"/>
              </a:spcBef>
              <a:buNone/>
            </a:pPr>
            <a:r>
              <a:t/>
            </a:r>
            <a:endParaRPr/>
          </a:p>
          <a:p>
            <a:pPr indent="-69850" lvl="0" marL="0" rtl="0" algn="just">
              <a:spcBef>
                <a:spcPts val="0"/>
              </a:spcBef>
              <a:buClr>
                <a:schemeClr val="dk1"/>
              </a:buClr>
              <a:buSzPct val="1000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342900" rtl="0" algn="just">
              <a:spcBef>
                <a:spcPts val="0"/>
              </a:spcBef>
              <a:buNone/>
            </a:pPr>
            <a:r>
              <a:rPr b="1" lang="en">
                <a:solidFill>
                  <a:schemeClr val="dk1"/>
                </a:solidFill>
              </a:rPr>
              <a:t>Believe it or not, there are people who care deeply about bicycle gearing. You can help them out by writing a Ruby application to calculate gear ratios.</a:t>
            </a:r>
          </a:p>
          <a:p>
            <a:pPr lvl="0" marL="342900" rtl="0" algn="just">
              <a:spcBef>
                <a:spcPts val="0"/>
              </a:spcBef>
              <a:buNone/>
            </a:pPr>
            <a:r>
              <a:t/>
            </a:r>
            <a:endParaRPr b="1">
              <a:solidFill>
                <a:schemeClr val="dk1"/>
              </a:solidFill>
            </a:endParaRPr>
          </a:p>
          <a:p>
            <a:pPr indent="-228600" lvl="0" marL="457200" rtl="0" algn="just">
              <a:spcBef>
                <a:spcPts val="0"/>
              </a:spcBef>
              <a:buClr>
                <a:schemeClr val="dk1"/>
              </a:buClr>
              <a:buChar char="-"/>
            </a:pPr>
            <a:r>
              <a:rPr b="1" lang="en">
                <a:solidFill>
                  <a:schemeClr val="dk1"/>
                </a:solidFill>
              </a:rPr>
              <a:t>Module that compiles and prints a report, Bicycle and Gear</a:t>
            </a:r>
          </a:p>
          <a:p>
            <a:pPr indent="-228600" lvl="0" marL="457200" rtl="0" algn="just">
              <a:spcBef>
                <a:spcPts val="0"/>
              </a:spcBef>
              <a:buClr>
                <a:schemeClr val="dk1"/>
              </a:buClr>
              <a:buChar char="-"/>
            </a:pPr>
            <a:r>
              <a:rPr b="1" lang="en">
                <a:solidFill>
                  <a:schemeClr val="dk1"/>
                </a:solidFill>
              </a:rPr>
              <a:t>Application made of Ruby classes, each representing some part of the domain.</a:t>
            </a:r>
          </a:p>
          <a:p>
            <a:pPr lvl="0" marL="342900" rtl="0" algn="just">
              <a:spcBef>
                <a:spcPts val="0"/>
              </a:spcBef>
              <a:buClr>
                <a:schemeClr val="dk1"/>
              </a:buClr>
              <a:buSzPct val="100000"/>
              <a:buFont typeface="Arial"/>
              <a:buNone/>
            </a:pPr>
            <a:r>
              <a:rPr lang="en">
                <a:solidFill>
                  <a:schemeClr val="dk1"/>
                </a:solidFill>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L="342900" rtl="0" algn="just">
              <a:spcBef>
                <a:spcPts val="0"/>
              </a:spcBef>
              <a:buNone/>
            </a:pPr>
            <a:r>
              <a:rPr b="1" lang="en">
                <a:solidFill>
                  <a:schemeClr val="dk1"/>
                </a:solidFill>
              </a:rPr>
              <a:t>- Bike gears control how many times the wheels rotate for each time the pedals rotate.</a:t>
            </a:r>
          </a:p>
          <a:p>
            <a:pPr lvl="0" marL="342900" rtl="0" algn="just">
              <a:spcBef>
                <a:spcPts val="0"/>
              </a:spcBef>
              <a:buNone/>
            </a:pPr>
            <a:r>
              <a:rPr b="1" lang="en">
                <a:solidFill>
                  <a:schemeClr val="dk1"/>
                </a:solidFill>
              </a:rPr>
              <a:t>        	- To compare gears, bicyclists use the ratio of the number of a gear’s teeth.</a:t>
            </a:r>
          </a:p>
          <a:p>
            <a:pPr lvl="0" marL="342900" rtl="0" algn="just">
              <a:spcBef>
                <a:spcPts val="0"/>
              </a:spcBef>
              <a:buNone/>
            </a:pPr>
            <a:r>
              <a:t/>
            </a:r>
            <a:endParaRPr b="1">
              <a:solidFill>
                <a:schemeClr val="dk1"/>
              </a:solidFill>
            </a:endParaRPr>
          </a:p>
          <a:p>
            <a:pPr lvl="0" marL="342900" algn="just">
              <a:spcBef>
                <a:spcPts val="0"/>
              </a:spcBef>
              <a:buClr>
                <a:schemeClr val="dk1"/>
              </a:buClr>
              <a:buSzPct val="100000"/>
              <a:buFont typeface="Arial"/>
              <a:buNone/>
            </a:pPr>
            <a:r>
              <a:rPr b="1" lang="en">
                <a:solidFill>
                  <a:schemeClr val="dk1"/>
                </a:solidFill>
              </a:rPr>
              <a:t>Gears work by changing how far the bicycle travels each time your feet complete one circle with the pedals. More specifically, your gear controls how many times the wheels rotate for each time the pedals rotate. In a small gear your feet spin around several times to make the wheels rotate just once; in a big gear each complete pedal rotation may cause the wheels to rotate multiple times.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685800" y="1597818"/>
            <a:ext cx="7772400" cy="11025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8" name="Shape 58"/>
          <p:cNvSpPr txBox="1"/>
          <p:nvPr>
            <p:ph idx="1" type="subTitle"/>
          </p:nvPr>
        </p:nvSpPr>
        <p:spPr>
          <a:xfrm>
            <a:off x="1371600" y="2914650"/>
            <a:ext cx="6400799" cy="1314599"/>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59" name="Shape 59"/>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4" name="Shape 64"/>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
        <p:nvSpPr>
          <p:cNvPr id="69" name="Shape 69"/>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2" name="Shape 72"/>
        <p:cNvGrpSpPr/>
        <p:nvPr/>
      </p:nvGrpSpPr>
      <p:grpSpPr>
        <a:xfrm>
          <a:off x="0" y="0"/>
          <a:ext cx="0" cy="0"/>
          <a:chOff x="0" y="0"/>
          <a:chExt cx="0" cy="0"/>
        </a:xfrm>
      </p:grpSpPr>
      <p:sp>
        <p:nvSpPr>
          <p:cNvPr id="73" name="Shape 73"/>
          <p:cNvSpPr txBox="1"/>
          <p:nvPr>
            <p:ph type="title"/>
          </p:nvPr>
        </p:nvSpPr>
        <p:spPr>
          <a:xfrm>
            <a:off x="722312" y="3305175"/>
            <a:ext cx="7772400" cy="1021499"/>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4" name="Shape 74"/>
          <p:cNvSpPr txBox="1"/>
          <p:nvPr>
            <p:ph idx="1" type="body"/>
          </p:nvPr>
        </p:nvSpPr>
        <p:spPr>
          <a:xfrm>
            <a:off x="722312" y="2180034"/>
            <a:ext cx="7772400" cy="1125299"/>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75" name="Shape 75"/>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8" name="Shape 78"/>
        <p:cNvGrpSpPr/>
        <p:nvPr/>
      </p:nvGrpSpPr>
      <p:grpSpPr>
        <a:xfrm>
          <a:off x="0" y="0"/>
          <a:ext cx="0" cy="0"/>
          <a:chOff x="0" y="0"/>
          <a:chExt cx="0" cy="0"/>
        </a:xfrm>
      </p:grpSpPr>
      <p:sp>
        <p:nvSpPr>
          <p:cNvPr id="79" name="Shape 79"/>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0" name="Shape 80"/>
          <p:cNvSpPr txBox="1"/>
          <p:nvPr>
            <p:ph idx="1" type="body"/>
          </p:nvPr>
        </p:nvSpPr>
        <p:spPr>
          <a:xfrm>
            <a:off x="457200" y="1200150"/>
            <a:ext cx="4038599" cy="33945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2" type="body"/>
          </p:nvPr>
        </p:nvSpPr>
        <p:spPr>
          <a:xfrm>
            <a:off x="4648200" y="1200150"/>
            <a:ext cx="4038599" cy="33945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7" name="Shape 87"/>
          <p:cNvSpPr txBox="1"/>
          <p:nvPr>
            <p:ph idx="1" type="body"/>
          </p:nvPr>
        </p:nvSpPr>
        <p:spPr>
          <a:xfrm>
            <a:off x="457200" y="1151334"/>
            <a:ext cx="4040099" cy="479999"/>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88" name="Shape 88"/>
          <p:cNvSpPr txBox="1"/>
          <p:nvPr>
            <p:ph idx="2" type="body"/>
          </p:nvPr>
        </p:nvSpPr>
        <p:spPr>
          <a:xfrm>
            <a:off x="457200" y="1631156"/>
            <a:ext cx="4040099" cy="29634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Shape 89"/>
          <p:cNvSpPr txBox="1"/>
          <p:nvPr>
            <p:ph idx="3" type="body"/>
          </p:nvPr>
        </p:nvSpPr>
        <p:spPr>
          <a:xfrm>
            <a:off x="4645025" y="1151334"/>
            <a:ext cx="4041900" cy="479999"/>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90" name="Shape 90"/>
          <p:cNvSpPr txBox="1"/>
          <p:nvPr>
            <p:ph idx="4" type="body"/>
          </p:nvPr>
        </p:nvSpPr>
        <p:spPr>
          <a:xfrm>
            <a:off x="4645025" y="1631156"/>
            <a:ext cx="4041900" cy="29634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Shape 91"/>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4" name="Shape 94"/>
        <p:cNvGrpSpPr/>
        <p:nvPr/>
      </p:nvGrpSpPr>
      <p:grpSpPr>
        <a:xfrm>
          <a:off x="0" y="0"/>
          <a:ext cx="0" cy="0"/>
          <a:chOff x="0" y="0"/>
          <a:chExt cx="0" cy="0"/>
        </a:xfrm>
      </p:grpSpPr>
      <p:sp>
        <p:nvSpPr>
          <p:cNvPr id="95" name="Shape 95"/>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6" name="Shape 96"/>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9" name="Shape 99"/>
        <p:cNvGrpSpPr/>
        <p:nvPr/>
      </p:nvGrpSpPr>
      <p:grpSpPr>
        <a:xfrm>
          <a:off x="0" y="0"/>
          <a:ext cx="0" cy="0"/>
          <a:chOff x="0" y="0"/>
          <a:chExt cx="0" cy="0"/>
        </a:xfrm>
      </p:grpSpPr>
      <p:sp>
        <p:nvSpPr>
          <p:cNvPr id="100" name="Shape 100"/>
          <p:cNvSpPr txBox="1"/>
          <p:nvPr>
            <p:ph type="title"/>
          </p:nvPr>
        </p:nvSpPr>
        <p:spPr>
          <a:xfrm>
            <a:off x="457200" y="204787"/>
            <a:ext cx="3008399" cy="87149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1" name="Shape 101"/>
          <p:cNvSpPr txBox="1"/>
          <p:nvPr>
            <p:ph idx="1" type="body"/>
          </p:nvPr>
        </p:nvSpPr>
        <p:spPr>
          <a:xfrm>
            <a:off x="3575050" y="204787"/>
            <a:ext cx="5111699" cy="43895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457200" y="1076325"/>
            <a:ext cx="3008399" cy="3518399"/>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6" name="Shape 106"/>
        <p:cNvGrpSpPr/>
        <p:nvPr/>
      </p:nvGrpSpPr>
      <p:grpSpPr>
        <a:xfrm>
          <a:off x="0" y="0"/>
          <a:ext cx="0" cy="0"/>
          <a:chOff x="0" y="0"/>
          <a:chExt cx="0" cy="0"/>
        </a:xfrm>
      </p:grpSpPr>
      <p:sp>
        <p:nvSpPr>
          <p:cNvPr id="107" name="Shape 107"/>
          <p:cNvSpPr txBox="1"/>
          <p:nvPr>
            <p:ph type="title"/>
          </p:nvPr>
        </p:nvSpPr>
        <p:spPr>
          <a:xfrm>
            <a:off x="1792288" y="3600450"/>
            <a:ext cx="5486399" cy="42509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8" name="Shape 108"/>
          <p:cNvSpPr/>
          <p:nvPr>
            <p:ph idx="2" type="pic"/>
          </p:nvPr>
        </p:nvSpPr>
        <p:spPr>
          <a:xfrm>
            <a:off x="1792288" y="459581"/>
            <a:ext cx="5486399" cy="3086099"/>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1792288" y="4025503"/>
            <a:ext cx="5486399" cy="603599"/>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5" name="Shape 115"/>
          <p:cNvSpPr txBox="1"/>
          <p:nvPr>
            <p:ph idx="1" type="body"/>
          </p:nvPr>
        </p:nvSpPr>
        <p:spPr>
          <a:xfrm rot="5400000">
            <a:off x="2874749" y="-1217400"/>
            <a:ext cx="3394500"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463749" y="1371628"/>
            <a:ext cx="4388700"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1" name="Shape 121"/>
          <p:cNvSpPr txBox="1"/>
          <p:nvPr>
            <p:ph idx="1" type="body"/>
          </p:nvPr>
        </p:nvSpPr>
        <p:spPr>
          <a:xfrm rot="5400000">
            <a:off x="1272750" y="-609571"/>
            <a:ext cx="4388700"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2" name="Shape 52"/>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0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06.jpg"/><Relationship Id="rId4" Type="http://schemas.openxmlformats.org/officeDocument/2006/relationships/image" Target="../media/image0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0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08.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08.png"/><Relationship Id="rId4" Type="http://schemas.openxmlformats.org/officeDocument/2006/relationships/image" Target="../media/image10.jp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08.png"/><Relationship Id="rId4" Type="http://schemas.openxmlformats.org/officeDocument/2006/relationships/image" Target="../media/image10.jpg"/><Relationship Id="rId5"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08.png"/><Relationship Id="rId4" Type="http://schemas.openxmlformats.org/officeDocument/2006/relationships/image" Target="../media/image10.jpg"/><Relationship Id="rId5"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utopia.cs.memphis.edu:30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0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3.png"/><Relationship Id="rId4" Type="http://schemas.openxmlformats.org/officeDocument/2006/relationships/image" Target="../media/image20.png"/><Relationship Id="rId5"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33.png"/><Relationship Id="rId6"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33.png"/><Relationship Id="rId6"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4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4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4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24.jpg"/><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4.jp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26.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4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30.jp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30.jpg"/><Relationship Id="rId4" Type="http://schemas.openxmlformats.org/officeDocument/2006/relationships/image" Target="../media/image3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37.jpg"/><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35.jpg"/><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38.jpg"/><Relationship Id="rId4" Type="http://schemas.openxmlformats.org/officeDocument/2006/relationships/image" Target="../media/image4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4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00.jpg"/><Relationship Id="rId4"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03.gif"/><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ctrTitle"/>
          </p:nvPr>
        </p:nvSpPr>
        <p:spPr>
          <a:xfrm>
            <a:off x="685800" y="1597818"/>
            <a:ext cx="7772400" cy="11025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Introduction to Software Design</a:t>
            </a:r>
          </a:p>
        </p:txBody>
      </p:sp>
      <p:sp>
        <p:nvSpPr>
          <p:cNvPr id="130" name="Shape 130"/>
          <p:cNvSpPr txBox="1"/>
          <p:nvPr>
            <p:ph idx="1" type="subTitle"/>
          </p:nvPr>
        </p:nvSpPr>
        <p:spPr>
          <a:xfrm>
            <a:off x="1371600" y="2914650"/>
            <a:ext cx="6400799" cy="1314599"/>
          </a:xfrm>
          <a:prstGeom prst="rect">
            <a:avLst/>
          </a:prstGeom>
          <a:noFill/>
          <a:ln>
            <a:noFill/>
          </a:ln>
        </p:spPr>
        <p:txBody>
          <a:bodyPr anchorCtr="0" anchor="t" bIns="45700" lIns="91425" rIns="91425" tIns="45700">
            <a:noAutofit/>
          </a:bodyPr>
          <a:lstStyle/>
          <a:p>
            <a:pPr indent="0" lvl="0" marL="0" marR="0" rtl="0" algn="ctr">
              <a:spcBef>
                <a:spcPts val="0"/>
              </a:spcBef>
              <a:buClr>
                <a:srgbClr val="888888"/>
              </a:buClr>
              <a:buSzPct val="25000"/>
              <a:buFont typeface="Arial"/>
              <a:buNone/>
            </a:pPr>
            <a:r>
              <a:rPr b="0" i="0" lang="en" sz="3200" u="none" cap="none" strike="noStrike">
                <a:solidFill>
                  <a:srgbClr val="888888"/>
                </a:solidFill>
                <a:latin typeface="Calibri"/>
                <a:ea typeface="Calibri"/>
                <a:cs typeface="Calibri"/>
                <a:sym typeface="Calibri"/>
              </a:rPr>
              <a:t>Lecture part 1</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192" name="Shape 192"/>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193" name="Shape 193"/>
          <p:cNvPicPr preferRelativeResize="0"/>
          <p:nvPr/>
        </p:nvPicPr>
        <p:blipFill>
          <a:blip r:embed="rId3">
            <a:alphaModFix/>
          </a:blip>
          <a:stretch>
            <a:fillRect/>
          </a:stretch>
        </p:blipFill>
        <p:spPr>
          <a:xfrm>
            <a:off x="2326112" y="205975"/>
            <a:ext cx="4105275" cy="16954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199" name="Shape 199"/>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200" name="Shape 200"/>
          <p:cNvPicPr preferRelativeResize="0"/>
          <p:nvPr/>
        </p:nvPicPr>
        <p:blipFill>
          <a:blip r:embed="rId3">
            <a:alphaModFix/>
          </a:blip>
          <a:stretch>
            <a:fillRect/>
          </a:stretch>
        </p:blipFill>
        <p:spPr>
          <a:xfrm>
            <a:off x="2326112" y="205975"/>
            <a:ext cx="4105275" cy="1695450"/>
          </a:xfrm>
          <a:prstGeom prst="rect">
            <a:avLst/>
          </a:prstGeom>
          <a:noFill/>
          <a:ln>
            <a:noFill/>
          </a:ln>
        </p:spPr>
      </p:pic>
      <p:pic>
        <p:nvPicPr>
          <p:cNvPr id="201" name="Shape 201"/>
          <p:cNvPicPr preferRelativeResize="0"/>
          <p:nvPr/>
        </p:nvPicPr>
        <p:blipFill>
          <a:blip r:embed="rId4">
            <a:alphaModFix/>
          </a:blip>
          <a:stretch>
            <a:fillRect/>
          </a:stretch>
        </p:blipFill>
        <p:spPr>
          <a:xfrm>
            <a:off x="2533650" y="2624125"/>
            <a:ext cx="4076700" cy="2419350"/>
          </a:xfrm>
          <a:prstGeom prst="rect">
            <a:avLst/>
          </a:prstGeom>
          <a:noFill/>
          <a:ln>
            <a:noFill/>
          </a:ln>
        </p:spPr>
      </p:pic>
      <p:sp>
        <p:nvSpPr>
          <p:cNvPr id="202" name="Shape 202"/>
          <p:cNvSpPr/>
          <p:nvPr/>
        </p:nvSpPr>
        <p:spPr>
          <a:xfrm>
            <a:off x="4101862" y="2025312"/>
            <a:ext cx="553800" cy="474900"/>
          </a:xfrm>
          <a:prstGeom prst="down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idx="1" type="body"/>
          </p:nvPr>
        </p:nvSpPr>
        <p:spPr>
          <a:xfrm>
            <a:off x="801550" y="253350"/>
            <a:ext cx="8229600" cy="3846300"/>
          </a:xfrm>
          <a:prstGeom prst="rect">
            <a:avLst/>
          </a:prstGeom>
          <a:noFill/>
          <a:ln>
            <a:noFill/>
          </a:ln>
        </p:spPr>
        <p:txBody>
          <a:bodyPr anchorCtr="0" anchor="t" bIns="45700" lIns="91425" rIns="91425" tIns="45700">
            <a:noAutofit/>
          </a:bodyPr>
          <a:lstStyle/>
          <a:p>
            <a:pPr indent="-69850" lvl="0" marL="0" rtl="0" algn="just">
              <a:spcBef>
                <a:spcPts val="0"/>
              </a:spcBef>
              <a:buClr>
                <a:schemeClr val="dk1"/>
              </a:buClr>
              <a:buSzPct val="55000"/>
              <a:buFont typeface="Arial"/>
              <a:buNone/>
            </a:pPr>
            <a:r>
              <a:rPr lang="en" sz="2000">
                <a:solidFill>
                  <a:schemeClr val="lt1"/>
                </a:solidFill>
                <a:latin typeface="Arial"/>
                <a:ea typeface="Arial"/>
                <a:cs typeface="Arial"/>
                <a:sym typeface="Arial"/>
              </a:rPr>
              <a:t>How to determine if a class adheres to SRP?</a:t>
            </a:r>
          </a:p>
          <a:p>
            <a:pPr indent="-69850" lvl="0" marL="0" rtl="0" algn="just">
              <a:spcBef>
                <a:spcPts val="0"/>
              </a:spcBef>
              <a:buClr>
                <a:schemeClr val="dk1"/>
              </a:buClr>
              <a:buSzPct val="55000"/>
              <a:buFont typeface="Arial"/>
              <a:buNone/>
            </a:pPr>
            <a:r>
              <a:t/>
            </a:r>
            <a:endParaRPr sz="20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Attempt to describe it in one sentence.</a:t>
            </a: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steer clear of using the words “</a:t>
            </a:r>
            <a:r>
              <a:rPr i="1" lang="en" sz="1800">
                <a:solidFill>
                  <a:srgbClr val="CC00CC"/>
                </a:solidFill>
                <a:latin typeface="Arial"/>
                <a:ea typeface="Arial"/>
                <a:cs typeface="Arial"/>
                <a:sym typeface="Arial"/>
              </a:rPr>
              <a:t>and</a:t>
            </a:r>
            <a:r>
              <a:rPr lang="en" sz="1800">
                <a:solidFill>
                  <a:schemeClr val="lt1"/>
                </a:solidFill>
                <a:latin typeface="Arial"/>
                <a:ea typeface="Arial"/>
                <a:cs typeface="Arial"/>
                <a:sym typeface="Arial"/>
              </a:rPr>
              <a:t>”, “</a:t>
            </a:r>
            <a:r>
              <a:rPr i="1" lang="en" sz="1800">
                <a:solidFill>
                  <a:srgbClr val="CC00CC"/>
                </a:solidFill>
                <a:latin typeface="Arial"/>
                <a:ea typeface="Arial"/>
                <a:cs typeface="Arial"/>
                <a:sym typeface="Arial"/>
              </a:rPr>
              <a:t>or</a:t>
            </a:r>
            <a:r>
              <a:rPr lang="en" sz="1800">
                <a:solidFill>
                  <a:schemeClr val="lt1"/>
                </a:solidFill>
                <a:latin typeface="Arial"/>
                <a:ea typeface="Arial"/>
                <a:cs typeface="Arial"/>
                <a:sym typeface="Arial"/>
              </a:rPr>
              <a:t>”</a:t>
            </a: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single thing the class does should be simple to describe</a:t>
            </a:r>
          </a:p>
          <a:p>
            <a:pPr indent="-342900" lvl="1" marL="914400" rtl="0" algn="just">
              <a:spcBef>
                <a:spcPts val="0"/>
              </a:spcBef>
              <a:buClr>
                <a:srgbClr val="CC00CC"/>
              </a:buClr>
              <a:buSzPct val="100000"/>
              <a:buFont typeface="Arial"/>
            </a:pPr>
            <a:r>
              <a:rPr lang="en" sz="1800">
                <a:solidFill>
                  <a:srgbClr val="CC00CC"/>
                </a:solidFill>
                <a:latin typeface="Arial"/>
                <a:ea typeface="Arial"/>
                <a:cs typeface="Arial"/>
                <a:sym typeface="Arial"/>
              </a:rPr>
              <a:t>EX/ Gear: “</a:t>
            </a:r>
            <a:r>
              <a:rPr i="1" lang="en" sz="1800">
                <a:solidFill>
                  <a:srgbClr val="CC00CC"/>
                </a:solidFill>
                <a:latin typeface="Arial"/>
                <a:ea typeface="Arial"/>
                <a:cs typeface="Arial"/>
                <a:sym typeface="Arial"/>
              </a:rPr>
              <a:t>Calculate the ratio between 2 toothed sprockets.”</a:t>
            </a:r>
          </a:p>
          <a:p>
            <a:pPr indent="-69850" lvl="0" rtl="0" algn="just">
              <a:spcBef>
                <a:spcPts val="0"/>
              </a:spcBef>
              <a:buClr>
                <a:schemeClr val="dk1"/>
              </a:buClr>
              <a:buSzPct val="100000"/>
              <a:buFont typeface="Arial"/>
              <a:buNone/>
            </a:pPr>
            <a:r>
              <a:rPr lang="en" sz="1100">
                <a:solidFill>
                  <a:schemeClr val="lt1"/>
                </a:solidFill>
                <a:latin typeface="Arial"/>
                <a:ea typeface="Arial"/>
                <a:cs typeface="Arial"/>
                <a:sym typeface="Arial"/>
              </a:rPr>
              <a:t>        </a:t>
            </a: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208" name="Shape 208"/>
          <p:cNvPicPr preferRelativeResize="0"/>
          <p:nvPr/>
        </p:nvPicPr>
        <p:blipFill>
          <a:blip r:embed="rId3">
            <a:alphaModFix/>
          </a:blip>
          <a:stretch>
            <a:fillRect/>
          </a:stretch>
        </p:blipFill>
        <p:spPr>
          <a:xfrm>
            <a:off x="2533650" y="2505775"/>
            <a:ext cx="4076700" cy="24193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Single Responsibility Principle</a:t>
            </a:r>
            <a:br>
              <a:rPr b="0" i="0" lang="en" sz="3959" u="none" cap="none" strike="noStrike">
                <a:solidFill>
                  <a:srgbClr val="FF0000"/>
                </a:solidFill>
                <a:latin typeface="Calibri"/>
                <a:ea typeface="Calibri"/>
                <a:cs typeface="Calibri"/>
                <a:sym typeface="Calibri"/>
              </a:rPr>
            </a:br>
          </a:p>
        </p:txBody>
      </p:sp>
      <p:sp>
        <p:nvSpPr>
          <p:cNvPr id="214" name="Shape 214"/>
          <p:cNvSpPr txBox="1"/>
          <p:nvPr>
            <p:ph idx="1" type="body"/>
          </p:nvPr>
        </p:nvSpPr>
        <p:spPr>
          <a:xfrm>
            <a:off x="217300" y="748350"/>
            <a:ext cx="8229600" cy="3846300"/>
          </a:xfrm>
          <a:prstGeom prst="rect">
            <a:avLst/>
          </a:prstGeom>
          <a:noFill/>
          <a:ln>
            <a:noFill/>
          </a:ln>
        </p:spPr>
        <p:txBody>
          <a:bodyPr anchorCtr="0" anchor="t" bIns="45700" lIns="91425" rIns="91425" tIns="45700">
            <a:noAutofit/>
          </a:bodyPr>
          <a:lstStyle/>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Methods, like classes, should have a single responsibility</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same reasons apply! – easy to change, easy to reuse</a:t>
            </a:r>
          </a:p>
          <a:p>
            <a:pPr indent="0" lvl="0" marL="0" rtl="0" algn="just">
              <a:spcBef>
                <a:spcPts val="0"/>
              </a:spcBef>
              <a:buNone/>
            </a:pPr>
            <a:r>
              <a:t/>
            </a:r>
            <a:endParaRPr sz="1600">
              <a:solidFill>
                <a:srgbClr val="FFFFFF"/>
              </a:solidFill>
            </a:endParaRP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215" name="Shape 215"/>
          <p:cNvPicPr preferRelativeResize="0"/>
          <p:nvPr/>
        </p:nvPicPr>
        <p:blipFill>
          <a:blip r:embed="rId3">
            <a:alphaModFix/>
          </a:blip>
          <a:stretch>
            <a:fillRect/>
          </a:stretch>
        </p:blipFill>
        <p:spPr>
          <a:xfrm>
            <a:off x="93400" y="3739624"/>
            <a:ext cx="1370025" cy="1351850"/>
          </a:xfrm>
          <a:prstGeom prst="rect">
            <a:avLst/>
          </a:prstGeom>
          <a:noFill/>
          <a:ln>
            <a:noFill/>
          </a:ln>
        </p:spPr>
      </p:pic>
      <p:pic>
        <p:nvPicPr>
          <p:cNvPr id="216" name="Shape 216"/>
          <p:cNvPicPr preferRelativeResize="0"/>
          <p:nvPr/>
        </p:nvPicPr>
        <p:blipFill>
          <a:blip r:embed="rId4">
            <a:alphaModFix/>
          </a:blip>
          <a:stretch>
            <a:fillRect/>
          </a:stretch>
        </p:blipFill>
        <p:spPr>
          <a:xfrm>
            <a:off x="5909900" y="1129275"/>
            <a:ext cx="2886075" cy="9429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Single Responsibility Principle</a:t>
            </a:r>
            <a:br>
              <a:rPr b="0" i="0" lang="en" sz="3959" u="none" cap="none" strike="noStrike">
                <a:solidFill>
                  <a:srgbClr val="FF0000"/>
                </a:solidFill>
                <a:latin typeface="Calibri"/>
                <a:ea typeface="Calibri"/>
                <a:cs typeface="Calibri"/>
                <a:sym typeface="Calibri"/>
              </a:rPr>
            </a:br>
          </a:p>
        </p:txBody>
      </p:sp>
      <p:sp>
        <p:nvSpPr>
          <p:cNvPr id="222" name="Shape 222"/>
          <p:cNvSpPr txBox="1"/>
          <p:nvPr>
            <p:ph idx="1" type="body"/>
          </p:nvPr>
        </p:nvSpPr>
        <p:spPr>
          <a:xfrm>
            <a:off x="217300" y="748350"/>
            <a:ext cx="8229600" cy="3846300"/>
          </a:xfrm>
          <a:prstGeom prst="rect">
            <a:avLst/>
          </a:prstGeom>
          <a:noFill/>
          <a:ln>
            <a:noFill/>
          </a:ln>
        </p:spPr>
        <p:txBody>
          <a:bodyPr anchorCtr="0" anchor="t" bIns="45700" lIns="91425" rIns="91425" tIns="45700">
            <a:noAutofit/>
          </a:bodyPr>
          <a:lstStyle/>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Methods, like classes, should have a single responsibility</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same reasons apply! – easy to change, easy to reuse</a:t>
            </a:r>
          </a:p>
          <a:p>
            <a:pPr indent="0" lvl="0" marL="0" rtl="0" algn="just">
              <a:spcBef>
                <a:spcPts val="0"/>
              </a:spcBef>
              <a:buNone/>
            </a:pPr>
            <a:r>
              <a:t/>
            </a:r>
            <a:endParaRPr sz="1600">
              <a:solidFill>
                <a:srgbClr val="FFFFFF"/>
              </a:solidFill>
            </a:endParaRP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223" name="Shape 223"/>
          <p:cNvPicPr preferRelativeResize="0"/>
          <p:nvPr/>
        </p:nvPicPr>
        <p:blipFill>
          <a:blip r:embed="rId3">
            <a:alphaModFix/>
          </a:blip>
          <a:stretch>
            <a:fillRect/>
          </a:stretch>
        </p:blipFill>
        <p:spPr>
          <a:xfrm>
            <a:off x="93400" y="3739624"/>
            <a:ext cx="1370025" cy="1351850"/>
          </a:xfrm>
          <a:prstGeom prst="rect">
            <a:avLst/>
          </a:prstGeom>
          <a:noFill/>
          <a:ln>
            <a:noFill/>
          </a:ln>
        </p:spPr>
      </p:pic>
      <p:pic>
        <p:nvPicPr>
          <p:cNvPr id="224" name="Shape 224"/>
          <p:cNvPicPr preferRelativeResize="0"/>
          <p:nvPr/>
        </p:nvPicPr>
        <p:blipFill>
          <a:blip r:embed="rId4">
            <a:alphaModFix/>
          </a:blip>
          <a:stretch>
            <a:fillRect/>
          </a:stretch>
        </p:blipFill>
        <p:spPr>
          <a:xfrm>
            <a:off x="5909900" y="1129275"/>
            <a:ext cx="2886075" cy="942975"/>
          </a:xfrm>
          <a:prstGeom prst="rect">
            <a:avLst/>
          </a:prstGeom>
          <a:noFill/>
          <a:ln>
            <a:noFill/>
          </a:ln>
        </p:spPr>
      </p:pic>
      <p:pic>
        <p:nvPicPr>
          <p:cNvPr id="225" name="Shape 225"/>
          <p:cNvPicPr preferRelativeResize="0"/>
          <p:nvPr/>
        </p:nvPicPr>
        <p:blipFill>
          <a:blip r:embed="rId5">
            <a:alphaModFix/>
          </a:blip>
          <a:stretch>
            <a:fillRect/>
          </a:stretch>
        </p:blipFill>
        <p:spPr>
          <a:xfrm>
            <a:off x="5736012" y="2889662"/>
            <a:ext cx="3181350" cy="1704975"/>
          </a:xfrm>
          <a:prstGeom prst="rect">
            <a:avLst/>
          </a:prstGeom>
          <a:noFill/>
          <a:ln>
            <a:noFill/>
          </a:ln>
        </p:spPr>
      </p:pic>
      <p:sp>
        <p:nvSpPr>
          <p:cNvPr id="226" name="Shape 226"/>
          <p:cNvSpPr/>
          <p:nvPr/>
        </p:nvSpPr>
        <p:spPr>
          <a:xfrm>
            <a:off x="7162900" y="2138175"/>
            <a:ext cx="380100" cy="663900"/>
          </a:xfrm>
          <a:prstGeom prst="down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Single Responsibility Principle</a:t>
            </a:r>
            <a:br>
              <a:rPr b="0" i="0" lang="en" sz="3959" u="none" cap="none" strike="noStrike">
                <a:solidFill>
                  <a:srgbClr val="FF0000"/>
                </a:solidFill>
                <a:latin typeface="Calibri"/>
                <a:ea typeface="Calibri"/>
                <a:cs typeface="Calibri"/>
                <a:sym typeface="Calibri"/>
              </a:rPr>
            </a:br>
          </a:p>
        </p:txBody>
      </p:sp>
      <p:sp>
        <p:nvSpPr>
          <p:cNvPr id="232" name="Shape 232"/>
          <p:cNvSpPr txBox="1"/>
          <p:nvPr>
            <p:ph idx="1" type="body"/>
          </p:nvPr>
        </p:nvSpPr>
        <p:spPr>
          <a:xfrm>
            <a:off x="217300" y="748350"/>
            <a:ext cx="8229600" cy="3846300"/>
          </a:xfrm>
          <a:prstGeom prst="rect">
            <a:avLst/>
          </a:prstGeom>
          <a:noFill/>
          <a:ln>
            <a:noFill/>
          </a:ln>
        </p:spPr>
        <p:txBody>
          <a:bodyPr anchorCtr="0" anchor="t" bIns="45700" lIns="91425" rIns="91425" tIns="45700">
            <a:noAutofit/>
          </a:bodyPr>
          <a:lstStyle/>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Methods, like classes, should have a single responsibility</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same reasons apply! – easy to change, easy to reuse</a:t>
            </a:r>
          </a:p>
          <a:p>
            <a:pPr indent="0" lvl="0" marL="0" rtl="0" algn="just">
              <a:spcBef>
                <a:spcPts val="0"/>
              </a:spcBef>
              <a:buNone/>
            </a:pPr>
            <a:r>
              <a:t/>
            </a:r>
            <a:endParaRPr sz="16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Methods that have a single responsibility:</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Expose previously hidden qualities</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Avoid the need for comments</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Encourage reuse</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Are easy to move to another class</a:t>
            </a:r>
          </a:p>
          <a:p>
            <a:pPr indent="0" lvl="0" marL="0" rtl="0" algn="just">
              <a:spcBef>
                <a:spcPts val="0"/>
              </a:spcBef>
              <a:buNone/>
            </a:pPr>
            <a:r>
              <a:t/>
            </a:r>
            <a:endParaRPr sz="1600">
              <a:solidFill>
                <a:srgbClr val="FFFFFF"/>
              </a:solidFill>
            </a:endParaRP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233" name="Shape 233"/>
          <p:cNvPicPr preferRelativeResize="0"/>
          <p:nvPr/>
        </p:nvPicPr>
        <p:blipFill>
          <a:blip r:embed="rId3">
            <a:alphaModFix/>
          </a:blip>
          <a:stretch>
            <a:fillRect/>
          </a:stretch>
        </p:blipFill>
        <p:spPr>
          <a:xfrm>
            <a:off x="93400" y="3739624"/>
            <a:ext cx="1370025" cy="1351850"/>
          </a:xfrm>
          <a:prstGeom prst="rect">
            <a:avLst/>
          </a:prstGeom>
          <a:noFill/>
          <a:ln>
            <a:noFill/>
          </a:ln>
        </p:spPr>
      </p:pic>
      <p:pic>
        <p:nvPicPr>
          <p:cNvPr id="234" name="Shape 234"/>
          <p:cNvPicPr preferRelativeResize="0"/>
          <p:nvPr/>
        </p:nvPicPr>
        <p:blipFill>
          <a:blip r:embed="rId4">
            <a:alphaModFix/>
          </a:blip>
          <a:stretch>
            <a:fillRect/>
          </a:stretch>
        </p:blipFill>
        <p:spPr>
          <a:xfrm>
            <a:off x="5909900" y="1129275"/>
            <a:ext cx="2886075" cy="942975"/>
          </a:xfrm>
          <a:prstGeom prst="rect">
            <a:avLst/>
          </a:prstGeom>
          <a:noFill/>
          <a:ln>
            <a:noFill/>
          </a:ln>
        </p:spPr>
      </p:pic>
      <p:pic>
        <p:nvPicPr>
          <p:cNvPr id="235" name="Shape 235"/>
          <p:cNvPicPr preferRelativeResize="0"/>
          <p:nvPr/>
        </p:nvPicPr>
        <p:blipFill>
          <a:blip r:embed="rId5">
            <a:alphaModFix/>
          </a:blip>
          <a:stretch>
            <a:fillRect/>
          </a:stretch>
        </p:blipFill>
        <p:spPr>
          <a:xfrm>
            <a:off x="5736012" y="2889662"/>
            <a:ext cx="3181350" cy="1704975"/>
          </a:xfrm>
          <a:prstGeom prst="rect">
            <a:avLst/>
          </a:prstGeom>
          <a:noFill/>
          <a:ln>
            <a:noFill/>
          </a:ln>
        </p:spPr>
      </p:pic>
      <p:sp>
        <p:nvSpPr>
          <p:cNvPr id="236" name="Shape 236"/>
          <p:cNvSpPr/>
          <p:nvPr/>
        </p:nvSpPr>
        <p:spPr>
          <a:xfrm>
            <a:off x="7162900" y="2138175"/>
            <a:ext cx="380100" cy="663900"/>
          </a:xfrm>
          <a:prstGeom prst="down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Single Responsibility Principle</a:t>
            </a:r>
            <a:br>
              <a:rPr b="0" i="0" lang="en" sz="3959" u="none" cap="none" strike="noStrike">
                <a:solidFill>
                  <a:srgbClr val="FF0000"/>
                </a:solidFill>
                <a:latin typeface="Calibri"/>
                <a:ea typeface="Calibri"/>
                <a:cs typeface="Calibri"/>
                <a:sym typeface="Calibri"/>
              </a:rPr>
            </a:br>
          </a:p>
        </p:txBody>
      </p:sp>
      <p:sp>
        <p:nvSpPr>
          <p:cNvPr id="242" name="Shape 242"/>
          <p:cNvSpPr txBox="1"/>
          <p:nvPr>
            <p:ph idx="1" type="body"/>
          </p:nvPr>
        </p:nvSpPr>
        <p:spPr>
          <a:xfrm>
            <a:off x="217300" y="748350"/>
            <a:ext cx="8229600" cy="3846300"/>
          </a:xfrm>
          <a:prstGeom prst="rect">
            <a:avLst/>
          </a:prstGeom>
          <a:noFill/>
          <a:ln>
            <a:noFill/>
          </a:ln>
        </p:spPr>
        <p:txBody>
          <a:bodyPr anchorCtr="0" anchor="t" bIns="45700" lIns="91425" rIns="91425" tIns="45700">
            <a:noAutofit/>
          </a:bodyPr>
          <a:lstStyle/>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Methods, like classes, should have a single responsibility</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same reasons apply! – easy to change, easy to reuse</a:t>
            </a:r>
          </a:p>
          <a:p>
            <a:pPr indent="0" lvl="0" marL="0" rtl="0" algn="just">
              <a:spcBef>
                <a:spcPts val="0"/>
              </a:spcBef>
              <a:buNone/>
            </a:pPr>
            <a:r>
              <a:t/>
            </a:r>
            <a:endParaRPr sz="16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Methods that have a single responsibility:</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Expose previously hidden qualities</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Avoid the need for comments</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Encourage reuse</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Are easy to move to another class</a:t>
            </a:r>
          </a:p>
          <a:p>
            <a:pPr indent="-69850" lvl="0" rtl="0" algn="just">
              <a:spcBef>
                <a:spcPts val="0"/>
              </a:spcBef>
              <a:buClr>
                <a:schemeClr val="dk1"/>
              </a:buClr>
              <a:buSzPct val="68750"/>
              <a:buFont typeface="Arial"/>
              <a:buNone/>
            </a:pPr>
            <a:r>
              <a:t/>
            </a:r>
            <a:endParaRPr sz="16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If a muddled class has too many responsibilities:</a:t>
            </a:r>
          </a:p>
          <a:p>
            <a:pPr indent="-330200" lvl="0" marL="457200" rtl="0" algn="just">
              <a:spcBef>
                <a:spcPts val="0"/>
              </a:spcBef>
              <a:buClr>
                <a:schemeClr val="lt1"/>
              </a:buClr>
              <a:buSzPct val="100000"/>
              <a:buFont typeface="Arial"/>
            </a:pPr>
            <a:r>
              <a:rPr lang="en" sz="1600">
                <a:solidFill>
                  <a:schemeClr val="lt1"/>
                </a:solidFill>
                <a:latin typeface="Arial"/>
                <a:ea typeface="Arial"/>
                <a:cs typeface="Arial"/>
                <a:sym typeface="Arial"/>
              </a:rPr>
              <a:t>separate those responsibilities into different classes.</a:t>
            </a: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243" name="Shape 243"/>
          <p:cNvPicPr preferRelativeResize="0"/>
          <p:nvPr/>
        </p:nvPicPr>
        <p:blipFill>
          <a:blip r:embed="rId3">
            <a:alphaModFix/>
          </a:blip>
          <a:stretch>
            <a:fillRect/>
          </a:stretch>
        </p:blipFill>
        <p:spPr>
          <a:xfrm>
            <a:off x="93400" y="3739624"/>
            <a:ext cx="1370025" cy="1351850"/>
          </a:xfrm>
          <a:prstGeom prst="rect">
            <a:avLst/>
          </a:prstGeom>
          <a:noFill/>
          <a:ln>
            <a:noFill/>
          </a:ln>
        </p:spPr>
      </p:pic>
      <p:pic>
        <p:nvPicPr>
          <p:cNvPr id="244" name="Shape 244"/>
          <p:cNvPicPr preferRelativeResize="0"/>
          <p:nvPr/>
        </p:nvPicPr>
        <p:blipFill>
          <a:blip r:embed="rId4">
            <a:alphaModFix/>
          </a:blip>
          <a:stretch>
            <a:fillRect/>
          </a:stretch>
        </p:blipFill>
        <p:spPr>
          <a:xfrm>
            <a:off x="5909900" y="1129275"/>
            <a:ext cx="2886075" cy="942975"/>
          </a:xfrm>
          <a:prstGeom prst="rect">
            <a:avLst/>
          </a:prstGeom>
          <a:noFill/>
          <a:ln>
            <a:noFill/>
          </a:ln>
        </p:spPr>
      </p:pic>
      <p:pic>
        <p:nvPicPr>
          <p:cNvPr id="245" name="Shape 245"/>
          <p:cNvPicPr preferRelativeResize="0"/>
          <p:nvPr/>
        </p:nvPicPr>
        <p:blipFill>
          <a:blip r:embed="rId5">
            <a:alphaModFix/>
          </a:blip>
          <a:stretch>
            <a:fillRect/>
          </a:stretch>
        </p:blipFill>
        <p:spPr>
          <a:xfrm>
            <a:off x="5736012" y="2889662"/>
            <a:ext cx="3181350" cy="1704975"/>
          </a:xfrm>
          <a:prstGeom prst="rect">
            <a:avLst/>
          </a:prstGeom>
          <a:noFill/>
          <a:ln>
            <a:noFill/>
          </a:ln>
        </p:spPr>
      </p:pic>
      <p:sp>
        <p:nvSpPr>
          <p:cNvPr id="246" name="Shape 246"/>
          <p:cNvSpPr/>
          <p:nvPr/>
        </p:nvSpPr>
        <p:spPr>
          <a:xfrm>
            <a:off x="7162900" y="2138175"/>
            <a:ext cx="380100" cy="663900"/>
          </a:xfrm>
          <a:prstGeom prst="down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252" name="Shape 252"/>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253" name="Shape 253"/>
          <p:cNvPicPr preferRelativeResize="0"/>
          <p:nvPr/>
        </p:nvPicPr>
        <p:blipFill>
          <a:blip r:embed="rId3">
            <a:alphaModFix/>
          </a:blip>
          <a:stretch>
            <a:fillRect/>
          </a:stretch>
        </p:blipFill>
        <p:spPr>
          <a:xfrm>
            <a:off x="762000" y="257175"/>
            <a:ext cx="7620000" cy="462915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pic>
        <p:nvPicPr>
          <p:cNvPr id="258" name="Shape 258"/>
          <p:cNvPicPr preferRelativeResize="0"/>
          <p:nvPr/>
        </p:nvPicPr>
        <p:blipFill>
          <a:blip r:embed="rId3">
            <a:alphaModFix/>
          </a:blip>
          <a:stretch>
            <a:fillRect/>
          </a:stretch>
        </p:blipFill>
        <p:spPr>
          <a:xfrm>
            <a:off x="457187" y="803412"/>
            <a:ext cx="3457575" cy="3981450"/>
          </a:xfrm>
          <a:prstGeom prst="rect">
            <a:avLst/>
          </a:prstGeom>
          <a:noFill/>
          <a:ln>
            <a:noFill/>
          </a:ln>
        </p:spPr>
      </p:pic>
      <p:sp>
        <p:nvSpPr>
          <p:cNvPr id="259" name="Shape 259"/>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Single Responsibility Principle</a:t>
            </a:r>
            <a:br>
              <a:rPr b="0" i="0" lang="en" sz="3959" u="none" cap="none" strike="noStrike">
                <a:solidFill>
                  <a:srgbClr val="FF0000"/>
                </a:solidFill>
                <a:latin typeface="Calibri"/>
                <a:ea typeface="Calibri"/>
                <a:cs typeface="Calibri"/>
                <a:sym typeface="Calibri"/>
              </a:rPr>
            </a:br>
          </a:p>
        </p:txBody>
      </p:sp>
      <p:pic>
        <p:nvPicPr>
          <p:cNvPr id="260" name="Shape 260"/>
          <p:cNvPicPr preferRelativeResize="0"/>
          <p:nvPr/>
        </p:nvPicPr>
        <p:blipFill>
          <a:blip r:embed="rId4">
            <a:alphaModFix/>
          </a:blip>
          <a:stretch>
            <a:fillRect/>
          </a:stretch>
        </p:blipFill>
        <p:spPr>
          <a:xfrm>
            <a:off x="5470001" y="804716"/>
            <a:ext cx="3457575" cy="3978870"/>
          </a:xfrm>
          <a:prstGeom prst="rect">
            <a:avLst/>
          </a:prstGeom>
          <a:noFill/>
          <a:ln>
            <a:noFill/>
          </a:ln>
        </p:spPr>
      </p:pic>
      <p:sp>
        <p:nvSpPr>
          <p:cNvPr id="261" name="Shape 261"/>
          <p:cNvSpPr/>
          <p:nvPr/>
        </p:nvSpPr>
        <p:spPr>
          <a:xfrm>
            <a:off x="4140387" y="2289000"/>
            <a:ext cx="1104000" cy="753900"/>
          </a:xfrm>
          <a:prstGeom prst="right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457200" y="3"/>
            <a:ext cx="8229600" cy="857400"/>
          </a:xfrm>
          <a:prstGeom prst="rect">
            <a:avLst/>
          </a:prstGeom>
        </p:spPr>
        <p:txBody>
          <a:bodyPr anchorCtr="0" anchor="ctr" bIns="91425" lIns="91425" rIns="91425" tIns="91425">
            <a:noAutofit/>
          </a:bodyPr>
          <a:lstStyle/>
          <a:p>
            <a:pPr lvl="0">
              <a:spcBef>
                <a:spcPts val="0"/>
              </a:spcBef>
              <a:buNone/>
            </a:pPr>
            <a:r>
              <a:rPr lang="en">
                <a:solidFill>
                  <a:srgbClr val="FF00FF"/>
                </a:solidFill>
              </a:rPr>
              <a:t>Aziza:</a:t>
            </a:r>
          </a:p>
        </p:txBody>
      </p:sp>
      <p:sp>
        <p:nvSpPr>
          <p:cNvPr id="267" name="Shape 267"/>
          <p:cNvSpPr txBox="1"/>
          <p:nvPr>
            <p:ph idx="1" type="body"/>
          </p:nvPr>
        </p:nvSpPr>
        <p:spPr>
          <a:xfrm>
            <a:off x="60900" y="967125"/>
            <a:ext cx="4562400" cy="3394500"/>
          </a:xfrm>
          <a:prstGeom prst="rect">
            <a:avLst/>
          </a:prstGeom>
        </p:spPr>
        <p:txBody>
          <a:bodyPr anchorCtr="0" anchor="t" bIns="91425" lIns="91425" rIns="91425" tIns="91425">
            <a:noAutofit/>
          </a:bodyPr>
          <a:lstStyle/>
          <a:p>
            <a:pPr indent="-342900" lvl="0" marL="457200" rtl="0">
              <a:spcBef>
                <a:spcPts val="0"/>
              </a:spcBef>
              <a:buClr>
                <a:srgbClr val="00FFFF"/>
              </a:buClr>
              <a:buSzPct val="100000"/>
            </a:pPr>
            <a:r>
              <a:rPr lang="en" sz="1800" u="sng">
                <a:solidFill>
                  <a:srgbClr val="00FFFF"/>
                </a:solidFill>
                <a:hlinkClick r:id="rId3"/>
              </a:rPr>
              <a:t>http://utopia.cs.memphis.edu:3000</a:t>
            </a:r>
          </a:p>
          <a:p>
            <a:pPr indent="0" lvl="0" marL="0" rtl="0">
              <a:spcBef>
                <a:spcPts val="0"/>
              </a:spcBef>
              <a:buNone/>
            </a:pPr>
            <a:r>
              <a:t/>
            </a:r>
            <a:endParaRPr sz="700">
              <a:solidFill>
                <a:srgbClr val="FFFFFF"/>
              </a:solidFill>
            </a:endParaRPr>
          </a:p>
          <a:p>
            <a:pPr indent="-342900" lvl="0" marL="457200" rtl="0">
              <a:spcBef>
                <a:spcPts val="0"/>
              </a:spcBef>
              <a:buClr>
                <a:srgbClr val="FFFFFF"/>
              </a:buClr>
              <a:buSzPct val="100000"/>
            </a:pPr>
            <a:r>
              <a:rPr lang="en" sz="1800" u="sng">
                <a:solidFill>
                  <a:srgbClr val="FFFFFF"/>
                </a:solidFill>
              </a:rPr>
              <a:t>Username</a:t>
            </a:r>
            <a:r>
              <a:rPr lang="en" sz="1800">
                <a:solidFill>
                  <a:srgbClr val="FFFFFF"/>
                </a:solidFill>
              </a:rPr>
              <a:t>: </a:t>
            </a:r>
            <a:r>
              <a:rPr lang="en" sz="1800">
                <a:solidFill>
                  <a:srgbClr val="FF00FF"/>
                </a:solidFill>
              </a:rPr>
              <a:t>&lt;your UMemphis email&gt; </a:t>
            </a:r>
            <a:r>
              <a:rPr lang="en" sz="1800" u="sng">
                <a:solidFill>
                  <a:srgbClr val="FFFFFF"/>
                </a:solidFill>
              </a:rPr>
              <a:t>Password</a:t>
            </a:r>
            <a:r>
              <a:rPr lang="en" sz="1800">
                <a:solidFill>
                  <a:srgbClr val="FFFFFF"/>
                </a:solidFill>
              </a:rPr>
              <a:t>:   </a:t>
            </a:r>
            <a:r>
              <a:rPr lang="en" sz="1800">
                <a:solidFill>
                  <a:srgbClr val="FF00FF"/>
                </a:solidFill>
              </a:rPr>
              <a:t>software</a:t>
            </a:r>
          </a:p>
          <a:p>
            <a:pPr indent="0" lvl="0" marL="0" rtl="0">
              <a:spcBef>
                <a:spcPts val="0"/>
              </a:spcBef>
              <a:buNone/>
            </a:pPr>
            <a:r>
              <a:t/>
            </a:r>
            <a:endParaRPr sz="600">
              <a:solidFill>
                <a:srgbClr val="FF00FF"/>
              </a:solidFill>
            </a:endParaRPr>
          </a:p>
          <a:p>
            <a:pPr indent="-342900" lvl="0" marL="457200" rtl="0">
              <a:spcBef>
                <a:spcPts val="0"/>
              </a:spcBef>
              <a:buClr>
                <a:srgbClr val="FFFFFF"/>
              </a:buClr>
              <a:buSzPct val="100000"/>
            </a:pPr>
            <a:r>
              <a:rPr lang="en" sz="1800">
                <a:solidFill>
                  <a:srgbClr val="FFFFFF"/>
                </a:solidFill>
              </a:rPr>
              <a:t>Please use either Chrome or FireFox</a:t>
            </a:r>
          </a:p>
          <a:p>
            <a:pPr indent="0" lvl="0" marL="0" rtl="0">
              <a:spcBef>
                <a:spcPts val="0"/>
              </a:spcBef>
              <a:buNone/>
            </a:pPr>
            <a:r>
              <a:t/>
            </a:r>
            <a:endParaRPr sz="700">
              <a:solidFill>
                <a:srgbClr val="FFFFFF"/>
              </a:solidFill>
            </a:endParaRPr>
          </a:p>
          <a:p>
            <a:pPr indent="-342900" lvl="0" marL="457200" rtl="0">
              <a:spcBef>
                <a:spcPts val="0"/>
              </a:spcBef>
              <a:buClr>
                <a:srgbClr val="FFFFFF"/>
              </a:buClr>
              <a:buSzPct val="100000"/>
            </a:pPr>
            <a:r>
              <a:rPr lang="en" sz="1800">
                <a:solidFill>
                  <a:srgbClr val="FFFFFF"/>
                </a:solidFill>
              </a:rPr>
              <a:t>Solution container auto-resizes, so be aware that it may shift from the right of the initial container to below it</a:t>
            </a:r>
          </a:p>
          <a:p>
            <a:pPr indent="0" lvl="0" marL="0" rtl="0">
              <a:spcBef>
                <a:spcPts val="0"/>
              </a:spcBef>
              <a:buNone/>
            </a:pPr>
            <a:r>
              <a:t/>
            </a:r>
            <a:endParaRPr sz="700">
              <a:solidFill>
                <a:srgbClr val="FFFFFF"/>
              </a:solidFill>
            </a:endParaRPr>
          </a:p>
          <a:p>
            <a:pPr indent="-342900" lvl="0" marL="457200" rtl="0">
              <a:spcBef>
                <a:spcPts val="0"/>
              </a:spcBef>
              <a:buClr>
                <a:srgbClr val="FFFFFF"/>
              </a:buClr>
              <a:buSzPct val="100000"/>
            </a:pPr>
            <a:r>
              <a:rPr lang="en" sz="1800">
                <a:solidFill>
                  <a:srgbClr val="FFFFFF"/>
                </a:solidFill>
              </a:rPr>
              <a:t>Drag code blocks from initial to solution  and arrange in the correct order to solve</a:t>
            </a:r>
          </a:p>
          <a:p>
            <a:pPr indent="0" lvl="0" marL="203200">
              <a:spcBef>
                <a:spcPts val="0"/>
              </a:spcBef>
              <a:buNone/>
            </a:pPr>
            <a:r>
              <a:t/>
            </a:r>
            <a:endParaRPr sz="2400">
              <a:solidFill>
                <a:srgbClr val="FFFFFF"/>
              </a:solidFill>
            </a:endParaRPr>
          </a:p>
        </p:txBody>
      </p:sp>
      <p:sp>
        <p:nvSpPr>
          <p:cNvPr id="268" name="Shape 268"/>
          <p:cNvSpPr txBox="1"/>
          <p:nvPr>
            <p:ph idx="1" type="body"/>
          </p:nvPr>
        </p:nvSpPr>
        <p:spPr>
          <a:xfrm>
            <a:off x="4581600" y="857400"/>
            <a:ext cx="4562400" cy="3394500"/>
          </a:xfrm>
          <a:prstGeom prst="rect">
            <a:avLst/>
          </a:prstGeom>
        </p:spPr>
        <p:txBody>
          <a:bodyPr anchorCtr="0" anchor="t" bIns="91425" lIns="91425" rIns="91425" tIns="91425">
            <a:noAutofit/>
          </a:bodyPr>
          <a:lstStyle/>
          <a:p>
            <a:pPr indent="0" lvl="0" marL="0" rtl="0">
              <a:spcBef>
                <a:spcPts val="0"/>
              </a:spcBef>
              <a:buNone/>
            </a:pPr>
            <a:r>
              <a:t/>
            </a:r>
            <a:endParaRPr sz="1400">
              <a:solidFill>
                <a:srgbClr val="FFFFFF"/>
              </a:solidFill>
            </a:endParaRPr>
          </a:p>
          <a:p>
            <a:pPr indent="-342900" lvl="0" marL="457200" rtl="0">
              <a:spcBef>
                <a:spcPts val="0"/>
              </a:spcBef>
              <a:buClr>
                <a:srgbClr val="FFFFFF"/>
              </a:buClr>
              <a:buSzPct val="100000"/>
            </a:pPr>
            <a:r>
              <a:rPr lang="en" sz="1800">
                <a:solidFill>
                  <a:srgbClr val="FFFFFF"/>
                </a:solidFill>
              </a:rPr>
              <a:t>Pay attention to indentation, maintain method order as shown in the original code</a:t>
            </a:r>
          </a:p>
          <a:p>
            <a:pPr indent="0" lvl="0" marL="0" rtl="0">
              <a:spcBef>
                <a:spcPts val="0"/>
              </a:spcBef>
              <a:buNone/>
            </a:pPr>
            <a:r>
              <a:t/>
            </a:r>
            <a:endParaRPr sz="700">
              <a:solidFill>
                <a:srgbClr val="FFFFFF"/>
              </a:solidFill>
            </a:endParaRPr>
          </a:p>
          <a:p>
            <a:pPr indent="-342900" lvl="0" marL="457200" rtl="0">
              <a:spcBef>
                <a:spcPts val="0"/>
              </a:spcBef>
              <a:buClr>
                <a:srgbClr val="FFFFFF"/>
              </a:buClr>
              <a:buSzPct val="100000"/>
            </a:pPr>
            <a:r>
              <a:rPr lang="en" sz="1800">
                <a:solidFill>
                  <a:srgbClr val="FFFFFF"/>
                </a:solidFill>
              </a:rPr>
              <a:t>‘Reset’ button returns all blocks to initial container</a:t>
            </a:r>
          </a:p>
          <a:p>
            <a:pPr indent="0" lvl="0" marL="0" rtl="0">
              <a:spcBef>
                <a:spcPts val="0"/>
              </a:spcBef>
              <a:buNone/>
            </a:pPr>
            <a:r>
              <a:t/>
            </a:r>
            <a:endParaRPr sz="700">
              <a:solidFill>
                <a:srgbClr val="FFFFFF"/>
              </a:solidFill>
            </a:endParaRPr>
          </a:p>
          <a:p>
            <a:pPr indent="-342900" lvl="0" marL="457200" rtl="0">
              <a:spcBef>
                <a:spcPts val="0"/>
              </a:spcBef>
              <a:buClr>
                <a:srgbClr val="FFFFFF"/>
              </a:buClr>
              <a:buSzPct val="100000"/>
            </a:pPr>
            <a:r>
              <a:rPr lang="en" sz="1800">
                <a:solidFill>
                  <a:srgbClr val="FFFFFF"/>
                </a:solidFill>
              </a:rPr>
              <a:t>Only one chance to submit, but can retry under Quiz ‘Report’</a:t>
            </a:r>
          </a:p>
          <a:p>
            <a:pPr indent="0" lvl="0" marL="0" rtl="0">
              <a:spcBef>
                <a:spcPts val="0"/>
              </a:spcBef>
              <a:buNone/>
            </a:pPr>
            <a:r>
              <a:t/>
            </a:r>
            <a:endParaRPr sz="700">
              <a:solidFill>
                <a:srgbClr val="FFFFFF"/>
              </a:solidFill>
            </a:endParaRPr>
          </a:p>
          <a:p>
            <a:pPr indent="-342900" lvl="0" marL="457200" rtl="0">
              <a:spcBef>
                <a:spcPts val="0"/>
              </a:spcBef>
              <a:buClr>
                <a:srgbClr val="FFFFFF"/>
              </a:buClr>
              <a:buSzPct val="100000"/>
            </a:pPr>
            <a:r>
              <a:rPr lang="en" sz="1800">
                <a:solidFill>
                  <a:srgbClr val="FFFFFF"/>
                </a:solidFill>
              </a:rPr>
              <a:t>Use ‘Get Feedback’ button to troubleshoot errors</a:t>
            </a:r>
          </a:p>
          <a:p>
            <a:pPr indent="0" lvl="0" marL="0" rtl="0">
              <a:spcBef>
                <a:spcPts val="0"/>
              </a:spcBef>
              <a:buNone/>
            </a:pPr>
            <a:r>
              <a:t/>
            </a:r>
            <a:endParaRPr sz="2400">
              <a:solidFill>
                <a:srgbClr val="FFFFFF"/>
              </a:solidFill>
            </a:endParaRPr>
          </a:p>
          <a:p>
            <a:pPr indent="0" lvl="0" marL="0" rtl="0">
              <a:spcBef>
                <a:spcPts val="0"/>
              </a:spcBef>
              <a:buNone/>
            </a:pPr>
            <a:r>
              <a:t/>
            </a:r>
            <a:endParaRPr sz="2400">
              <a:solidFill>
                <a:srgbClr val="FFFFFF"/>
              </a:solidFill>
            </a:endParaRPr>
          </a:p>
          <a:p>
            <a:pPr indent="0" lvl="0" marL="0" rtl="0">
              <a:spcBef>
                <a:spcPts val="0"/>
              </a:spcBef>
              <a:buNone/>
            </a:pPr>
            <a:r>
              <a:t/>
            </a:r>
            <a:endParaRPr sz="2400">
              <a:solidFill>
                <a:srgbClr val="FFFFFF"/>
              </a:solidFill>
            </a:endParaRPr>
          </a:p>
          <a:p>
            <a:pPr lvl="0" rtl="0">
              <a:spcBef>
                <a:spcPts val="0"/>
              </a:spcBef>
              <a:buNone/>
            </a:pPr>
            <a:r>
              <a:t/>
            </a:r>
            <a:endParaRPr sz="2400">
              <a:solidFill>
                <a:srgbClr val="FFFFFF"/>
              </a:solidFill>
            </a:endParaRPr>
          </a:p>
          <a:p>
            <a:pPr indent="0" lvl="0" marL="203200" rtl="0">
              <a:spcBef>
                <a:spcPts val="0"/>
              </a:spcBef>
              <a:buNone/>
            </a:pPr>
            <a:r>
              <a:t/>
            </a:r>
            <a:endParaRPr sz="2400">
              <a:solidFill>
                <a:srgbClr val="FFFFFF"/>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412750" lvl="0" marL="342900" marR="0" rtl="0" algn="just">
              <a:spcBef>
                <a:spcPts val="0"/>
              </a:spcBef>
              <a:spcAft>
                <a:spcPts val="0"/>
              </a:spcAft>
              <a:buClr>
                <a:srgbClr val="000000"/>
              </a:buClr>
              <a:buSzPct val="55000"/>
              <a:buFont typeface="Arial"/>
              <a:buNone/>
            </a:pPr>
            <a:r>
              <a:t/>
            </a:r>
            <a:endParaRPr i="1" sz="2000">
              <a:solidFill>
                <a:srgbClr val="CC00CC"/>
              </a:solidFill>
              <a:latin typeface="Arial"/>
              <a:ea typeface="Arial"/>
              <a:cs typeface="Arial"/>
              <a:sym typeface="Arial"/>
            </a:endParaRPr>
          </a:p>
          <a:p>
            <a:pPr indent="-412750" lvl="0" marL="342900" marR="0" rtl="0" algn="just">
              <a:spcBef>
                <a:spcPts val="0"/>
              </a:spcBef>
              <a:spcAft>
                <a:spcPts val="0"/>
              </a:spcAft>
              <a:buClr>
                <a:srgbClr val="000000"/>
              </a:buClr>
              <a:buSzPct val="55000"/>
              <a:buFont typeface="Arial"/>
              <a:buNone/>
            </a:pPr>
            <a:r>
              <a:rPr i="1" lang="en" sz="2000">
                <a:solidFill>
                  <a:schemeClr val="lt1"/>
                </a:solidFill>
                <a:latin typeface="Arial"/>
                <a:ea typeface="Arial"/>
                <a:cs typeface="Arial"/>
                <a:sym typeface="Arial"/>
              </a:rPr>
              <a:t>“There are two ways of constructing a software design... </a:t>
            </a:r>
          </a:p>
          <a:p>
            <a:pPr indent="-412750" lvl="0" marL="342900" marR="0" rtl="0" algn="just">
              <a:spcBef>
                <a:spcPts val="0"/>
              </a:spcBef>
              <a:spcAft>
                <a:spcPts val="0"/>
              </a:spcAft>
              <a:buClr>
                <a:srgbClr val="000000"/>
              </a:buClr>
              <a:buSzPct val="157142"/>
              <a:buFont typeface="Arial"/>
              <a:buNone/>
            </a:pPr>
            <a:r>
              <a:t/>
            </a:r>
            <a:endParaRPr i="1" sz="700">
              <a:solidFill>
                <a:schemeClr val="lt1"/>
              </a:solidFill>
              <a:latin typeface="Arial"/>
              <a:ea typeface="Arial"/>
              <a:cs typeface="Arial"/>
              <a:sym typeface="Arial"/>
            </a:endParaRPr>
          </a:p>
          <a:p>
            <a:pPr indent="387350" lvl="0" marL="457200" marR="0" rtl="0" algn="just">
              <a:spcBef>
                <a:spcPts val="0"/>
              </a:spcBef>
              <a:spcAft>
                <a:spcPts val="0"/>
              </a:spcAft>
              <a:buClr>
                <a:srgbClr val="000000"/>
              </a:buClr>
              <a:buSzPct val="55000"/>
              <a:buFont typeface="Arial"/>
              <a:buNone/>
            </a:pPr>
            <a:r>
              <a:rPr i="1" lang="en" sz="2000">
                <a:solidFill>
                  <a:srgbClr val="CC00CC"/>
                </a:solidFill>
                <a:latin typeface="Arial"/>
                <a:ea typeface="Arial"/>
                <a:cs typeface="Arial"/>
                <a:sym typeface="Arial"/>
              </a:rPr>
              <a:t>make it so simple</a:t>
            </a:r>
            <a:r>
              <a:rPr i="1" lang="en" sz="2000">
                <a:solidFill>
                  <a:schemeClr val="lt1"/>
                </a:solidFill>
                <a:latin typeface="Arial"/>
                <a:ea typeface="Arial"/>
                <a:cs typeface="Arial"/>
                <a:sym typeface="Arial"/>
              </a:rPr>
              <a:t> that there’s no obvious deficiencies </a:t>
            </a:r>
          </a:p>
          <a:p>
            <a:pPr indent="387350" lvl="0" marL="914400" marR="0" rtl="0" algn="just">
              <a:spcBef>
                <a:spcPts val="0"/>
              </a:spcBef>
              <a:spcAft>
                <a:spcPts val="0"/>
              </a:spcAft>
              <a:buClr>
                <a:srgbClr val="000000"/>
              </a:buClr>
              <a:buSzPct val="55000"/>
              <a:buFont typeface="Arial"/>
              <a:buNone/>
            </a:pPr>
            <a:r>
              <a:rPr i="1" lang="en" sz="2000">
                <a:solidFill>
                  <a:schemeClr val="lt1"/>
                </a:solidFill>
                <a:latin typeface="Arial"/>
                <a:ea typeface="Arial"/>
                <a:cs typeface="Arial"/>
                <a:sym typeface="Arial"/>
              </a:rPr>
              <a:t>or </a:t>
            </a:r>
          </a:p>
          <a:p>
            <a:pPr indent="387350" lvl="0" marL="457200" marR="0" rtl="0" algn="just">
              <a:spcBef>
                <a:spcPts val="0"/>
              </a:spcBef>
              <a:spcAft>
                <a:spcPts val="0"/>
              </a:spcAft>
              <a:buClr>
                <a:srgbClr val="000000"/>
              </a:buClr>
              <a:buSzPct val="55000"/>
              <a:buFont typeface="Arial"/>
              <a:buNone/>
            </a:pPr>
            <a:r>
              <a:rPr i="1" lang="en" sz="2000">
                <a:solidFill>
                  <a:srgbClr val="CC00CC"/>
                </a:solidFill>
                <a:latin typeface="Arial"/>
                <a:ea typeface="Arial"/>
                <a:cs typeface="Arial"/>
                <a:sym typeface="Arial"/>
              </a:rPr>
              <a:t>make it so complicated</a:t>
            </a:r>
            <a:r>
              <a:rPr i="1" lang="en" sz="2000">
                <a:solidFill>
                  <a:schemeClr val="lt1"/>
                </a:solidFill>
                <a:latin typeface="Arial"/>
                <a:ea typeface="Arial"/>
                <a:cs typeface="Arial"/>
                <a:sym typeface="Arial"/>
              </a:rPr>
              <a:t> that there’s no obvious deficiencies.” </a:t>
            </a:r>
          </a:p>
          <a:p>
            <a:pPr indent="-69850" lvl="0" marL="457200" marR="0" rtl="0" algn="just">
              <a:spcBef>
                <a:spcPts val="0"/>
              </a:spcBef>
              <a:spcAft>
                <a:spcPts val="0"/>
              </a:spcAft>
              <a:buClr>
                <a:srgbClr val="000000"/>
              </a:buClr>
              <a:buSzPct val="55000"/>
              <a:buFont typeface="Arial"/>
              <a:buNone/>
            </a:pPr>
            <a:r>
              <a:t/>
            </a:r>
            <a:endParaRPr i="1" sz="2000">
              <a:solidFill>
                <a:schemeClr val="lt1"/>
              </a:solidFill>
              <a:latin typeface="Arial"/>
              <a:ea typeface="Arial"/>
              <a:cs typeface="Arial"/>
              <a:sym typeface="Arial"/>
            </a:endParaRPr>
          </a:p>
          <a:p>
            <a:pPr indent="387350" lvl="0" marL="5486400" marR="0" rtl="0" algn="just">
              <a:spcBef>
                <a:spcPts val="0"/>
              </a:spcBef>
              <a:spcAft>
                <a:spcPts val="0"/>
              </a:spcAft>
              <a:buClr>
                <a:srgbClr val="000000"/>
              </a:buClr>
              <a:buSzPct val="55000"/>
              <a:buFont typeface="Arial"/>
              <a:buNone/>
            </a:pPr>
            <a:r>
              <a:rPr lang="en" sz="2000">
                <a:solidFill>
                  <a:srgbClr val="CC00CC"/>
                </a:solidFill>
                <a:latin typeface="Arial"/>
                <a:ea typeface="Arial"/>
                <a:cs typeface="Arial"/>
                <a:sym typeface="Arial"/>
              </a:rPr>
              <a:t>— C.A.R. Hoare</a:t>
            </a:r>
          </a:p>
          <a:p>
            <a:pPr indent="0" lvl="0" marL="0" marR="0" rtl="0" algn="just">
              <a:spcBef>
                <a:spcPts val="0"/>
              </a:spcBef>
              <a:spcAft>
                <a:spcPts val="0"/>
              </a:spcAft>
              <a:buNone/>
            </a:pPr>
            <a:r>
              <a:t/>
            </a:r>
            <a:endParaRPr sz="1800">
              <a:solidFill>
                <a:schemeClr val="lt1"/>
              </a:solidFill>
              <a:latin typeface="Arial"/>
              <a:ea typeface="Arial"/>
              <a:cs typeface="Arial"/>
              <a:sym typeface="Arial"/>
            </a:endParaRPr>
          </a:p>
          <a:p>
            <a:pPr indent="-412750" lvl="0" marL="342900" marR="0" rtl="0" algn="just">
              <a:spcBef>
                <a:spcPts val="0"/>
              </a:spcBef>
              <a:spcAft>
                <a:spcPts val="0"/>
              </a:spcAft>
              <a:buClr>
                <a:srgbClr val="000000"/>
              </a:buClr>
              <a:buSzPct val="100000"/>
              <a:buFont typeface="Arial"/>
              <a:buNone/>
            </a:pPr>
            <a:r>
              <a:t/>
            </a:r>
            <a:endParaRPr sz="1100">
              <a:solidFill>
                <a:schemeClr val="lt1"/>
              </a:solidFill>
              <a:latin typeface="Arial"/>
              <a:ea typeface="Arial"/>
              <a:cs typeface="Arial"/>
              <a:sym typeface="Arial"/>
            </a:endParaRPr>
          </a:p>
          <a:p>
            <a:pPr indent="-342900" lvl="0" marL="342900" marR="0" rtl="0" algn="just">
              <a:spcBef>
                <a:spcPts val="640"/>
              </a:spcBef>
              <a:spcAft>
                <a:spcPts val="0"/>
              </a:spcAft>
              <a:buClr>
                <a:schemeClr val="dk1"/>
              </a:buClr>
              <a:buSzPct val="25000"/>
              <a:buFont typeface="Arial"/>
              <a:buNone/>
            </a:pPr>
            <a:r>
              <a:t/>
            </a:r>
            <a:endParaRPr b="1">
              <a:solidFill>
                <a:schemeClr val="lt1"/>
              </a:solidFill>
            </a:endParaRPr>
          </a:p>
          <a:p>
            <a:pPr indent="-342900" lvl="0" marL="342900" marR="0" rtl="0" algn="just">
              <a:spcBef>
                <a:spcPts val="640"/>
              </a:spcBef>
              <a:buClr>
                <a:schemeClr val="dk1"/>
              </a:buClr>
              <a:buSzPct val="100000"/>
              <a:buFont typeface="Arial"/>
              <a:buNone/>
            </a:pPr>
            <a:r>
              <a:t/>
            </a:r>
            <a:endParaRPr b="0" i="0" sz="3200" u="none" cap="none" strike="noStrike">
              <a:solidFill>
                <a:schemeClr val="lt1"/>
              </a:solidFill>
              <a:latin typeface="Calibri"/>
              <a:ea typeface="Calibri"/>
              <a:cs typeface="Calibri"/>
              <a:sym typeface="Calibri"/>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1017100" y="3"/>
            <a:ext cx="8229600" cy="857400"/>
          </a:xfrm>
          <a:prstGeom prst="rect">
            <a:avLst/>
          </a:prstGeom>
        </p:spPr>
        <p:txBody>
          <a:bodyPr anchorCtr="0" anchor="ctr" bIns="91425" lIns="91425" rIns="91425" tIns="91425">
            <a:noAutofit/>
          </a:bodyPr>
          <a:lstStyle/>
          <a:p>
            <a:pPr lvl="0">
              <a:spcBef>
                <a:spcPts val="0"/>
              </a:spcBef>
              <a:buNone/>
            </a:pPr>
            <a:r>
              <a:rPr lang="en" sz="3600">
                <a:solidFill>
                  <a:srgbClr val="CC00CC"/>
                </a:solidFill>
                <a:latin typeface="Arial"/>
                <a:ea typeface="Arial"/>
                <a:cs typeface="Arial"/>
                <a:sym typeface="Arial"/>
              </a:rPr>
              <a:t>QUIZ 1:</a:t>
            </a:r>
            <a:r>
              <a:rPr lang="en" sz="3600">
                <a:solidFill>
                  <a:schemeClr val="lt1"/>
                </a:solidFill>
                <a:latin typeface="Arial"/>
                <a:ea typeface="Arial"/>
                <a:cs typeface="Arial"/>
                <a:sym typeface="Arial"/>
              </a:rPr>
              <a:t> SRP</a:t>
            </a:r>
          </a:p>
        </p:txBody>
      </p:sp>
      <p:sp>
        <p:nvSpPr>
          <p:cNvPr id="274" name="Shape 274"/>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275" name="Shape 275"/>
          <p:cNvPicPr preferRelativeResize="0"/>
          <p:nvPr/>
        </p:nvPicPr>
        <p:blipFill>
          <a:blip r:embed="rId3">
            <a:alphaModFix/>
          </a:blip>
          <a:stretch>
            <a:fillRect/>
          </a:stretch>
        </p:blipFill>
        <p:spPr>
          <a:xfrm>
            <a:off x="870537" y="1422775"/>
            <a:ext cx="3095625" cy="3562350"/>
          </a:xfrm>
          <a:prstGeom prst="rect">
            <a:avLst/>
          </a:prstGeom>
          <a:noFill/>
          <a:ln>
            <a:noFill/>
          </a:ln>
        </p:spPr>
      </p:pic>
      <p:sp>
        <p:nvSpPr>
          <p:cNvPr id="276" name="Shape 276"/>
          <p:cNvSpPr txBox="1"/>
          <p:nvPr/>
        </p:nvSpPr>
        <p:spPr>
          <a:xfrm>
            <a:off x="244125" y="733975"/>
            <a:ext cx="5914200" cy="6888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68750"/>
              <a:buFont typeface="Arial"/>
              <a:buNone/>
            </a:pPr>
            <a:r>
              <a:rPr b="1" lang="en" sz="1600">
                <a:solidFill>
                  <a:schemeClr val="lt1"/>
                </a:solidFill>
              </a:rPr>
              <a:t>1.)</a:t>
            </a:r>
            <a:r>
              <a:rPr lang="en" sz="1600">
                <a:solidFill>
                  <a:schemeClr val="lt1"/>
                </a:solidFill>
                <a:latin typeface="Times New Roman"/>
                <a:ea typeface="Times New Roman"/>
                <a:cs typeface="Times New Roman"/>
                <a:sym typeface="Times New Roman"/>
              </a:rPr>
              <a:t>   </a:t>
            </a:r>
            <a:r>
              <a:rPr lang="en" sz="1600">
                <a:solidFill>
                  <a:schemeClr val="lt1"/>
                </a:solidFill>
              </a:rPr>
              <a:t>Remove code from the enhanced Gear class to allow it to more closely adhere to SRP.</a:t>
            </a:r>
          </a:p>
          <a:p>
            <a:pPr lvl="0" rtl="0">
              <a:spcBef>
                <a:spcPts val="0"/>
              </a:spcBef>
              <a:buNone/>
            </a:pPr>
            <a:r>
              <a:t/>
            </a:r>
            <a:endParaRPr b="1" sz="2000">
              <a:solidFill>
                <a:srgbClr val="FFFFFF"/>
              </a:solidFill>
              <a:latin typeface="Calibri"/>
              <a:ea typeface="Calibri"/>
              <a:cs typeface="Calibri"/>
              <a:sym typeface="Calibri"/>
            </a:endParaRPr>
          </a:p>
        </p:txBody>
      </p:sp>
      <p:sp>
        <p:nvSpPr>
          <p:cNvPr id="277" name="Shape 277"/>
          <p:cNvSpPr/>
          <p:nvPr/>
        </p:nvSpPr>
        <p:spPr>
          <a:xfrm>
            <a:off x="4418900" y="2648950"/>
            <a:ext cx="1286700" cy="688800"/>
          </a:xfrm>
          <a:prstGeom prst="right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78" name="Shape 278"/>
          <p:cNvPicPr preferRelativeResize="0"/>
          <p:nvPr/>
        </p:nvPicPr>
        <p:blipFill>
          <a:blip r:embed="rId4">
            <a:alphaModFix/>
          </a:blip>
          <a:stretch>
            <a:fillRect/>
          </a:stretch>
        </p:blipFill>
        <p:spPr>
          <a:xfrm>
            <a:off x="6502674" y="1949500"/>
            <a:ext cx="1781150" cy="264515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1017100" y="3"/>
            <a:ext cx="8229600" cy="857400"/>
          </a:xfrm>
          <a:prstGeom prst="rect">
            <a:avLst/>
          </a:prstGeom>
        </p:spPr>
        <p:txBody>
          <a:bodyPr anchorCtr="0" anchor="ctr" bIns="91425" lIns="91425" rIns="91425" tIns="91425">
            <a:noAutofit/>
          </a:bodyPr>
          <a:lstStyle/>
          <a:p>
            <a:pPr lvl="0" rtl="0">
              <a:spcBef>
                <a:spcPts val="0"/>
              </a:spcBef>
              <a:buNone/>
            </a:pPr>
            <a:r>
              <a:rPr lang="en" sz="3600">
                <a:solidFill>
                  <a:srgbClr val="CC00CC"/>
                </a:solidFill>
                <a:latin typeface="Arial"/>
                <a:ea typeface="Arial"/>
                <a:cs typeface="Arial"/>
                <a:sym typeface="Arial"/>
              </a:rPr>
              <a:t>QUIZ 1:</a:t>
            </a:r>
            <a:r>
              <a:rPr lang="en" sz="3600">
                <a:solidFill>
                  <a:schemeClr val="lt1"/>
                </a:solidFill>
                <a:latin typeface="Arial"/>
                <a:ea typeface="Arial"/>
                <a:cs typeface="Arial"/>
                <a:sym typeface="Arial"/>
              </a:rPr>
              <a:t> SRP</a:t>
            </a:r>
          </a:p>
        </p:txBody>
      </p:sp>
      <p:sp>
        <p:nvSpPr>
          <p:cNvPr id="284" name="Shape 284"/>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285" name="Shape 285"/>
          <p:cNvPicPr preferRelativeResize="0"/>
          <p:nvPr/>
        </p:nvPicPr>
        <p:blipFill>
          <a:blip r:embed="rId3">
            <a:alphaModFix/>
          </a:blip>
          <a:stretch>
            <a:fillRect/>
          </a:stretch>
        </p:blipFill>
        <p:spPr>
          <a:xfrm>
            <a:off x="870537" y="1422775"/>
            <a:ext cx="3095625" cy="3562350"/>
          </a:xfrm>
          <a:prstGeom prst="rect">
            <a:avLst/>
          </a:prstGeom>
          <a:noFill/>
          <a:ln>
            <a:noFill/>
          </a:ln>
        </p:spPr>
      </p:pic>
      <p:sp>
        <p:nvSpPr>
          <p:cNvPr id="286" name="Shape 286"/>
          <p:cNvSpPr txBox="1"/>
          <p:nvPr/>
        </p:nvSpPr>
        <p:spPr>
          <a:xfrm>
            <a:off x="244125" y="733975"/>
            <a:ext cx="5914200" cy="688800"/>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1600">
                <a:solidFill>
                  <a:schemeClr val="lt1"/>
                </a:solidFill>
              </a:rPr>
              <a:t>1.)</a:t>
            </a:r>
            <a:r>
              <a:rPr lang="en" sz="1600">
                <a:solidFill>
                  <a:schemeClr val="lt1"/>
                </a:solidFill>
                <a:latin typeface="Times New Roman"/>
                <a:ea typeface="Times New Roman"/>
                <a:cs typeface="Times New Roman"/>
                <a:sym typeface="Times New Roman"/>
              </a:rPr>
              <a:t>   </a:t>
            </a:r>
            <a:r>
              <a:rPr lang="en" sz="1600">
                <a:solidFill>
                  <a:schemeClr val="lt1"/>
                </a:solidFill>
              </a:rPr>
              <a:t>Remove code from the enhanced Gear class to allow it to more closely adhere to SRP.</a:t>
            </a:r>
          </a:p>
          <a:p>
            <a:pPr lvl="0" rtl="0">
              <a:spcBef>
                <a:spcPts val="0"/>
              </a:spcBef>
              <a:buNone/>
            </a:pPr>
            <a:r>
              <a:t/>
            </a:r>
            <a:endParaRPr b="1" sz="2000">
              <a:solidFill>
                <a:srgbClr val="FFFFFF"/>
              </a:solidFill>
              <a:latin typeface="Calibri"/>
              <a:ea typeface="Calibri"/>
              <a:cs typeface="Calibri"/>
              <a:sym typeface="Calibri"/>
            </a:endParaRPr>
          </a:p>
        </p:txBody>
      </p:sp>
      <p:sp>
        <p:nvSpPr>
          <p:cNvPr id="287" name="Shape 287"/>
          <p:cNvSpPr/>
          <p:nvPr/>
        </p:nvSpPr>
        <p:spPr>
          <a:xfrm>
            <a:off x="4418900" y="2648950"/>
            <a:ext cx="1286700" cy="688800"/>
          </a:xfrm>
          <a:prstGeom prst="right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88" name="Shape 288"/>
          <p:cNvPicPr preferRelativeResize="0"/>
          <p:nvPr/>
        </p:nvPicPr>
        <p:blipFill>
          <a:blip r:embed="rId4">
            <a:alphaModFix/>
          </a:blip>
          <a:stretch>
            <a:fillRect/>
          </a:stretch>
        </p:blipFill>
        <p:spPr>
          <a:xfrm>
            <a:off x="6158331" y="0"/>
            <a:ext cx="2457886" cy="51435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SRP...Y?</a:t>
            </a:r>
            <a:br>
              <a:rPr b="0" i="0" lang="en" sz="3959" u="none" cap="none" strike="noStrike">
                <a:solidFill>
                  <a:srgbClr val="FF0000"/>
                </a:solidFill>
                <a:latin typeface="Calibri"/>
                <a:ea typeface="Calibri"/>
                <a:cs typeface="Calibri"/>
                <a:sym typeface="Calibri"/>
              </a:rPr>
            </a:br>
          </a:p>
        </p:txBody>
      </p:sp>
      <p:sp>
        <p:nvSpPr>
          <p:cNvPr id="294" name="Shape 294"/>
          <p:cNvSpPr txBox="1"/>
          <p:nvPr>
            <p:ph idx="1" type="body"/>
          </p:nvPr>
        </p:nvSpPr>
        <p:spPr>
          <a:xfrm>
            <a:off x="457200" y="890900"/>
            <a:ext cx="8229600" cy="3846300"/>
          </a:xfrm>
          <a:prstGeom prst="rect">
            <a:avLst/>
          </a:prstGeom>
          <a:noFill/>
          <a:ln>
            <a:noFill/>
          </a:ln>
        </p:spPr>
        <p:txBody>
          <a:bodyPr anchorCtr="0" anchor="t" bIns="45700" lIns="91425" rIns="91425" tIns="45700">
            <a:noAutofit/>
          </a:bodyPr>
          <a:lstStyle/>
          <a:p>
            <a:pPr indent="0" lvl="0" marL="457200" rtl="0" algn="just">
              <a:spcBef>
                <a:spcPts val="0"/>
              </a:spcBef>
              <a:buNone/>
            </a:pPr>
            <a:r>
              <a:t/>
            </a:r>
            <a:endParaRPr i="1" sz="2000">
              <a:solidFill>
                <a:schemeClr val="lt1"/>
              </a:solidFill>
              <a:latin typeface="Arial"/>
              <a:ea typeface="Arial"/>
              <a:cs typeface="Arial"/>
              <a:sym typeface="Arial"/>
            </a:endParaRPr>
          </a:p>
          <a:p>
            <a:pPr indent="-69850" lvl="0" marL="0" rtl="0" algn="just">
              <a:spcBef>
                <a:spcPts val="0"/>
              </a:spcBef>
              <a:buClr>
                <a:schemeClr val="dk1"/>
              </a:buClr>
              <a:buSzPct val="55000"/>
              <a:buFont typeface="Arial"/>
              <a:buNone/>
            </a:pPr>
            <a:r>
              <a:t/>
            </a:r>
            <a:endParaRPr sz="2000">
              <a:solidFill>
                <a:srgbClr val="CC00CC"/>
              </a:solidFill>
              <a:latin typeface="Arial"/>
              <a:ea typeface="Arial"/>
              <a:cs typeface="Arial"/>
              <a:sym typeface="Arial"/>
            </a:endParaRPr>
          </a:p>
          <a:p>
            <a:pPr indent="-355600" lvl="0" marL="457200" rtl="0" algn="just">
              <a:spcBef>
                <a:spcPts val="0"/>
              </a:spcBef>
              <a:buClr>
                <a:schemeClr val="lt1"/>
              </a:buClr>
              <a:buSzPct val="100000"/>
              <a:buFont typeface="Arial"/>
            </a:pPr>
            <a:r>
              <a:rPr lang="en" sz="2000">
                <a:solidFill>
                  <a:schemeClr val="lt1"/>
                </a:solidFill>
                <a:latin typeface="Arial"/>
                <a:ea typeface="Arial"/>
                <a:cs typeface="Arial"/>
                <a:sym typeface="Arial"/>
              </a:rPr>
              <a:t>More than one responsibility = difficult to reuse!</a:t>
            </a:r>
          </a:p>
          <a:p>
            <a:pPr indent="0" lvl="0" marL="0" rtl="0" algn="just">
              <a:spcBef>
                <a:spcPts val="0"/>
              </a:spcBef>
              <a:buNone/>
            </a:pPr>
            <a:r>
              <a:t/>
            </a:r>
            <a:endParaRPr sz="2000">
              <a:solidFill>
                <a:schemeClr val="lt1"/>
              </a:solidFill>
              <a:latin typeface="Arial"/>
              <a:ea typeface="Arial"/>
              <a:cs typeface="Arial"/>
              <a:sym typeface="Arial"/>
            </a:endParaRPr>
          </a:p>
          <a:p>
            <a:pPr indent="-355600" lvl="0" marL="457200" rtl="0" algn="just">
              <a:spcBef>
                <a:spcPts val="0"/>
              </a:spcBef>
              <a:buClr>
                <a:schemeClr val="lt1"/>
              </a:buClr>
              <a:buSzPct val="100000"/>
              <a:buFont typeface="Arial"/>
            </a:pPr>
            <a:r>
              <a:rPr lang="en" sz="2000">
                <a:solidFill>
                  <a:schemeClr val="lt1"/>
                </a:solidFill>
                <a:latin typeface="Arial"/>
                <a:ea typeface="Arial"/>
                <a:cs typeface="Arial"/>
                <a:sym typeface="Arial"/>
              </a:rPr>
              <a:t>Leads to </a:t>
            </a:r>
            <a:r>
              <a:rPr i="1" lang="en" sz="2000">
                <a:solidFill>
                  <a:srgbClr val="FF00FF"/>
                </a:solidFill>
                <a:latin typeface="Arial"/>
                <a:ea typeface="Arial"/>
                <a:cs typeface="Arial"/>
                <a:sym typeface="Arial"/>
              </a:rPr>
              <a:t>code duplication</a:t>
            </a:r>
            <a:r>
              <a:rPr lang="en" sz="2000">
                <a:solidFill>
                  <a:schemeClr val="lt1"/>
                </a:solidFill>
                <a:latin typeface="Arial"/>
                <a:ea typeface="Arial"/>
                <a:cs typeface="Arial"/>
                <a:sym typeface="Arial"/>
              </a:rPr>
              <a:t> --- Do. Not. Want.</a:t>
            </a:r>
          </a:p>
          <a:p>
            <a:pPr indent="0" lvl="0" marL="0" rtl="0" algn="just">
              <a:spcBef>
                <a:spcPts val="0"/>
              </a:spcBef>
              <a:buNone/>
            </a:pPr>
            <a:r>
              <a:t/>
            </a:r>
            <a:endParaRPr sz="2000">
              <a:solidFill>
                <a:schemeClr val="lt1"/>
              </a:solidFill>
              <a:latin typeface="Arial"/>
              <a:ea typeface="Arial"/>
              <a:cs typeface="Arial"/>
              <a:sym typeface="Arial"/>
            </a:endParaRPr>
          </a:p>
          <a:p>
            <a:pPr indent="-355600" lvl="0" marL="457200" rtl="0" algn="just">
              <a:spcBef>
                <a:spcPts val="0"/>
              </a:spcBef>
              <a:buClr>
                <a:schemeClr val="lt1"/>
              </a:buClr>
              <a:buSzPct val="100000"/>
              <a:buFont typeface="Arial"/>
            </a:pPr>
            <a:r>
              <a:rPr lang="en" sz="2000">
                <a:solidFill>
                  <a:schemeClr val="lt1"/>
                </a:solidFill>
                <a:latin typeface="Arial"/>
                <a:ea typeface="Arial"/>
                <a:cs typeface="Arial"/>
                <a:sym typeface="Arial"/>
              </a:rPr>
              <a:t>Application’s chance of breaking unexpectedly INCREASES </a:t>
            </a:r>
          </a:p>
          <a:p>
            <a:pPr indent="457200" lvl="0" marL="0" rtl="0" algn="just">
              <a:spcBef>
                <a:spcPts val="0"/>
              </a:spcBef>
              <a:buNone/>
            </a:pPr>
            <a:r>
              <a:rPr lang="en" sz="2000">
                <a:solidFill>
                  <a:schemeClr val="lt1"/>
                </a:solidFill>
                <a:latin typeface="Arial"/>
                <a:ea typeface="Arial"/>
                <a:cs typeface="Arial"/>
                <a:sym typeface="Arial"/>
              </a:rPr>
              <a:t>if you depend on classes that do too much</a:t>
            </a: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i="1" sz="1400">
              <a:solidFill>
                <a:schemeClr val="lt1"/>
              </a:solidFill>
              <a:latin typeface="Arial"/>
              <a:ea typeface="Arial"/>
              <a:cs typeface="Arial"/>
              <a:sym typeface="Arial"/>
            </a:endParaRPr>
          </a:p>
          <a:p>
            <a:pPr indent="-69850" lvl="0" rtl="0" algn="just">
              <a:spcBef>
                <a:spcPts val="0"/>
              </a:spcBef>
              <a:buClr>
                <a:schemeClr val="dk1"/>
              </a:buClr>
              <a:buSzPct val="100000"/>
              <a:buFont typeface="Arial"/>
              <a:buNone/>
            </a:pPr>
            <a:r>
              <a:rPr lang="en" sz="1100">
                <a:solidFill>
                  <a:schemeClr val="lt1"/>
                </a:solidFill>
                <a:latin typeface="Arial"/>
                <a:ea typeface="Arial"/>
                <a:cs typeface="Arial"/>
                <a:sym typeface="Arial"/>
              </a:rPr>
              <a:t>        </a:t>
            </a: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Overview</a:t>
            </a:r>
            <a:br>
              <a:rPr b="0" i="0" lang="en" sz="3959" u="none" cap="none" strike="noStrike">
                <a:solidFill>
                  <a:srgbClr val="FF0000"/>
                </a:solidFill>
                <a:latin typeface="Calibri"/>
                <a:ea typeface="Calibri"/>
                <a:cs typeface="Calibri"/>
                <a:sym typeface="Calibri"/>
              </a:rPr>
            </a:br>
          </a:p>
        </p:txBody>
      </p:sp>
      <p:sp>
        <p:nvSpPr>
          <p:cNvPr id="300" name="Shape 300"/>
          <p:cNvSpPr txBox="1"/>
          <p:nvPr>
            <p:ph idx="1" type="body"/>
          </p:nvPr>
        </p:nvSpPr>
        <p:spPr>
          <a:xfrm>
            <a:off x="457200" y="636750"/>
            <a:ext cx="8229600" cy="38700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2000">
              <a:solidFill>
                <a:schemeClr val="lt1"/>
              </a:solidFill>
            </a:endParaRPr>
          </a:p>
          <a:p>
            <a:pPr indent="0" lvl="0" marL="0" marR="0" rtl="0" algn="just">
              <a:lnSpc>
                <a:spcPct val="100000"/>
              </a:lnSpc>
              <a:spcBef>
                <a:spcPts val="0"/>
              </a:spcBef>
              <a:spcAft>
                <a:spcPts val="0"/>
              </a:spcAft>
              <a:buNone/>
            </a:pPr>
            <a:r>
              <a:t/>
            </a:r>
            <a:endParaRPr sz="2400">
              <a:solidFill>
                <a:schemeClr val="lt1"/>
              </a:solidFill>
            </a:endParaRPr>
          </a:p>
          <a:p>
            <a:pPr indent="-381000" lvl="0" marL="457200" marR="0" rtl="0" algn="just">
              <a:lnSpc>
                <a:spcPct val="100000"/>
              </a:lnSpc>
              <a:spcBef>
                <a:spcPts val="0"/>
              </a:spcBef>
              <a:spcAft>
                <a:spcPts val="0"/>
              </a:spcAft>
              <a:buClr>
                <a:schemeClr val="lt1"/>
              </a:buClr>
              <a:buSzPct val="100000"/>
              <a:buFont typeface="Calibri"/>
            </a:pPr>
            <a:r>
              <a:rPr lang="en" sz="2400">
                <a:solidFill>
                  <a:schemeClr val="lt1"/>
                </a:solidFill>
              </a:rPr>
              <a:t>Single Responsibility Principle</a:t>
            </a:r>
          </a:p>
          <a:p>
            <a:pPr indent="-381000" lvl="0" marL="457200" marR="0" rtl="0" algn="just">
              <a:lnSpc>
                <a:spcPct val="100000"/>
              </a:lnSpc>
              <a:spcBef>
                <a:spcPts val="0"/>
              </a:spcBef>
              <a:spcAft>
                <a:spcPts val="0"/>
              </a:spcAft>
              <a:buClr>
                <a:schemeClr val="lt1"/>
              </a:buClr>
              <a:buSzPct val="100000"/>
            </a:pPr>
            <a:r>
              <a:rPr lang="en" sz="2400">
                <a:solidFill>
                  <a:schemeClr val="lt1"/>
                </a:solidFill>
                <a:highlight>
                  <a:srgbClr val="FF00FF"/>
                </a:highlight>
              </a:rPr>
              <a:t>Separation of Concerns</a:t>
            </a:r>
          </a:p>
          <a:p>
            <a:pPr indent="-381000" lvl="0" marL="457200" marR="0" rtl="0" algn="just">
              <a:lnSpc>
                <a:spcPct val="100000"/>
              </a:lnSpc>
              <a:spcBef>
                <a:spcPts val="0"/>
              </a:spcBef>
              <a:spcAft>
                <a:spcPts val="0"/>
              </a:spcAft>
              <a:buClr>
                <a:schemeClr val="lt1"/>
              </a:buClr>
              <a:buSzPct val="100000"/>
            </a:pPr>
            <a:r>
              <a:rPr lang="en" sz="2400">
                <a:solidFill>
                  <a:schemeClr val="lt1"/>
                </a:solidFill>
              </a:rPr>
              <a:t>Dependencies &amp; Coupling</a:t>
            </a:r>
          </a:p>
          <a:p>
            <a:pPr indent="-381000" lvl="0" marL="457200" marR="0" rtl="0" algn="just">
              <a:lnSpc>
                <a:spcPct val="100000"/>
              </a:lnSpc>
              <a:spcBef>
                <a:spcPts val="0"/>
              </a:spcBef>
              <a:spcAft>
                <a:spcPts val="0"/>
              </a:spcAft>
              <a:buClr>
                <a:schemeClr val="lt1"/>
              </a:buClr>
              <a:buSzPct val="100000"/>
            </a:pPr>
            <a:r>
              <a:rPr lang="en" sz="2400">
                <a:solidFill>
                  <a:schemeClr val="lt1"/>
                </a:solidFill>
              </a:rPr>
              <a:t>Stepwise Refinement</a:t>
            </a: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idx="1" type="body"/>
          </p:nvPr>
        </p:nvSpPr>
        <p:spPr>
          <a:xfrm>
            <a:off x="457200" y="636750"/>
            <a:ext cx="8229600" cy="3870000"/>
          </a:xfrm>
          <a:prstGeom prst="rect">
            <a:avLst/>
          </a:prstGeom>
          <a:noFill/>
          <a:ln>
            <a:noFill/>
          </a:ln>
        </p:spPr>
        <p:txBody>
          <a:bodyPr anchorCtr="0" anchor="t" bIns="45700" lIns="91425" rIns="91425" tIns="45700">
            <a:noAutofit/>
          </a:bodyPr>
          <a:lstStyle/>
          <a:p>
            <a:pPr indent="-69850" lvl="0" marL="0" rtl="0">
              <a:lnSpc>
                <a:spcPct val="115000"/>
              </a:lnSpc>
              <a:spcBef>
                <a:spcPts val="0"/>
              </a:spcBef>
              <a:buClr>
                <a:schemeClr val="dk1"/>
              </a:buClr>
              <a:buSzPct val="55000"/>
              <a:buFont typeface="Arial"/>
              <a:buNone/>
            </a:pPr>
            <a:r>
              <a:t/>
            </a:r>
            <a:endParaRPr sz="2000">
              <a:solidFill>
                <a:srgbClr val="CC00CC"/>
              </a:solidFill>
              <a:latin typeface="Arial"/>
              <a:ea typeface="Arial"/>
              <a:cs typeface="Arial"/>
              <a:sym typeface="Arial"/>
            </a:endParaRPr>
          </a:p>
          <a:p>
            <a:pPr indent="-69850" lvl="0" marL="0" rtl="0">
              <a:lnSpc>
                <a:spcPct val="115000"/>
              </a:lnSpc>
              <a:spcBef>
                <a:spcPts val="0"/>
              </a:spcBef>
              <a:buClr>
                <a:schemeClr val="dk1"/>
              </a:buClr>
              <a:buSzPct val="55000"/>
              <a:buFont typeface="Arial"/>
              <a:buNone/>
            </a:pPr>
            <a:r>
              <a:t/>
            </a:r>
            <a:endParaRPr sz="2000">
              <a:solidFill>
                <a:srgbClr val="CC00CC"/>
              </a:solidFill>
              <a:latin typeface="Arial"/>
              <a:ea typeface="Arial"/>
              <a:cs typeface="Arial"/>
              <a:sym typeface="Arial"/>
            </a:endParaRPr>
          </a:p>
          <a:p>
            <a:pPr indent="-69850" lvl="0" marL="0" rtl="0">
              <a:lnSpc>
                <a:spcPct val="115000"/>
              </a:lnSpc>
              <a:spcBef>
                <a:spcPts val="0"/>
              </a:spcBef>
              <a:buClr>
                <a:schemeClr val="dk1"/>
              </a:buClr>
              <a:buSzPct val="55000"/>
              <a:buFont typeface="Arial"/>
              <a:buNone/>
            </a:pPr>
            <a:r>
              <a:t/>
            </a:r>
            <a:endParaRPr sz="2000">
              <a:solidFill>
                <a:srgbClr val="CC00CC"/>
              </a:solidFill>
              <a:latin typeface="Arial"/>
              <a:ea typeface="Arial"/>
              <a:cs typeface="Arial"/>
              <a:sym typeface="Arial"/>
            </a:endParaRPr>
          </a:p>
          <a:p>
            <a:pPr indent="457200" lvl="0" marL="0" rtl="0" algn="ctr">
              <a:spcBef>
                <a:spcPts val="0"/>
              </a:spcBef>
              <a:buNone/>
            </a:pPr>
            <a:r>
              <a:rPr lang="en" sz="2400">
                <a:solidFill>
                  <a:schemeClr val="lt1"/>
                </a:solidFill>
              </a:rPr>
              <a:t>Any complex problem can be more easily handled if </a:t>
            </a:r>
          </a:p>
          <a:p>
            <a:pPr indent="387350" lvl="0" marL="0" rtl="0" algn="ctr">
              <a:spcBef>
                <a:spcPts val="0"/>
              </a:spcBef>
              <a:buClr>
                <a:schemeClr val="dk1"/>
              </a:buClr>
              <a:buSzPct val="45833"/>
              <a:buFont typeface="Arial"/>
              <a:buNone/>
            </a:pPr>
            <a:r>
              <a:rPr lang="en" sz="2400">
                <a:solidFill>
                  <a:schemeClr val="lt1"/>
                </a:solidFill>
              </a:rPr>
              <a:t>it is </a:t>
            </a:r>
            <a:r>
              <a:rPr i="1" lang="en" sz="2400">
                <a:solidFill>
                  <a:srgbClr val="CC00CC"/>
                </a:solidFill>
              </a:rPr>
              <a:t>subdivided into pieces</a:t>
            </a:r>
            <a:r>
              <a:rPr lang="en" sz="2400">
                <a:solidFill>
                  <a:schemeClr val="lt1"/>
                </a:solidFill>
              </a:rPr>
              <a:t> that can each be solved </a:t>
            </a:r>
          </a:p>
          <a:p>
            <a:pPr indent="387350" lvl="0" marL="0" rtl="0" algn="ctr">
              <a:spcBef>
                <a:spcPts val="0"/>
              </a:spcBef>
              <a:buClr>
                <a:schemeClr val="dk1"/>
              </a:buClr>
              <a:buSzPct val="45833"/>
              <a:buFont typeface="Arial"/>
              <a:buNone/>
            </a:pPr>
            <a:r>
              <a:rPr lang="en" sz="2400">
                <a:solidFill>
                  <a:schemeClr val="lt1"/>
                </a:solidFill>
              </a:rPr>
              <a:t>and/or optimized </a:t>
            </a:r>
            <a:r>
              <a:rPr i="1" lang="en" sz="2400">
                <a:solidFill>
                  <a:srgbClr val="CC00CC"/>
                </a:solidFill>
              </a:rPr>
              <a:t>independently</a:t>
            </a:r>
            <a:r>
              <a:rPr lang="en" sz="2400">
                <a:solidFill>
                  <a:schemeClr val="lt1"/>
                </a:solidFill>
              </a:rPr>
              <a:t>  </a:t>
            </a:r>
          </a:p>
          <a:p>
            <a:pPr indent="-342900" lvl="0" marL="342900" marR="0" rtl="0" algn="just">
              <a:spcBef>
                <a:spcPts val="640"/>
              </a:spcBef>
              <a:spcAft>
                <a:spcPts val="0"/>
              </a:spcAft>
              <a:buClr>
                <a:schemeClr val="dk1"/>
              </a:buClr>
              <a:buSzPct val="177777"/>
              <a:buFont typeface="Arial"/>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Separation of Concerns</a:t>
            </a:r>
            <a:br>
              <a:rPr b="0" i="0" lang="en" sz="3959" u="none" cap="none" strike="noStrike">
                <a:solidFill>
                  <a:srgbClr val="FF0000"/>
                </a:solidFill>
                <a:latin typeface="Calibri"/>
                <a:ea typeface="Calibri"/>
                <a:cs typeface="Calibri"/>
                <a:sym typeface="Calibri"/>
              </a:rPr>
            </a:br>
          </a:p>
        </p:txBody>
      </p:sp>
      <p:sp>
        <p:nvSpPr>
          <p:cNvPr id="311" name="Shape 311"/>
          <p:cNvSpPr txBox="1"/>
          <p:nvPr>
            <p:ph idx="1" type="body"/>
          </p:nvPr>
        </p:nvSpPr>
        <p:spPr>
          <a:xfrm>
            <a:off x="457200" y="487200"/>
            <a:ext cx="8229600" cy="38700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2000">
              <a:solidFill>
                <a:schemeClr val="lt1"/>
              </a:solidFill>
            </a:endParaRPr>
          </a:p>
          <a:p>
            <a:pPr indent="-355600" lvl="0" marL="457200" rtl="0" algn="just">
              <a:spcBef>
                <a:spcPts val="0"/>
              </a:spcBef>
              <a:buClr>
                <a:schemeClr val="lt1"/>
              </a:buClr>
              <a:buSzPct val="100000"/>
              <a:buFont typeface="Calibri"/>
            </a:pPr>
            <a:r>
              <a:rPr lang="en" sz="2000">
                <a:solidFill>
                  <a:schemeClr val="lt1"/>
                </a:solidFill>
              </a:rPr>
              <a:t>SoC is a design principle for:</a:t>
            </a:r>
          </a:p>
          <a:p>
            <a:pPr indent="-355600" lvl="1" marL="914400" rtl="0" algn="just">
              <a:spcBef>
                <a:spcPts val="0"/>
              </a:spcBef>
              <a:buClr>
                <a:schemeClr val="lt1"/>
              </a:buClr>
              <a:buSzPct val="100000"/>
              <a:buFont typeface="Calibri"/>
            </a:pPr>
            <a:r>
              <a:rPr lang="en" sz="2000">
                <a:solidFill>
                  <a:schemeClr val="lt1"/>
                </a:solidFill>
              </a:rPr>
              <a:t> Separating a computer program into distinct sections</a:t>
            </a:r>
          </a:p>
          <a:p>
            <a:pPr indent="-355600" lvl="2" marL="1371600" rtl="0" algn="just">
              <a:spcBef>
                <a:spcPts val="0"/>
              </a:spcBef>
              <a:buClr>
                <a:schemeClr val="lt1"/>
              </a:buClr>
              <a:buSzPct val="100000"/>
              <a:buFont typeface="Calibri"/>
            </a:pPr>
            <a:r>
              <a:rPr lang="en" sz="2000">
                <a:solidFill>
                  <a:schemeClr val="lt1"/>
                </a:solidFill>
              </a:rPr>
              <a:t>Each section addresses a separate </a:t>
            </a:r>
            <a:r>
              <a:rPr i="1" lang="en" sz="2000">
                <a:solidFill>
                  <a:srgbClr val="CC00CC"/>
                </a:solidFill>
              </a:rPr>
              <a:t>concern</a:t>
            </a:r>
          </a:p>
          <a:p>
            <a:pPr indent="-355600" lvl="2" marL="1371600" rtl="0" algn="just">
              <a:spcBef>
                <a:spcPts val="0"/>
              </a:spcBef>
              <a:buClr>
                <a:schemeClr val="lt1"/>
              </a:buClr>
              <a:buSzPct val="100000"/>
              <a:buFont typeface="Calibri"/>
            </a:pPr>
            <a:r>
              <a:rPr lang="en" sz="2000">
                <a:solidFill>
                  <a:schemeClr val="lt1"/>
                </a:solidFill>
              </a:rPr>
              <a:t>As little overlap in functionality as possible</a:t>
            </a: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pic>
        <p:nvPicPr>
          <p:cNvPr id="312" name="Shape 312"/>
          <p:cNvPicPr preferRelativeResize="0"/>
          <p:nvPr/>
        </p:nvPicPr>
        <p:blipFill>
          <a:blip r:embed="rId3">
            <a:alphaModFix/>
          </a:blip>
          <a:stretch>
            <a:fillRect/>
          </a:stretch>
        </p:blipFill>
        <p:spPr>
          <a:xfrm>
            <a:off x="3261925" y="2441397"/>
            <a:ext cx="4831397" cy="2702099"/>
          </a:xfrm>
          <a:prstGeom prst="rect">
            <a:avLst/>
          </a:prstGeom>
          <a:noFill/>
          <a:ln>
            <a:noFill/>
          </a:ln>
        </p:spPr>
      </p:pic>
      <p:pic>
        <p:nvPicPr>
          <p:cNvPr id="313" name="Shape 313"/>
          <p:cNvPicPr preferRelativeResize="0"/>
          <p:nvPr/>
        </p:nvPicPr>
        <p:blipFill>
          <a:blip r:embed="rId4">
            <a:alphaModFix/>
          </a:blip>
          <a:stretch>
            <a:fillRect/>
          </a:stretch>
        </p:blipFill>
        <p:spPr>
          <a:xfrm>
            <a:off x="0" y="2619375"/>
            <a:ext cx="4286250" cy="252412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Separation of Concerns</a:t>
            </a:r>
            <a:br>
              <a:rPr b="0" i="0" lang="en" sz="3959" u="none" cap="none" strike="noStrike">
                <a:solidFill>
                  <a:srgbClr val="FF0000"/>
                </a:solidFill>
                <a:latin typeface="Calibri"/>
                <a:ea typeface="Calibri"/>
                <a:cs typeface="Calibri"/>
                <a:sym typeface="Calibri"/>
              </a:rPr>
            </a:br>
          </a:p>
        </p:txBody>
      </p:sp>
      <p:sp>
        <p:nvSpPr>
          <p:cNvPr id="319" name="Shape 319"/>
          <p:cNvSpPr txBox="1"/>
          <p:nvPr>
            <p:ph idx="1" type="body"/>
          </p:nvPr>
        </p:nvSpPr>
        <p:spPr>
          <a:xfrm>
            <a:off x="77100" y="880025"/>
            <a:ext cx="5546700" cy="3870000"/>
          </a:xfrm>
          <a:prstGeom prst="rect">
            <a:avLst/>
          </a:prstGeom>
          <a:noFill/>
          <a:ln>
            <a:noFill/>
          </a:ln>
        </p:spPr>
        <p:txBody>
          <a:bodyPr anchorCtr="0" anchor="t" bIns="45700" lIns="91425" rIns="91425" tIns="45700">
            <a:noAutofit/>
          </a:bodyPr>
          <a:lstStyle/>
          <a:p>
            <a:pPr indent="-355600" lvl="0" marL="457200" rtl="0" algn="just">
              <a:spcBef>
                <a:spcPts val="0"/>
              </a:spcBef>
              <a:buClr>
                <a:schemeClr val="lt1"/>
              </a:buClr>
              <a:buSzPct val="100000"/>
              <a:buFont typeface="Calibri"/>
            </a:pPr>
            <a:r>
              <a:rPr b="1" lang="en" sz="2000">
                <a:solidFill>
                  <a:schemeClr val="lt1"/>
                </a:solidFill>
              </a:rPr>
              <a:t>Example</a:t>
            </a:r>
            <a:r>
              <a:rPr lang="en" sz="2000">
                <a:solidFill>
                  <a:schemeClr val="lt1"/>
                </a:solidFill>
              </a:rPr>
              <a:t>: </a:t>
            </a:r>
            <a:r>
              <a:rPr lang="en" sz="2000">
                <a:solidFill>
                  <a:srgbClr val="FF0000"/>
                </a:solidFill>
              </a:rPr>
              <a:t>Model-View-Controller (MVC)</a:t>
            </a:r>
            <a:r>
              <a:rPr lang="en" sz="2000">
                <a:solidFill>
                  <a:srgbClr val="FF00FF"/>
                </a:solidFill>
              </a:rPr>
              <a:t> </a:t>
            </a:r>
          </a:p>
          <a:p>
            <a:pPr indent="-355600" lvl="1" marL="914400" rtl="0" algn="just">
              <a:spcBef>
                <a:spcPts val="0"/>
              </a:spcBef>
              <a:buClr>
                <a:schemeClr val="lt1"/>
              </a:buClr>
              <a:buSzPct val="100000"/>
              <a:buFont typeface="Calibri"/>
            </a:pPr>
            <a:r>
              <a:rPr lang="en" sz="2000">
                <a:solidFill>
                  <a:schemeClr val="lt1"/>
                </a:solidFill>
              </a:rPr>
              <a:t>separates concerns for </a:t>
            </a:r>
          </a:p>
          <a:p>
            <a:pPr indent="457200" lvl="0" marL="457200" rtl="0" algn="just">
              <a:spcBef>
                <a:spcPts val="0"/>
              </a:spcBef>
              <a:buNone/>
            </a:pPr>
            <a:r>
              <a:rPr lang="en" sz="2000">
                <a:solidFill>
                  <a:schemeClr val="lt1"/>
                </a:solidFill>
              </a:rPr>
              <a:t>better software maintainability</a:t>
            </a:r>
          </a:p>
          <a:p>
            <a:pPr indent="0" lvl="0" marL="0" rtl="0" algn="just">
              <a:spcBef>
                <a:spcPts val="0"/>
              </a:spcBef>
              <a:buNone/>
            </a:pPr>
            <a:r>
              <a:t/>
            </a:r>
            <a:endParaRPr sz="2000">
              <a:solidFill>
                <a:schemeClr val="lt1"/>
              </a:solidFill>
            </a:endParaRPr>
          </a:p>
          <a:p>
            <a:pPr indent="0" lvl="0" marL="0" rtl="0" algn="just">
              <a:spcBef>
                <a:spcPts val="0"/>
              </a:spcBef>
              <a:buNone/>
            </a:pPr>
            <a:r>
              <a:t/>
            </a:r>
            <a:endParaRPr sz="1400">
              <a:solidFill>
                <a:srgbClr val="FFFFFF"/>
              </a:solidFill>
            </a:endParaRPr>
          </a:p>
          <a:p>
            <a:pPr indent="-342900" lvl="0" marL="457200" rtl="0" algn="just">
              <a:spcBef>
                <a:spcPts val="0"/>
              </a:spcBef>
              <a:buClr>
                <a:srgbClr val="FFFFFF"/>
              </a:buClr>
              <a:buSzPct val="100000"/>
            </a:pPr>
            <a:r>
              <a:rPr lang="en" sz="1800">
                <a:solidFill>
                  <a:srgbClr val="FFFFFF"/>
                </a:solidFill>
              </a:rPr>
              <a:t>The MVC design pattern:</a:t>
            </a:r>
          </a:p>
          <a:p>
            <a:pPr indent="-342900" lvl="1" marL="914400" rtl="0" algn="just">
              <a:spcBef>
                <a:spcPts val="0"/>
              </a:spcBef>
              <a:buClr>
                <a:srgbClr val="FFFFFF"/>
              </a:buClr>
              <a:buSzPct val="100000"/>
            </a:pPr>
            <a:r>
              <a:rPr lang="en" sz="1800">
                <a:solidFill>
                  <a:srgbClr val="FFFFFF"/>
                </a:solidFill>
              </a:rPr>
              <a:t>separates content from presentation </a:t>
            </a:r>
          </a:p>
          <a:p>
            <a:pPr indent="-342900" lvl="0" marL="1257300" rtl="0" algn="just">
              <a:spcBef>
                <a:spcPts val="0"/>
              </a:spcBef>
              <a:buNone/>
            </a:pPr>
            <a:r>
              <a:rPr lang="en" sz="1800">
                <a:solidFill>
                  <a:srgbClr val="FFFFFF"/>
                </a:solidFill>
              </a:rPr>
              <a:t>and data-processing from content. </a:t>
            </a:r>
            <a:r>
              <a:rPr lang="en" sz="1400">
                <a:solidFill>
                  <a:srgbClr val="FFFFFF"/>
                </a:solidFill>
              </a:rPr>
              <a:t> </a:t>
            </a:r>
          </a:p>
          <a:p>
            <a:pPr indent="-342900" lvl="0" marL="1257300" rtl="0" algn="just">
              <a:spcBef>
                <a:spcPts val="0"/>
              </a:spcBef>
              <a:buNone/>
            </a:pPr>
            <a:r>
              <a:t/>
            </a:r>
            <a:endParaRPr sz="1400">
              <a:solidFill>
                <a:srgbClr val="FFFFFF"/>
              </a:solidFill>
            </a:endParaRPr>
          </a:p>
          <a:p>
            <a:pPr indent="0" lvl="0" marL="0" rtl="0" algn="just">
              <a:spcBef>
                <a:spcPts val="0"/>
              </a:spcBef>
              <a:buNone/>
            </a:pPr>
            <a:r>
              <a:t/>
            </a:r>
            <a:endParaRPr sz="1400">
              <a:solidFill>
                <a:srgbClr val="FFFFFF"/>
              </a:solidFill>
            </a:endParaRPr>
          </a:p>
          <a:p>
            <a:pPr indent="0" lvl="0" marL="457200" rtl="0" algn="just">
              <a:spcBef>
                <a:spcPts val="0"/>
              </a:spcBef>
              <a:buNone/>
            </a:pPr>
            <a:r>
              <a:rPr lang="en" sz="1400">
                <a:solidFill>
                  <a:srgbClr val="FFFFFF"/>
                </a:solidFill>
              </a:rPr>
              <a:t>    </a:t>
            </a:r>
          </a:p>
          <a:p>
            <a:pPr indent="-342900" lvl="0" marL="342900" marR="0" rtl="0" algn="just">
              <a:spcBef>
                <a:spcPts val="640"/>
              </a:spcBef>
              <a:spcAft>
                <a:spcPts val="0"/>
              </a:spcAft>
              <a:buClr>
                <a:schemeClr val="dk1"/>
              </a:buClr>
              <a:buSzPct val="177777"/>
              <a:buFont typeface="Arial"/>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pic>
        <p:nvPicPr>
          <p:cNvPr id="320" name="Shape 320"/>
          <p:cNvPicPr preferRelativeResize="0"/>
          <p:nvPr/>
        </p:nvPicPr>
        <p:blipFill>
          <a:blip r:embed="rId3">
            <a:alphaModFix/>
          </a:blip>
          <a:stretch>
            <a:fillRect/>
          </a:stretch>
        </p:blipFill>
        <p:spPr>
          <a:xfrm>
            <a:off x="6055499" y="795875"/>
            <a:ext cx="3215299" cy="434762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Separation of Concerns</a:t>
            </a:r>
            <a:br>
              <a:rPr b="0" i="0" lang="en" sz="3959" u="none" cap="none" strike="noStrike">
                <a:solidFill>
                  <a:srgbClr val="FF0000"/>
                </a:solidFill>
                <a:latin typeface="Calibri"/>
                <a:ea typeface="Calibri"/>
                <a:cs typeface="Calibri"/>
                <a:sym typeface="Calibri"/>
              </a:rPr>
            </a:br>
          </a:p>
        </p:txBody>
      </p:sp>
      <p:sp>
        <p:nvSpPr>
          <p:cNvPr id="326" name="Shape 326"/>
          <p:cNvSpPr txBox="1"/>
          <p:nvPr>
            <p:ph idx="1" type="body"/>
          </p:nvPr>
        </p:nvSpPr>
        <p:spPr>
          <a:xfrm>
            <a:off x="77100" y="880025"/>
            <a:ext cx="5546700" cy="38700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2000">
              <a:solidFill>
                <a:schemeClr val="lt1"/>
              </a:solidFill>
            </a:endParaRPr>
          </a:p>
          <a:p>
            <a:pPr indent="-355600" lvl="0" marL="457200" rtl="0" algn="just">
              <a:spcBef>
                <a:spcPts val="0"/>
              </a:spcBef>
              <a:buClr>
                <a:schemeClr val="lt1"/>
              </a:buClr>
              <a:buSzPct val="100000"/>
              <a:buFont typeface="Calibri"/>
            </a:pPr>
            <a:r>
              <a:rPr lang="en" sz="2000">
                <a:solidFill>
                  <a:schemeClr val="lt1"/>
                </a:solidFill>
              </a:rPr>
              <a:t>SoC is achieved by the establishment </a:t>
            </a:r>
          </a:p>
          <a:p>
            <a:pPr indent="457200" lvl="0" marL="0" rtl="0" algn="just">
              <a:spcBef>
                <a:spcPts val="0"/>
              </a:spcBef>
              <a:buNone/>
            </a:pPr>
            <a:r>
              <a:rPr lang="en" sz="2000">
                <a:solidFill>
                  <a:schemeClr val="lt1"/>
                </a:solidFill>
              </a:rPr>
              <a:t>of </a:t>
            </a:r>
            <a:r>
              <a:rPr i="1" lang="en" sz="2000">
                <a:solidFill>
                  <a:srgbClr val="FF00FF"/>
                </a:solidFill>
              </a:rPr>
              <a:t>boundaries</a:t>
            </a:r>
            <a:r>
              <a:rPr lang="en" sz="2000">
                <a:solidFill>
                  <a:schemeClr val="lt1"/>
                </a:solidFill>
              </a:rPr>
              <a:t>, which:</a:t>
            </a:r>
          </a:p>
          <a:p>
            <a:pPr indent="-355600" lvl="1" marL="914400" rtl="0" algn="just">
              <a:spcBef>
                <a:spcPts val="0"/>
              </a:spcBef>
              <a:buClr>
                <a:schemeClr val="lt1"/>
              </a:buClr>
              <a:buSzPct val="100000"/>
              <a:buFont typeface="Calibri"/>
            </a:pPr>
            <a:r>
              <a:rPr lang="en" sz="2000">
                <a:solidFill>
                  <a:schemeClr val="lt1"/>
                </a:solidFill>
              </a:rPr>
              <a:t>improves testability</a:t>
            </a:r>
          </a:p>
          <a:p>
            <a:pPr indent="-355600" lvl="1" marL="914400" rtl="0" algn="just">
              <a:spcBef>
                <a:spcPts val="0"/>
              </a:spcBef>
              <a:buClr>
                <a:schemeClr val="lt1"/>
              </a:buClr>
              <a:buSzPct val="100000"/>
              <a:buFont typeface="Calibri"/>
            </a:pPr>
            <a:r>
              <a:rPr lang="en" sz="2000">
                <a:solidFill>
                  <a:schemeClr val="lt1"/>
                </a:solidFill>
              </a:rPr>
              <a:t>increases code reuse</a:t>
            </a:r>
          </a:p>
          <a:p>
            <a:pPr indent="-355600" lvl="1" marL="914400" rtl="0" algn="just">
              <a:spcBef>
                <a:spcPts val="0"/>
              </a:spcBef>
              <a:buClr>
                <a:schemeClr val="lt1"/>
              </a:buClr>
              <a:buSzPct val="100000"/>
              <a:buFont typeface="Calibri"/>
            </a:pPr>
            <a:r>
              <a:rPr lang="en" sz="2000">
                <a:solidFill>
                  <a:schemeClr val="lt1"/>
                </a:solidFill>
              </a:rPr>
              <a:t>gets rid of code duplication</a:t>
            </a:r>
          </a:p>
          <a:p>
            <a:pPr indent="-355600" lvl="1" marL="914400" rtl="0" algn="just">
              <a:spcBef>
                <a:spcPts val="0"/>
              </a:spcBef>
              <a:buClr>
                <a:schemeClr val="lt1"/>
              </a:buClr>
              <a:buSzPct val="100000"/>
              <a:buFont typeface="Calibri"/>
            </a:pPr>
            <a:r>
              <a:rPr lang="en" sz="2000">
                <a:solidFill>
                  <a:schemeClr val="lt1"/>
                </a:solidFill>
              </a:rPr>
              <a:t>makes the application more stable </a:t>
            </a:r>
          </a:p>
          <a:p>
            <a:pPr indent="457200" lvl="0" marL="457200" rtl="0" algn="just">
              <a:spcBef>
                <a:spcPts val="0"/>
              </a:spcBef>
              <a:buNone/>
            </a:pPr>
            <a:r>
              <a:rPr lang="en" sz="2000">
                <a:solidFill>
                  <a:schemeClr val="lt1"/>
                </a:solidFill>
              </a:rPr>
              <a:t>and easier to understand   </a:t>
            </a:r>
          </a:p>
          <a:p>
            <a:pPr indent="0" lvl="0" marL="457200" rtl="0" algn="just">
              <a:spcBef>
                <a:spcPts val="0"/>
              </a:spcBef>
              <a:buNone/>
            </a:pPr>
            <a:r>
              <a:rPr lang="en" sz="1800">
                <a:solidFill>
                  <a:schemeClr val="lt1"/>
                </a:solidFill>
              </a:rPr>
              <a:t>    </a:t>
            </a:r>
          </a:p>
          <a:p>
            <a:pPr indent="-342900" lvl="0" marL="342900" marR="0" rtl="0" algn="just">
              <a:spcBef>
                <a:spcPts val="640"/>
              </a:spcBef>
              <a:spcAft>
                <a:spcPts val="0"/>
              </a:spcAft>
              <a:buClr>
                <a:schemeClr val="dk1"/>
              </a:buClr>
              <a:buSzPct val="177777"/>
              <a:buFont typeface="Arial"/>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pic>
        <p:nvPicPr>
          <p:cNvPr id="327" name="Shape 327"/>
          <p:cNvPicPr preferRelativeResize="0"/>
          <p:nvPr/>
        </p:nvPicPr>
        <p:blipFill>
          <a:blip r:embed="rId3">
            <a:alphaModFix/>
          </a:blip>
          <a:stretch>
            <a:fillRect/>
          </a:stretch>
        </p:blipFill>
        <p:spPr>
          <a:xfrm>
            <a:off x="6055499" y="795875"/>
            <a:ext cx="3215299" cy="434762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333" name="Shape 333"/>
          <p:cNvSpPr txBox="1"/>
          <p:nvPr>
            <p:ph idx="1" type="body"/>
          </p:nvPr>
        </p:nvSpPr>
        <p:spPr>
          <a:xfrm>
            <a:off x="457200" y="465375"/>
            <a:ext cx="8229600" cy="3394500"/>
          </a:xfrm>
          <a:prstGeom prst="rect">
            <a:avLst/>
          </a:prstGeom>
        </p:spPr>
        <p:txBody>
          <a:bodyPr anchorCtr="0" anchor="t" bIns="91425" lIns="91425" rIns="91425" tIns="91425">
            <a:noAutofit/>
          </a:bodyPr>
          <a:lstStyle/>
          <a:p>
            <a:pPr indent="0" lvl="0" marL="0" algn="just">
              <a:spcBef>
                <a:spcPts val="0"/>
              </a:spcBef>
              <a:buNone/>
            </a:pPr>
            <a:r>
              <a:rPr i="1" lang="en" sz="2400">
                <a:solidFill>
                  <a:schemeClr val="lt1"/>
                </a:solidFill>
              </a:rPr>
              <a:t>By separating concerns into </a:t>
            </a:r>
            <a:r>
              <a:rPr i="1" lang="en" sz="2400" u="sng">
                <a:solidFill>
                  <a:schemeClr val="lt1"/>
                </a:solidFill>
              </a:rPr>
              <a:t>smaller</a:t>
            </a:r>
            <a:r>
              <a:rPr i="1" lang="en" sz="2400">
                <a:solidFill>
                  <a:schemeClr val="lt1"/>
                </a:solidFill>
              </a:rPr>
              <a:t>, and therefore </a:t>
            </a:r>
            <a:r>
              <a:rPr i="1" lang="en" sz="2400" u="sng">
                <a:solidFill>
                  <a:schemeClr val="lt1"/>
                </a:solidFill>
              </a:rPr>
              <a:t>more manageable pieces</a:t>
            </a:r>
            <a:r>
              <a:rPr i="1" lang="en" sz="2400">
                <a:solidFill>
                  <a:schemeClr val="lt1"/>
                </a:solidFill>
              </a:rPr>
              <a:t>, a problem takes less effort and time to solve!</a:t>
            </a:r>
          </a:p>
        </p:txBody>
      </p:sp>
      <p:pic>
        <p:nvPicPr>
          <p:cNvPr id="334" name="Shape 334"/>
          <p:cNvPicPr preferRelativeResize="0"/>
          <p:nvPr/>
        </p:nvPicPr>
        <p:blipFill>
          <a:blip r:embed="rId3">
            <a:alphaModFix/>
          </a:blip>
          <a:stretch>
            <a:fillRect/>
          </a:stretch>
        </p:blipFill>
        <p:spPr>
          <a:xfrm>
            <a:off x="2735037" y="1469575"/>
            <a:ext cx="3673924" cy="36739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idx="1" type="body"/>
          </p:nvPr>
        </p:nvSpPr>
        <p:spPr>
          <a:xfrm>
            <a:off x="457200" y="724600"/>
            <a:ext cx="8229600" cy="3870000"/>
          </a:xfrm>
          <a:prstGeom prst="rect">
            <a:avLst/>
          </a:prstGeom>
          <a:noFill/>
          <a:ln>
            <a:noFill/>
          </a:ln>
        </p:spPr>
        <p:txBody>
          <a:bodyPr anchorCtr="0" anchor="t" bIns="45700" lIns="91425" rIns="91425" tIns="45700">
            <a:noAutofit/>
          </a:bodyPr>
          <a:lstStyle/>
          <a:p>
            <a:pPr indent="-69850" lvl="0" marL="0" rtl="0">
              <a:lnSpc>
                <a:spcPct val="115000"/>
              </a:lnSpc>
              <a:spcBef>
                <a:spcPts val="0"/>
              </a:spcBef>
              <a:buClr>
                <a:schemeClr val="dk1"/>
              </a:buClr>
              <a:buSzPct val="55000"/>
              <a:buFont typeface="Arial"/>
              <a:buNone/>
            </a:pPr>
            <a:r>
              <a:t/>
            </a:r>
            <a:endParaRPr sz="2000">
              <a:solidFill>
                <a:srgbClr val="CC00CC"/>
              </a:solidFill>
              <a:latin typeface="Arial"/>
              <a:ea typeface="Arial"/>
              <a:cs typeface="Arial"/>
              <a:sym typeface="Arial"/>
            </a:endParaRPr>
          </a:p>
          <a:p>
            <a:pPr indent="-69850" lvl="0" marL="0" rtl="0">
              <a:lnSpc>
                <a:spcPct val="115000"/>
              </a:lnSpc>
              <a:spcBef>
                <a:spcPts val="0"/>
              </a:spcBef>
              <a:buClr>
                <a:schemeClr val="dk1"/>
              </a:buClr>
              <a:buSzPct val="55000"/>
              <a:buFont typeface="Arial"/>
              <a:buNone/>
            </a:pPr>
            <a:r>
              <a:t/>
            </a:r>
            <a:endParaRPr sz="2000">
              <a:solidFill>
                <a:srgbClr val="CC00CC"/>
              </a:solidFill>
              <a:latin typeface="Arial"/>
              <a:ea typeface="Arial"/>
              <a:cs typeface="Arial"/>
              <a:sym typeface="Arial"/>
            </a:endParaRPr>
          </a:p>
          <a:p>
            <a:pPr indent="-69850" lvl="0" marL="0" rtl="0">
              <a:lnSpc>
                <a:spcPct val="115000"/>
              </a:lnSpc>
              <a:spcBef>
                <a:spcPts val="0"/>
              </a:spcBef>
              <a:buClr>
                <a:schemeClr val="dk1"/>
              </a:buClr>
              <a:buSzPct val="55000"/>
              <a:buFont typeface="Arial"/>
              <a:buNone/>
            </a:pPr>
            <a:r>
              <a:t/>
            </a:r>
            <a:endParaRPr sz="2000">
              <a:solidFill>
                <a:srgbClr val="CC00CC"/>
              </a:solidFill>
              <a:latin typeface="Arial"/>
              <a:ea typeface="Arial"/>
              <a:cs typeface="Arial"/>
              <a:sym typeface="Arial"/>
            </a:endParaRPr>
          </a:p>
          <a:p>
            <a:pPr indent="-69850" lvl="0" marL="0" rtl="0">
              <a:lnSpc>
                <a:spcPct val="115000"/>
              </a:lnSpc>
              <a:spcBef>
                <a:spcPts val="0"/>
              </a:spcBef>
              <a:buClr>
                <a:schemeClr val="dk1"/>
              </a:buClr>
              <a:buSzPct val="55000"/>
              <a:buFont typeface="Arial"/>
              <a:buNone/>
            </a:pPr>
            <a:r>
              <a:rPr lang="en" sz="2000">
                <a:solidFill>
                  <a:schemeClr val="lt1"/>
                </a:solidFill>
                <a:latin typeface="Arial"/>
                <a:ea typeface="Arial"/>
                <a:cs typeface="Arial"/>
                <a:sym typeface="Arial"/>
              </a:rPr>
              <a:t> “</a:t>
            </a:r>
            <a:r>
              <a:rPr i="1" lang="en" sz="2000">
                <a:solidFill>
                  <a:schemeClr val="lt1"/>
                </a:solidFill>
                <a:latin typeface="Arial"/>
                <a:ea typeface="Arial"/>
                <a:cs typeface="Arial"/>
                <a:sym typeface="Arial"/>
              </a:rPr>
              <a:t>Separation of Concerns, even if not perfectly possible, is yet </a:t>
            </a:r>
          </a:p>
          <a:p>
            <a:pPr indent="387350" lvl="0" marL="0" rtl="0">
              <a:lnSpc>
                <a:spcPct val="115000"/>
              </a:lnSpc>
              <a:spcBef>
                <a:spcPts val="0"/>
              </a:spcBef>
              <a:buClr>
                <a:schemeClr val="dk1"/>
              </a:buClr>
              <a:buSzPct val="55000"/>
              <a:buFont typeface="Arial"/>
              <a:buNone/>
            </a:pPr>
            <a:r>
              <a:rPr i="1" lang="en" sz="2000">
                <a:solidFill>
                  <a:srgbClr val="CC00CC"/>
                </a:solidFill>
                <a:latin typeface="Arial"/>
                <a:ea typeface="Arial"/>
                <a:cs typeface="Arial"/>
                <a:sym typeface="Arial"/>
              </a:rPr>
              <a:t>the only technique for the effective ordering of one’s thoughts</a:t>
            </a:r>
            <a:r>
              <a:rPr i="1" lang="en" sz="2000">
                <a:solidFill>
                  <a:schemeClr val="lt1"/>
                </a:solidFill>
                <a:latin typeface="Arial"/>
                <a:ea typeface="Arial"/>
                <a:cs typeface="Arial"/>
                <a:sym typeface="Arial"/>
              </a:rPr>
              <a:t>, </a:t>
            </a:r>
          </a:p>
          <a:p>
            <a:pPr indent="-69850" lvl="0" marL="0" rtl="0">
              <a:lnSpc>
                <a:spcPct val="115000"/>
              </a:lnSpc>
              <a:spcBef>
                <a:spcPts val="0"/>
              </a:spcBef>
              <a:buClr>
                <a:schemeClr val="dk1"/>
              </a:buClr>
              <a:buSzPct val="55000"/>
              <a:buFont typeface="Arial"/>
              <a:buNone/>
            </a:pPr>
            <a:r>
              <a:rPr i="1" lang="en" sz="2000">
                <a:solidFill>
                  <a:schemeClr val="lt1"/>
                </a:solidFill>
                <a:latin typeface="Arial"/>
                <a:ea typeface="Arial"/>
                <a:cs typeface="Arial"/>
                <a:sym typeface="Arial"/>
              </a:rPr>
              <a:t>that I know of.</a:t>
            </a:r>
            <a:r>
              <a:rPr lang="en" sz="2000">
                <a:solidFill>
                  <a:schemeClr val="lt1"/>
                </a:solidFill>
                <a:latin typeface="Arial"/>
                <a:ea typeface="Arial"/>
                <a:cs typeface="Arial"/>
                <a:sym typeface="Arial"/>
              </a:rPr>
              <a:t>”</a:t>
            </a:r>
            <a:r>
              <a:rPr lang="en" sz="2000">
                <a:solidFill>
                  <a:srgbClr val="CC00CC"/>
                </a:solidFill>
                <a:latin typeface="Arial"/>
                <a:ea typeface="Arial"/>
                <a:cs typeface="Arial"/>
                <a:sym typeface="Arial"/>
              </a:rPr>
              <a:t> </a:t>
            </a:r>
          </a:p>
          <a:p>
            <a:pPr indent="387350" lvl="0" marL="5029200" rtl="0">
              <a:lnSpc>
                <a:spcPct val="115000"/>
              </a:lnSpc>
              <a:spcBef>
                <a:spcPts val="0"/>
              </a:spcBef>
              <a:buClr>
                <a:schemeClr val="dk1"/>
              </a:buClr>
              <a:buSzPct val="55000"/>
              <a:buFont typeface="Arial"/>
              <a:buNone/>
            </a:pPr>
            <a:r>
              <a:rPr lang="en" sz="2000">
                <a:solidFill>
                  <a:schemeClr val="lt1"/>
                </a:solidFill>
                <a:latin typeface="Arial"/>
                <a:ea typeface="Arial"/>
                <a:cs typeface="Arial"/>
                <a:sym typeface="Arial"/>
              </a:rPr>
              <a:t>— Edsger W. Dijkstra</a:t>
            </a:r>
          </a:p>
          <a:p>
            <a:pPr indent="-69850" lvl="0" marL="0" rtl="0">
              <a:lnSpc>
                <a:spcPct val="115000"/>
              </a:lnSpc>
              <a:spcBef>
                <a:spcPts val="0"/>
              </a:spcBef>
              <a:buClr>
                <a:schemeClr val="dk1"/>
              </a:buClr>
              <a:buSzPct val="68750"/>
              <a:buFont typeface="Arial"/>
              <a:buNone/>
            </a:pPr>
            <a:r>
              <a:t/>
            </a:r>
            <a:endParaRPr sz="16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t/>
            </a:r>
            <a:endParaRPr sz="1600">
              <a:solidFill>
                <a:srgbClr val="CC00CC"/>
              </a:solidFill>
            </a:endParaRPr>
          </a:p>
          <a:p>
            <a:pPr indent="-342900" lvl="0" marL="342900" marR="0" rtl="0" algn="just">
              <a:spcBef>
                <a:spcPts val="640"/>
              </a:spcBef>
              <a:spcAft>
                <a:spcPts val="0"/>
              </a:spcAft>
              <a:buClr>
                <a:schemeClr val="dk1"/>
              </a:buClr>
              <a:buSzPct val="177777"/>
              <a:buFont typeface="Arial"/>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Introduction</a:t>
            </a:r>
          </a:p>
        </p:txBody>
      </p:sp>
      <p:sp>
        <p:nvSpPr>
          <p:cNvPr id="141" name="Shape 141"/>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355600" lvl="0" marL="457200" rtl="0" algn="just">
              <a:spcBef>
                <a:spcPts val="0"/>
              </a:spcBef>
              <a:buClr>
                <a:schemeClr val="lt1"/>
              </a:buClr>
              <a:buSzPct val="100000"/>
            </a:pPr>
            <a:r>
              <a:rPr lang="en" sz="2000">
                <a:solidFill>
                  <a:schemeClr val="lt1"/>
                </a:solidFill>
                <a:latin typeface="Arial"/>
                <a:ea typeface="Arial"/>
                <a:cs typeface="Arial"/>
                <a:sym typeface="Arial"/>
              </a:rPr>
              <a:t>Object-oriented design is about </a:t>
            </a:r>
            <a:r>
              <a:rPr i="1" lang="en" sz="2000">
                <a:solidFill>
                  <a:schemeClr val="lt1"/>
                </a:solidFill>
                <a:latin typeface="Arial"/>
                <a:ea typeface="Arial"/>
                <a:cs typeface="Arial"/>
                <a:sym typeface="Arial"/>
              </a:rPr>
              <a:t>managing dependencies</a:t>
            </a:r>
            <a:r>
              <a:rPr lang="en" sz="2000">
                <a:solidFill>
                  <a:schemeClr val="lt1"/>
                </a:solidFill>
                <a:latin typeface="Arial"/>
                <a:ea typeface="Arial"/>
                <a:cs typeface="Arial"/>
                <a:sym typeface="Arial"/>
              </a:rPr>
              <a:t>.</a:t>
            </a:r>
          </a:p>
          <a:p>
            <a:pPr indent="-69850" lvl="0" marL="0" rtl="0" algn="just">
              <a:spcBef>
                <a:spcPts val="0"/>
              </a:spcBef>
              <a:buClr>
                <a:srgbClr val="000000"/>
              </a:buClr>
              <a:buSzPct val="55000"/>
              <a:buNone/>
            </a:pPr>
            <a:r>
              <a:t/>
            </a:r>
            <a:endParaRPr sz="2000">
              <a:solidFill>
                <a:schemeClr val="lt1"/>
              </a:solidFill>
              <a:latin typeface="Arial"/>
              <a:ea typeface="Arial"/>
              <a:cs typeface="Arial"/>
              <a:sym typeface="Arial"/>
            </a:endParaRPr>
          </a:p>
          <a:p>
            <a:pPr indent="-355600" lvl="0" marL="457200" rtl="0" algn="just">
              <a:spcBef>
                <a:spcPts val="0"/>
              </a:spcBef>
              <a:buClr>
                <a:schemeClr val="lt1"/>
              </a:buClr>
              <a:buSzPct val="100000"/>
            </a:pPr>
            <a:r>
              <a:rPr lang="en" sz="2000">
                <a:solidFill>
                  <a:schemeClr val="lt1"/>
                </a:solidFill>
                <a:latin typeface="Arial"/>
                <a:ea typeface="Arial"/>
                <a:cs typeface="Arial"/>
                <a:sym typeface="Arial"/>
              </a:rPr>
              <a:t>Every application is a collection of code </a:t>
            </a:r>
          </a:p>
          <a:p>
            <a:pPr indent="-355600" lvl="1" marL="914400" rtl="0" algn="just">
              <a:spcBef>
                <a:spcPts val="0"/>
              </a:spcBef>
              <a:buClr>
                <a:schemeClr val="lt1"/>
              </a:buClr>
              <a:buSzPct val="100000"/>
            </a:pPr>
            <a:r>
              <a:rPr lang="en" sz="2000">
                <a:solidFill>
                  <a:schemeClr val="lt1"/>
                </a:solidFill>
                <a:latin typeface="Arial"/>
                <a:ea typeface="Arial"/>
                <a:cs typeface="Arial"/>
                <a:sym typeface="Arial"/>
              </a:rPr>
              <a:t>The code’s arrangement is the </a:t>
            </a:r>
            <a:r>
              <a:rPr i="1" lang="en" sz="2000">
                <a:solidFill>
                  <a:srgbClr val="CC00CC"/>
                </a:solidFill>
                <a:latin typeface="Arial"/>
                <a:ea typeface="Arial"/>
                <a:cs typeface="Arial"/>
                <a:sym typeface="Arial"/>
              </a:rPr>
              <a:t>design</a:t>
            </a:r>
            <a:r>
              <a:rPr lang="en" sz="2000">
                <a:solidFill>
                  <a:schemeClr val="lt1"/>
                </a:solidFill>
                <a:latin typeface="Arial"/>
                <a:ea typeface="Arial"/>
                <a:cs typeface="Arial"/>
                <a:sym typeface="Arial"/>
              </a:rPr>
              <a:t>.</a:t>
            </a:r>
          </a:p>
          <a:p>
            <a:pPr indent="-69850" lvl="0" marL="0" rtl="0" algn="just">
              <a:spcBef>
                <a:spcPts val="0"/>
              </a:spcBef>
              <a:buClr>
                <a:srgbClr val="000000"/>
              </a:buClr>
              <a:buSzPct val="55000"/>
              <a:buNone/>
            </a:pPr>
            <a:r>
              <a:t/>
            </a:r>
            <a:endParaRPr sz="2000">
              <a:solidFill>
                <a:schemeClr val="lt1"/>
              </a:solidFill>
              <a:latin typeface="Arial"/>
              <a:ea typeface="Arial"/>
              <a:cs typeface="Arial"/>
              <a:sym typeface="Arial"/>
            </a:endParaRPr>
          </a:p>
          <a:p>
            <a:pPr indent="-355600" lvl="0" marL="457200" rtl="0" algn="just">
              <a:spcBef>
                <a:spcPts val="0"/>
              </a:spcBef>
              <a:buClr>
                <a:schemeClr val="lt1"/>
              </a:buClr>
              <a:buSzPct val="100000"/>
            </a:pPr>
            <a:r>
              <a:rPr lang="en" sz="2000">
                <a:solidFill>
                  <a:schemeClr val="lt1"/>
                </a:solidFill>
                <a:latin typeface="Arial"/>
                <a:ea typeface="Arial"/>
                <a:cs typeface="Arial"/>
                <a:sym typeface="Arial"/>
              </a:rPr>
              <a:t>Software Design →  the art of arranging code</a:t>
            </a:r>
          </a:p>
          <a:p>
            <a:pPr indent="0" lvl="0" marL="0" marR="0" rtl="0" algn="just">
              <a:spcBef>
                <a:spcPts val="560"/>
              </a:spcBef>
              <a:spcAft>
                <a:spcPts val="0"/>
              </a:spcAft>
              <a:buNone/>
            </a:pPr>
            <a:r>
              <a:t/>
            </a:r>
            <a:endParaRPr/>
          </a:p>
          <a:p>
            <a:pPr indent="-342900" lvl="0" marL="342900" marR="0" rtl="0" algn="just">
              <a:spcBef>
                <a:spcPts val="640"/>
              </a:spcBef>
              <a:spcAft>
                <a:spcPts val="0"/>
              </a:spcAft>
              <a:buClr>
                <a:schemeClr val="dk1"/>
              </a:buClr>
              <a:buSzPct val="25000"/>
              <a:buFont typeface="Arial"/>
              <a:buNone/>
            </a:pPr>
            <a:r>
              <a:t/>
            </a:r>
            <a:endParaRPr b="1" i="0" sz="3200" u="none" cap="none" strike="noStrike">
              <a:solidFill>
                <a:schemeClr val="lt1"/>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chemeClr val="lt1"/>
              </a:solidFill>
              <a:latin typeface="Calibri"/>
              <a:ea typeface="Calibri"/>
              <a:cs typeface="Calibri"/>
              <a:sym typeface="Calibri"/>
            </a:endParaRPr>
          </a:p>
        </p:txBody>
      </p:sp>
      <p:pic>
        <p:nvPicPr>
          <p:cNvPr id="142" name="Shape 142"/>
          <p:cNvPicPr preferRelativeResize="0"/>
          <p:nvPr/>
        </p:nvPicPr>
        <p:blipFill>
          <a:blip r:embed="rId3">
            <a:alphaModFix/>
          </a:blip>
          <a:stretch>
            <a:fillRect/>
          </a:stretch>
        </p:blipFill>
        <p:spPr>
          <a:xfrm>
            <a:off x="5624624" y="3337500"/>
            <a:ext cx="3713074" cy="1676875"/>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Overview</a:t>
            </a:r>
            <a:br>
              <a:rPr b="0" i="0" lang="en" sz="3959" u="none" cap="none" strike="noStrike">
                <a:solidFill>
                  <a:srgbClr val="FF0000"/>
                </a:solidFill>
                <a:latin typeface="Calibri"/>
                <a:ea typeface="Calibri"/>
                <a:cs typeface="Calibri"/>
                <a:sym typeface="Calibri"/>
              </a:rPr>
            </a:br>
          </a:p>
        </p:txBody>
      </p:sp>
      <p:sp>
        <p:nvSpPr>
          <p:cNvPr id="345" name="Shape 345"/>
          <p:cNvSpPr txBox="1"/>
          <p:nvPr>
            <p:ph idx="1" type="body"/>
          </p:nvPr>
        </p:nvSpPr>
        <p:spPr>
          <a:xfrm>
            <a:off x="457200" y="636750"/>
            <a:ext cx="8229600" cy="38700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2000">
              <a:solidFill>
                <a:schemeClr val="lt1"/>
              </a:solidFill>
            </a:endParaRPr>
          </a:p>
          <a:p>
            <a:pPr indent="0" lvl="0" marL="0" marR="0" rtl="0" algn="just">
              <a:lnSpc>
                <a:spcPct val="100000"/>
              </a:lnSpc>
              <a:spcBef>
                <a:spcPts val="0"/>
              </a:spcBef>
              <a:spcAft>
                <a:spcPts val="0"/>
              </a:spcAft>
              <a:buNone/>
            </a:pPr>
            <a:r>
              <a:t/>
            </a:r>
            <a:endParaRPr sz="2400">
              <a:solidFill>
                <a:schemeClr val="lt1"/>
              </a:solidFill>
            </a:endParaRPr>
          </a:p>
          <a:p>
            <a:pPr indent="-381000" lvl="0" marL="457200" marR="0" rtl="0" algn="just">
              <a:lnSpc>
                <a:spcPct val="100000"/>
              </a:lnSpc>
              <a:spcBef>
                <a:spcPts val="0"/>
              </a:spcBef>
              <a:spcAft>
                <a:spcPts val="0"/>
              </a:spcAft>
              <a:buClr>
                <a:schemeClr val="lt1"/>
              </a:buClr>
              <a:buSzPct val="100000"/>
              <a:buFont typeface="Calibri"/>
            </a:pPr>
            <a:r>
              <a:rPr lang="en" sz="2400">
                <a:solidFill>
                  <a:schemeClr val="lt1"/>
                </a:solidFill>
              </a:rPr>
              <a:t>Single Responsibility Principle</a:t>
            </a:r>
          </a:p>
          <a:p>
            <a:pPr indent="-381000" lvl="0" marL="457200" marR="0" rtl="0" algn="just">
              <a:lnSpc>
                <a:spcPct val="100000"/>
              </a:lnSpc>
              <a:spcBef>
                <a:spcPts val="0"/>
              </a:spcBef>
              <a:spcAft>
                <a:spcPts val="0"/>
              </a:spcAft>
              <a:buClr>
                <a:schemeClr val="lt1"/>
              </a:buClr>
              <a:buSzPct val="100000"/>
            </a:pPr>
            <a:r>
              <a:rPr lang="en" sz="2400">
                <a:solidFill>
                  <a:schemeClr val="lt1"/>
                </a:solidFill>
              </a:rPr>
              <a:t>Separation of Concerns</a:t>
            </a:r>
          </a:p>
          <a:p>
            <a:pPr indent="-381000" lvl="0" marL="457200" marR="0" rtl="0" algn="just">
              <a:lnSpc>
                <a:spcPct val="100000"/>
              </a:lnSpc>
              <a:spcBef>
                <a:spcPts val="0"/>
              </a:spcBef>
              <a:spcAft>
                <a:spcPts val="0"/>
              </a:spcAft>
              <a:buClr>
                <a:schemeClr val="lt1"/>
              </a:buClr>
              <a:buSzPct val="100000"/>
            </a:pPr>
            <a:r>
              <a:rPr lang="en" sz="2400">
                <a:solidFill>
                  <a:schemeClr val="lt1"/>
                </a:solidFill>
                <a:highlight>
                  <a:srgbClr val="FF00FF"/>
                </a:highlight>
              </a:rPr>
              <a:t>Dependencies &amp; Coupling</a:t>
            </a:r>
          </a:p>
          <a:p>
            <a:pPr indent="-381000" lvl="0" marL="457200" marR="0" rtl="0" algn="just">
              <a:lnSpc>
                <a:spcPct val="100000"/>
              </a:lnSpc>
              <a:spcBef>
                <a:spcPts val="0"/>
              </a:spcBef>
              <a:spcAft>
                <a:spcPts val="0"/>
              </a:spcAft>
              <a:buClr>
                <a:schemeClr val="lt1"/>
              </a:buClr>
              <a:buSzPct val="100000"/>
            </a:pPr>
            <a:r>
              <a:rPr lang="en" sz="2400">
                <a:solidFill>
                  <a:schemeClr val="lt1"/>
                </a:solidFill>
              </a:rPr>
              <a:t>Stepwise Refinement</a:t>
            </a: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457200" y="41792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351" name="Shape 351"/>
          <p:cNvSpPr txBox="1"/>
          <p:nvPr>
            <p:ph idx="1" type="body"/>
          </p:nvPr>
        </p:nvSpPr>
        <p:spPr>
          <a:xfrm>
            <a:off x="457200" y="2698000"/>
            <a:ext cx="8229600" cy="1498800"/>
          </a:xfrm>
          <a:prstGeom prst="rect">
            <a:avLst/>
          </a:prstGeom>
        </p:spPr>
        <p:txBody>
          <a:bodyPr anchorCtr="0" anchor="t" bIns="91425" lIns="91425" rIns="91425" tIns="91425">
            <a:noAutofit/>
          </a:bodyPr>
          <a:lstStyle/>
          <a:p>
            <a:pPr indent="0" lvl="0" rtl="0" algn="just">
              <a:spcBef>
                <a:spcPts val="0"/>
              </a:spcBef>
              <a:buNone/>
            </a:pPr>
            <a:r>
              <a:rPr lang="en" sz="2400">
                <a:solidFill>
                  <a:schemeClr val="lt1"/>
                </a:solidFill>
                <a:latin typeface="Arial"/>
                <a:ea typeface="Arial"/>
                <a:cs typeface="Arial"/>
                <a:sym typeface="Arial"/>
              </a:rPr>
              <a:t>An object </a:t>
            </a:r>
            <a:r>
              <a:rPr i="1" lang="en" sz="2400">
                <a:solidFill>
                  <a:srgbClr val="CC00CC"/>
                </a:solidFill>
                <a:latin typeface="Arial"/>
                <a:ea typeface="Arial"/>
                <a:cs typeface="Arial"/>
                <a:sym typeface="Arial"/>
              </a:rPr>
              <a:t>depends</a:t>
            </a:r>
            <a:r>
              <a:rPr lang="en" sz="2400">
                <a:solidFill>
                  <a:schemeClr val="lt1"/>
                </a:solidFill>
                <a:latin typeface="Arial"/>
                <a:ea typeface="Arial"/>
                <a:cs typeface="Arial"/>
                <a:sym typeface="Arial"/>
              </a:rPr>
              <a:t> on another object if, when one </a:t>
            </a:r>
          </a:p>
          <a:p>
            <a:pPr indent="0" lvl="0" rtl="0" algn="just">
              <a:spcBef>
                <a:spcPts val="0"/>
              </a:spcBef>
              <a:buNone/>
            </a:pPr>
            <a:r>
              <a:rPr lang="en" sz="2400">
                <a:solidFill>
                  <a:schemeClr val="lt1"/>
                </a:solidFill>
                <a:latin typeface="Arial"/>
                <a:ea typeface="Arial"/>
                <a:cs typeface="Arial"/>
                <a:sym typeface="Arial"/>
              </a:rPr>
              <a:t>object changes, the other might be forced </a:t>
            </a:r>
          </a:p>
          <a:p>
            <a:pPr indent="-69850" lvl="0" rtl="0" algn="just">
              <a:spcBef>
                <a:spcPts val="0"/>
              </a:spcBef>
              <a:buClr>
                <a:schemeClr val="dk1"/>
              </a:buClr>
              <a:buSzPct val="45833"/>
              <a:buFont typeface="Arial"/>
              <a:buNone/>
            </a:pPr>
            <a:r>
              <a:rPr lang="en" sz="2400">
                <a:solidFill>
                  <a:schemeClr val="lt1"/>
                </a:solidFill>
                <a:latin typeface="Arial"/>
                <a:ea typeface="Arial"/>
                <a:cs typeface="Arial"/>
                <a:sym typeface="Arial"/>
              </a:rPr>
              <a:t>to change in turn.</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sz="3900">
                <a:solidFill>
                  <a:srgbClr val="FFFFFF"/>
                </a:solidFill>
              </a:rPr>
              <a:t>Examples of Dependencies</a:t>
            </a:r>
          </a:p>
        </p:txBody>
      </p:sp>
      <p:sp>
        <p:nvSpPr>
          <p:cNvPr id="357" name="Shape 357"/>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358" name="Shape 358"/>
          <p:cNvPicPr preferRelativeResize="0"/>
          <p:nvPr/>
        </p:nvPicPr>
        <p:blipFill>
          <a:blip r:embed="rId3">
            <a:alphaModFix/>
          </a:blip>
          <a:stretch>
            <a:fillRect/>
          </a:stretch>
        </p:blipFill>
        <p:spPr>
          <a:xfrm rot="-461821">
            <a:off x="5950674" y="1398749"/>
            <a:ext cx="3052180" cy="1286500"/>
          </a:xfrm>
          <a:prstGeom prst="rect">
            <a:avLst/>
          </a:prstGeom>
          <a:noFill/>
          <a:ln>
            <a:noFill/>
          </a:ln>
        </p:spPr>
      </p:pic>
      <p:pic>
        <p:nvPicPr>
          <p:cNvPr id="359" name="Shape 359"/>
          <p:cNvPicPr preferRelativeResize="0"/>
          <p:nvPr/>
        </p:nvPicPr>
        <p:blipFill>
          <a:blip r:embed="rId4">
            <a:alphaModFix/>
          </a:blip>
          <a:stretch>
            <a:fillRect/>
          </a:stretch>
        </p:blipFill>
        <p:spPr>
          <a:xfrm>
            <a:off x="78200" y="1306001"/>
            <a:ext cx="2779925" cy="1471997"/>
          </a:xfrm>
          <a:prstGeom prst="rect">
            <a:avLst/>
          </a:prstGeom>
          <a:noFill/>
          <a:ln>
            <a:noFill/>
          </a:ln>
        </p:spPr>
      </p:pic>
      <p:pic>
        <p:nvPicPr>
          <p:cNvPr id="360" name="Shape 360"/>
          <p:cNvPicPr preferRelativeResize="0"/>
          <p:nvPr/>
        </p:nvPicPr>
        <p:blipFill>
          <a:blip r:embed="rId5">
            <a:alphaModFix/>
          </a:blip>
          <a:stretch>
            <a:fillRect/>
          </a:stretch>
        </p:blipFill>
        <p:spPr>
          <a:xfrm>
            <a:off x="3256750" y="1121049"/>
            <a:ext cx="2222899" cy="1599275"/>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sz="3900">
                <a:solidFill>
                  <a:srgbClr val="FFFFFF"/>
                </a:solidFill>
              </a:rPr>
              <a:t>Examples of Dependencies</a:t>
            </a:r>
          </a:p>
        </p:txBody>
      </p:sp>
      <p:sp>
        <p:nvSpPr>
          <p:cNvPr id="366" name="Shape 366"/>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367" name="Shape 367"/>
          <p:cNvPicPr preferRelativeResize="0"/>
          <p:nvPr/>
        </p:nvPicPr>
        <p:blipFill>
          <a:blip r:embed="rId3">
            <a:alphaModFix/>
          </a:blip>
          <a:stretch>
            <a:fillRect/>
          </a:stretch>
        </p:blipFill>
        <p:spPr>
          <a:xfrm>
            <a:off x="3508058" y="3389150"/>
            <a:ext cx="2127882" cy="1683699"/>
          </a:xfrm>
          <a:prstGeom prst="rect">
            <a:avLst/>
          </a:prstGeom>
          <a:noFill/>
          <a:ln>
            <a:noFill/>
          </a:ln>
        </p:spPr>
      </p:pic>
      <p:cxnSp>
        <p:nvCxnSpPr>
          <p:cNvPr id="368" name="Shape 368"/>
          <p:cNvCxnSpPr>
            <a:endCxn id="367" idx="1"/>
          </p:cNvCxnSpPr>
          <p:nvPr/>
        </p:nvCxnSpPr>
        <p:spPr>
          <a:xfrm>
            <a:off x="1554159" y="2472999"/>
            <a:ext cx="1953899" cy="1757999"/>
          </a:xfrm>
          <a:prstGeom prst="straightConnector1">
            <a:avLst/>
          </a:prstGeom>
          <a:noFill/>
          <a:ln cap="flat" cmpd="sng" w="38100">
            <a:solidFill>
              <a:srgbClr val="FF00FF"/>
            </a:solidFill>
            <a:prstDash val="solid"/>
            <a:round/>
            <a:headEnd len="lg" w="lg" type="none"/>
            <a:tailEnd len="lg" w="lg" type="triangle"/>
          </a:ln>
        </p:spPr>
      </p:cxnSp>
      <p:cxnSp>
        <p:nvCxnSpPr>
          <p:cNvPr id="369" name="Shape 369"/>
          <p:cNvCxnSpPr>
            <a:endCxn id="367" idx="0"/>
          </p:cNvCxnSpPr>
          <p:nvPr/>
        </p:nvCxnSpPr>
        <p:spPr>
          <a:xfrm>
            <a:off x="4267500" y="2331650"/>
            <a:ext cx="304500" cy="1057500"/>
          </a:xfrm>
          <a:prstGeom prst="straightConnector1">
            <a:avLst/>
          </a:prstGeom>
          <a:noFill/>
          <a:ln cap="flat" cmpd="sng" w="38100">
            <a:solidFill>
              <a:srgbClr val="FF00FF"/>
            </a:solidFill>
            <a:prstDash val="solid"/>
            <a:round/>
            <a:headEnd len="lg" w="lg" type="none"/>
            <a:tailEnd len="lg" w="lg" type="triangle"/>
          </a:ln>
        </p:spPr>
      </p:cxnSp>
      <p:pic>
        <p:nvPicPr>
          <p:cNvPr id="370" name="Shape 370"/>
          <p:cNvPicPr preferRelativeResize="0"/>
          <p:nvPr/>
        </p:nvPicPr>
        <p:blipFill>
          <a:blip r:embed="rId4">
            <a:alphaModFix/>
          </a:blip>
          <a:stretch>
            <a:fillRect/>
          </a:stretch>
        </p:blipFill>
        <p:spPr>
          <a:xfrm>
            <a:off x="3256750" y="1121049"/>
            <a:ext cx="2222899" cy="1599275"/>
          </a:xfrm>
          <a:prstGeom prst="rect">
            <a:avLst/>
          </a:prstGeom>
          <a:noFill/>
          <a:ln>
            <a:noFill/>
          </a:ln>
        </p:spPr>
      </p:pic>
      <p:cxnSp>
        <p:nvCxnSpPr>
          <p:cNvPr id="371" name="Shape 371"/>
          <p:cNvCxnSpPr>
            <a:endCxn id="367" idx="3"/>
          </p:cNvCxnSpPr>
          <p:nvPr/>
        </p:nvCxnSpPr>
        <p:spPr>
          <a:xfrm flipH="1">
            <a:off x="5635941" y="2274999"/>
            <a:ext cx="1923900" cy="1955999"/>
          </a:xfrm>
          <a:prstGeom prst="straightConnector1">
            <a:avLst/>
          </a:prstGeom>
          <a:noFill/>
          <a:ln cap="flat" cmpd="sng" w="38100">
            <a:solidFill>
              <a:srgbClr val="FF00FF"/>
            </a:solidFill>
            <a:prstDash val="solid"/>
            <a:round/>
            <a:headEnd len="lg" w="lg" type="none"/>
            <a:tailEnd len="lg" w="lg" type="triangle"/>
          </a:ln>
        </p:spPr>
      </p:cxnSp>
      <p:pic>
        <p:nvPicPr>
          <p:cNvPr id="372" name="Shape 372"/>
          <p:cNvPicPr preferRelativeResize="0"/>
          <p:nvPr/>
        </p:nvPicPr>
        <p:blipFill>
          <a:blip r:embed="rId5">
            <a:alphaModFix/>
          </a:blip>
          <a:stretch>
            <a:fillRect/>
          </a:stretch>
        </p:blipFill>
        <p:spPr>
          <a:xfrm rot="-461821">
            <a:off x="5950674" y="1398749"/>
            <a:ext cx="3052180" cy="1286500"/>
          </a:xfrm>
          <a:prstGeom prst="rect">
            <a:avLst/>
          </a:prstGeom>
          <a:noFill/>
          <a:ln>
            <a:noFill/>
          </a:ln>
        </p:spPr>
      </p:pic>
      <p:pic>
        <p:nvPicPr>
          <p:cNvPr id="373" name="Shape 373"/>
          <p:cNvPicPr preferRelativeResize="0"/>
          <p:nvPr/>
        </p:nvPicPr>
        <p:blipFill>
          <a:blip r:embed="rId6">
            <a:alphaModFix/>
          </a:blip>
          <a:stretch>
            <a:fillRect/>
          </a:stretch>
        </p:blipFill>
        <p:spPr>
          <a:xfrm>
            <a:off x="78200" y="1306001"/>
            <a:ext cx="2779925" cy="1471997"/>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sz="3900">
                <a:solidFill>
                  <a:srgbClr val="FFFFFF"/>
                </a:solidFill>
              </a:rPr>
              <a:t>Examples of Dependencies</a:t>
            </a:r>
          </a:p>
        </p:txBody>
      </p:sp>
      <p:sp>
        <p:nvSpPr>
          <p:cNvPr id="379" name="Shape 379"/>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380" name="Shape 380"/>
          <p:cNvPicPr preferRelativeResize="0"/>
          <p:nvPr/>
        </p:nvPicPr>
        <p:blipFill>
          <a:blip r:embed="rId3">
            <a:alphaModFix/>
          </a:blip>
          <a:stretch>
            <a:fillRect/>
          </a:stretch>
        </p:blipFill>
        <p:spPr>
          <a:xfrm>
            <a:off x="3508058" y="3389150"/>
            <a:ext cx="2127882" cy="1683699"/>
          </a:xfrm>
          <a:prstGeom prst="rect">
            <a:avLst/>
          </a:prstGeom>
          <a:noFill/>
          <a:ln>
            <a:noFill/>
          </a:ln>
        </p:spPr>
      </p:pic>
      <p:cxnSp>
        <p:nvCxnSpPr>
          <p:cNvPr id="381" name="Shape 381"/>
          <p:cNvCxnSpPr>
            <a:endCxn id="380" idx="1"/>
          </p:cNvCxnSpPr>
          <p:nvPr/>
        </p:nvCxnSpPr>
        <p:spPr>
          <a:xfrm>
            <a:off x="1554159" y="2472999"/>
            <a:ext cx="1953899" cy="1757999"/>
          </a:xfrm>
          <a:prstGeom prst="straightConnector1">
            <a:avLst/>
          </a:prstGeom>
          <a:noFill/>
          <a:ln cap="flat" cmpd="sng" w="38100">
            <a:solidFill>
              <a:srgbClr val="FF00FF"/>
            </a:solidFill>
            <a:prstDash val="solid"/>
            <a:round/>
            <a:headEnd len="lg" w="lg" type="none"/>
            <a:tailEnd len="lg" w="lg" type="triangle"/>
          </a:ln>
        </p:spPr>
      </p:cxnSp>
      <p:cxnSp>
        <p:nvCxnSpPr>
          <p:cNvPr id="382" name="Shape 382"/>
          <p:cNvCxnSpPr>
            <a:endCxn id="380" idx="0"/>
          </p:cNvCxnSpPr>
          <p:nvPr/>
        </p:nvCxnSpPr>
        <p:spPr>
          <a:xfrm>
            <a:off x="4267500" y="2331650"/>
            <a:ext cx="304500" cy="1057500"/>
          </a:xfrm>
          <a:prstGeom prst="straightConnector1">
            <a:avLst/>
          </a:prstGeom>
          <a:noFill/>
          <a:ln cap="flat" cmpd="sng" w="38100">
            <a:solidFill>
              <a:srgbClr val="FF00FF"/>
            </a:solidFill>
            <a:prstDash val="solid"/>
            <a:round/>
            <a:headEnd len="lg" w="lg" type="none"/>
            <a:tailEnd len="lg" w="lg" type="triangle"/>
          </a:ln>
        </p:spPr>
      </p:cxnSp>
      <p:pic>
        <p:nvPicPr>
          <p:cNvPr id="383" name="Shape 383"/>
          <p:cNvPicPr preferRelativeResize="0"/>
          <p:nvPr/>
        </p:nvPicPr>
        <p:blipFill>
          <a:blip r:embed="rId4">
            <a:alphaModFix/>
          </a:blip>
          <a:stretch>
            <a:fillRect/>
          </a:stretch>
        </p:blipFill>
        <p:spPr>
          <a:xfrm>
            <a:off x="3256750" y="1121049"/>
            <a:ext cx="2222899" cy="1599275"/>
          </a:xfrm>
          <a:prstGeom prst="rect">
            <a:avLst/>
          </a:prstGeom>
          <a:noFill/>
          <a:ln>
            <a:noFill/>
          </a:ln>
        </p:spPr>
      </p:pic>
      <p:cxnSp>
        <p:nvCxnSpPr>
          <p:cNvPr id="384" name="Shape 384"/>
          <p:cNvCxnSpPr>
            <a:endCxn id="380" idx="3"/>
          </p:cNvCxnSpPr>
          <p:nvPr/>
        </p:nvCxnSpPr>
        <p:spPr>
          <a:xfrm flipH="1">
            <a:off x="5635941" y="2274999"/>
            <a:ext cx="1923900" cy="1955999"/>
          </a:xfrm>
          <a:prstGeom prst="straightConnector1">
            <a:avLst/>
          </a:prstGeom>
          <a:noFill/>
          <a:ln cap="flat" cmpd="sng" w="38100">
            <a:solidFill>
              <a:srgbClr val="FF00FF"/>
            </a:solidFill>
            <a:prstDash val="solid"/>
            <a:round/>
            <a:headEnd len="lg" w="lg" type="none"/>
            <a:tailEnd len="lg" w="lg" type="triangle"/>
          </a:ln>
        </p:spPr>
      </p:cxnSp>
      <p:pic>
        <p:nvPicPr>
          <p:cNvPr id="385" name="Shape 385"/>
          <p:cNvPicPr preferRelativeResize="0"/>
          <p:nvPr/>
        </p:nvPicPr>
        <p:blipFill>
          <a:blip r:embed="rId5">
            <a:alphaModFix/>
          </a:blip>
          <a:stretch>
            <a:fillRect/>
          </a:stretch>
        </p:blipFill>
        <p:spPr>
          <a:xfrm rot="-461821">
            <a:off x="5950674" y="1398749"/>
            <a:ext cx="3052180" cy="1286500"/>
          </a:xfrm>
          <a:prstGeom prst="rect">
            <a:avLst/>
          </a:prstGeom>
          <a:noFill/>
          <a:ln>
            <a:noFill/>
          </a:ln>
        </p:spPr>
      </p:pic>
      <p:pic>
        <p:nvPicPr>
          <p:cNvPr id="386" name="Shape 386"/>
          <p:cNvPicPr preferRelativeResize="0"/>
          <p:nvPr/>
        </p:nvPicPr>
        <p:blipFill>
          <a:blip r:embed="rId6">
            <a:alphaModFix/>
          </a:blip>
          <a:stretch>
            <a:fillRect/>
          </a:stretch>
        </p:blipFill>
        <p:spPr>
          <a:xfrm>
            <a:off x="78200" y="1306001"/>
            <a:ext cx="2779925" cy="1471997"/>
          </a:xfrm>
          <a:prstGeom prst="rect">
            <a:avLst/>
          </a:prstGeom>
          <a:noFill/>
          <a:ln>
            <a:noFill/>
          </a:ln>
        </p:spPr>
      </p:pic>
      <p:cxnSp>
        <p:nvCxnSpPr>
          <p:cNvPr id="387" name="Shape 387"/>
          <p:cNvCxnSpPr/>
          <p:nvPr/>
        </p:nvCxnSpPr>
        <p:spPr>
          <a:xfrm rot="10800000">
            <a:off x="2146300" y="2565500"/>
            <a:ext cx="1790700" cy="1384200"/>
          </a:xfrm>
          <a:prstGeom prst="straightConnector1">
            <a:avLst/>
          </a:prstGeom>
          <a:noFill/>
          <a:ln cap="flat" cmpd="sng" w="28575">
            <a:solidFill>
              <a:srgbClr val="FFFF00"/>
            </a:solidFill>
            <a:prstDash val="dash"/>
            <a:round/>
            <a:headEnd len="lg" w="lg" type="none"/>
            <a:tailEnd len="lg" w="lg" type="triangle"/>
          </a:ln>
        </p:spPr>
      </p:cxnSp>
      <p:cxnSp>
        <p:nvCxnSpPr>
          <p:cNvPr id="388" name="Shape 388"/>
          <p:cNvCxnSpPr/>
          <p:nvPr/>
        </p:nvCxnSpPr>
        <p:spPr>
          <a:xfrm flipH="1" rot="10800000">
            <a:off x="5549900" y="2374900"/>
            <a:ext cx="1282800" cy="1371600"/>
          </a:xfrm>
          <a:prstGeom prst="straightConnector1">
            <a:avLst/>
          </a:prstGeom>
          <a:noFill/>
          <a:ln cap="flat" cmpd="sng" w="28575">
            <a:solidFill>
              <a:srgbClr val="FFFF00"/>
            </a:solidFill>
            <a:prstDash val="dash"/>
            <a:round/>
            <a:headEnd len="lg" w="lg" type="none"/>
            <a:tailEnd len="lg" w="lg" type="triangle"/>
          </a:ln>
        </p:spPr>
      </p:cxnSp>
      <p:cxnSp>
        <p:nvCxnSpPr>
          <p:cNvPr id="389" name="Shape 389"/>
          <p:cNvCxnSpPr/>
          <p:nvPr/>
        </p:nvCxnSpPr>
        <p:spPr>
          <a:xfrm rot="10800000">
            <a:off x="4800800" y="2197000"/>
            <a:ext cx="215700" cy="1168500"/>
          </a:xfrm>
          <a:prstGeom prst="straightConnector1">
            <a:avLst/>
          </a:prstGeom>
          <a:noFill/>
          <a:ln cap="flat" cmpd="sng" w="28575">
            <a:solidFill>
              <a:srgbClr val="FFFF00"/>
            </a:solidFill>
            <a:prstDash val="dash"/>
            <a:round/>
            <a:headEnd len="lg" w="lg" type="none"/>
            <a:tailEnd len="lg" w="lg" type="triangle"/>
          </a:ln>
        </p:spPr>
      </p:cxn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pic>
        <p:nvPicPr>
          <p:cNvPr id="394" name="Shape 394"/>
          <p:cNvPicPr preferRelativeResize="0"/>
          <p:nvPr/>
        </p:nvPicPr>
        <p:blipFill>
          <a:blip r:embed="rId3">
            <a:alphaModFix/>
          </a:blip>
          <a:stretch>
            <a:fillRect/>
          </a:stretch>
        </p:blipFill>
        <p:spPr>
          <a:xfrm>
            <a:off x="3152775" y="100012"/>
            <a:ext cx="2838450" cy="4943475"/>
          </a:xfrm>
          <a:prstGeom prst="rect">
            <a:avLst/>
          </a:prstGeom>
          <a:noFill/>
          <a:ln>
            <a:noFill/>
          </a:ln>
        </p:spPr>
      </p:pic>
      <p:sp>
        <p:nvSpPr>
          <p:cNvPr id="395" name="Shape 395"/>
          <p:cNvSpPr txBox="1"/>
          <p:nvPr>
            <p:ph idx="1" type="body"/>
          </p:nvPr>
        </p:nvSpPr>
        <p:spPr>
          <a:xfrm>
            <a:off x="204450" y="789150"/>
            <a:ext cx="2838300" cy="2913000"/>
          </a:xfrm>
          <a:prstGeom prst="rect">
            <a:avLst/>
          </a:prstGeom>
          <a:noFill/>
          <a:ln>
            <a:noFill/>
          </a:ln>
        </p:spPr>
        <p:txBody>
          <a:bodyPr anchorCtr="0" anchor="t" bIns="45700" lIns="91425" rIns="91425" tIns="45700">
            <a:noAutofit/>
          </a:bodyPr>
          <a:lstStyle/>
          <a:p>
            <a:pPr indent="-69850" lvl="0" rtl="0" algn="just">
              <a:spcBef>
                <a:spcPts val="0"/>
              </a:spcBef>
              <a:buClr>
                <a:schemeClr val="dk1"/>
              </a:buClr>
              <a:buSzPct val="55000"/>
              <a:buFont typeface="Arial"/>
              <a:buNone/>
            </a:pPr>
            <a:r>
              <a:rPr lang="en" sz="2000">
                <a:solidFill>
                  <a:schemeClr val="lt1"/>
                </a:solidFill>
                <a:latin typeface="Arial"/>
                <a:ea typeface="Arial"/>
                <a:cs typeface="Arial"/>
                <a:sym typeface="Arial"/>
              </a:rPr>
              <a:t>Some other examples</a:t>
            </a:r>
          </a:p>
          <a:p>
            <a:pPr indent="-69850" lvl="0" rtl="0" algn="just">
              <a:spcBef>
                <a:spcPts val="0"/>
              </a:spcBef>
              <a:buClr>
                <a:schemeClr val="dk1"/>
              </a:buClr>
              <a:buSzPct val="55000"/>
              <a:buFont typeface="Arial"/>
              <a:buNone/>
            </a:pPr>
            <a:r>
              <a:rPr lang="en" sz="2000">
                <a:solidFill>
                  <a:schemeClr val="lt1"/>
                </a:solidFill>
                <a:latin typeface="Arial"/>
                <a:ea typeface="Arial"/>
                <a:cs typeface="Arial"/>
                <a:sym typeface="Arial"/>
              </a:rPr>
              <a:t>are in the case </a:t>
            </a:r>
          </a:p>
          <a:p>
            <a:pPr indent="-69850" lvl="0" rtl="0" algn="just">
              <a:spcBef>
                <a:spcPts val="0"/>
              </a:spcBef>
              <a:buClr>
                <a:schemeClr val="dk1"/>
              </a:buClr>
              <a:buSzPct val="55000"/>
              <a:buFont typeface="Arial"/>
              <a:buNone/>
            </a:pPr>
            <a:r>
              <a:rPr lang="en" sz="2000">
                <a:solidFill>
                  <a:schemeClr val="lt1"/>
                </a:solidFill>
                <a:latin typeface="Arial"/>
                <a:ea typeface="Arial"/>
                <a:cs typeface="Arial"/>
                <a:sym typeface="Arial"/>
              </a:rPr>
              <a:t>where...</a:t>
            </a:r>
          </a:p>
          <a:p>
            <a:pPr indent="0" lvl="0" marL="0" rtl="0" algn="just">
              <a:spcBef>
                <a:spcPts val="0"/>
              </a:spcBef>
              <a:buNone/>
            </a:pPr>
            <a:r>
              <a:t/>
            </a:r>
            <a:endParaRPr sz="2000">
              <a:solidFill>
                <a:schemeClr val="lt1"/>
              </a:solidFill>
              <a:latin typeface="Arial"/>
              <a:ea typeface="Arial"/>
              <a:cs typeface="Arial"/>
              <a:sym typeface="Arial"/>
            </a:endParaRPr>
          </a:p>
          <a:p>
            <a:pPr indent="0" lvl="0" marL="0" rtl="0" algn="just">
              <a:spcBef>
                <a:spcPts val="0"/>
              </a:spcBef>
              <a:buNone/>
            </a:pPr>
            <a:r>
              <a:t/>
            </a:r>
            <a:endParaRPr sz="2000">
              <a:solidFill>
                <a:schemeClr val="lt1"/>
              </a:solidFill>
              <a:latin typeface="Arial"/>
              <a:ea typeface="Arial"/>
              <a:cs typeface="Arial"/>
              <a:sym typeface="Arial"/>
            </a:endParaRPr>
          </a:p>
          <a:p>
            <a:pPr indent="0" lvl="0" marL="0" rtl="0" algn="just">
              <a:spcBef>
                <a:spcPts val="0"/>
              </a:spcBef>
              <a:buNone/>
            </a:pPr>
            <a:r>
              <a:rPr b="1" lang="en" sz="2000">
                <a:solidFill>
                  <a:schemeClr val="lt1"/>
                </a:solidFill>
                <a:latin typeface="Arial"/>
                <a:ea typeface="Arial"/>
                <a:cs typeface="Arial"/>
                <a:sym typeface="Arial"/>
              </a:rPr>
              <a:t>- </a:t>
            </a:r>
            <a:r>
              <a:rPr b="1" i="1" lang="en" sz="2000">
                <a:solidFill>
                  <a:schemeClr val="lt1"/>
                </a:solidFill>
                <a:latin typeface="Arial"/>
                <a:ea typeface="Arial"/>
                <a:cs typeface="Arial"/>
                <a:sym typeface="Arial"/>
              </a:rPr>
              <a:t>When an object </a:t>
            </a:r>
          </a:p>
          <a:p>
            <a:pPr indent="0" lvl="0" marL="0" rtl="0" algn="just">
              <a:spcBef>
                <a:spcPts val="0"/>
              </a:spcBef>
              <a:buNone/>
            </a:pPr>
            <a:r>
              <a:rPr b="1" i="1" lang="en" sz="2000">
                <a:solidFill>
                  <a:schemeClr val="lt1"/>
                </a:solidFill>
                <a:latin typeface="Arial"/>
                <a:ea typeface="Arial"/>
                <a:cs typeface="Arial"/>
                <a:sym typeface="Arial"/>
              </a:rPr>
              <a:t>  knows the name </a:t>
            </a:r>
          </a:p>
          <a:p>
            <a:pPr indent="0" lvl="0" marL="0" rtl="0" algn="just">
              <a:spcBef>
                <a:spcPts val="0"/>
              </a:spcBef>
              <a:buNone/>
            </a:pPr>
            <a:r>
              <a:rPr b="1" i="1" lang="en" sz="2000">
                <a:solidFill>
                  <a:schemeClr val="lt1"/>
                </a:solidFill>
                <a:latin typeface="Arial"/>
                <a:ea typeface="Arial"/>
                <a:cs typeface="Arial"/>
                <a:sym typeface="Arial"/>
              </a:rPr>
              <a:t>  of another class</a:t>
            </a:r>
          </a:p>
          <a:p>
            <a:pPr indent="0" lvl="0" marL="0" rtl="0" algn="just">
              <a:spcBef>
                <a:spcPts val="0"/>
              </a:spcBef>
              <a:buNone/>
            </a:pPr>
            <a:r>
              <a:t/>
            </a:r>
            <a:endParaRPr sz="1600">
              <a:solidFill>
                <a:srgbClr val="CC00CC"/>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                    </a:t>
            </a:r>
          </a:p>
        </p:txBody>
      </p:sp>
      <p:sp>
        <p:nvSpPr>
          <p:cNvPr id="396" name="Shape 396"/>
          <p:cNvSpPr txBox="1"/>
          <p:nvPr>
            <p:ph idx="1" type="body"/>
          </p:nvPr>
        </p:nvSpPr>
        <p:spPr>
          <a:xfrm>
            <a:off x="6101250" y="2806775"/>
            <a:ext cx="2981700" cy="951900"/>
          </a:xfrm>
          <a:prstGeom prst="rect">
            <a:avLst/>
          </a:prstGeom>
          <a:noFill/>
          <a:ln>
            <a:noFill/>
          </a:ln>
        </p:spPr>
        <p:txBody>
          <a:bodyPr anchorCtr="0" anchor="t" bIns="45700" lIns="91425" rIns="91425" tIns="45700">
            <a:noAutofit/>
          </a:bodyPr>
          <a:lstStyle/>
          <a:p>
            <a:pPr indent="0" lvl="0" marL="0" rtl="0" algn="just">
              <a:spcBef>
                <a:spcPts val="0"/>
              </a:spcBef>
              <a:buNone/>
            </a:pPr>
            <a:r>
              <a:rPr lang="en" sz="2000">
                <a:solidFill>
                  <a:srgbClr val="CC00CC"/>
                </a:solidFill>
                <a:latin typeface="Arial"/>
                <a:ea typeface="Arial"/>
                <a:cs typeface="Arial"/>
                <a:sym typeface="Arial"/>
              </a:rPr>
              <a:t>Gear </a:t>
            </a:r>
            <a:r>
              <a:rPr lang="en" sz="2000">
                <a:solidFill>
                  <a:schemeClr val="lt1"/>
                </a:solidFill>
                <a:latin typeface="Arial"/>
                <a:ea typeface="Arial"/>
                <a:cs typeface="Arial"/>
                <a:sym typeface="Arial"/>
              </a:rPr>
              <a:t>expects a class</a:t>
            </a:r>
          </a:p>
          <a:p>
            <a:pPr indent="0" lvl="0" marL="0" rtl="0" algn="just">
              <a:spcBef>
                <a:spcPts val="0"/>
              </a:spcBef>
              <a:buNone/>
            </a:pPr>
            <a:r>
              <a:rPr lang="en" sz="2000">
                <a:solidFill>
                  <a:schemeClr val="lt1"/>
                </a:solidFill>
                <a:latin typeface="Arial"/>
                <a:ea typeface="Arial"/>
                <a:cs typeface="Arial"/>
                <a:sym typeface="Arial"/>
              </a:rPr>
              <a:t>named </a:t>
            </a:r>
            <a:r>
              <a:rPr lang="en" sz="2000">
                <a:solidFill>
                  <a:srgbClr val="CC00CC"/>
                </a:solidFill>
                <a:latin typeface="Arial"/>
                <a:ea typeface="Arial"/>
                <a:cs typeface="Arial"/>
                <a:sym typeface="Arial"/>
              </a:rPr>
              <a:t>Wheel </a:t>
            </a:r>
            <a:r>
              <a:rPr lang="en" sz="2000">
                <a:solidFill>
                  <a:schemeClr val="lt1"/>
                </a:solidFill>
                <a:latin typeface="Arial"/>
                <a:ea typeface="Arial"/>
                <a:cs typeface="Arial"/>
                <a:sym typeface="Arial"/>
              </a:rPr>
              <a:t>to exist</a:t>
            </a:r>
          </a:p>
          <a:p>
            <a:pPr indent="0" lvl="0" marL="0" rtl="0" algn="just">
              <a:spcBef>
                <a:spcPts val="0"/>
              </a:spcBef>
              <a:buNone/>
            </a:pPr>
            <a:r>
              <a:t/>
            </a:r>
            <a:endParaRPr sz="1600">
              <a:solidFill>
                <a:srgbClr val="CC00CC"/>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                    </a:t>
            </a:r>
          </a:p>
        </p:txBody>
      </p:sp>
      <p:cxnSp>
        <p:nvCxnSpPr>
          <p:cNvPr id="397" name="Shape 397"/>
          <p:cNvCxnSpPr/>
          <p:nvPr/>
        </p:nvCxnSpPr>
        <p:spPr>
          <a:xfrm rot="10800000">
            <a:off x="4352175" y="1865050"/>
            <a:ext cx="2910900" cy="1031700"/>
          </a:xfrm>
          <a:prstGeom prst="straightConnector1">
            <a:avLst/>
          </a:prstGeom>
          <a:noFill/>
          <a:ln cap="flat" cmpd="sng" w="28575">
            <a:solidFill>
              <a:srgbClr val="FF00FF"/>
            </a:solidFill>
            <a:prstDash val="solid"/>
            <a:round/>
            <a:headEnd len="lg" w="lg" type="none"/>
            <a:tailEnd len="lg" w="lg" type="triangle"/>
          </a:ln>
        </p:spPr>
      </p:cxnSp>
      <p:sp>
        <p:nvSpPr>
          <p:cNvPr id="398" name="Shape 398"/>
          <p:cNvSpPr/>
          <p:nvPr/>
        </p:nvSpPr>
        <p:spPr>
          <a:xfrm>
            <a:off x="2981525" y="1413050"/>
            <a:ext cx="2981700" cy="452100"/>
          </a:xfrm>
          <a:prstGeom prst="ellipse">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pic>
        <p:nvPicPr>
          <p:cNvPr id="403" name="Shape 403"/>
          <p:cNvPicPr preferRelativeResize="0"/>
          <p:nvPr/>
        </p:nvPicPr>
        <p:blipFill>
          <a:blip r:embed="rId3">
            <a:alphaModFix/>
          </a:blip>
          <a:stretch>
            <a:fillRect/>
          </a:stretch>
        </p:blipFill>
        <p:spPr>
          <a:xfrm>
            <a:off x="3152775" y="100012"/>
            <a:ext cx="2838450" cy="4943475"/>
          </a:xfrm>
          <a:prstGeom prst="rect">
            <a:avLst/>
          </a:prstGeom>
          <a:noFill/>
          <a:ln>
            <a:noFill/>
          </a:ln>
        </p:spPr>
      </p:pic>
      <p:sp>
        <p:nvSpPr>
          <p:cNvPr id="404" name="Shape 404"/>
          <p:cNvSpPr txBox="1"/>
          <p:nvPr>
            <p:ph idx="1" type="body"/>
          </p:nvPr>
        </p:nvSpPr>
        <p:spPr>
          <a:xfrm>
            <a:off x="204450" y="789150"/>
            <a:ext cx="2838300" cy="2913000"/>
          </a:xfrm>
          <a:prstGeom prst="rect">
            <a:avLst/>
          </a:prstGeom>
          <a:noFill/>
          <a:ln>
            <a:noFill/>
          </a:ln>
        </p:spPr>
        <p:txBody>
          <a:bodyPr anchorCtr="0" anchor="t" bIns="45700" lIns="91425" rIns="91425" tIns="45700">
            <a:noAutofit/>
          </a:bodyPr>
          <a:lstStyle/>
          <a:p>
            <a:pPr indent="0" lvl="0" marL="0" rtl="0" algn="just">
              <a:spcBef>
                <a:spcPts val="0"/>
              </a:spcBef>
              <a:buNone/>
            </a:pPr>
            <a:r>
              <a:rPr b="1" i="1" lang="en" sz="2000">
                <a:solidFill>
                  <a:schemeClr val="lt1"/>
                </a:solidFill>
                <a:latin typeface="Arial"/>
                <a:ea typeface="Arial"/>
                <a:cs typeface="Arial"/>
                <a:sym typeface="Arial"/>
              </a:rPr>
              <a:t>- When an object </a:t>
            </a:r>
          </a:p>
          <a:p>
            <a:pPr indent="0" lvl="0" marL="0" rtl="0" algn="just">
              <a:spcBef>
                <a:spcPts val="0"/>
              </a:spcBef>
              <a:buNone/>
            </a:pPr>
            <a:r>
              <a:rPr b="1" i="1" lang="en" sz="2000">
                <a:solidFill>
                  <a:schemeClr val="lt1"/>
                </a:solidFill>
                <a:latin typeface="Arial"/>
                <a:ea typeface="Arial"/>
                <a:cs typeface="Arial"/>
                <a:sym typeface="Arial"/>
              </a:rPr>
              <a:t>  knows the </a:t>
            </a:r>
          </a:p>
          <a:p>
            <a:pPr indent="0" lvl="0" marL="0" rtl="0" algn="just">
              <a:spcBef>
                <a:spcPts val="0"/>
              </a:spcBef>
              <a:buNone/>
            </a:pPr>
            <a:r>
              <a:rPr b="1" i="1" lang="en" sz="2000">
                <a:solidFill>
                  <a:schemeClr val="lt1"/>
                </a:solidFill>
                <a:latin typeface="Arial"/>
                <a:ea typeface="Arial"/>
                <a:cs typeface="Arial"/>
                <a:sym typeface="Arial"/>
              </a:rPr>
              <a:t>  arguments that a</a:t>
            </a:r>
          </a:p>
          <a:p>
            <a:pPr indent="0" lvl="0" marL="0" rtl="0" algn="just">
              <a:spcBef>
                <a:spcPts val="0"/>
              </a:spcBef>
              <a:buNone/>
            </a:pPr>
            <a:r>
              <a:rPr b="1" i="1" lang="en" sz="2000">
                <a:solidFill>
                  <a:schemeClr val="lt1"/>
                </a:solidFill>
                <a:latin typeface="Arial"/>
                <a:ea typeface="Arial"/>
                <a:cs typeface="Arial"/>
                <a:sym typeface="Arial"/>
              </a:rPr>
              <a:t>  method requires...</a:t>
            </a:r>
          </a:p>
          <a:p>
            <a:pPr indent="0" lvl="0" marL="0" rtl="0" algn="just">
              <a:spcBef>
                <a:spcPts val="0"/>
              </a:spcBef>
              <a:buNone/>
            </a:pPr>
            <a:r>
              <a:t/>
            </a:r>
            <a:endParaRPr sz="1600">
              <a:solidFill>
                <a:srgbClr val="CC00CC"/>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                    </a:t>
            </a:r>
          </a:p>
        </p:txBody>
      </p:sp>
      <p:sp>
        <p:nvSpPr>
          <p:cNvPr id="405" name="Shape 405"/>
          <p:cNvSpPr txBox="1"/>
          <p:nvPr>
            <p:ph idx="1" type="body"/>
          </p:nvPr>
        </p:nvSpPr>
        <p:spPr>
          <a:xfrm>
            <a:off x="6543825" y="2166462"/>
            <a:ext cx="2981700" cy="951900"/>
          </a:xfrm>
          <a:prstGeom prst="rect">
            <a:avLst/>
          </a:prstGeom>
          <a:noFill/>
          <a:ln>
            <a:noFill/>
          </a:ln>
        </p:spPr>
        <p:txBody>
          <a:bodyPr anchorCtr="0" anchor="t" bIns="45700" lIns="91425" rIns="91425" tIns="45700">
            <a:noAutofit/>
          </a:bodyPr>
          <a:lstStyle/>
          <a:p>
            <a:pPr indent="0" lvl="0" marL="0" rtl="0" algn="just">
              <a:spcBef>
                <a:spcPts val="0"/>
              </a:spcBef>
              <a:buNone/>
            </a:pPr>
            <a:r>
              <a:rPr lang="en" sz="2000">
                <a:solidFill>
                  <a:srgbClr val="CC00CC"/>
                </a:solidFill>
                <a:latin typeface="Arial"/>
                <a:ea typeface="Arial"/>
                <a:cs typeface="Arial"/>
                <a:sym typeface="Arial"/>
              </a:rPr>
              <a:t>Gear</a:t>
            </a:r>
            <a:r>
              <a:rPr lang="en" sz="2000">
                <a:solidFill>
                  <a:schemeClr val="lt1"/>
                </a:solidFill>
                <a:latin typeface="Arial"/>
                <a:ea typeface="Arial"/>
                <a:cs typeface="Arial"/>
                <a:sym typeface="Arial"/>
              </a:rPr>
              <a:t> knows that </a:t>
            </a:r>
          </a:p>
          <a:p>
            <a:pPr indent="0" lvl="0" marL="0" rtl="0" algn="just">
              <a:spcBef>
                <a:spcPts val="0"/>
              </a:spcBef>
              <a:buNone/>
            </a:pPr>
            <a:r>
              <a:rPr lang="en" sz="2000">
                <a:solidFill>
                  <a:srgbClr val="CC00CC"/>
                </a:solidFill>
                <a:latin typeface="Arial"/>
                <a:ea typeface="Arial"/>
                <a:cs typeface="Arial"/>
                <a:sym typeface="Arial"/>
              </a:rPr>
              <a:t>Wheel.new</a:t>
            </a:r>
            <a:r>
              <a:rPr lang="en" sz="2000">
                <a:solidFill>
                  <a:schemeClr val="lt1"/>
                </a:solidFill>
                <a:latin typeface="Arial"/>
                <a:ea typeface="Arial"/>
                <a:cs typeface="Arial"/>
                <a:sym typeface="Arial"/>
              </a:rPr>
              <a:t> requires </a:t>
            </a:r>
          </a:p>
          <a:p>
            <a:pPr indent="0" lvl="0" marL="0" rtl="0" algn="just">
              <a:spcBef>
                <a:spcPts val="0"/>
              </a:spcBef>
              <a:buNone/>
            </a:pPr>
            <a:r>
              <a:rPr lang="en" sz="2000">
                <a:solidFill>
                  <a:schemeClr val="lt1"/>
                </a:solidFill>
                <a:latin typeface="Arial"/>
                <a:ea typeface="Arial"/>
                <a:cs typeface="Arial"/>
                <a:sym typeface="Arial"/>
              </a:rPr>
              <a:t>a </a:t>
            </a:r>
            <a:r>
              <a:rPr lang="en" sz="2000">
                <a:solidFill>
                  <a:srgbClr val="CC00CC"/>
                </a:solidFill>
                <a:latin typeface="Arial"/>
                <a:ea typeface="Arial"/>
                <a:cs typeface="Arial"/>
                <a:sym typeface="Arial"/>
              </a:rPr>
              <a:t>rim</a:t>
            </a:r>
            <a:r>
              <a:rPr lang="en" sz="2000">
                <a:solidFill>
                  <a:schemeClr val="lt1"/>
                </a:solidFill>
                <a:latin typeface="Arial"/>
                <a:ea typeface="Arial"/>
                <a:cs typeface="Arial"/>
                <a:sym typeface="Arial"/>
              </a:rPr>
              <a:t> and a </a:t>
            </a:r>
            <a:r>
              <a:rPr lang="en" sz="2000">
                <a:solidFill>
                  <a:srgbClr val="CC00CC"/>
                </a:solidFill>
                <a:latin typeface="Arial"/>
                <a:ea typeface="Arial"/>
                <a:cs typeface="Arial"/>
                <a:sym typeface="Arial"/>
              </a:rPr>
              <a:t>tire</a:t>
            </a:r>
          </a:p>
          <a:p>
            <a:pPr indent="0" lvl="0" marL="0" rtl="0" algn="just">
              <a:spcBef>
                <a:spcPts val="0"/>
              </a:spcBef>
              <a:buNone/>
            </a:pPr>
            <a:r>
              <a:t/>
            </a:r>
            <a:endParaRPr sz="1600">
              <a:solidFill>
                <a:srgbClr val="CC00CC"/>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                    </a:t>
            </a:r>
          </a:p>
        </p:txBody>
      </p:sp>
      <p:cxnSp>
        <p:nvCxnSpPr>
          <p:cNvPr id="406" name="Shape 406"/>
          <p:cNvCxnSpPr>
            <a:stCxn id="405" idx="0"/>
            <a:endCxn id="407" idx="4"/>
          </p:cNvCxnSpPr>
          <p:nvPr/>
        </p:nvCxnSpPr>
        <p:spPr>
          <a:xfrm rot="10800000">
            <a:off x="4867875" y="1794462"/>
            <a:ext cx="3166800" cy="372000"/>
          </a:xfrm>
          <a:prstGeom prst="straightConnector1">
            <a:avLst/>
          </a:prstGeom>
          <a:noFill/>
          <a:ln cap="flat" cmpd="sng" w="28575">
            <a:solidFill>
              <a:srgbClr val="FF00FF"/>
            </a:solidFill>
            <a:prstDash val="solid"/>
            <a:round/>
            <a:headEnd len="lg" w="lg" type="none"/>
            <a:tailEnd len="lg" w="lg" type="triangle"/>
          </a:ln>
        </p:spPr>
      </p:cxnSp>
      <p:sp>
        <p:nvSpPr>
          <p:cNvPr id="407" name="Shape 407"/>
          <p:cNvSpPr/>
          <p:nvPr/>
        </p:nvSpPr>
        <p:spPr>
          <a:xfrm>
            <a:off x="4352175" y="1533775"/>
            <a:ext cx="1031400" cy="260700"/>
          </a:xfrm>
          <a:prstGeom prst="ellipse">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pic>
        <p:nvPicPr>
          <p:cNvPr id="412" name="Shape 412"/>
          <p:cNvPicPr preferRelativeResize="0"/>
          <p:nvPr/>
        </p:nvPicPr>
        <p:blipFill>
          <a:blip r:embed="rId3">
            <a:alphaModFix/>
          </a:blip>
          <a:stretch>
            <a:fillRect/>
          </a:stretch>
        </p:blipFill>
        <p:spPr>
          <a:xfrm>
            <a:off x="3152775" y="100012"/>
            <a:ext cx="2838450" cy="4943475"/>
          </a:xfrm>
          <a:prstGeom prst="rect">
            <a:avLst/>
          </a:prstGeom>
          <a:noFill/>
          <a:ln>
            <a:noFill/>
          </a:ln>
        </p:spPr>
      </p:pic>
      <p:sp>
        <p:nvSpPr>
          <p:cNvPr id="413" name="Shape 413"/>
          <p:cNvSpPr txBox="1"/>
          <p:nvPr>
            <p:ph idx="1" type="body"/>
          </p:nvPr>
        </p:nvSpPr>
        <p:spPr>
          <a:xfrm>
            <a:off x="204450" y="789150"/>
            <a:ext cx="2838300" cy="2913000"/>
          </a:xfrm>
          <a:prstGeom prst="rect">
            <a:avLst/>
          </a:prstGeom>
          <a:noFill/>
          <a:ln>
            <a:noFill/>
          </a:ln>
        </p:spPr>
        <p:txBody>
          <a:bodyPr anchorCtr="0" anchor="t" bIns="45700" lIns="91425" rIns="91425" tIns="45700">
            <a:noAutofit/>
          </a:bodyPr>
          <a:lstStyle/>
          <a:p>
            <a:pPr indent="0" lvl="0" marL="0" rtl="0" algn="just">
              <a:spcBef>
                <a:spcPts val="0"/>
              </a:spcBef>
              <a:buNone/>
            </a:pPr>
            <a:r>
              <a:rPr b="1" i="1" lang="en" sz="2000">
                <a:solidFill>
                  <a:schemeClr val="lt1"/>
                </a:solidFill>
                <a:latin typeface="Arial"/>
                <a:ea typeface="Arial"/>
                <a:cs typeface="Arial"/>
                <a:sym typeface="Arial"/>
              </a:rPr>
              <a:t>...and when the</a:t>
            </a:r>
          </a:p>
          <a:p>
            <a:pPr indent="0" lvl="0" marL="0" rtl="0" algn="just">
              <a:spcBef>
                <a:spcPts val="0"/>
              </a:spcBef>
              <a:buNone/>
            </a:pPr>
            <a:r>
              <a:rPr b="1" i="1" lang="en" sz="2000">
                <a:solidFill>
                  <a:schemeClr val="lt1"/>
                </a:solidFill>
                <a:latin typeface="Arial"/>
                <a:ea typeface="Arial"/>
                <a:cs typeface="Arial"/>
                <a:sym typeface="Arial"/>
              </a:rPr>
              <a:t>   object knows the </a:t>
            </a:r>
          </a:p>
          <a:p>
            <a:pPr indent="0" lvl="0" marL="0" rtl="0" algn="just">
              <a:spcBef>
                <a:spcPts val="0"/>
              </a:spcBef>
              <a:buNone/>
            </a:pPr>
            <a:r>
              <a:rPr b="1" i="1" lang="en" sz="2000">
                <a:solidFill>
                  <a:schemeClr val="lt1"/>
                </a:solidFill>
                <a:latin typeface="Arial"/>
                <a:ea typeface="Arial"/>
                <a:cs typeface="Arial"/>
                <a:sym typeface="Arial"/>
              </a:rPr>
              <a:t>   order of those </a:t>
            </a:r>
          </a:p>
          <a:p>
            <a:pPr indent="0" lvl="0" marL="0" rtl="0" algn="just">
              <a:spcBef>
                <a:spcPts val="0"/>
              </a:spcBef>
              <a:buNone/>
            </a:pPr>
            <a:r>
              <a:rPr b="1" i="1" lang="en" sz="2000">
                <a:solidFill>
                  <a:schemeClr val="lt1"/>
                </a:solidFill>
                <a:latin typeface="Arial"/>
                <a:ea typeface="Arial"/>
                <a:cs typeface="Arial"/>
                <a:sym typeface="Arial"/>
              </a:rPr>
              <a:t>   arguments</a:t>
            </a:r>
          </a:p>
          <a:p>
            <a:pPr indent="0" lvl="0" marL="0" rtl="0" algn="just">
              <a:spcBef>
                <a:spcPts val="0"/>
              </a:spcBef>
              <a:buNone/>
            </a:pPr>
            <a:r>
              <a:t/>
            </a:r>
            <a:endParaRPr sz="1600">
              <a:solidFill>
                <a:srgbClr val="CC00CC"/>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                    </a:t>
            </a:r>
          </a:p>
        </p:txBody>
      </p:sp>
      <p:sp>
        <p:nvSpPr>
          <p:cNvPr id="414" name="Shape 414"/>
          <p:cNvSpPr txBox="1"/>
          <p:nvPr>
            <p:ph idx="1" type="body"/>
          </p:nvPr>
        </p:nvSpPr>
        <p:spPr>
          <a:xfrm>
            <a:off x="5991225" y="2971887"/>
            <a:ext cx="2981700" cy="951900"/>
          </a:xfrm>
          <a:prstGeom prst="rect">
            <a:avLst/>
          </a:prstGeom>
          <a:noFill/>
          <a:ln>
            <a:noFill/>
          </a:ln>
        </p:spPr>
        <p:txBody>
          <a:bodyPr anchorCtr="0" anchor="t" bIns="45700" lIns="91425" rIns="91425" tIns="45700">
            <a:noAutofit/>
          </a:bodyPr>
          <a:lstStyle/>
          <a:p>
            <a:pPr indent="0" lvl="0" marL="0" rtl="0" algn="just">
              <a:spcBef>
                <a:spcPts val="0"/>
              </a:spcBef>
              <a:buNone/>
            </a:pPr>
            <a:r>
              <a:rPr lang="en" sz="2000">
                <a:solidFill>
                  <a:srgbClr val="CC00CC"/>
                </a:solidFill>
                <a:latin typeface="Arial"/>
                <a:ea typeface="Arial"/>
                <a:cs typeface="Arial"/>
                <a:sym typeface="Arial"/>
              </a:rPr>
              <a:t>Gear</a:t>
            </a:r>
            <a:r>
              <a:rPr lang="en" sz="2000">
                <a:solidFill>
                  <a:schemeClr val="lt1"/>
                </a:solidFill>
                <a:latin typeface="Arial"/>
                <a:ea typeface="Arial"/>
                <a:cs typeface="Arial"/>
                <a:sym typeface="Arial"/>
              </a:rPr>
              <a:t> knows the </a:t>
            </a:r>
          </a:p>
          <a:p>
            <a:pPr indent="0" lvl="0" marL="0" rtl="0" algn="just">
              <a:spcBef>
                <a:spcPts val="0"/>
              </a:spcBef>
              <a:buNone/>
            </a:pPr>
            <a:r>
              <a:rPr lang="en" sz="2000">
                <a:solidFill>
                  <a:schemeClr val="lt1"/>
                </a:solidFill>
                <a:latin typeface="Arial"/>
                <a:ea typeface="Arial"/>
                <a:cs typeface="Arial"/>
                <a:sym typeface="Arial"/>
              </a:rPr>
              <a:t>1st argument for </a:t>
            </a:r>
          </a:p>
          <a:p>
            <a:pPr indent="0" lvl="0" marL="0" rtl="0" algn="just">
              <a:spcBef>
                <a:spcPts val="0"/>
              </a:spcBef>
              <a:buNone/>
            </a:pPr>
            <a:r>
              <a:rPr lang="en" sz="2000">
                <a:solidFill>
                  <a:srgbClr val="CC00CC"/>
                </a:solidFill>
                <a:latin typeface="Arial"/>
                <a:ea typeface="Arial"/>
                <a:cs typeface="Arial"/>
                <a:sym typeface="Arial"/>
              </a:rPr>
              <a:t>Wheel.new </a:t>
            </a:r>
            <a:r>
              <a:rPr lang="en" sz="2000">
                <a:solidFill>
                  <a:schemeClr val="lt1"/>
                </a:solidFill>
                <a:latin typeface="Arial"/>
                <a:ea typeface="Arial"/>
                <a:cs typeface="Arial"/>
                <a:sym typeface="Arial"/>
              </a:rPr>
              <a:t>is </a:t>
            </a:r>
            <a:r>
              <a:rPr lang="en" sz="2000">
                <a:solidFill>
                  <a:srgbClr val="CC00CC"/>
                </a:solidFill>
                <a:latin typeface="Arial"/>
                <a:ea typeface="Arial"/>
                <a:cs typeface="Arial"/>
                <a:sym typeface="Arial"/>
              </a:rPr>
              <a:t>rim</a:t>
            </a:r>
            <a:r>
              <a:rPr lang="en" sz="2000">
                <a:solidFill>
                  <a:schemeClr val="lt1"/>
                </a:solidFill>
                <a:latin typeface="Arial"/>
                <a:ea typeface="Arial"/>
                <a:cs typeface="Arial"/>
                <a:sym typeface="Arial"/>
              </a:rPr>
              <a:t>, </a:t>
            </a:r>
          </a:p>
          <a:p>
            <a:pPr indent="0" lvl="0" marL="0" rtl="0" algn="just">
              <a:spcBef>
                <a:spcPts val="0"/>
              </a:spcBef>
              <a:buNone/>
            </a:pPr>
            <a:r>
              <a:rPr lang="en" sz="2000">
                <a:solidFill>
                  <a:schemeClr val="lt1"/>
                </a:solidFill>
                <a:latin typeface="Arial"/>
                <a:ea typeface="Arial"/>
                <a:cs typeface="Arial"/>
                <a:sym typeface="Arial"/>
              </a:rPr>
              <a:t>and the second is </a:t>
            </a:r>
            <a:r>
              <a:rPr lang="en" sz="2000">
                <a:solidFill>
                  <a:srgbClr val="CC00CC"/>
                </a:solidFill>
                <a:latin typeface="Arial"/>
                <a:ea typeface="Arial"/>
                <a:cs typeface="Arial"/>
                <a:sym typeface="Arial"/>
              </a:rPr>
              <a:t>tire</a:t>
            </a:r>
          </a:p>
          <a:p>
            <a:pPr indent="0" lvl="0" marL="0" rtl="0" algn="just">
              <a:spcBef>
                <a:spcPts val="0"/>
              </a:spcBef>
              <a:buNone/>
            </a:pPr>
            <a:r>
              <a:t/>
            </a:r>
            <a:endParaRPr sz="1600">
              <a:solidFill>
                <a:srgbClr val="CC00CC"/>
              </a:solidFill>
              <a:latin typeface="Arial"/>
              <a:ea typeface="Arial"/>
              <a:cs typeface="Arial"/>
              <a:sym typeface="Arial"/>
            </a:endParaRPr>
          </a:p>
          <a:p>
            <a:pPr indent="-69850" lvl="0" rtl="0" algn="just">
              <a:spcBef>
                <a:spcPts val="0"/>
              </a:spcBef>
              <a:buClr>
                <a:schemeClr val="dk1"/>
              </a:buClr>
              <a:buSzPct val="68750"/>
              <a:buFont typeface="Arial"/>
              <a:buNone/>
            </a:pPr>
            <a:r>
              <a:rPr lang="en" sz="1600">
                <a:solidFill>
                  <a:schemeClr val="lt1"/>
                </a:solidFill>
                <a:latin typeface="Arial"/>
                <a:ea typeface="Arial"/>
                <a:cs typeface="Arial"/>
                <a:sym typeface="Arial"/>
              </a:rPr>
              <a:t>                    </a:t>
            </a:r>
          </a:p>
        </p:txBody>
      </p:sp>
      <p:cxnSp>
        <p:nvCxnSpPr>
          <p:cNvPr id="415" name="Shape 415"/>
          <p:cNvCxnSpPr>
            <a:stCxn id="414" idx="0"/>
            <a:endCxn id="416" idx="4"/>
          </p:cNvCxnSpPr>
          <p:nvPr/>
        </p:nvCxnSpPr>
        <p:spPr>
          <a:xfrm rot="10800000">
            <a:off x="4867875" y="1794387"/>
            <a:ext cx="2614200" cy="1177500"/>
          </a:xfrm>
          <a:prstGeom prst="straightConnector1">
            <a:avLst/>
          </a:prstGeom>
          <a:noFill/>
          <a:ln cap="flat" cmpd="sng" w="28575">
            <a:solidFill>
              <a:srgbClr val="FF00FF"/>
            </a:solidFill>
            <a:prstDash val="solid"/>
            <a:round/>
            <a:headEnd len="lg" w="lg" type="none"/>
            <a:tailEnd len="lg" w="lg" type="triangle"/>
          </a:ln>
        </p:spPr>
      </p:cxnSp>
      <p:sp>
        <p:nvSpPr>
          <p:cNvPr id="416" name="Shape 416"/>
          <p:cNvSpPr/>
          <p:nvPr/>
        </p:nvSpPr>
        <p:spPr>
          <a:xfrm>
            <a:off x="4352175" y="1533775"/>
            <a:ext cx="1031400" cy="260700"/>
          </a:xfrm>
          <a:prstGeom prst="ellipse">
            <a:avLst/>
          </a:prstGeom>
          <a:noFill/>
          <a:ln cap="flat" cmpd="sng" w="1905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sp>
        <p:nvSpPr>
          <p:cNvPr id="421" name="Shape 421"/>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What is Coupling?</a:t>
            </a:r>
            <a:br>
              <a:rPr b="0" i="0" lang="en" sz="3959" u="none" cap="none" strike="noStrike">
                <a:solidFill>
                  <a:srgbClr val="FF0000"/>
                </a:solidFill>
                <a:latin typeface="Calibri"/>
                <a:ea typeface="Calibri"/>
                <a:cs typeface="Calibri"/>
                <a:sym typeface="Calibri"/>
              </a:rPr>
            </a:br>
          </a:p>
        </p:txBody>
      </p:sp>
      <p:sp>
        <p:nvSpPr>
          <p:cNvPr id="422" name="Shape 422"/>
          <p:cNvSpPr txBox="1"/>
          <p:nvPr>
            <p:ph idx="1" type="body"/>
          </p:nvPr>
        </p:nvSpPr>
        <p:spPr>
          <a:xfrm>
            <a:off x="350100" y="1063375"/>
            <a:ext cx="8443800" cy="1943100"/>
          </a:xfrm>
          <a:prstGeom prst="rect">
            <a:avLst/>
          </a:prstGeom>
          <a:noFill/>
          <a:ln>
            <a:noFill/>
          </a:ln>
        </p:spPr>
        <p:txBody>
          <a:bodyPr anchorCtr="0" anchor="t" bIns="45700" lIns="91425" rIns="91425" tIns="45700">
            <a:noAutofit/>
          </a:bodyPr>
          <a:lstStyle/>
          <a:p>
            <a:pPr indent="-69850" lvl="0" marL="0" rtl="0">
              <a:lnSpc>
                <a:spcPct val="115000"/>
              </a:lnSpc>
              <a:spcBef>
                <a:spcPts val="0"/>
              </a:spcBef>
              <a:buClr>
                <a:schemeClr val="dk1"/>
              </a:buClr>
              <a:buSzPct val="61111"/>
              <a:buFont typeface="Arial"/>
              <a:buNone/>
            </a:pPr>
            <a:r>
              <a:rPr lang="en" sz="1800">
                <a:solidFill>
                  <a:srgbClr val="FFFFFF"/>
                </a:solidFill>
                <a:latin typeface="Arial"/>
                <a:ea typeface="Arial"/>
                <a:cs typeface="Arial"/>
                <a:sym typeface="Arial"/>
              </a:rPr>
              <a:t>These dependencies lead into the concept of </a:t>
            </a:r>
            <a:r>
              <a:rPr i="1" lang="en" sz="1800">
                <a:solidFill>
                  <a:srgbClr val="CC00CC"/>
                </a:solidFill>
                <a:latin typeface="Arial"/>
                <a:ea typeface="Arial"/>
                <a:cs typeface="Arial"/>
                <a:sym typeface="Arial"/>
              </a:rPr>
              <a:t>Coupling</a:t>
            </a:r>
            <a:r>
              <a:rPr lang="en" sz="1800">
                <a:solidFill>
                  <a:schemeClr val="lt1"/>
                </a:solidFill>
                <a:latin typeface="Arial"/>
                <a:ea typeface="Arial"/>
                <a:cs typeface="Arial"/>
                <a:sym typeface="Arial"/>
              </a:rPr>
              <a:t> → </a:t>
            </a:r>
          </a:p>
          <a:p>
            <a:pPr indent="-69850" lvl="0" marL="0" rtl="0">
              <a:lnSpc>
                <a:spcPct val="115000"/>
              </a:lnSpc>
              <a:spcBef>
                <a:spcPts val="0"/>
              </a:spcBef>
              <a:buClr>
                <a:schemeClr val="dk1"/>
              </a:buClr>
              <a:buSzPct val="157142"/>
              <a:buFont typeface="Arial"/>
              <a:buNone/>
            </a:pPr>
            <a:r>
              <a:t/>
            </a:r>
            <a:endParaRPr sz="700">
              <a:solidFill>
                <a:schemeClr val="lt1"/>
              </a:solidFill>
              <a:latin typeface="Arial"/>
              <a:ea typeface="Arial"/>
              <a:cs typeface="Arial"/>
              <a:sym typeface="Arial"/>
            </a:endParaRPr>
          </a:p>
          <a:p>
            <a:pPr indent="-342900" lvl="0" marL="457200" rtl="0">
              <a:lnSpc>
                <a:spcPct val="115000"/>
              </a:lnSpc>
              <a:spcBef>
                <a:spcPts val="0"/>
              </a:spcBef>
              <a:buClr>
                <a:schemeClr val="lt1"/>
              </a:buClr>
              <a:buSzPct val="100000"/>
              <a:buFont typeface="Arial"/>
            </a:pPr>
            <a:r>
              <a:rPr lang="en" sz="1800">
                <a:solidFill>
                  <a:schemeClr val="lt1"/>
                </a:solidFill>
                <a:latin typeface="Arial"/>
                <a:ea typeface="Arial"/>
                <a:cs typeface="Arial"/>
                <a:sym typeface="Arial"/>
              </a:rPr>
              <a:t>Coupling -- the extent to which a component of your software </a:t>
            </a:r>
            <a:r>
              <a:rPr i="1" lang="en" sz="1800" u="sng">
                <a:solidFill>
                  <a:schemeClr val="lt1"/>
                </a:solidFill>
                <a:latin typeface="Arial"/>
                <a:ea typeface="Arial"/>
                <a:cs typeface="Arial"/>
                <a:sym typeface="Arial"/>
              </a:rPr>
              <a:t>depends</a:t>
            </a:r>
            <a:r>
              <a:rPr lang="en" sz="1800">
                <a:solidFill>
                  <a:schemeClr val="lt1"/>
                </a:solidFill>
                <a:latin typeface="Arial"/>
                <a:ea typeface="Arial"/>
                <a:cs typeface="Arial"/>
                <a:sym typeface="Arial"/>
              </a:rPr>
              <a:t> on other components</a:t>
            </a:r>
          </a:p>
          <a:p>
            <a:pPr indent="-69850" lvl="0" marL="0" rtl="0">
              <a:lnSpc>
                <a:spcPct val="115000"/>
              </a:lnSpc>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t/>
            </a:r>
            <a:endParaRPr sz="16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t/>
            </a:r>
            <a:endParaRPr sz="1600"/>
          </a:p>
        </p:txBody>
      </p:sp>
      <p:pic>
        <p:nvPicPr>
          <p:cNvPr id="423" name="Shape 423"/>
          <p:cNvPicPr preferRelativeResize="0"/>
          <p:nvPr/>
        </p:nvPicPr>
        <p:blipFill>
          <a:blip r:embed="rId3">
            <a:alphaModFix/>
          </a:blip>
          <a:stretch>
            <a:fillRect/>
          </a:stretch>
        </p:blipFill>
        <p:spPr>
          <a:xfrm>
            <a:off x="728700" y="2410575"/>
            <a:ext cx="3209925" cy="2095500"/>
          </a:xfrm>
          <a:prstGeom prst="rect">
            <a:avLst/>
          </a:prstGeom>
          <a:noFill/>
          <a:ln>
            <a:noFill/>
          </a:ln>
        </p:spPr>
      </p:pic>
      <p:pic>
        <p:nvPicPr>
          <p:cNvPr id="424" name="Shape 424"/>
          <p:cNvPicPr preferRelativeResize="0"/>
          <p:nvPr/>
        </p:nvPicPr>
        <p:blipFill>
          <a:blip r:embed="rId4">
            <a:alphaModFix/>
          </a:blip>
          <a:stretch>
            <a:fillRect/>
          </a:stretch>
        </p:blipFill>
        <p:spPr>
          <a:xfrm>
            <a:off x="4632374" y="2410574"/>
            <a:ext cx="3451405" cy="2095500"/>
          </a:xfrm>
          <a:prstGeom prst="rect">
            <a:avLst/>
          </a:prstGeom>
          <a:noFill/>
          <a:ln>
            <a:noFill/>
          </a:ln>
        </p:spPr>
      </p:pic>
      <p:sp>
        <p:nvSpPr>
          <p:cNvPr id="425" name="Shape 425"/>
          <p:cNvSpPr/>
          <p:nvPr/>
        </p:nvSpPr>
        <p:spPr>
          <a:xfrm>
            <a:off x="368300" y="2184400"/>
            <a:ext cx="8140800" cy="647700"/>
          </a:xfrm>
          <a:prstGeom prst="rect">
            <a:avLst/>
          </a:prstGeom>
          <a:solidFill>
            <a:srgbClr val="000000"/>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What is Coupling?</a:t>
            </a:r>
            <a:br>
              <a:rPr b="0" i="0" lang="en" sz="3959" u="none" cap="none" strike="noStrike">
                <a:solidFill>
                  <a:srgbClr val="FF0000"/>
                </a:solidFill>
                <a:latin typeface="Calibri"/>
                <a:ea typeface="Calibri"/>
                <a:cs typeface="Calibri"/>
                <a:sym typeface="Calibri"/>
              </a:rPr>
            </a:br>
          </a:p>
        </p:txBody>
      </p:sp>
      <p:sp>
        <p:nvSpPr>
          <p:cNvPr id="431" name="Shape 431"/>
          <p:cNvSpPr txBox="1"/>
          <p:nvPr>
            <p:ph idx="1" type="body"/>
          </p:nvPr>
        </p:nvSpPr>
        <p:spPr>
          <a:xfrm>
            <a:off x="350100" y="1063375"/>
            <a:ext cx="8443800" cy="1943100"/>
          </a:xfrm>
          <a:prstGeom prst="rect">
            <a:avLst/>
          </a:prstGeom>
          <a:noFill/>
          <a:ln>
            <a:noFill/>
          </a:ln>
        </p:spPr>
        <p:txBody>
          <a:bodyPr anchorCtr="0" anchor="t" bIns="45700" lIns="91425" rIns="91425" tIns="45700">
            <a:noAutofit/>
          </a:bodyPr>
          <a:lstStyle/>
          <a:p>
            <a:pPr indent="-69850" lvl="0" marL="0" rtl="0">
              <a:lnSpc>
                <a:spcPct val="115000"/>
              </a:lnSpc>
              <a:spcBef>
                <a:spcPts val="0"/>
              </a:spcBef>
              <a:buClr>
                <a:schemeClr val="dk1"/>
              </a:buClr>
              <a:buSzPct val="61111"/>
              <a:buFont typeface="Arial"/>
              <a:buNone/>
            </a:pPr>
            <a:r>
              <a:rPr lang="en" sz="1800">
                <a:solidFill>
                  <a:srgbClr val="FFFFFF"/>
                </a:solidFill>
                <a:latin typeface="Arial"/>
                <a:ea typeface="Arial"/>
                <a:cs typeface="Arial"/>
                <a:sym typeface="Arial"/>
              </a:rPr>
              <a:t>These dependencies lead into the concept of </a:t>
            </a:r>
            <a:r>
              <a:rPr i="1" lang="en" sz="1800">
                <a:solidFill>
                  <a:srgbClr val="CC00CC"/>
                </a:solidFill>
                <a:latin typeface="Arial"/>
                <a:ea typeface="Arial"/>
                <a:cs typeface="Arial"/>
                <a:sym typeface="Arial"/>
              </a:rPr>
              <a:t>Coupling</a:t>
            </a:r>
            <a:r>
              <a:rPr lang="en" sz="1800">
                <a:solidFill>
                  <a:schemeClr val="lt1"/>
                </a:solidFill>
                <a:latin typeface="Arial"/>
                <a:ea typeface="Arial"/>
                <a:cs typeface="Arial"/>
                <a:sym typeface="Arial"/>
              </a:rPr>
              <a:t> → </a:t>
            </a:r>
          </a:p>
          <a:p>
            <a:pPr indent="-69850" lvl="0" marL="0" rtl="0">
              <a:lnSpc>
                <a:spcPct val="115000"/>
              </a:lnSpc>
              <a:spcBef>
                <a:spcPts val="0"/>
              </a:spcBef>
              <a:buClr>
                <a:schemeClr val="dk1"/>
              </a:buClr>
              <a:buSzPct val="157142"/>
              <a:buFont typeface="Arial"/>
              <a:buNone/>
            </a:pPr>
            <a:r>
              <a:t/>
            </a:r>
            <a:endParaRPr sz="700">
              <a:solidFill>
                <a:schemeClr val="lt1"/>
              </a:solidFill>
              <a:latin typeface="Arial"/>
              <a:ea typeface="Arial"/>
              <a:cs typeface="Arial"/>
              <a:sym typeface="Arial"/>
            </a:endParaRPr>
          </a:p>
          <a:p>
            <a:pPr indent="-342900" lvl="0" marL="457200" rtl="0">
              <a:lnSpc>
                <a:spcPct val="115000"/>
              </a:lnSpc>
              <a:spcBef>
                <a:spcPts val="0"/>
              </a:spcBef>
              <a:buClr>
                <a:schemeClr val="lt1"/>
              </a:buClr>
              <a:buSzPct val="100000"/>
              <a:buFont typeface="Arial"/>
            </a:pPr>
            <a:r>
              <a:rPr lang="en" sz="1800">
                <a:solidFill>
                  <a:schemeClr val="lt1"/>
                </a:solidFill>
                <a:latin typeface="Arial"/>
                <a:ea typeface="Arial"/>
                <a:cs typeface="Arial"/>
                <a:sym typeface="Arial"/>
              </a:rPr>
              <a:t>Coupling -- the extent to which a component of your software </a:t>
            </a:r>
            <a:r>
              <a:rPr i="1" lang="en" sz="1800" u="sng">
                <a:solidFill>
                  <a:schemeClr val="lt1"/>
                </a:solidFill>
                <a:latin typeface="Arial"/>
                <a:ea typeface="Arial"/>
                <a:cs typeface="Arial"/>
                <a:sym typeface="Arial"/>
              </a:rPr>
              <a:t>depends</a:t>
            </a:r>
            <a:r>
              <a:rPr lang="en" sz="1800">
                <a:solidFill>
                  <a:schemeClr val="lt1"/>
                </a:solidFill>
                <a:latin typeface="Arial"/>
                <a:ea typeface="Arial"/>
                <a:cs typeface="Arial"/>
                <a:sym typeface="Arial"/>
              </a:rPr>
              <a:t> on other components</a:t>
            </a:r>
          </a:p>
          <a:p>
            <a:pPr indent="-69850" lvl="0" marL="0" rtl="0">
              <a:lnSpc>
                <a:spcPct val="115000"/>
              </a:lnSpc>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t/>
            </a:r>
            <a:endParaRPr sz="16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t/>
            </a:r>
            <a:endParaRPr sz="1600"/>
          </a:p>
        </p:txBody>
      </p:sp>
      <p:pic>
        <p:nvPicPr>
          <p:cNvPr id="432" name="Shape 432"/>
          <p:cNvPicPr preferRelativeResize="0"/>
          <p:nvPr/>
        </p:nvPicPr>
        <p:blipFill>
          <a:blip r:embed="rId3">
            <a:alphaModFix/>
          </a:blip>
          <a:stretch>
            <a:fillRect/>
          </a:stretch>
        </p:blipFill>
        <p:spPr>
          <a:xfrm>
            <a:off x="728700" y="2410575"/>
            <a:ext cx="3209925" cy="2095500"/>
          </a:xfrm>
          <a:prstGeom prst="rect">
            <a:avLst/>
          </a:prstGeom>
          <a:noFill/>
          <a:ln>
            <a:noFill/>
          </a:ln>
        </p:spPr>
      </p:pic>
      <p:pic>
        <p:nvPicPr>
          <p:cNvPr id="433" name="Shape 433"/>
          <p:cNvPicPr preferRelativeResize="0"/>
          <p:nvPr/>
        </p:nvPicPr>
        <p:blipFill>
          <a:blip r:embed="rId4">
            <a:alphaModFix/>
          </a:blip>
          <a:stretch>
            <a:fillRect/>
          </a:stretch>
        </p:blipFill>
        <p:spPr>
          <a:xfrm>
            <a:off x="4632374" y="2410574"/>
            <a:ext cx="3451405" cy="2095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390153"/>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Benefits of Good Software Design</a:t>
            </a:r>
            <a:br>
              <a:rPr b="0" i="0" lang="en" sz="3959" u="none" cap="none" strike="noStrike">
                <a:solidFill>
                  <a:srgbClr val="FF0000"/>
                </a:solidFill>
                <a:latin typeface="Calibri"/>
                <a:ea typeface="Calibri"/>
                <a:cs typeface="Calibri"/>
                <a:sym typeface="Calibri"/>
              </a:rPr>
            </a:br>
          </a:p>
        </p:txBody>
      </p:sp>
      <p:sp>
        <p:nvSpPr>
          <p:cNvPr id="148" name="Shape 148"/>
          <p:cNvSpPr txBox="1"/>
          <p:nvPr>
            <p:ph idx="1" type="body"/>
          </p:nvPr>
        </p:nvSpPr>
        <p:spPr>
          <a:xfrm>
            <a:off x="457200" y="760250"/>
            <a:ext cx="8229600" cy="38343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2200">
              <a:solidFill>
                <a:srgbClr val="CC00CC"/>
              </a:solidFill>
              <a:latin typeface="Arial"/>
              <a:ea typeface="Arial"/>
              <a:cs typeface="Arial"/>
              <a:sym typeface="Arial"/>
            </a:endParaRPr>
          </a:p>
          <a:p>
            <a:pPr indent="-368300" lvl="1" marL="914400" rtl="0" algn="just">
              <a:spcBef>
                <a:spcPts val="0"/>
              </a:spcBef>
              <a:buClr>
                <a:schemeClr val="lt1"/>
              </a:buClr>
              <a:buSzPct val="100000"/>
              <a:buFont typeface="Arial"/>
            </a:pPr>
            <a:r>
              <a:rPr lang="en" sz="2200">
                <a:solidFill>
                  <a:schemeClr val="lt1"/>
                </a:solidFill>
                <a:latin typeface="Arial"/>
                <a:ea typeface="Arial"/>
                <a:cs typeface="Arial"/>
                <a:sym typeface="Arial"/>
              </a:rPr>
              <a:t>Maintainability</a:t>
            </a:r>
          </a:p>
          <a:p>
            <a:pPr indent="-342900" lvl="2" marL="1371600" rtl="0" algn="just">
              <a:spcBef>
                <a:spcPts val="0"/>
              </a:spcBef>
              <a:buClr>
                <a:schemeClr val="lt1"/>
              </a:buClr>
              <a:buSzPct val="100000"/>
            </a:pPr>
            <a:r>
              <a:rPr i="1" lang="en" sz="1800">
                <a:solidFill>
                  <a:schemeClr val="lt1"/>
                </a:solidFill>
                <a:latin typeface="Arial"/>
                <a:ea typeface="Arial"/>
                <a:cs typeface="Arial"/>
                <a:sym typeface="Arial"/>
              </a:rPr>
              <a:t>Changing requirements </a:t>
            </a:r>
            <a:r>
              <a:rPr lang="en" sz="1800">
                <a:solidFill>
                  <a:schemeClr val="lt1"/>
                </a:solidFill>
                <a:latin typeface="Arial"/>
                <a:ea typeface="Arial"/>
                <a:cs typeface="Arial"/>
                <a:sym typeface="Arial"/>
              </a:rPr>
              <a:t>make the best-laid plans go awry</a:t>
            </a:r>
          </a:p>
          <a:p>
            <a:pPr indent="-368300" lvl="1" marL="914400" rtl="0" algn="just">
              <a:spcBef>
                <a:spcPts val="0"/>
              </a:spcBef>
              <a:buClr>
                <a:schemeClr val="lt1"/>
              </a:buClr>
              <a:buSzPct val="100000"/>
              <a:buFont typeface="Arial"/>
            </a:pPr>
            <a:r>
              <a:rPr lang="en" sz="2200">
                <a:solidFill>
                  <a:schemeClr val="lt1"/>
                </a:solidFill>
                <a:latin typeface="Arial"/>
                <a:ea typeface="Arial"/>
                <a:cs typeface="Arial"/>
                <a:sym typeface="Arial"/>
              </a:rPr>
              <a:t>Modularity</a:t>
            </a:r>
          </a:p>
          <a:p>
            <a:pPr indent="-368300" lvl="1" marL="914400" rtl="0" algn="just">
              <a:spcBef>
                <a:spcPts val="0"/>
              </a:spcBef>
              <a:buClr>
                <a:schemeClr val="lt1"/>
              </a:buClr>
              <a:buSzPct val="100000"/>
              <a:buFont typeface="Arial"/>
            </a:pPr>
            <a:r>
              <a:rPr lang="en" sz="2200">
                <a:solidFill>
                  <a:schemeClr val="lt1"/>
                </a:solidFill>
                <a:latin typeface="Arial"/>
                <a:ea typeface="Arial"/>
                <a:cs typeface="Arial"/>
                <a:sym typeface="Arial"/>
              </a:rPr>
              <a:t>Reliability</a:t>
            </a:r>
          </a:p>
          <a:p>
            <a:pPr indent="-368300" lvl="1" marL="914400" rtl="0" algn="just">
              <a:spcBef>
                <a:spcPts val="0"/>
              </a:spcBef>
              <a:buClr>
                <a:schemeClr val="lt1"/>
              </a:buClr>
              <a:buSzPct val="100000"/>
              <a:buFont typeface="Arial"/>
            </a:pPr>
            <a:r>
              <a:rPr lang="en" sz="2200">
                <a:solidFill>
                  <a:schemeClr val="lt1"/>
                </a:solidFill>
                <a:latin typeface="Arial"/>
                <a:ea typeface="Arial"/>
                <a:cs typeface="Arial"/>
                <a:sym typeface="Arial"/>
              </a:rPr>
              <a:t>Reusability</a:t>
            </a:r>
          </a:p>
          <a:p>
            <a:pPr indent="-368300" lvl="1" marL="914400" rtl="0" algn="just">
              <a:spcBef>
                <a:spcPts val="0"/>
              </a:spcBef>
              <a:buClr>
                <a:schemeClr val="lt1"/>
              </a:buClr>
              <a:buSzPct val="100000"/>
              <a:buFont typeface="Arial"/>
            </a:pPr>
            <a:r>
              <a:rPr lang="en" sz="2200">
                <a:solidFill>
                  <a:schemeClr val="lt1"/>
                </a:solidFill>
                <a:latin typeface="Arial"/>
                <a:ea typeface="Arial"/>
                <a:cs typeface="Arial"/>
                <a:sym typeface="Arial"/>
              </a:rPr>
              <a:t>Robustness</a:t>
            </a:r>
          </a:p>
          <a:p>
            <a:pPr indent="-368300" lvl="1" marL="914400" rtl="0" algn="just">
              <a:spcBef>
                <a:spcPts val="0"/>
              </a:spcBef>
              <a:buClr>
                <a:schemeClr val="lt1"/>
              </a:buClr>
              <a:buSzPct val="100000"/>
              <a:buFont typeface="Arial"/>
            </a:pPr>
            <a:r>
              <a:rPr lang="en" sz="2200">
                <a:solidFill>
                  <a:schemeClr val="lt1"/>
                </a:solidFill>
                <a:latin typeface="Arial"/>
                <a:ea typeface="Arial"/>
                <a:cs typeface="Arial"/>
                <a:sym typeface="Arial"/>
              </a:rPr>
              <a:t>Scalability</a:t>
            </a:r>
          </a:p>
          <a:p>
            <a:pPr indent="-368300" lvl="1" marL="914400" rtl="0" algn="just">
              <a:spcBef>
                <a:spcPts val="0"/>
              </a:spcBef>
              <a:buClr>
                <a:schemeClr val="lt1"/>
              </a:buClr>
              <a:buSzPct val="100000"/>
              <a:buFont typeface="Arial"/>
            </a:pPr>
            <a:r>
              <a:rPr lang="en" sz="2200">
                <a:solidFill>
                  <a:schemeClr val="lt1"/>
                </a:solidFill>
                <a:latin typeface="Arial"/>
                <a:ea typeface="Arial"/>
                <a:cs typeface="Arial"/>
                <a:sym typeface="Arial"/>
              </a:rPr>
              <a:t>…many more aspects to consider</a:t>
            </a:r>
          </a:p>
          <a:p>
            <a:pPr indent="-69850" lvl="0" rtl="0" algn="just">
              <a:spcBef>
                <a:spcPts val="0"/>
              </a:spcBef>
              <a:buClr>
                <a:schemeClr val="dk1"/>
              </a:buClr>
              <a:buSzPct val="61111"/>
              <a:buFont typeface="Arial"/>
              <a:buNone/>
            </a:pPr>
            <a:r>
              <a:rPr lang="en" sz="1800">
                <a:solidFill>
                  <a:schemeClr val="lt1"/>
                </a:solidFill>
                <a:latin typeface="Arial"/>
                <a:ea typeface="Arial"/>
                <a:cs typeface="Arial"/>
                <a:sym typeface="Arial"/>
              </a:rPr>
              <a:t>        </a:t>
            </a: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149" name="Shape 149"/>
          <p:cNvPicPr preferRelativeResize="0"/>
          <p:nvPr/>
        </p:nvPicPr>
        <p:blipFill>
          <a:blip r:embed="rId3">
            <a:alphaModFix/>
          </a:blip>
          <a:stretch>
            <a:fillRect/>
          </a:stretch>
        </p:blipFill>
        <p:spPr>
          <a:xfrm>
            <a:off x="6119175" y="2475850"/>
            <a:ext cx="2679700" cy="225094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Which do we prefer?</a:t>
            </a:r>
            <a:br>
              <a:rPr b="0" i="0" lang="en" sz="3959" u="none" cap="none" strike="noStrike">
                <a:solidFill>
                  <a:srgbClr val="FF0000"/>
                </a:solidFill>
                <a:latin typeface="Calibri"/>
                <a:ea typeface="Calibri"/>
                <a:cs typeface="Calibri"/>
                <a:sym typeface="Calibri"/>
              </a:rPr>
            </a:br>
          </a:p>
        </p:txBody>
      </p:sp>
      <p:sp>
        <p:nvSpPr>
          <p:cNvPr id="439" name="Shape 439"/>
          <p:cNvSpPr txBox="1"/>
          <p:nvPr>
            <p:ph idx="1" type="body"/>
          </p:nvPr>
        </p:nvSpPr>
        <p:spPr>
          <a:xfrm>
            <a:off x="457200" y="877000"/>
            <a:ext cx="8443800" cy="1943100"/>
          </a:xfrm>
          <a:prstGeom prst="rect">
            <a:avLst/>
          </a:prstGeom>
          <a:noFill/>
          <a:ln>
            <a:noFill/>
          </a:ln>
        </p:spPr>
        <p:txBody>
          <a:bodyPr anchorCtr="0" anchor="t" bIns="45700" lIns="91425" rIns="91425" tIns="45700">
            <a:noAutofit/>
          </a:bodyPr>
          <a:lstStyle/>
          <a:p>
            <a:pPr indent="-69850" lvl="0" rtl="0" algn="just">
              <a:spcBef>
                <a:spcPts val="0"/>
              </a:spcBef>
              <a:buClr>
                <a:srgbClr val="000000"/>
              </a:buClr>
              <a:buSzPct val="50000"/>
              <a:buNone/>
            </a:pPr>
            <a:r>
              <a:rPr lang="en" sz="2200" u="sng">
                <a:solidFill>
                  <a:schemeClr val="lt1"/>
                </a:solidFill>
                <a:latin typeface="Arial"/>
                <a:ea typeface="Arial"/>
                <a:cs typeface="Arial"/>
                <a:sym typeface="Arial"/>
              </a:rPr>
              <a:t>The Goal</a:t>
            </a:r>
            <a:r>
              <a:rPr lang="en" sz="2200">
                <a:solidFill>
                  <a:schemeClr val="lt1"/>
                </a:solidFill>
                <a:latin typeface="Arial"/>
                <a:ea typeface="Arial"/>
                <a:cs typeface="Arial"/>
                <a:sym typeface="Arial"/>
              </a:rPr>
              <a:t>: </a:t>
            </a:r>
            <a:r>
              <a:rPr lang="en" sz="2200">
                <a:solidFill>
                  <a:srgbClr val="CC00CC"/>
                </a:solidFill>
                <a:latin typeface="Arial"/>
                <a:ea typeface="Arial"/>
                <a:cs typeface="Arial"/>
                <a:sym typeface="Arial"/>
              </a:rPr>
              <a:t>LOOSELY coupled components!</a:t>
            </a:r>
          </a:p>
          <a:p>
            <a:pPr indent="-69850" lvl="0" rtl="0" algn="just">
              <a:spcBef>
                <a:spcPts val="0"/>
              </a:spcBef>
              <a:buClr>
                <a:srgbClr val="000000"/>
              </a:buClr>
              <a:buSzPct val="61111"/>
              <a:buNone/>
            </a:pPr>
            <a:r>
              <a:t/>
            </a:r>
            <a:endParaRPr sz="1800">
              <a:solidFill>
                <a:srgbClr val="CC00CC"/>
              </a:solidFill>
              <a:latin typeface="Arial"/>
              <a:ea typeface="Arial"/>
              <a:cs typeface="Arial"/>
              <a:sym typeface="Arial"/>
            </a:endParaRPr>
          </a:p>
          <a:p>
            <a:pPr indent="-355600" lvl="0" marL="457200" rtl="0" algn="just">
              <a:spcBef>
                <a:spcPts val="0"/>
              </a:spcBef>
              <a:buClr>
                <a:schemeClr val="lt1"/>
              </a:buClr>
              <a:buSzPct val="100000"/>
            </a:pPr>
            <a:r>
              <a:rPr b="1" lang="en" sz="2000">
                <a:solidFill>
                  <a:schemeClr val="lt1"/>
                </a:solidFill>
                <a:latin typeface="Arial"/>
                <a:ea typeface="Arial"/>
                <a:cs typeface="Arial"/>
                <a:sym typeface="Arial"/>
              </a:rPr>
              <a:t>Benefits of loose coupling ---</a:t>
            </a:r>
          </a:p>
          <a:p>
            <a:pPr indent="-342900" lvl="1" marL="914400" rtl="0" algn="just">
              <a:spcBef>
                <a:spcPts val="0"/>
              </a:spcBef>
              <a:buClr>
                <a:schemeClr val="lt1"/>
              </a:buClr>
              <a:buSzPct val="100000"/>
            </a:pPr>
            <a:r>
              <a:rPr lang="en" sz="1800">
                <a:solidFill>
                  <a:schemeClr val="lt1"/>
                </a:solidFill>
                <a:latin typeface="Arial"/>
                <a:ea typeface="Arial"/>
                <a:cs typeface="Arial"/>
                <a:sym typeface="Arial"/>
              </a:rPr>
              <a:t>Lower dependency between the classes</a:t>
            </a:r>
          </a:p>
          <a:p>
            <a:pPr indent="-342900" lvl="1" marL="914400" rtl="0" algn="just">
              <a:spcBef>
                <a:spcPts val="0"/>
              </a:spcBef>
              <a:buClr>
                <a:schemeClr val="lt1"/>
              </a:buClr>
              <a:buSzPct val="100000"/>
            </a:pPr>
            <a:r>
              <a:rPr lang="en" sz="1800">
                <a:solidFill>
                  <a:schemeClr val="lt1"/>
                </a:solidFill>
                <a:latin typeface="Arial"/>
                <a:ea typeface="Arial"/>
                <a:cs typeface="Arial"/>
                <a:sym typeface="Arial"/>
              </a:rPr>
              <a:t>Change in one class having lower impact on other classes</a:t>
            </a:r>
          </a:p>
          <a:p>
            <a:pPr indent="-342900" lvl="1" marL="914400" rtl="0" algn="just">
              <a:spcBef>
                <a:spcPts val="0"/>
              </a:spcBef>
              <a:buClr>
                <a:schemeClr val="lt1"/>
              </a:buClr>
              <a:buSzPct val="100000"/>
            </a:pPr>
            <a:r>
              <a:rPr lang="en" sz="1800">
                <a:solidFill>
                  <a:schemeClr val="lt1"/>
                </a:solidFill>
                <a:latin typeface="Arial"/>
                <a:ea typeface="Arial"/>
                <a:cs typeface="Arial"/>
                <a:sym typeface="Arial"/>
              </a:rPr>
              <a:t>Higher reuse potential</a:t>
            </a:r>
          </a:p>
          <a:p>
            <a:pPr indent="0" lvl="0" marL="457200" rtl="0" algn="just">
              <a:spcBef>
                <a:spcPts val="0"/>
              </a:spcBef>
              <a:buNone/>
            </a:pPr>
            <a:r>
              <a:t/>
            </a:r>
            <a:endParaRPr sz="1800">
              <a:solidFill>
                <a:schemeClr val="lt1"/>
              </a:solidFill>
              <a:latin typeface="Arial"/>
              <a:ea typeface="Arial"/>
              <a:cs typeface="Arial"/>
              <a:sym typeface="Arial"/>
            </a:endParaRPr>
          </a:p>
          <a:p>
            <a:pPr indent="-69850" lvl="0" rtl="0" algn="just">
              <a:spcBef>
                <a:spcPts val="0"/>
              </a:spcBef>
              <a:buClr>
                <a:srgbClr val="000000"/>
              </a:buClr>
              <a:buSzPct val="61111"/>
              <a:buNone/>
            </a:pPr>
            <a:r>
              <a:t/>
            </a:r>
            <a:endParaRPr sz="1800">
              <a:solidFill>
                <a:schemeClr val="lt1"/>
              </a:solidFill>
              <a:latin typeface="Arial"/>
              <a:ea typeface="Arial"/>
              <a:cs typeface="Arial"/>
              <a:sym typeface="Arial"/>
            </a:endParaRPr>
          </a:p>
          <a:p>
            <a:pPr indent="-69850" lvl="0" rtl="0" algn="just">
              <a:spcBef>
                <a:spcPts val="0"/>
              </a:spcBef>
              <a:buClr>
                <a:srgbClr val="000000"/>
              </a:buClr>
              <a:buSzPct val="61111"/>
              <a:buNone/>
            </a:pPr>
            <a:r>
              <a:rPr i="1" lang="en" sz="1800">
                <a:solidFill>
                  <a:schemeClr val="lt1"/>
                </a:solidFill>
                <a:latin typeface="Arial"/>
                <a:ea typeface="Arial"/>
                <a:cs typeface="Arial"/>
                <a:sym typeface="Arial"/>
              </a:rPr>
              <a:t>Unnecessary dependencies make code </a:t>
            </a:r>
          </a:p>
          <a:p>
            <a:pPr indent="-69850" lvl="0" rtl="0" algn="just">
              <a:spcBef>
                <a:spcPts val="0"/>
              </a:spcBef>
              <a:buClr>
                <a:srgbClr val="000000"/>
              </a:buClr>
              <a:buSzPct val="61111"/>
              <a:buNone/>
            </a:pPr>
            <a:r>
              <a:rPr i="1" lang="en" sz="1800">
                <a:solidFill>
                  <a:schemeClr val="lt1"/>
                </a:solidFill>
                <a:latin typeface="Arial"/>
                <a:ea typeface="Arial"/>
                <a:cs typeface="Arial"/>
                <a:sym typeface="Arial"/>
              </a:rPr>
              <a:t>less reusable!</a:t>
            </a:r>
          </a:p>
          <a:p>
            <a:pPr indent="-69850" lvl="0" marL="0" rtl="0">
              <a:lnSpc>
                <a:spcPct val="115000"/>
              </a:lnSpc>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61111"/>
              <a:buFont typeface="Arial"/>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t/>
            </a:r>
            <a:endParaRPr sz="1600">
              <a:solidFill>
                <a:schemeClr val="lt1"/>
              </a:solidFill>
              <a:latin typeface="Arial"/>
              <a:ea typeface="Arial"/>
              <a:cs typeface="Arial"/>
              <a:sym typeface="Arial"/>
            </a:endParaRPr>
          </a:p>
          <a:p>
            <a:pPr indent="-69850" lvl="0" rtl="0" algn="just">
              <a:spcBef>
                <a:spcPts val="0"/>
              </a:spcBef>
              <a:buClr>
                <a:schemeClr val="dk1"/>
              </a:buClr>
              <a:buSzPct val="68750"/>
              <a:buFont typeface="Arial"/>
              <a:buNone/>
            </a:pPr>
            <a:r>
              <a:t/>
            </a:r>
            <a:endParaRPr sz="1600"/>
          </a:p>
        </p:txBody>
      </p:sp>
      <p:pic>
        <p:nvPicPr>
          <p:cNvPr id="440" name="Shape 440"/>
          <p:cNvPicPr preferRelativeResize="0"/>
          <p:nvPr/>
        </p:nvPicPr>
        <p:blipFill>
          <a:blip r:embed="rId3">
            <a:alphaModFix/>
          </a:blip>
          <a:stretch>
            <a:fillRect/>
          </a:stretch>
        </p:blipFill>
        <p:spPr>
          <a:xfrm>
            <a:off x="5313400" y="2667700"/>
            <a:ext cx="3209925" cy="2095500"/>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Tight Coupling</a:t>
            </a:r>
            <a:br>
              <a:rPr b="0" i="0" lang="en" sz="3959" u="none" cap="none" strike="noStrike">
                <a:solidFill>
                  <a:srgbClr val="FF0000"/>
                </a:solidFill>
                <a:latin typeface="Calibri"/>
                <a:ea typeface="Calibri"/>
                <a:cs typeface="Calibri"/>
                <a:sym typeface="Calibri"/>
              </a:rPr>
            </a:br>
          </a:p>
        </p:txBody>
      </p:sp>
      <p:sp>
        <p:nvSpPr>
          <p:cNvPr id="446" name="Shape 446"/>
          <p:cNvSpPr txBox="1"/>
          <p:nvPr>
            <p:ph idx="1" type="body"/>
          </p:nvPr>
        </p:nvSpPr>
        <p:spPr>
          <a:xfrm>
            <a:off x="207500" y="891400"/>
            <a:ext cx="8229600" cy="3870000"/>
          </a:xfrm>
          <a:prstGeom prst="rect">
            <a:avLst/>
          </a:prstGeom>
          <a:noFill/>
          <a:ln>
            <a:noFill/>
          </a:ln>
        </p:spPr>
        <p:txBody>
          <a:bodyPr anchorCtr="0" anchor="t" bIns="45700" lIns="91425" rIns="91425" tIns="45700">
            <a:noAutofit/>
          </a:bodyPr>
          <a:lstStyle/>
          <a:p>
            <a:pPr indent="-342900" lvl="0" marL="457200" rtl="0" algn="just">
              <a:spcBef>
                <a:spcPts val="0"/>
              </a:spcBef>
              <a:buClr>
                <a:schemeClr val="lt1"/>
              </a:buClr>
              <a:buSzPct val="100000"/>
            </a:pPr>
            <a:r>
              <a:rPr lang="en" sz="1800">
                <a:solidFill>
                  <a:schemeClr val="lt1"/>
                </a:solidFill>
                <a:latin typeface="Arial"/>
                <a:ea typeface="Arial"/>
                <a:cs typeface="Arial"/>
                <a:sym typeface="Arial"/>
              </a:rPr>
              <a:t>Each dependency is </a:t>
            </a:r>
            <a:r>
              <a:rPr i="1" lang="en" sz="1800">
                <a:solidFill>
                  <a:srgbClr val="00FFFF"/>
                </a:solidFill>
                <a:latin typeface="Arial"/>
                <a:ea typeface="Arial"/>
                <a:cs typeface="Arial"/>
                <a:sym typeface="Arial"/>
              </a:rPr>
              <a:t>like a little dot of glue</a:t>
            </a:r>
            <a:r>
              <a:rPr lang="en" sz="1800">
                <a:solidFill>
                  <a:schemeClr val="lt1"/>
                </a:solidFill>
                <a:latin typeface="Arial"/>
                <a:ea typeface="Arial"/>
                <a:cs typeface="Arial"/>
                <a:sym typeface="Arial"/>
              </a:rPr>
              <a:t> ---</a:t>
            </a:r>
          </a:p>
          <a:p>
            <a:pPr indent="-342900" lvl="1" marL="914400" rtl="0" algn="just">
              <a:spcBef>
                <a:spcPts val="0"/>
              </a:spcBef>
              <a:buClr>
                <a:schemeClr val="lt1"/>
              </a:buClr>
              <a:buSzPct val="100000"/>
            </a:pPr>
            <a:r>
              <a:rPr lang="en" sz="1800">
                <a:solidFill>
                  <a:schemeClr val="lt1"/>
                </a:solidFill>
                <a:latin typeface="Arial"/>
                <a:ea typeface="Arial"/>
                <a:cs typeface="Arial"/>
                <a:sym typeface="Arial"/>
              </a:rPr>
              <a:t>This glue causes your class to stick to the things it touches. </a:t>
            </a:r>
          </a:p>
          <a:p>
            <a:pPr indent="-342900" lvl="1" marL="914400" rtl="0" algn="just">
              <a:spcBef>
                <a:spcPts val="0"/>
              </a:spcBef>
              <a:buClr>
                <a:schemeClr val="lt1"/>
              </a:buClr>
              <a:buSzPct val="100000"/>
            </a:pPr>
            <a:r>
              <a:rPr lang="en" sz="1800">
                <a:solidFill>
                  <a:schemeClr val="lt1"/>
                </a:solidFill>
                <a:latin typeface="Arial"/>
                <a:ea typeface="Arial"/>
                <a:cs typeface="Arial"/>
                <a:sym typeface="Arial"/>
              </a:rPr>
              <a:t>A few dots are necessary, but apply too much glue…</a:t>
            </a:r>
          </a:p>
          <a:p>
            <a:pPr indent="-342900" lvl="2" marL="1371600" rtl="0" algn="just">
              <a:spcBef>
                <a:spcPts val="0"/>
              </a:spcBef>
              <a:buClr>
                <a:schemeClr val="lt1"/>
              </a:buClr>
              <a:buSzPct val="100000"/>
            </a:pPr>
            <a:r>
              <a:rPr lang="en" sz="1800">
                <a:solidFill>
                  <a:schemeClr val="lt1"/>
                </a:solidFill>
                <a:latin typeface="Arial"/>
                <a:ea typeface="Arial"/>
                <a:cs typeface="Arial"/>
                <a:sym typeface="Arial"/>
              </a:rPr>
              <a:t> ...and your application will harden into a solid block.</a:t>
            </a:r>
          </a:p>
          <a:p>
            <a:pPr indent="0" lvl="0" marL="914400" rtl="0" algn="just">
              <a:spcBef>
                <a:spcPts val="0"/>
              </a:spcBef>
              <a:buNone/>
            </a:pPr>
            <a:r>
              <a:t/>
            </a:r>
            <a:endParaRPr sz="1800">
              <a:solidFill>
                <a:schemeClr val="lt1"/>
              </a:solidFill>
              <a:latin typeface="Arial"/>
              <a:ea typeface="Arial"/>
              <a:cs typeface="Arial"/>
              <a:sym typeface="Arial"/>
            </a:endParaRPr>
          </a:p>
          <a:p>
            <a:pPr indent="45720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When objects are so tightly coupled that they behave like a single unit:</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It’s impossible to reuse just one</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Changes to one object forces changes to all</a:t>
            </a:r>
          </a:p>
          <a:p>
            <a:pPr indent="0" lvl="0" marL="457200" rtl="0" algn="just">
              <a:spcBef>
                <a:spcPts val="0"/>
              </a:spcBef>
              <a:buNone/>
            </a:pPr>
            <a:r>
              <a:t/>
            </a:r>
            <a:endParaRPr sz="18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342900" lvl="0" marL="457200" rtl="0" algn="just">
              <a:spcBef>
                <a:spcPts val="0"/>
              </a:spcBef>
              <a:buClr>
                <a:schemeClr val="lt1"/>
              </a:buClr>
              <a:buSzPct val="100000"/>
            </a:pPr>
            <a:r>
              <a:rPr i="1" lang="en" sz="1800">
                <a:solidFill>
                  <a:schemeClr val="lt1"/>
                </a:solidFill>
                <a:latin typeface="Arial"/>
                <a:ea typeface="Arial"/>
                <a:cs typeface="Arial"/>
                <a:sym typeface="Arial"/>
              </a:rPr>
              <a:t>If you change Wheel, you may have to change Gear... </a:t>
            </a:r>
          </a:p>
          <a:p>
            <a:pPr indent="387350" lvl="0" marL="0" rtl="0" algn="just">
              <a:spcBef>
                <a:spcPts val="0"/>
              </a:spcBef>
              <a:buClr>
                <a:schemeClr val="dk1"/>
              </a:buClr>
              <a:buSzPct val="61111"/>
              <a:buFont typeface="Arial"/>
              <a:buNone/>
            </a:pPr>
            <a:r>
              <a:rPr i="1" lang="en" sz="1800">
                <a:solidFill>
                  <a:schemeClr val="lt1"/>
                </a:solidFill>
                <a:latin typeface="Arial"/>
                <a:ea typeface="Arial"/>
                <a:cs typeface="Arial"/>
                <a:sym typeface="Arial"/>
              </a:rPr>
              <a:t>If you reuse Gear, Wheel comes along for the ride... </a:t>
            </a:r>
          </a:p>
          <a:p>
            <a:pPr indent="387350" lvl="0" marL="0" rtl="0" algn="just">
              <a:spcBef>
                <a:spcPts val="0"/>
              </a:spcBef>
              <a:buClr>
                <a:schemeClr val="dk1"/>
              </a:buClr>
              <a:buSzPct val="61111"/>
              <a:buFont typeface="Arial"/>
              <a:buNone/>
            </a:pPr>
            <a:r>
              <a:rPr i="1" lang="en" sz="1800">
                <a:solidFill>
                  <a:schemeClr val="lt1"/>
                </a:solidFill>
                <a:latin typeface="Arial"/>
                <a:ea typeface="Arial"/>
                <a:cs typeface="Arial"/>
                <a:sym typeface="Arial"/>
              </a:rPr>
              <a:t>If you test Gear, you’ll be testing Wheel too...</a:t>
            </a:r>
          </a:p>
        </p:txBody>
      </p:sp>
      <p:pic>
        <p:nvPicPr>
          <p:cNvPr id="447" name="Shape 447"/>
          <p:cNvPicPr preferRelativeResize="0"/>
          <p:nvPr/>
        </p:nvPicPr>
        <p:blipFill>
          <a:blip r:embed="rId3">
            <a:alphaModFix/>
          </a:blip>
          <a:stretch>
            <a:fillRect/>
          </a:stretch>
        </p:blipFill>
        <p:spPr>
          <a:xfrm>
            <a:off x="7187398" y="3002314"/>
            <a:ext cx="1746475" cy="1925408"/>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sp>
        <p:nvSpPr>
          <p:cNvPr id="452" name="Shape 452"/>
          <p:cNvSpPr txBox="1"/>
          <p:nvPr>
            <p:ph idx="1" type="body"/>
          </p:nvPr>
        </p:nvSpPr>
        <p:spPr>
          <a:xfrm>
            <a:off x="1386900" y="132050"/>
            <a:ext cx="6944400" cy="2428800"/>
          </a:xfrm>
          <a:prstGeom prst="rect">
            <a:avLst/>
          </a:prstGeom>
          <a:noFill/>
          <a:ln>
            <a:noFill/>
          </a:ln>
        </p:spPr>
        <p:txBody>
          <a:bodyPr anchorCtr="0" anchor="t" bIns="45700" lIns="91425" rIns="91425" tIns="45700">
            <a:noAutofit/>
          </a:bodyPr>
          <a:lstStyle/>
          <a:p>
            <a:pPr lvl="0" rtl="0">
              <a:lnSpc>
                <a:spcPct val="115000"/>
              </a:lnSpc>
              <a:spcBef>
                <a:spcPts val="0"/>
              </a:spcBef>
              <a:buClr>
                <a:schemeClr val="dk1"/>
              </a:buClr>
              <a:buSzPct val="100000"/>
              <a:buFont typeface="Arial"/>
              <a:buChar char="•"/>
            </a:pPr>
            <a:r>
              <a:rPr lang="en" sz="2400">
                <a:solidFill>
                  <a:srgbClr val="FF0000"/>
                </a:solidFill>
              </a:rPr>
              <a:t>Tight coupling</a:t>
            </a:r>
            <a:r>
              <a:rPr lang="en" sz="2400">
                <a:solidFill>
                  <a:srgbClr val="FFFFFF"/>
                </a:solidFill>
              </a:rPr>
              <a:t> = </a:t>
            </a:r>
            <a:r>
              <a:rPr i="1" lang="en" sz="2400">
                <a:solidFill>
                  <a:srgbClr val="FF9900"/>
                </a:solidFill>
              </a:rPr>
              <a:t>Spaghetti Code</a:t>
            </a:r>
            <a:r>
              <a:rPr lang="en" sz="2400">
                <a:solidFill>
                  <a:srgbClr val="FFFFFF"/>
                </a:solidFill>
              </a:rPr>
              <a:t>: </a:t>
            </a:r>
          </a:p>
          <a:p>
            <a:pPr lvl="1" rtl="0">
              <a:lnSpc>
                <a:spcPct val="115000"/>
              </a:lnSpc>
              <a:spcBef>
                <a:spcPts val="0"/>
              </a:spcBef>
              <a:buSzPct val="100000"/>
            </a:pPr>
            <a:r>
              <a:rPr lang="en" sz="2400">
                <a:solidFill>
                  <a:srgbClr val="FFFFFF"/>
                </a:solidFill>
              </a:rPr>
              <a:t>□ difficult to understand and maintain</a:t>
            </a:r>
          </a:p>
          <a:p>
            <a:pPr lvl="1" rtl="0">
              <a:lnSpc>
                <a:spcPct val="115000"/>
              </a:lnSpc>
              <a:spcBef>
                <a:spcPts val="0"/>
              </a:spcBef>
              <a:buSzPct val="45833"/>
            </a:pPr>
            <a:r>
              <a:rPr lang="en" sz="2400">
                <a:solidFill>
                  <a:srgbClr val="FFFFFF"/>
                </a:solidFill>
              </a:rPr>
              <a:t>□ difficult to implement and debug </a:t>
            </a:r>
          </a:p>
          <a:p>
            <a:pPr lvl="1" rtl="0">
              <a:lnSpc>
                <a:spcPct val="100000"/>
              </a:lnSpc>
              <a:spcBef>
                <a:spcPts val="0"/>
              </a:spcBef>
              <a:buSzPct val="45833"/>
            </a:pPr>
            <a:r>
              <a:rPr lang="en" sz="2400">
                <a:solidFill>
                  <a:srgbClr val="FFFFFF"/>
                </a:solidFill>
              </a:rPr>
              <a:t>□ expensive to develop as highly-coupled </a:t>
            </a:r>
          </a:p>
          <a:p>
            <a:pPr lvl="1" rtl="0">
              <a:lnSpc>
                <a:spcPct val="100000"/>
              </a:lnSpc>
              <a:spcBef>
                <a:spcPts val="0"/>
              </a:spcBef>
              <a:buSzPct val="45833"/>
            </a:pPr>
            <a:r>
              <a:rPr lang="en" sz="2400">
                <a:solidFill>
                  <a:srgbClr val="FFFFFF"/>
                </a:solidFill>
              </a:rPr>
              <a:t>    elements can’t be developed independently</a:t>
            </a:r>
            <a:r>
              <a:rPr lang="en">
                <a:solidFill>
                  <a:srgbClr val="FFFFFF"/>
                </a:solidFill>
              </a:rPr>
              <a:t> </a:t>
            </a: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453" name="Shape 453"/>
          <p:cNvPicPr preferRelativeResize="0"/>
          <p:nvPr/>
        </p:nvPicPr>
        <p:blipFill>
          <a:blip r:embed="rId3">
            <a:alphaModFix/>
          </a:blip>
          <a:stretch>
            <a:fillRect/>
          </a:stretch>
        </p:blipFill>
        <p:spPr>
          <a:xfrm>
            <a:off x="1126150" y="2560850"/>
            <a:ext cx="2381250" cy="2381250"/>
          </a:xfrm>
          <a:prstGeom prst="rect">
            <a:avLst/>
          </a:prstGeom>
          <a:noFill/>
          <a:ln>
            <a:noFill/>
          </a:ln>
        </p:spPr>
      </p:pic>
      <p:pic>
        <p:nvPicPr>
          <p:cNvPr id="454" name="Shape 454"/>
          <p:cNvPicPr preferRelativeResize="0"/>
          <p:nvPr/>
        </p:nvPicPr>
        <p:blipFill>
          <a:blip r:embed="rId4">
            <a:alphaModFix/>
          </a:blip>
          <a:stretch>
            <a:fillRect/>
          </a:stretch>
        </p:blipFill>
        <p:spPr>
          <a:xfrm>
            <a:off x="3840750" y="2479875"/>
            <a:ext cx="3810000" cy="2543175"/>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x="0" y="0"/>
          <a:ext cx="0" cy="0"/>
          <a:chOff x="0" y="0"/>
          <a:chExt cx="0" cy="0"/>
        </a:xfrm>
      </p:grpSpPr>
      <p:sp>
        <p:nvSpPr>
          <p:cNvPr id="459" name="Shape 459"/>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460" name="Shape 460"/>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461" name="Shape 461"/>
          <p:cNvPicPr preferRelativeResize="0"/>
          <p:nvPr/>
        </p:nvPicPr>
        <p:blipFill>
          <a:blip r:embed="rId3">
            <a:alphaModFix/>
          </a:blip>
          <a:stretch>
            <a:fillRect/>
          </a:stretch>
        </p:blipFill>
        <p:spPr>
          <a:xfrm>
            <a:off x="1843850" y="634762"/>
            <a:ext cx="5456300" cy="3873975"/>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sp>
        <p:nvSpPr>
          <p:cNvPr id="466" name="Shape 466"/>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467" name="Shape 467"/>
          <p:cNvSpPr txBox="1"/>
          <p:nvPr>
            <p:ph idx="1" type="body"/>
          </p:nvPr>
        </p:nvSpPr>
        <p:spPr>
          <a:xfrm>
            <a:off x="-71250" y="233725"/>
            <a:ext cx="5434800" cy="1740900"/>
          </a:xfrm>
          <a:prstGeom prst="rect">
            <a:avLst/>
          </a:prstGeom>
        </p:spPr>
        <p:txBody>
          <a:bodyPr anchorCtr="0" anchor="t" bIns="91425" lIns="91425" rIns="91425" tIns="91425">
            <a:noAutofit/>
          </a:bodyPr>
          <a:lstStyle/>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These dependencies </a:t>
            </a:r>
            <a:r>
              <a:rPr b="1" lang="en" sz="1800">
                <a:solidFill>
                  <a:schemeClr val="lt1"/>
                </a:solidFill>
                <a:latin typeface="Arial"/>
                <a:ea typeface="Arial"/>
                <a:cs typeface="Arial"/>
                <a:sym typeface="Arial"/>
              </a:rPr>
              <a:t>couple</a:t>
            </a:r>
            <a:r>
              <a:rPr lang="en" sz="1800">
                <a:solidFill>
                  <a:schemeClr val="lt1"/>
                </a:solidFill>
                <a:latin typeface="Arial"/>
                <a:ea typeface="Arial"/>
                <a:cs typeface="Arial"/>
                <a:sym typeface="Arial"/>
              </a:rPr>
              <a:t> Gear to Wheel, </a:t>
            </a:r>
          </a:p>
          <a:p>
            <a:pPr indent="457200" lvl="0" marL="0" rtl="0" algn="just">
              <a:spcBef>
                <a:spcPts val="0"/>
              </a:spcBef>
              <a:buNone/>
            </a:pPr>
            <a:r>
              <a:rPr lang="en" sz="1800">
                <a:solidFill>
                  <a:schemeClr val="lt1"/>
                </a:solidFill>
                <a:latin typeface="Arial"/>
                <a:ea typeface="Arial"/>
                <a:cs typeface="Arial"/>
                <a:sym typeface="Arial"/>
              </a:rPr>
              <a:t>or, each coupling </a:t>
            </a:r>
            <a:r>
              <a:rPr lang="en" sz="1800" u="sng">
                <a:solidFill>
                  <a:schemeClr val="lt1"/>
                </a:solidFill>
                <a:latin typeface="Arial"/>
                <a:ea typeface="Arial"/>
                <a:cs typeface="Arial"/>
                <a:sym typeface="Arial"/>
              </a:rPr>
              <a:t>creates a dependency</a:t>
            </a:r>
            <a:r>
              <a:rPr lang="en" sz="1800">
                <a:solidFill>
                  <a:schemeClr val="lt1"/>
                </a:solidFill>
                <a:latin typeface="Arial"/>
                <a:ea typeface="Arial"/>
                <a:cs typeface="Arial"/>
                <a:sym typeface="Arial"/>
              </a:rPr>
              <a:t>.</a:t>
            </a:r>
          </a:p>
          <a:p>
            <a:pPr indent="0" lvl="0" marL="0" rtl="0" algn="just">
              <a:spcBef>
                <a:spcPts val="0"/>
              </a:spcBef>
              <a:buNone/>
            </a:pPr>
            <a:r>
              <a:t/>
            </a:r>
            <a:endParaRPr sz="1800">
              <a:solidFill>
                <a:schemeClr val="lt1"/>
              </a:solidFill>
              <a:latin typeface="Arial"/>
              <a:ea typeface="Arial"/>
              <a:cs typeface="Arial"/>
              <a:sym typeface="Arial"/>
            </a:endParaRPr>
          </a:p>
          <a:p>
            <a:pPr indent="-342900" lvl="0" marL="457200" rtl="0" algn="just">
              <a:spcBef>
                <a:spcPts val="0"/>
              </a:spcBef>
              <a:buClr>
                <a:schemeClr val="lt1"/>
              </a:buClr>
              <a:buSzPct val="100000"/>
              <a:buFont typeface="Arial"/>
            </a:pPr>
            <a:r>
              <a:rPr lang="en" sz="1800">
                <a:solidFill>
                  <a:schemeClr val="lt1"/>
                </a:solidFill>
                <a:latin typeface="Arial"/>
                <a:ea typeface="Arial"/>
                <a:cs typeface="Arial"/>
                <a:sym typeface="Arial"/>
              </a:rPr>
              <a:t>The more Gear knows about Wheel:</a:t>
            </a:r>
          </a:p>
          <a:p>
            <a:pPr indent="-342900" lvl="1" marL="914400" rtl="0" algn="just">
              <a:spcBef>
                <a:spcPts val="0"/>
              </a:spcBef>
              <a:buClr>
                <a:schemeClr val="lt1"/>
              </a:buClr>
              <a:buSzPct val="100000"/>
              <a:buFont typeface="Arial"/>
            </a:pPr>
            <a:r>
              <a:rPr lang="en" sz="1800">
                <a:solidFill>
                  <a:schemeClr val="lt1"/>
                </a:solidFill>
                <a:latin typeface="Arial"/>
                <a:ea typeface="Arial"/>
                <a:cs typeface="Arial"/>
                <a:sym typeface="Arial"/>
              </a:rPr>
              <a:t>the more </a:t>
            </a:r>
            <a:r>
              <a:rPr i="1" lang="en" sz="1800">
                <a:solidFill>
                  <a:srgbClr val="CC00CC"/>
                </a:solidFill>
                <a:latin typeface="Arial"/>
                <a:ea typeface="Arial"/>
                <a:cs typeface="Arial"/>
                <a:sym typeface="Arial"/>
              </a:rPr>
              <a:t>tightly coupled</a:t>
            </a:r>
            <a:r>
              <a:rPr lang="en" sz="1800">
                <a:solidFill>
                  <a:schemeClr val="lt1"/>
                </a:solidFill>
                <a:latin typeface="Arial"/>
                <a:ea typeface="Arial"/>
                <a:cs typeface="Arial"/>
                <a:sym typeface="Arial"/>
              </a:rPr>
              <a:t> they are</a:t>
            </a:r>
          </a:p>
          <a:p>
            <a:pPr indent="0" lvl="0" marL="0" rtl="0" algn="just">
              <a:spcBef>
                <a:spcPts val="0"/>
              </a:spcBef>
              <a:buNone/>
            </a:pPr>
            <a:r>
              <a:t/>
            </a:r>
            <a:endParaRPr sz="1800"/>
          </a:p>
        </p:txBody>
      </p:sp>
      <p:pic>
        <p:nvPicPr>
          <p:cNvPr id="468" name="Shape 468"/>
          <p:cNvPicPr preferRelativeResize="0"/>
          <p:nvPr/>
        </p:nvPicPr>
        <p:blipFill>
          <a:blip r:embed="rId3">
            <a:alphaModFix/>
          </a:blip>
          <a:stretch>
            <a:fillRect/>
          </a:stretch>
        </p:blipFill>
        <p:spPr>
          <a:xfrm>
            <a:off x="2712237" y="1974625"/>
            <a:ext cx="3719525" cy="2975625"/>
          </a:xfrm>
          <a:prstGeom prst="rect">
            <a:avLst/>
          </a:prstGeom>
          <a:noFill/>
          <a:ln>
            <a:noFill/>
          </a:ln>
        </p:spPr>
      </p:pic>
      <p:sp>
        <p:nvSpPr>
          <p:cNvPr id="469" name="Shape 469"/>
          <p:cNvSpPr txBox="1"/>
          <p:nvPr/>
        </p:nvSpPr>
        <p:spPr>
          <a:xfrm>
            <a:off x="4703125" y="780125"/>
            <a:ext cx="4134600" cy="1713000"/>
          </a:xfrm>
          <a:prstGeom prst="rect">
            <a:avLst/>
          </a:prstGeom>
          <a:noFill/>
          <a:ln>
            <a:noFill/>
          </a:ln>
        </p:spPr>
        <p:txBody>
          <a:bodyPr anchorCtr="0" anchor="t" bIns="91425" lIns="91425" rIns="91425" tIns="91425">
            <a:noAutofit/>
          </a:bodyPr>
          <a:lstStyle/>
          <a:p>
            <a:pPr indent="-342900" lvl="0" marL="457200" rtl="0" algn="just">
              <a:spcBef>
                <a:spcPts val="0"/>
              </a:spcBef>
              <a:buClr>
                <a:schemeClr val="lt1"/>
              </a:buClr>
              <a:buSzPct val="100000"/>
              <a:buChar char="•"/>
            </a:pPr>
            <a:r>
              <a:rPr lang="en" sz="1800">
                <a:solidFill>
                  <a:schemeClr val="lt1"/>
                </a:solidFill>
              </a:rPr>
              <a:t>The more tightly coupled 2 objects are, the more they behave like a </a:t>
            </a:r>
            <a:r>
              <a:rPr lang="en" sz="1800">
                <a:solidFill>
                  <a:srgbClr val="FF0000"/>
                </a:solidFill>
              </a:rPr>
              <a:t>single entity</a:t>
            </a:r>
            <a:r>
              <a:rPr lang="en" sz="1800">
                <a:solidFill>
                  <a:schemeClr val="lt1"/>
                </a:solidFill>
              </a:rPr>
              <a:t>.</a:t>
            </a:r>
          </a:p>
          <a:p>
            <a:pPr lvl="0">
              <a:spcBef>
                <a:spcPts val="0"/>
              </a:spcBef>
              <a:buNone/>
            </a:pPr>
            <a:r>
              <a:t/>
            </a:r>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sp>
        <p:nvSpPr>
          <p:cNvPr id="474" name="Shape 474"/>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CC00CC"/>
                </a:solidFill>
              </a:rPr>
              <a:t>QUIZ 2:</a:t>
            </a:r>
            <a:r>
              <a:rPr lang="en" sz="3959">
                <a:solidFill>
                  <a:schemeClr val="lt1"/>
                </a:solidFill>
              </a:rPr>
              <a:t> Coupling</a:t>
            </a:r>
            <a:br>
              <a:rPr b="0" i="0" lang="en" sz="3959" u="none" cap="none" strike="noStrike">
                <a:solidFill>
                  <a:srgbClr val="FF0000"/>
                </a:solidFill>
                <a:latin typeface="Calibri"/>
                <a:ea typeface="Calibri"/>
                <a:cs typeface="Calibri"/>
                <a:sym typeface="Calibri"/>
              </a:rPr>
            </a:br>
          </a:p>
        </p:txBody>
      </p:sp>
      <p:sp>
        <p:nvSpPr>
          <p:cNvPr id="475" name="Shape 475"/>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lvl="0" rtl="0">
              <a:lnSpc>
                <a:spcPct val="115000"/>
              </a:lnSpc>
              <a:spcBef>
                <a:spcPts val="0"/>
              </a:spcBef>
              <a:buClr>
                <a:schemeClr val="dk1"/>
              </a:buClr>
              <a:buSzPct val="34375"/>
              <a:buFont typeface="Arial"/>
              <a:buChar char="•"/>
            </a:pPr>
            <a:r>
              <a:t/>
            </a:r>
            <a:endParaRPr>
              <a:solidFill>
                <a:srgbClr val="FFFFFF"/>
              </a:solidFill>
            </a:endParaRP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476" name="Shape 476"/>
          <p:cNvPicPr preferRelativeResize="0"/>
          <p:nvPr/>
        </p:nvPicPr>
        <p:blipFill>
          <a:blip r:embed="rId3">
            <a:alphaModFix/>
          </a:blip>
          <a:stretch>
            <a:fillRect/>
          </a:stretch>
        </p:blipFill>
        <p:spPr>
          <a:xfrm>
            <a:off x="284326" y="2072200"/>
            <a:ext cx="3474874" cy="2779899"/>
          </a:xfrm>
          <a:prstGeom prst="rect">
            <a:avLst/>
          </a:prstGeom>
          <a:noFill/>
          <a:ln>
            <a:noFill/>
          </a:ln>
        </p:spPr>
      </p:pic>
      <p:sp>
        <p:nvSpPr>
          <p:cNvPr id="477" name="Shape 477"/>
          <p:cNvSpPr/>
          <p:nvPr/>
        </p:nvSpPr>
        <p:spPr>
          <a:xfrm>
            <a:off x="4032275" y="3029075"/>
            <a:ext cx="1342200" cy="689100"/>
          </a:xfrm>
          <a:prstGeom prst="right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8" name="Shape 478"/>
          <p:cNvSpPr txBox="1"/>
          <p:nvPr/>
        </p:nvSpPr>
        <p:spPr>
          <a:xfrm>
            <a:off x="883650" y="688950"/>
            <a:ext cx="7376700" cy="1128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The original Gear class refers to the Wheel class by its name in the gear_inches method, creating a dependency. Create a new version of the Gear class that isn’t glued to the Wheel class. </a:t>
            </a:r>
          </a:p>
          <a:p>
            <a:pPr lvl="0" rtl="0">
              <a:spcBef>
                <a:spcPts val="0"/>
              </a:spcBef>
              <a:buNone/>
            </a:pPr>
            <a:r>
              <a:t/>
            </a:r>
            <a:endParaRPr u="sng">
              <a:solidFill>
                <a:srgbClr val="FFFFFF"/>
              </a:solidFill>
            </a:endParaRPr>
          </a:p>
          <a:p>
            <a:pPr lvl="0">
              <a:spcBef>
                <a:spcPts val="0"/>
              </a:spcBef>
              <a:buNone/>
            </a:pPr>
            <a:r>
              <a:rPr lang="en" u="sng">
                <a:solidFill>
                  <a:srgbClr val="FFFFFF"/>
                </a:solidFill>
              </a:rPr>
              <a:t>Hint</a:t>
            </a:r>
            <a:r>
              <a:rPr lang="en">
                <a:solidFill>
                  <a:srgbClr val="FFFFFF"/>
                </a:solidFill>
              </a:rPr>
              <a:t>: the new version expects to be initialized with an object that can respond to </a:t>
            </a:r>
            <a:r>
              <a:rPr i="1" lang="en">
                <a:solidFill>
                  <a:srgbClr val="FFFFFF"/>
                </a:solidFill>
              </a:rPr>
              <a:t>diameter</a:t>
            </a:r>
            <a:r>
              <a:rPr lang="en">
                <a:solidFill>
                  <a:srgbClr val="FFFFFF"/>
                </a:solidFill>
              </a:rPr>
              <a:t>.</a:t>
            </a:r>
          </a:p>
        </p:txBody>
      </p:sp>
      <p:pic>
        <p:nvPicPr>
          <p:cNvPr id="479" name="Shape 479"/>
          <p:cNvPicPr preferRelativeResize="0"/>
          <p:nvPr/>
        </p:nvPicPr>
        <p:blipFill>
          <a:blip r:embed="rId4">
            <a:alphaModFix/>
          </a:blip>
          <a:stretch>
            <a:fillRect/>
          </a:stretch>
        </p:blipFill>
        <p:spPr>
          <a:xfrm>
            <a:off x="6079824" y="2135375"/>
            <a:ext cx="1667588" cy="2476499"/>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3" name="Shape 483"/>
        <p:cNvGrpSpPr/>
        <p:nvPr/>
      </p:nvGrpSpPr>
      <p:grpSpPr>
        <a:xfrm>
          <a:off x="0" y="0"/>
          <a:ext cx="0" cy="0"/>
          <a:chOff x="0" y="0"/>
          <a:chExt cx="0" cy="0"/>
        </a:xfrm>
      </p:grpSpPr>
      <p:sp>
        <p:nvSpPr>
          <p:cNvPr id="484" name="Shape 484"/>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rgbClr val="CC00CC"/>
                </a:solidFill>
              </a:rPr>
              <a:t>QUIZ 2:</a:t>
            </a:r>
            <a:r>
              <a:rPr lang="en" sz="3959">
                <a:solidFill>
                  <a:schemeClr val="lt1"/>
                </a:solidFill>
              </a:rPr>
              <a:t> Coupling</a:t>
            </a:r>
            <a:br>
              <a:rPr b="0" i="0" lang="en" sz="3959" u="none" cap="none" strike="noStrike">
                <a:solidFill>
                  <a:srgbClr val="FF0000"/>
                </a:solidFill>
                <a:latin typeface="Calibri"/>
                <a:ea typeface="Calibri"/>
                <a:cs typeface="Calibri"/>
                <a:sym typeface="Calibri"/>
              </a:rPr>
            </a:br>
          </a:p>
        </p:txBody>
      </p:sp>
      <p:sp>
        <p:nvSpPr>
          <p:cNvPr id="485" name="Shape 485"/>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lvl="0" rtl="0">
              <a:lnSpc>
                <a:spcPct val="115000"/>
              </a:lnSpc>
              <a:spcBef>
                <a:spcPts val="0"/>
              </a:spcBef>
              <a:buClr>
                <a:schemeClr val="dk1"/>
              </a:buClr>
              <a:buSzPct val="34375"/>
              <a:buFont typeface="Arial"/>
              <a:buChar char="•"/>
            </a:pPr>
            <a:r>
              <a:t/>
            </a:r>
            <a:endParaRPr>
              <a:solidFill>
                <a:srgbClr val="FFFFFF"/>
              </a:solidFill>
            </a:endParaRP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486" name="Shape 486"/>
          <p:cNvPicPr preferRelativeResize="0"/>
          <p:nvPr/>
        </p:nvPicPr>
        <p:blipFill>
          <a:blip r:embed="rId3">
            <a:alphaModFix/>
          </a:blip>
          <a:stretch>
            <a:fillRect/>
          </a:stretch>
        </p:blipFill>
        <p:spPr>
          <a:xfrm>
            <a:off x="216451" y="2058094"/>
            <a:ext cx="3460224" cy="2768179"/>
          </a:xfrm>
          <a:prstGeom prst="rect">
            <a:avLst/>
          </a:prstGeom>
          <a:noFill/>
          <a:ln>
            <a:noFill/>
          </a:ln>
        </p:spPr>
      </p:pic>
      <p:pic>
        <p:nvPicPr>
          <p:cNvPr id="487" name="Shape 487"/>
          <p:cNvPicPr preferRelativeResize="0"/>
          <p:nvPr/>
        </p:nvPicPr>
        <p:blipFill>
          <a:blip r:embed="rId4">
            <a:alphaModFix/>
          </a:blip>
          <a:stretch>
            <a:fillRect/>
          </a:stretch>
        </p:blipFill>
        <p:spPr>
          <a:xfrm>
            <a:off x="5196676" y="2058094"/>
            <a:ext cx="3460224" cy="2768179"/>
          </a:xfrm>
          <a:prstGeom prst="rect">
            <a:avLst/>
          </a:prstGeom>
          <a:noFill/>
          <a:ln>
            <a:noFill/>
          </a:ln>
        </p:spPr>
      </p:pic>
      <p:sp>
        <p:nvSpPr>
          <p:cNvPr id="488" name="Shape 488"/>
          <p:cNvSpPr/>
          <p:nvPr/>
        </p:nvSpPr>
        <p:spPr>
          <a:xfrm>
            <a:off x="3765575" y="3029075"/>
            <a:ext cx="1342200" cy="689100"/>
          </a:xfrm>
          <a:prstGeom prst="rightArrow">
            <a:avLst>
              <a:gd fmla="val 50000" name="adj1"/>
              <a:gd fmla="val 50000" name="adj2"/>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9" name="Shape 489"/>
          <p:cNvSpPr txBox="1"/>
          <p:nvPr/>
        </p:nvSpPr>
        <p:spPr>
          <a:xfrm>
            <a:off x="883650" y="688950"/>
            <a:ext cx="7376700" cy="1128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The original Gear class refers to the Wheel class by its name in the gear_inches method, creating a dependency. Create a new version of the Gear class that isn’t glued to the Wheel class. </a:t>
            </a:r>
          </a:p>
          <a:p>
            <a:pPr lvl="0" rtl="0">
              <a:spcBef>
                <a:spcPts val="0"/>
              </a:spcBef>
              <a:buNone/>
            </a:pPr>
            <a:r>
              <a:t/>
            </a:r>
            <a:endParaRPr u="sng">
              <a:solidFill>
                <a:srgbClr val="FFFFFF"/>
              </a:solidFill>
            </a:endParaRPr>
          </a:p>
          <a:p>
            <a:pPr lvl="0" rtl="0">
              <a:spcBef>
                <a:spcPts val="0"/>
              </a:spcBef>
              <a:buNone/>
            </a:pPr>
            <a:r>
              <a:rPr lang="en" u="sng">
                <a:solidFill>
                  <a:srgbClr val="FFFFFF"/>
                </a:solidFill>
              </a:rPr>
              <a:t>Hint</a:t>
            </a:r>
            <a:r>
              <a:rPr lang="en">
                <a:solidFill>
                  <a:srgbClr val="FFFFFF"/>
                </a:solidFill>
              </a:rPr>
              <a:t>: the new version expects to be initialized with an object that can respond to </a:t>
            </a:r>
            <a:r>
              <a:rPr i="1" lang="en">
                <a:solidFill>
                  <a:srgbClr val="FFFFFF"/>
                </a:solidFill>
              </a:rPr>
              <a:t>diameter</a:t>
            </a:r>
            <a:r>
              <a:rPr lang="en">
                <a:solidFill>
                  <a:srgbClr val="FFFFFF"/>
                </a:solidFill>
              </a:rPr>
              <a: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sp>
        <p:nvSpPr>
          <p:cNvPr id="494" name="Shape 494"/>
          <p:cNvSpPr txBox="1"/>
          <p:nvPr>
            <p:ph type="title"/>
          </p:nvPr>
        </p:nvSpPr>
        <p:spPr>
          <a:xfrm>
            <a:off x="457200" y="2982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Overview</a:t>
            </a:r>
            <a:br>
              <a:rPr b="0" i="0" lang="en" sz="3959" u="none" cap="none" strike="noStrike">
                <a:solidFill>
                  <a:srgbClr val="FF0000"/>
                </a:solidFill>
                <a:latin typeface="Calibri"/>
                <a:ea typeface="Calibri"/>
                <a:cs typeface="Calibri"/>
                <a:sym typeface="Calibri"/>
              </a:rPr>
            </a:br>
          </a:p>
        </p:txBody>
      </p:sp>
      <p:sp>
        <p:nvSpPr>
          <p:cNvPr id="495" name="Shape 495"/>
          <p:cNvSpPr txBox="1"/>
          <p:nvPr>
            <p:ph idx="1" type="body"/>
          </p:nvPr>
        </p:nvSpPr>
        <p:spPr>
          <a:xfrm>
            <a:off x="457200" y="636750"/>
            <a:ext cx="8229600" cy="38700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2000">
              <a:solidFill>
                <a:schemeClr val="lt1"/>
              </a:solidFill>
            </a:endParaRPr>
          </a:p>
          <a:p>
            <a:pPr indent="0" lvl="0" marL="0" marR="0" rtl="0" algn="just">
              <a:lnSpc>
                <a:spcPct val="100000"/>
              </a:lnSpc>
              <a:spcBef>
                <a:spcPts val="0"/>
              </a:spcBef>
              <a:spcAft>
                <a:spcPts val="0"/>
              </a:spcAft>
              <a:buNone/>
            </a:pPr>
            <a:r>
              <a:t/>
            </a:r>
            <a:endParaRPr sz="2400">
              <a:solidFill>
                <a:schemeClr val="lt1"/>
              </a:solidFill>
            </a:endParaRPr>
          </a:p>
          <a:p>
            <a:pPr indent="-381000" lvl="0" marL="457200" marR="0" rtl="0" algn="just">
              <a:lnSpc>
                <a:spcPct val="100000"/>
              </a:lnSpc>
              <a:spcBef>
                <a:spcPts val="0"/>
              </a:spcBef>
              <a:spcAft>
                <a:spcPts val="0"/>
              </a:spcAft>
              <a:buClr>
                <a:schemeClr val="lt1"/>
              </a:buClr>
              <a:buSzPct val="100000"/>
              <a:buFont typeface="Calibri"/>
            </a:pPr>
            <a:r>
              <a:rPr lang="en" sz="2400">
                <a:solidFill>
                  <a:schemeClr val="lt1"/>
                </a:solidFill>
              </a:rPr>
              <a:t>Single Responsibility Principle</a:t>
            </a:r>
          </a:p>
          <a:p>
            <a:pPr indent="-381000" lvl="0" marL="457200" marR="0" rtl="0" algn="just">
              <a:lnSpc>
                <a:spcPct val="100000"/>
              </a:lnSpc>
              <a:spcBef>
                <a:spcPts val="0"/>
              </a:spcBef>
              <a:spcAft>
                <a:spcPts val="0"/>
              </a:spcAft>
              <a:buClr>
                <a:schemeClr val="lt1"/>
              </a:buClr>
              <a:buSzPct val="100000"/>
            </a:pPr>
            <a:r>
              <a:rPr lang="en" sz="2400">
                <a:solidFill>
                  <a:schemeClr val="lt1"/>
                </a:solidFill>
              </a:rPr>
              <a:t>Separation of Concerns</a:t>
            </a:r>
          </a:p>
          <a:p>
            <a:pPr indent="-381000" lvl="0" marL="457200" marR="0" rtl="0" algn="just">
              <a:lnSpc>
                <a:spcPct val="100000"/>
              </a:lnSpc>
              <a:spcBef>
                <a:spcPts val="0"/>
              </a:spcBef>
              <a:spcAft>
                <a:spcPts val="0"/>
              </a:spcAft>
              <a:buClr>
                <a:schemeClr val="lt1"/>
              </a:buClr>
              <a:buSzPct val="100000"/>
            </a:pPr>
            <a:r>
              <a:rPr lang="en" sz="2400">
                <a:solidFill>
                  <a:schemeClr val="lt1"/>
                </a:solidFill>
              </a:rPr>
              <a:t>Coupling</a:t>
            </a:r>
          </a:p>
          <a:p>
            <a:pPr indent="-381000" lvl="0" marL="457200" marR="0" rtl="0" algn="just">
              <a:lnSpc>
                <a:spcPct val="100000"/>
              </a:lnSpc>
              <a:spcBef>
                <a:spcPts val="0"/>
              </a:spcBef>
              <a:spcAft>
                <a:spcPts val="0"/>
              </a:spcAft>
              <a:buClr>
                <a:schemeClr val="lt1"/>
              </a:buClr>
              <a:buSzPct val="100000"/>
            </a:pPr>
            <a:r>
              <a:rPr lang="en" sz="2400">
                <a:solidFill>
                  <a:schemeClr val="lt1"/>
                </a:solidFill>
                <a:highlight>
                  <a:srgbClr val="FF00FF"/>
                </a:highlight>
              </a:rPr>
              <a:t>Stepwise Refinement</a:t>
            </a:r>
          </a:p>
          <a:p>
            <a:pPr indent="0" lvl="0" marL="0" rtl="0" algn="just">
              <a:spcBef>
                <a:spcPts val="0"/>
              </a:spcBef>
              <a:buNone/>
            </a:pPr>
            <a:r>
              <a:t/>
            </a:r>
            <a:endParaRPr sz="2000">
              <a:solidFill>
                <a:schemeClr val="lt1"/>
              </a:solidFill>
            </a:endParaRPr>
          </a:p>
          <a:p>
            <a:pPr indent="0" lvl="0" marL="0" rtl="0" algn="just">
              <a:spcBef>
                <a:spcPts val="0"/>
              </a:spcBef>
              <a:buNone/>
            </a:pPr>
            <a:r>
              <a:t/>
            </a:r>
            <a:endParaRPr b="1" i="0" sz="18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77777"/>
              <a:buFont typeface="Arial"/>
              <a:buNone/>
            </a:pPr>
            <a:r>
              <a:t/>
            </a:r>
            <a:endParaRPr b="0" i="0" sz="1800" u="none" cap="none" strike="noStrike">
              <a:solidFill>
                <a:srgbClr val="CC00CC"/>
              </a:solidFill>
              <a:latin typeface="Calibri"/>
              <a:ea typeface="Calibri"/>
              <a:cs typeface="Calibri"/>
              <a:sym typeface="Calibri"/>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sp>
        <p:nvSpPr>
          <p:cNvPr id="500" name="Shape 500"/>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Stepwise Refinement</a:t>
            </a:r>
          </a:p>
        </p:txBody>
      </p:sp>
      <p:sp>
        <p:nvSpPr>
          <p:cNvPr id="501" name="Shape 501"/>
          <p:cNvSpPr txBox="1"/>
          <p:nvPr>
            <p:ph idx="1" type="body"/>
          </p:nvPr>
        </p:nvSpPr>
        <p:spPr>
          <a:xfrm>
            <a:off x="457200" y="997825"/>
            <a:ext cx="8229600" cy="3596700"/>
          </a:xfrm>
          <a:prstGeom prst="rect">
            <a:avLst/>
          </a:prstGeom>
          <a:noFill/>
          <a:ln>
            <a:noFill/>
          </a:ln>
        </p:spPr>
        <p:txBody>
          <a:bodyPr anchorCtr="0" anchor="t" bIns="45700" lIns="91425" rIns="91425" tIns="45700">
            <a:noAutofit/>
          </a:bodyPr>
          <a:lstStyle/>
          <a:p>
            <a:pPr indent="-69850" lvl="0" marL="0" rtl="0">
              <a:lnSpc>
                <a:spcPct val="115000"/>
              </a:lnSpc>
              <a:spcBef>
                <a:spcPts val="0"/>
              </a:spcBef>
              <a:buClr>
                <a:schemeClr val="dk1"/>
              </a:buClr>
              <a:buSzPct val="61111"/>
              <a:buFont typeface="Arial"/>
              <a:buNone/>
            </a:pPr>
            <a:r>
              <a:rPr lang="en" sz="1800">
                <a:solidFill>
                  <a:srgbClr val="FF00FF"/>
                </a:solidFill>
              </a:rPr>
              <a:t>A top-down way of developing a computer program:</a:t>
            </a:r>
          </a:p>
          <a:p>
            <a:pPr indent="-342900" lvl="0" marL="457200" rtl="0">
              <a:lnSpc>
                <a:spcPct val="115000"/>
              </a:lnSpc>
              <a:spcBef>
                <a:spcPts val="0"/>
              </a:spcBef>
              <a:buClr>
                <a:schemeClr val="lt1"/>
              </a:buClr>
              <a:buSzPct val="100000"/>
              <a:buFont typeface="Calibri"/>
            </a:pPr>
            <a:r>
              <a:rPr lang="en" sz="1800">
                <a:solidFill>
                  <a:schemeClr val="lt1"/>
                </a:solidFill>
              </a:rPr>
              <a:t>First describe general functions</a:t>
            </a:r>
          </a:p>
          <a:p>
            <a:pPr indent="-342900" lvl="0" marL="457200" rtl="0">
              <a:lnSpc>
                <a:spcPct val="115000"/>
              </a:lnSpc>
              <a:spcBef>
                <a:spcPts val="0"/>
              </a:spcBef>
              <a:buClr>
                <a:schemeClr val="lt1"/>
              </a:buClr>
              <a:buSzPct val="100000"/>
              <a:buFont typeface="Calibri"/>
            </a:pPr>
            <a:r>
              <a:rPr lang="en" sz="1800">
                <a:solidFill>
                  <a:schemeClr val="lt1"/>
                </a:solidFill>
              </a:rPr>
              <a:t>Then break each function down into details </a:t>
            </a:r>
          </a:p>
          <a:p>
            <a:pPr indent="-342900" lvl="1" marL="914400" rtl="0">
              <a:lnSpc>
                <a:spcPct val="115000"/>
              </a:lnSpc>
              <a:spcBef>
                <a:spcPts val="0"/>
              </a:spcBef>
              <a:buClr>
                <a:schemeClr val="lt1"/>
              </a:buClr>
              <a:buSzPct val="100000"/>
              <a:buFont typeface="Calibri"/>
            </a:pPr>
            <a:r>
              <a:rPr lang="en" sz="1800">
                <a:solidFill>
                  <a:schemeClr val="lt1"/>
                </a:solidFill>
              </a:rPr>
              <a:t>Refine the function in successive steps </a:t>
            </a:r>
          </a:p>
          <a:p>
            <a:pPr indent="-342900" lvl="0" marL="457200" rtl="0">
              <a:lnSpc>
                <a:spcPct val="115000"/>
              </a:lnSpc>
              <a:spcBef>
                <a:spcPts val="0"/>
              </a:spcBef>
              <a:buClr>
                <a:schemeClr val="lt1"/>
              </a:buClr>
              <a:buSzPct val="100000"/>
              <a:buFont typeface="Calibri"/>
            </a:pPr>
            <a:r>
              <a:rPr lang="en" sz="1800">
                <a:solidFill>
                  <a:schemeClr val="lt1"/>
                </a:solidFill>
              </a:rPr>
              <a:t>Repeat until the whole program is fully defined</a:t>
            </a:r>
          </a:p>
          <a:p>
            <a:pPr indent="-69850" lvl="0" marL="0" rtl="0" algn="just">
              <a:spcBef>
                <a:spcPts val="0"/>
              </a:spcBef>
              <a:buClr>
                <a:schemeClr val="dk1"/>
              </a:buClr>
              <a:buSzPct val="61111"/>
              <a:buFont typeface="Arial"/>
              <a:buNone/>
            </a:pPr>
            <a:r>
              <a:t/>
            </a:r>
            <a:endParaRPr sz="1800">
              <a:solidFill>
                <a:schemeClr val="lt1"/>
              </a:solidFill>
            </a:endParaRPr>
          </a:p>
          <a:p>
            <a:pPr indent="-69850" lvl="0" rtl="0" algn="just">
              <a:spcBef>
                <a:spcPts val="0"/>
              </a:spcBef>
              <a:buClr>
                <a:schemeClr val="dk1"/>
              </a:buClr>
              <a:buSzPct val="61111"/>
              <a:buFont typeface="Arial"/>
              <a:buNone/>
            </a:pPr>
            <a:r>
              <a:rPr lang="en" sz="1800">
                <a:solidFill>
                  <a:srgbClr val="FF00FF"/>
                </a:solidFill>
              </a:rPr>
              <a:t>Stepwise refinement enables you to: </a:t>
            </a:r>
          </a:p>
          <a:p>
            <a:pPr indent="-342900" lvl="0" marL="457200" rtl="0" algn="just">
              <a:spcBef>
                <a:spcPts val="0"/>
              </a:spcBef>
              <a:buClr>
                <a:schemeClr val="lt1"/>
              </a:buClr>
              <a:buSzPct val="100000"/>
              <a:buFont typeface="Calibri"/>
            </a:pPr>
            <a:r>
              <a:rPr lang="en" sz="1800">
                <a:solidFill>
                  <a:schemeClr val="lt1"/>
                </a:solidFill>
              </a:rPr>
              <a:t>concentrate on the most relevant "chunks" at the current phase of development </a:t>
            </a:r>
          </a:p>
          <a:p>
            <a:pPr indent="-342900" lvl="0" marL="457200" rtl="0" algn="just">
              <a:spcBef>
                <a:spcPts val="0"/>
              </a:spcBef>
              <a:buClr>
                <a:schemeClr val="lt1"/>
              </a:buClr>
              <a:buSzPct val="100000"/>
              <a:buFont typeface="Calibri"/>
            </a:pPr>
            <a:r>
              <a:rPr lang="en" sz="1800">
                <a:solidFill>
                  <a:schemeClr val="lt1"/>
                </a:solidFill>
              </a:rPr>
              <a:t>ignore unrelated details</a:t>
            </a:r>
          </a:p>
          <a:p>
            <a:pPr indent="-342900" lvl="0" marL="457200" rtl="0" algn="just">
              <a:spcBef>
                <a:spcPts val="0"/>
              </a:spcBef>
              <a:buClr>
                <a:schemeClr val="lt1"/>
              </a:buClr>
              <a:buSzPct val="100000"/>
              <a:buFont typeface="Calibri"/>
            </a:pPr>
            <a:r>
              <a:rPr lang="en" sz="1800">
                <a:solidFill>
                  <a:schemeClr val="lt1"/>
                </a:solidFill>
              </a:rPr>
              <a:t>achieve incremental development on a very fine level of granularity</a:t>
            </a:r>
          </a:p>
          <a:p>
            <a:pPr indent="-342900" lvl="0" marL="457200" rtl="0" algn="just">
              <a:spcBef>
                <a:spcPts val="0"/>
              </a:spcBef>
              <a:buClr>
                <a:schemeClr val="lt1"/>
              </a:buClr>
              <a:buSzPct val="100000"/>
              <a:buFont typeface="Calibri"/>
            </a:pPr>
            <a:r>
              <a:rPr lang="en" sz="1800">
                <a:solidFill>
                  <a:schemeClr val="lt1"/>
                </a:solidFill>
              </a:rPr>
              <a:t>produce working (and tested) prototypes of software as it develops </a:t>
            </a:r>
          </a:p>
          <a:p>
            <a:pPr indent="-342900" lvl="0" marL="914400" rtl="0" algn="just">
              <a:spcBef>
                <a:spcPts val="0"/>
              </a:spcBef>
              <a:buClr>
                <a:schemeClr val="lt1"/>
              </a:buClr>
              <a:buSzPct val="100000"/>
            </a:pPr>
            <a:r>
              <a:rPr lang="en" sz="1800">
                <a:solidFill>
                  <a:schemeClr val="lt1"/>
                </a:solidFill>
              </a:rPr>
              <a:t>Often in remarkably short periods of time</a:t>
            </a:r>
          </a:p>
          <a:p>
            <a:pPr indent="-69850" lvl="0" mar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rtl="0" algn="just">
              <a:spcBef>
                <a:spcPts val="0"/>
              </a:spcBef>
              <a:buClr>
                <a:schemeClr val="dk1"/>
              </a:buClr>
              <a:buSzPct val="100000"/>
              <a:buFont typeface="Arial"/>
              <a:buNone/>
            </a:pPr>
            <a:r>
              <a:rPr lang="en" sz="1100">
                <a:solidFill>
                  <a:schemeClr val="lt1"/>
                </a:solidFill>
                <a:latin typeface="Arial"/>
                <a:ea typeface="Arial"/>
                <a:cs typeface="Arial"/>
                <a:sym typeface="Arial"/>
              </a:rPr>
              <a:t> </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5" name="Shape 505"/>
        <p:cNvGrpSpPr/>
        <p:nvPr/>
      </p:nvGrpSpPr>
      <p:grpSpPr>
        <a:xfrm>
          <a:off x="0" y="0"/>
          <a:ext cx="0" cy="0"/>
          <a:chOff x="0" y="0"/>
          <a:chExt cx="0" cy="0"/>
        </a:xfrm>
      </p:grpSpPr>
      <p:sp>
        <p:nvSpPr>
          <p:cNvPr id="506" name="Shape 506"/>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u="sng">
                <a:solidFill>
                  <a:schemeClr val="lt1"/>
                </a:solidFill>
              </a:rPr>
              <a:t>Example</a:t>
            </a:r>
            <a:r>
              <a:rPr lang="en" sz="3959">
                <a:solidFill>
                  <a:schemeClr val="lt1"/>
                </a:solidFill>
              </a:rPr>
              <a:t>: </a:t>
            </a:r>
            <a:r>
              <a:rPr lang="en" sz="3959">
                <a:solidFill>
                  <a:srgbClr val="FF00FF"/>
                </a:solidFill>
              </a:rPr>
              <a:t>The Lazy Professor Problem</a:t>
            </a:r>
          </a:p>
        </p:txBody>
      </p:sp>
      <p:sp>
        <p:nvSpPr>
          <p:cNvPr id="507" name="Shape 507"/>
          <p:cNvSpPr txBox="1"/>
          <p:nvPr>
            <p:ph idx="1" type="body"/>
          </p:nvPr>
        </p:nvSpPr>
        <p:spPr>
          <a:xfrm>
            <a:off x="385925" y="1231537"/>
            <a:ext cx="4116000" cy="3349800"/>
          </a:xfrm>
          <a:prstGeom prst="rect">
            <a:avLst/>
          </a:prstGeom>
          <a:noFill/>
          <a:ln>
            <a:noFill/>
          </a:ln>
        </p:spPr>
        <p:txBody>
          <a:bodyPr anchorCtr="0" anchor="t" bIns="45700" lIns="91425" rIns="91425" tIns="45700">
            <a:noAutofit/>
          </a:bodyPr>
          <a:lstStyle/>
          <a:p>
            <a:pPr indent="0" lvl="0" marL="0" rtl="0">
              <a:spcBef>
                <a:spcPts val="0"/>
              </a:spcBef>
              <a:spcAft>
                <a:spcPts val="800"/>
              </a:spcAft>
              <a:buNone/>
            </a:pPr>
            <a:r>
              <a:rPr lang="en" sz="1600">
                <a:solidFill>
                  <a:schemeClr val="lt1"/>
                </a:solidFill>
              </a:rPr>
              <a:t>I am the laziest professor ever. I've given a multiple choice test (A-D are valid answers) but I lost my test key. I'll assume that whatever answer was most popular for a question is the correct answer.</a:t>
            </a:r>
          </a:p>
          <a:p>
            <a:pPr indent="0" lvl="0" marL="0" rtl="0">
              <a:spcBef>
                <a:spcPts val="0"/>
              </a:spcBef>
              <a:spcAft>
                <a:spcPts val="800"/>
              </a:spcAft>
              <a:buNone/>
            </a:pPr>
            <a:r>
              <a:t/>
            </a:r>
            <a:endParaRPr sz="1600">
              <a:solidFill>
                <a:schemeClr val="lt1"/>
              </a:solidFill>
            </a:endParaRPr>
          </a:p>
          <a:p>
            <a:pPr indent="0" lvl="0" marL="0" rtl="0">
              <a:spcBef>
                <a:spcPts val="0"/>
              </a:spcBef>
              <a:spcAft>
                <a:spcPts val="800"/>
              </a:spcAft>
              <a:buNone/>
            </a:pPr>
            <a:r>
              <a:rPr lang="en" sz="1600">
                <a:solidFill>
                  <a:schemeClr val="lt1"/>
                </a:solidFill>
              </a:rPr>
              <a:t>I've included a file that contains the students’ quiz answers. Each row represents one student. Write code that figures out the most popular answer to each question and then prints out the key.</a:t>
            </a:r>
          </a:p>
        </p:txBody>
      </p:sp>
      <p:pic>
        <p:nvPicPr>
          <p:cNvPr id="508" name="Shape 508"/>
          <p:cNvPicPr preferRelativeResize="0"/>
          <p:nvPr/>
        </p:nvPicPr>
        <p:blipFill>
          <a:blip r:embed="rId3">
            <a:alphaModFix/>
          </a:blip>
          <a:stretch>
            <a:fillRect/>
          </a:stretch>
        </p:blipFill>
        <p:spPr>
          <a:xfrm>
            <a:off x="4967075" y="1520537"/>
            <a:ext cx="1466850" cy="2771775"/>
          </a:xfrm>
          <a:prstGeom prst="rect">
            <a:avLst/>
          </a:prstGeom>
          <a:noFill/>
          <a:ln>
            <a:noFill/>
          </a:ln>
        </p:spPr>
      </p:pic>
      <p:pic>
        <p:nvPicPr>
          <p:cNvPr id="509" name="Shape 509"/>
          <p:cNvPicPr preferRelativeResize="0"/>
          <p:nvPr/>
        </p:nvPicPr>
        <p:blipFill>
          <a:blip r:embed="rId4">
            <a:alphaModFix/>
          </a:blip>
          <a:stretch>
            <a:fillRect/>
          </a:stretch>
        </p:blipFill>
        <p:spPr>
          <a:xfrm>
            <a:off x="6776512" y="1968225"/>
            <a:ext cx="2219325" cy="18764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Dangers of Under-designed Software</a:t>
            </a:r>
            <a:br>
              <a:rPr b="0" i="0" lang="en" sz="3959" u="none" cap="none" strike="noStrike">
                <a:solidFill>
                  <a:srgbClr val="FF0000"/>
                </a:solidFill>
                <a:latin typeface="Calibri"/>
                <a:ea typeface="Calibri"/>
                <a:cs typeface="Calibri"/>
                <a:sym typeface="Calibri"/>
              </a:rPr>
            </a:br>
          </a:p>
        </p:txBody>
      </p:sp>
      <p:sp>
        <p:nvSpPr>
          <p:cNvPr id="155" name="Shape 155"/>
          <p:cNvSpPr txBox="1"/>
          <p:nvPr>
            <p:ph idx="1" type="body"/>
          </p:nvPr>
        </p:nvSpPr>
        <p:spPr>
          <a:xfrm>
            <a:off x="457200" y="914675"/>
            <a:ext cx="8229600" cy="3834300"/>
          </a:xfrm>
          <a:prstGeom prst="rect">
            <a:avLst/>
          </a:prstGeom>
          <a:noFill/>
          <a:ln>
            <a:noFill/>
          </a:ln>
        </p:spPr>
        <p:txBody>
          <a:bodyPr anchorCtr="0" anchor="t" bIns="45700" lIns="91425" rIns="91425" tIns="45700">
            <a:noAutofit/>
          </a:bodyPr>
          <a:lstStyle/>
          <a:p>
            <a:pPr indent="0" lvl="0" marL="0" rtl="0" algn="just">
              <a:spcBef>
                <a:spcPts val="0"/>
              </a:spcBef>
              <a:buNone/>
            </a:pPr>
            <a:r>
              <a:t/>
            </a:r>
            <a:endParaRPr sz="1800">
              <a:solidFill>
                <a:schemeClr val="lt1"/>
              </a:solidFill>
              <a:latin typeface="Arial"/>
              <a:ea typeface="Arial"/>
              <a:cs typeface="Arial"/>
              <a:sym typeface="Arial"/>
            </a:endParaRPr>
          </a:p>
          <a:p>
            <a:pPr indent="-355600" lvl="1" marL="914400" rtl="0" algn="just">
              <a:spcBef>
                <a:spcPts val="0"/>
              </a:spcBef>
              <a:buClr>
                <a:schemeClr val="lt1"/>
              </a:buClr>
              <a:buSzPct val="100000"/>
            </a:pPr>
            <a:r>
              <a:rPr lang="en" sz="2000">
                <a:solidFill>
                  <a:schemeClr val="lt1"/>
                </a:solidFill>
                <a:latin typeface="Arial"/>
                <a:ea typeface="Arial"/>
                <a:cs typeface="Arial"/>
                <a:sym typeface="Arial"/>
              </a:rPr>
              <a:t>Easy to write, but gradually becomes impossible to change</a:t>
            </a:r>
          </a:p>
          <a:p>
            <a:pPr indent="0" lvl="0" marL="0" rtl="0" algn="just">
              <a:spcBef>
                <a:spcPts val="0"/>
              </a:spcBef>
              <a:buNone/>
            </a:pPr>
            <a:r>
              <a:t/>
            </a:r>
            <a:endParaRPr sz="800">
              <a:solidFill>
                <a:schemeClr val="lt1"/>
              </a:solidFill>
              <a:latin typeface="Arial"/>
              <a:ea typeface="Arial"/>
              <a:cs typeface="Arial"/>
              <a:sym typeface="Arial"/>
            </a:endParaRPr>
          </a:p>
          <a:p>
            <a:pPr indent="-355600" lvl="2" marL="1371600" rtl="0" algn="just">
              <a:spcBef>
                <a:spcPts val="0"/>
              </a:spcBef>
              <a:buClr>
                <a:srgbClr val="CC00CC"/>
              </a:buClr>
              <a:buSzPct val="100000"/>
            </a:pPr>
            <a:r>
              <a:rPr lang="en" sz="2000">
                <a:solidFill>
                  <a:srgbClr val="CC00CC"/>
                </a:solidFill>
                <a:latin typeface="Arial"/>
                <a:ea typeface="Arial"/>
                <a:cs typeface="Arial"/>
                <a:sym typeface="Arial"/>
              </a:rPr>
              <a:t>“</a:t>
            </a:r>
            <a:r>
              <a:rPr i="1" lang="en" sz="2000">
                <a:solidFill>
                  <a:srgbClr val="CC00CC"/>
                </a:solidFill>
                <a:latin typeface="Arial"/>
                <a:ea typeface="Arial"/>
                <a:cs typeface="Arial"/>
                <a:sym typeface="Arial"/>
              </a:rPr>
              <a:t>Yes, I can add that feature, but it will break everything</a:t>
            </a:r>
            <a:r>
              <a:rPr lang="en" sz="2000">
                <a:solidFill>
                  <a:srgbClr val="CC00CC"/>
                </a:solidFill>
                <a:latin typeface="Arial"/>
                <a:ea typeface="Arial"/>
                <a:cs typeface="Arial"/>
                <a:sym typeface="Arial"/>
              </a:rPr>
              <a:t>”</a:t>
            </a:r>
          </a:p>
          <a:p>
            <a:pPr indent="0" lvl="0" marL="0" rtl="0" algn="just">
              <a:spcBef>
                <a:spcPts val="0"/>
              </a:spcBef>
              <a:buNone/>
            </a:pPr>
            <a:r>
              <a:t/>
            </a:r>
            <a:endParaRPr sz="1800">
              <a:solidFill>
                <a:srgbClr val="CC00CC"/>
              </a:solidFill>
              <a:latin typeface="Arial"/>
              <a:ea typeface="Arial"/>
              <a:cs typeface="Arial"/>
              <a:sym typeface="Arial"/>
            </a:endParaRP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156" name="Shape 156"/>
          <p:cNvPicPr preferRelativeResize="0"/>
          <p:nvPr/>
        </p:nvPicPr>
        <p:blipFill>
          <a:blip r:embed="rId3">
            <a:alphaModFix/>
          </a:blip>
          <a:stretch>
            <a:fillRect/>
          </a:stretch>
        </p:blipFill>
        <p:spPr>
          <a:xfrm>
            <a:off x="2709624" y="2552025"/>
            <a:ext cx="3724750" cy="1865299"/>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sp>
        <p:nvSpPr>
          <p:cNvPr id="514" name="Shape 514"/>
          <p:cNvSpPr txBox="1"/>
          <p:nvPr>
            <p:ph type="title"/>
          </p:nvPr>
        </p:nvSpPr>
        <p:spPr>
          <a:xfrm>
            <a:off x="1312375" y="1286928"/>
            <a:ext cx="8229600" cy="857399"/>
          </a:xfrm>
          <a:prstGeom prst="rect">
            <a:avLst/>
          </a:prstGeom>
        </p:spPr>
        <p:txBody>
          <a:bodyPr anchorCtr="0" anchor="ctr" bIns="91425" lIns="91425" rIns="91425" tIns="91425">
            <a:noAutofit/>
          </a:bodyPr>
          <a:lstStyle/>
          <a:p>
            <a:pPr lvl="0">
              <a:spcBef>
                <a:spcPts val="0"/>
              </a:spcBef>
              <a:buNone/>
            </a:pPr>
            <a:r>
              <a:t/>
            </a:r>
            <a:endParaRPr/>
          </a:p>
        </p:txBody>
      </p:sp>
      <p:sp>
        <p:nvSpPr>
          <p:cNvPr id="515" name="Shape 515"/>
          <p:cNvSpPr txBox="1"/>
          <p:nvPr>
            <p:ph idx="1" type="body"/>
          </p:nvPr>
        </p:nvSpPr>
        <p:spPr>
          <a:xfrm>
            <a:off x="1312375" y="228110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516" name="Shape 516"/>
          <p:cNvPicPr preferRelativeResize="0"/>
          <p:nvPr/>
        </p:nvPicPr>
        <p:blipFill>
          <a:blip r:embed="rId3">
            <a:alphaModFix/>
          </a:blip>
          <a:stretch>
            <a:fillRect/>
          </a:stretch>
        </p:blipFill>
        <p:spPr>
          <a:xfrm>
            <a:off x="1134387" y="1286912"/>
            <a:ext cx="3952875" cy="1057275"/>
          </a:xfrm>
          <a:prstGeom prst="rect">
            <a:avLst/>
          </a:prstGeom>
          <a:noFill/>
          <a:ln>
            <a:noFill/>
          </a:ln>
        </p:spPr>
      </p:pic>
      <p:pic>
        <p:nvPicPr>
          <p:cNvPr id="517" name="Shape 517"/>
          <p:cNvPicPr preferRelativeResize="0"/>
          <p:nvPr/>
        </p:nvPicPr>
        <p:blipFill>
          <a:blip r:embed="rId4">
            <a:alphaModFix/>
          </a:blip>
          <a:stretch>
            <a:fillRect/>
          </a:stretch>
        </p:blipFill>
        <p:spPr>
          <a:xfrm>
            <a:off x="2182725" y="2224875"/>
            <a:ext cx="5467350" cy="2047875"/>
          </a:xfrm>
          <a:prstGeom prst="rect">
            <a:avLst/>
          </a:prstGeom>
          <a:noFill/>
          <a:ln>
            <a:noFill/>
          </a:ln>
        </p:spPr>
      </p:pic>
      <p:sp>
        <p:nvSpPr>
          <p:cNvPr id="518" name="Shape 518"/>
          <p:cNvSpPr/>
          <p:nvPr/>
        </p:nvSpPr>
        <p:spPr>
          <a:xfrm>
            <a:off x="849350" y="230675"/>
            <a:ext cx="1582800" cy="8574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sz="1800">
                <a:solidFill>
                  <a:schemeClr val="lt1"/>
                </a:solidFill>
                <a:latin typeface="Calibri"/>
                <a:ea typeface="Calibri"/>
                <a:cs typeface="Calibri"/>
                <a:sym typeface="Calibri"/>
              </a:rPr>
              <a:t>First Step!</a:t>
            </a:r>
          </a:p>
        </p:txBody>
      </p:sp>
      <p:cxnSp>
        <p:nvCxnSpPr>
          <p:cNvPr id="519" name="Shape 519"/>
          <p:cNvCxnSpPr>
            <a:stCxn id="518" idx="2"/>
            <a:endCxn id="516" idx="1"/>
          </p:cNvCxnSpPr>
          <p:nvPr/>
        </p:nvCxnSpPr>
        <p:spPr>
          <a:xfrm>
            <a:off x="849350" y="659375"/>
            <a:ext cx="285000" cy="1156200"/>
          </a:xfrm>
          <a:prstGeom prst="curvedConnector3">
            <a:avLst>
              <a:gd fmla="val -83553" name="adj1"/>
            </a:avLst>
          </a:prstGeom>
          <a:noFill/>
          <a:ln cap="flat" cmpd="sng" w="38100">
            <a:solidFill>
              <a:srgbClr val="FF0000"/>
            </a:solidFill>
            <a:prstDash val="solid"/>
            <a:round/>
            <a:headEnd len="lg" w="lg" type="none"/>
            <a:tailEnd len="lg" w="lg" type="none"/>
          </a:ln>
        </p:spPr>
      </p:cxnSp>
      <p:sp>
        <p:nvSpPr>
          <p:cNvPr id="520" name="Shape 520"/>
          <p:cNvSpPr/>
          <p:nvPr/>
        </p:nvSpPr>
        <p:spPr>
          <a:xfrm>
            <a:off x="6697600" y="958200"/>
            <a:ext cx="1938300" cy="8574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sz="2800">
                <a:solidFill>
                  <a:schemeClr val="lt1"/>
                </a:solidFill>
                <a:latin typeface="Calibri"/>
                <a:ea typeface="Calibri"/>
                <a:cs typeface="Calibri"/>
                <a:sym typeface="Calibri"/>
              </a:rPr>
              <a:t>REFINE!</a:t>
            </a:r>
          </a:p>
        </p:txBody>
      </p:sp>
      <p:cxnSp>
        <p:nvCxnSpPr>
          <p:cNvPr id="521" name="Shape 521"/>
          <p:cNvCxnSpPr>
            <a:stCxn id="520" idx="6"/>
            <a:endCxn id="517" idx="3"/>
          </p:cNvCxnSpPr>
          <p:nvPr/>
        </p:nvCxnSpPr>
        <p:spPr>
          <a:xfrm flipH="1">
            <a:off x="7650100" y="1386900"/>
            <a:ext cx="985800" cy="1861800"/>
          </a:xfrm>
          <a:prstGeom prst="curvedConnector3">
            <a:avLst>
              <a:gd fmla="val -24156" name="adj1"/>
            </a:avLst>
          </a:prstGeom>
          <a:noFill/>
          <a:ln cap="flat" cmpd="sng" w="38100">
            <a:solidFill>
              <a:srgbClr val="FF0000"/>
            </a:solidFill>
            <a:prstDash val="solid"/>
            <a:round/>
            <a:headEnd len="lg" w="lg" type="none"/>
            <a:tailEnd len="lg" w="lg" type="none"/>
          </a:ln>
        </p:spPr>
      </p:cxnSp>
      <p:sp>
        <p:nvSpPr>
          <p:cNvPr id="522" name="Shape 522"/>
          <p:cNvSpPr txBox="1"/>
          <p:nvPr/>
        </p:nvSpPr>
        <p:spPr>
          <a:xfrm>
            <a:off x="5784950" y="463175"/>
            <a:ext cx="1092900" cy="624900"/>
          </a:xfrm>
          <a:prstGeom prst="rect">
            <a:avLst/>
          </a:prstGeom>
          <a:noFill/>
          <a:ln>
            <a:noFill/>
          </a:ln>
        </p:spPr>
        <p:txBody>
          <a:bodyPr anchorCtr="0" anchor="t" bIns="91425" lIns="91425" rIns="91425" tIns="91425">
            <a:noAutofit/>
          </a:bodyPr>
          <a:lstStyle/>
          <a:p>
            <a:pPr lvl="0">
              <a:spcBef>
                <a:spcPts val="0"/>
              </a:spcBef>
              <a:buNone/>
            </a:pPr>
            <a:r>
              <a:rPr i="1" lang="en" sz="2400">
                <a:solidFill>
                  <a:srgbClr val="00FFFF"/>
                </a:solidFill>
              </a:rPr>
              <a:t>then...</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6" name="Shape 526"/>
        <p:cNvGrpSpPr/>
        <p:nvPr/>
      </p:nvGrpSpPr>
      <p:grpSpPr>
        <a:xfrm>
          <a:off x="0" y="0"/>
          <a:ext cx="0" cy="0"/>
          <a:chOff x="0" y="0"/>
          <a:chExt cx="0" cy="0"/>
        </a:xfrm>
      </p:grpSpPr>
      <p:sp>
        <p:nvSpPr>
          <p:cNvPr id="527" name="Shape 527"/>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528" name="Shape 528"/>
          <p:cNvSpPr txBox="1"/>
          <p:nvPr>
            <p:ph idx="1" type="body"/>
          </p:nvPr>
        </p:nvSpPr>
        <p:spPr>
          <a:xfrm>
            <a:off x="454500" y="960875"/>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529" name="Shape 529"/>
          <p:cNvPicPr preferRelativeResize="0"/>
          <p:nvPr/>
        </p:nvPicPr>
        <p:blipFill>
          <a:blip r:embed="rId3">
            <a:alphaModFix/>
          </a:blip>
          <a:stretch>
            <a:fillRect/>
          </a:stretch>
        </p:blipFill>
        <p:spPr>
          <a:xfrm>
            <a:off x="347187" y="96887"/>
            <a:ext cx="6543675" cy="3419475"/>
          </a:xfrm>
          <a:prstGeom prst="rect">
            <a:avLst/>
          </a:prstGeom>
          <a:noFill/>
          <a:ln>
            <a:noFill/>
          </a:ln>
        </p:spPr>
      </p:pic>
      <p:pic>
        <p:nvPicPr>
          <p:cNvPr id="530" name="Shape 530"/>
          <p:cNvPicPr preferRelativeResize="0"/>
          <p:nvPr/>
        </p:nvPicPr>
        <p:blipFill>
          <a:blip r:embed="rId4">
            <a:alphaModFix/>
          </a:blip>
          <a:stretch>
            <a:fillRect/>
          </a:stretch>
        </p:blipFill>
        <p:spPr>
          <a:xfrm>
            <a:off x="2729387" y="3338200"/>
            <a:ext cx="6067425" cy="1181100"/>
          </a:xfrm>
          <a:prstGeom prst="rect">
            <a:avLst/>
          </a:prstGeom>
          <a:noFill/>
          <a:ln>
            <a:noFill/>
          </a:ln>
        </p:spPr>
      </p:pic>
      <p:sp>
        <p:nvSpPr>
          <p:cNvPr id="531" name="Shape 531"/>
          <p:cNvSpPr/>
          <p:nvPr/>
        </p:nvSpPr>
        <p:spPr>
          <a:xfrm>
            <a:off x="7030225" y="659275"/>
            <a:ext cx="1938300" cy="8574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800">
                <a:solidFill>
                  <a:schemeClr val="lt1"/>
                </a:solidFill>
                <a:latin typeface="Calibri"/>
                <a:ea typeface="Calibri"/>
                <a:cs typeface="Calibri"/>
                <a:sym typeface="Calibri"/>
              </a:rPr>
              <a:t>REFINE!</a:t>
            </a:r>
          </a:p>
        </p:txBody>
      </p:sp>
      <p:sp>
        <p:nvSpPr>
          <p:cNvPr id="532" name="Shape 532"/>
          <p:cNvSpPr/>
          <p:nvPr/>
        </p:nvSpPr>
        <p:spPr>
          <a:xfrm>
            <a:off x="696825" y="3941900"/>
            <a:ext cx="1938300" cy="8574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800">
                <a:solidFill>
                  <a:schemeClr val="lt1"/>
                </a:solidFill>
                <a:latin typeface="Calibri"/>
                <a:ea typeface="Calibri"/>
                <a:cs typeface="Calibri"/>
                <a:sym typeface="Calibri"/>
              </a:rPr>
              <a:t>REFINE!</a:t>
            </a:r>
          </a:p>
        </p:txBody>
      </p:sp>
      <p:cxnSp>
        <p:nvCxnSpPr>
          <p:cNvPr id="533" name="Shape 533"/>
          <p:cNvCxnSpPr>
            <a:stCxn id="531" idx="4"/>
            <a:endCxn id="529" idx="3"/>
          </p:cNvCxnSpPr>
          <p:nvPr/>
        </p:nvCxnSpPr>
        <p:spPr>
          <a:xfrm rot="5400000">
            <a:off x="7300075" y="1107475"/>
            <a:ext cx="290100" cy="1108500"/>
          </a:xfrm>
          <a:prstGeom prst="curvedConnector2">
            <a:avLst/>
          </a:prstGeom>
          <a:noFill/>
          <a:ln cap="flat" cmpd="sng" w="38100">
            <a:solidFill>
              <a:srgbClr val="FF0000"/>
            </a:solidFill>
            <a:prstDash val="solid"/>
            <a:round/>
            <a:headEnd len="lg" w="lg" type="none"/>
            <a:tailEnd len="lg" w="lg" type="none"/>
          </a:ln>
        </p:spPr>
      </p:cxnSp>
      <p:cxnSp>
        <p:nvCxnSpPr>
          <p:cNvPr id="534" name="Shape 534"/>
          <p:cNvCxnSpPr>
            <a:stCxn id="532" idx="5"/>
            <a:endCxn id="530" idx="2"/>
          </p:cNvCxnSpPr>
          <p:nvPr/>
        </p:nvCxnSpPr>
        <p:spPr>
          <a:xfrm rot="-5400000">
            <a:off x="3979967" y="2890536"/>
            <a:ext cx="154500" cy="3411900"/>
          </a:xfrm>
          <a:prstGeom prst="curvedConnector3">
            <a:avLst>
              <a:gd fmla="val -235397" name="adj1"/>
            </a:avLst>
          </a:prstGeom>
          <a:noFill/>
          <a:ln cap="flat" cmpd="sng" w="38100">
            <a:solidFill>
              <a:srgbClr val="FF0000"/>
            </a:solidFill>
            <a:prstDash val="solid"/>
            <a:round/>
            <a:headEnd len="lg" w="lg" type="none"/>
            <a:tailEnd len="lg" w="lg" type="none"/>
          </a:ln>
        </p:spPr>
      </p:cxnSp>
      <p:sp>
        <p:nvSpPr>
          <p:cNvPr id="535" name="Shape 535"/>
          <p:cNvSpPr txBox="1"/>
          <p:nvPr/>
        </p:nvSpPr>
        <p:spPr>
          <a:xfrm>
            <a:off x="0" y="3577475"/>
            <a:ext cx="1092900" cy="624900"/>
          </a:xfrm>
          <a:prstGeom prst="rect">
            <a:avLst/>
          </a:prstGeom>
          <a:noFill/>
          <a:ln>
            <a:noFill/>
          </a:ln>
        </p:spPr>
        <p:txBody>
          <a:bodyPr anchorCtr="0" anchor="t" bIns="91425" lIns="91425" rIns="91425" tIns="91425">
            <a:noAutofit/>
          </a:bodyPr>
          <a:lstStyle/>
          <a:p>
            <a:pPr lvl="0" rtl="0">
              <a:spcBef>
                <a:spcPts val="0"/>
              </a:spcBef>
              <a:buNone/>
            </a:pPr>
            <a:r>
              <a:rPr i="1" lang="en" sz="2400">
                <a:solidFill>
                  <a:srgbClr val="00FFFF"/>
                </a:solidFill>
              </a:rPr>
              <a:t>then...</a:t>
            </a:r>
          </a:p>
        </p:txBody>
      </p:sp>
      <p:sp>
        <p:nvSpPr>
          <p:cNvPr id="536" name="Shape 536"/>
          <p:cNvSpPr txBox="1"/>
          <p:nvPr/>
        </p:nvSpPr>
        <p:spPr>
          <a:xfrm>
            <a:off x="7030225" y="34375"/>
            <a:ext cx="1092900" cy="624900"/>
          </a:xfrm>
          <a:prstGeom prst="rect">
            <a:avLst/>
          </a:prstGeom>
          <a:noFill/>
          <a:ln>
            <a:noFill/>
          </a:ln>
        </p:spPr>
        <p:txBody>
          <a:bodyPr anchorCtr="0" anchor="t" bIns="91425" lIns="91425" rIns="91425" tIns="91425">
            <a:noAutofit/>
          </a:bodyPr>
          <a:lstStyle/>
          <a:p>
            <a:pPr lvl="0" rtl="0">
              <a:spcBef>
                <a:spcPts val="0"/>
              </a:spcBef>
              <a:buNone/>
            </a:pPr>
            <a:r>
              <a:rPr i="1" lang="en" sz="2400">
                <a:solidFill>
                  <a:srgbClr val="00FFFF"/>
                </a:solidFill>
              </a:rPr>
              <a:t>then...</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x="0" y="0"/>
          <a:ext cx="0" cy="0"/>
          <a:chOff x="0" y="0"/>
          <a:chExt cx="0" cy="0"/>
        </a:xfrm>
      </p:grpSpPr>
      <p:sp>
        <p:nvSpPr>
          <p:cNvPr id="541" name="Shape 541"/>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0" lvl="0" marL="0" rtl="0">
              <a:lnSpc>
                <a:spcPct val="115000"/>
              </a:lnSpc>
              <a:spcBef>
                <a:spcPts val="0"/>
              </a:spcBef>
              <a:buNone/>
            </a:pPr>
            <a:r>
              <a:t/>
            </a:r>
            <a:endParaRPr>
              <a:solidFill>
                <a:srgbClr val="FFFFFF"/>
              </a:solidFill>
            </a:endParaRPr>
          </a:p>
          <a:p>
            <a:pPr indent="-342900" lvl="0" marL="342900" marR="0" rtl="0" algn="just">
              <a:spcBef>
                <a:spcPts val="560"/>
              </a:spcBef>
              <a:spcAft>
                <a:spcPts val="0"/>
              </a:spcAft>
              <a:buClr>
                <a:schemeClr val="dk1"/>
              </a:buClr>
              <a:buSzPct val="100000"/>
              <a:buFont typeface="Arial"/>
              <a:buNone/>
            </a:pPr>
            <a:r>
              <a:t/>
            </a:r>
            <a:endParaRPr b="0" i="0" sz="2800" u="none" cap="none" strike="noStrike">
              <a:solidFill>
                <a:srgbClr val="CC00CC"/>
              </a:solidFill>
              <a:latin typeface="Calibri"/>
              <a:ea typeface="Calibri"/>
              <a:cs typeface="Calibri"/>
              <a:sym typeface="Calibri"/>
            </a:endParaRPr>
          </a:p>
          <a:p>
            <a:pPr indent="-342900" lvl="0" marL="342900" marR="0" rtl="0" algn="just">
              <a:spcBef>
                <a:spcPts val="640"/>
              </a:spcBef>
              <a:spcAft>
                <a:spcPts val="0"/>
              </a:spcAft>
              <a:buClr>
                <a:schemeClr val="dk1"/>
              </a:buClr>
              <a:buSzPct val="100000"/>
              <a:buFont typeface="Arial"/>
              <a:buNone/>
            </a:pPr>
            <a:r>
              <a:t/>
            </a:r>
            <a:endParaRPr b="1" i="0" sz="3200" u="none" cap="none" strike="noStrike">
              <a:solidFill>
                <a:srgbClr val="CC00CC"/>
              </a:solidFill>
              <a:latin typeface="Calibri"/>
              <a:ea typeface="Calibri"/>
              <a:cs typeface="Calibri"/>
              <a:sym typeface="Calibri"/>
            </a:endParaRP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542" name="Shape 542"/>
          <p:cNvPicPr preferRelativeResize="0"/>
          <p:nvPr/>
        </p:nvPicPr>
        <p:blipFill>
          <a:blip r:embed="rId3">
            <a:alphaModFix/>
          </a:blip>
          <a:stretch>
            <a:fillRect/>
          </a:stretch>
        </p:blipFill>
        <p:spPr>
          <a:xfrm>
            <a:off x="766750" y="1040025"/>
            <a:ext cx="7610475" cy="3714750"/>
          </a:xfrm>
          <a:prstGeom prst="rect">
            <a:avLst/>
          </a:prstGeom>
          <a:noFill/>
          <a:ln>
            <a:noFill/>
          </a:ln>
        </p:spPr>
      </p:pic>
      <p:sp>
        <p:nvSpPr>
          <p:cNvPr id="543" name="Shape 543"/>
          <p:cNvSpPr txBox="1"/>
          <p:nvPr/>
        </p:nvSpPr>
        <p:spPr>
          <a:xfrm>
            <a:off x="843400" y="166200"/>
            <a:ext cx="1092900" cy="624900"/>
          </a:xfrm>
          <a:prstGeom prst="rect">
            <a:avLst/>
          </a:prstGeom>
          <a:noFill/>
          <a:ln>
            <a:noFill/>
          </a:ln>
        </p:spPr>
        <p:txBody>
          <a:bodyPr anchorCtr="0" anchor="t" bIns="91425" lIns="91425" rIns="91425" tIns="91425">
            <a:noAutofit/>
          </a:bodyPr>
          <a:lstStyle/>
          <a:p>
            <a:pPr lvl="0" rtl="0">
              <a:spcBef>
                <a:spcPts val="0"/>
              </a:spcBef>
              <a:buNone/>
            </a:pPr>
            <a:r>
              <a:rPr i="1" lang="en" sz="2400">
                <a:solidFill>
                  <a:srgbClr val="00FFFF"/>
                </a:solidFill>
              </a:rPr>
              <a:t>then...</a:t>
            </a:r>
          </a:p>
        </p:txBody>
      </p:sp>
      <p:sp>
        <p:nvSpPr>
          <p:cNvPr id="544" name="Shape 544"/>
          <p:cNvSpPr/>
          <p:nvPr/>
        </p:nvSpPr>
        <p:spPr>
          <a:xfrm>
            <a:off x="2062900" y="166200"/>
            <a:ext cx="2344200" cy="689100"/>
          </a:xfrm>
          <a:prstGeom prst="ellipse">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800">
                <a:solidFill>
                  <a:schemeClr val="lt1"/>
                </a:solidFill>
                <a:latin typeface="Calibri"/>
                <a:ea typeface="Calibri"/>
                <a:cs typeface="Calibri"/>
                <a:sym typeface="Calibri"/>
              </a:rPr>
              <a:t>SUCCESS!</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8" name="Shape 548"/>
        <p:cNvGrpSpPr/>
        <p:nvPr/>
      </p:nvGrpSpPr>
      <p:grpSpPr>
        <a:xfrm>
          <a:off x="0" y="0"/>
          <a:ext cx="0" cy="0"/>
          <a:chOff x="0" y="0"/>
          <a:chExt cx="0" cy="0"/>
        </a:xfrm>
      </p:grpSpPr>
      <p:sp>
        <p:nvSpPr>
          <p:cNvPr id="549" name="Shape 549"/>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Stepwise Refinement</a:t>
            </a:r>
          </a:p>
        </p:txBody>
      </p:sp>
      <p:sp>
        <p:nvSpPr>
          <p:cNvPr id="550" name="Shape 550"/>
          <p:cNvSpPr txBox="1"/>
          <p:nvPr>
            <p:ph idx="1" type="body"/>
          </p:nvPr>
        </p:nvSpPr>
        <p:spPr>
          <a:xfrm>
            <a:off x="231500" y="1063375"/>
            <a:ext cx="8229600" cy="3596700"/>
          </a:xfrm>
          <a:prstGeom prst="rect">
            <a:avLst/>
          </a:prstGeom>
          <a:noFill/>
          <a:ln>
            <a:noFill/>
          </a:ln>
        </p:spPr>
        <p:txBody>
          <a:bodyPr anchorCtr="0" anchor="t" bIns="45700" lIns="91425" rIns="91425" tIns="45700">
            <a:noAutofit/>
          </a:bodyPr>
          <a:lstStyle/>
          <a:p>
            <a:pPr indent="0" lvl="0" rtl="0" algn="just">
              <a:spcBef>
                <a:spcPts val="0"/>
              </a:spcBef>
              <a:buNone/>
            </a:pPr>
            <a:r>
              <a:rPr lang="en" sz="1800">
                <a:solidFill>
                  <a:schemeClr val="lt1"/>
                </a:solidFill>
              </a:rPr>
              <a:t>Stepwise Refinement is a useful technique for solving problems</a:t>
            </a:r>
          </a:p>
          <a:p>
            <a:pPr indent="-342900" lvl="0" marL="457200" rtl="0" algn="just">
              <a:spcBef>
                <a:spcPts val="0"/>
              </a:spcBef>
              <a:buClr>
                <a:schemeClr val="lt1"/>
              </a:buClr>
              <a:buSzPct val="100000"/>
            </a:pPr>
            <a:r>
              <a:rPr lang="en" sz="1800">
                <a:solidFill>
                  <a:schemeClr val="lt1"/>
                </a:solidFill>
              </a:rPr>
              <a:t>Start with the </a:t>
            </a:r>
            <a:r>
              <a:rPr i="1" lang="en" sz="1800">
                <a:solidFill>
                  <a:srgbClr val="FF00FF"/>
                </a:solidFill>
              </a:rPr>
              <a:t>'What'</a:t>
            </a:r>
          </a:p>
          <a:p>
            <a:pPr indent="-342900" lvl="0" marL="457200" rtl="0" algn="just">
              <a:spcBef>
                <a:spcPts val="0"/>
              </a:spcBef>
              <a:buClr>
                <a:schemeClr val="lt1"/>
              </a:buClr>
              <a:buSzPct val="100000"/>
            </a:pPr>
            <a:r>
              <a:rPr lang="en" sz="1800">
                <a:solidFill>
                  <a:schemeClr val="lt1"/>
                </a:solidFill>
              </a:rPr>
              <a:t>Gradually move towards the </a:t>
            </a:r>
            <a:r>
              <a:rPr i="1" lang="en" sz="1800">
                <a:solidFill>
                  <a:srgbClr val="FF00FF"/>
                </a:solidFill>
              </a:rPr>
              <a:t>'How'</a:t>
            </a:r>
            <a:r>
              <a:rPr lang="en" sz="1800">
                <a:solidFill>
                  <a:srgbClr val="FF00FF"/>
                </a:solidFill>
              </a:rPr>
              <a:t> </a:t>
            </a:r>
          </a:p>
          <a:p>
            <a:pPr indent="-342900" lvl="0" marL="457200" rtl="0" algn="just">
              <a:spcBef>
                <a:spcPts val="0"/>
              </a:spcBef>
              <a:buClr>
                <a:schemeClr val="lt1"/>
              </a:buClr>
              <a:buSzPct val="100000"/>
            </a:pPr>
            <a:r>
              <a:rPr lang="en" sz="1800">
                <a:solidFill>
                  <a:schemeClr val="lt1"/>
                </a:solidFill>
              </a:rPr>
              <a:t>Then finally code the solution</a:t>
            </a:r>
          </a:p>
          <a:p>
            <a:pPr indent="0" lvl="0" marL="0" rtl="0" algn="just">
              <a:spcBef>
                <a:spcPts val="0"/>
              </a:spcBef>
              <a:buNone/>
            </a:pPr>
            <a:r>
              <a:t/>
            </a:r>
            <a:endParaRPr sz="1800">
              <a:solidFill>
                <a:schemeClr val="lt1"/>
              </a:solidFill>
            </a:endParaRPr>
          </a:p>
          <a:p>
            <a:pPr indent="-342900" lvl="0" marL="457200" rtl="0" algn="just">
              <a:spcBef>
                <a:spcPts val="0"/>
              </a:spcBef>
              <a:buClr>
                <a:schemeClr val="lt1"/>
              </a:buClr>
              <a:buSzPct val="100000"/>
            </a:pPr>
            <a:r>
              <a:rPr lang="en" sz="1800">
                <a:solidFill>
                  <a:schemeClr val="lt1"/>
                </a:solidFill>
              </a:rPr>
              <a:t>Procedural (step-by-step) form of </a:t>
            </a:r>
          </a:p>
          <a:p>
            <a:pPr indent="457200" lvl="0" marL="0" rtl="0" algn="just">
              <a:spcBef>
                <a:spcPts val="0"/>
              </a:spcBef>
              <a:buNone/>
            </a:pPr>
            <a:r>
              <a:rPr lang="en" sz="1800">
                <a:solidFill>
                  <a:schemeClr val="lt1"/>
                </a:solidFill>
              </a:rPr>
              <a:t>Separation of Concerns</a:t>
            </a:r>
          </a:p>
          <a:p>
            <a:pPr indent="-342900" lvl="0" marL="457200" rtl="0" algn="just">
              <a:spcBef>
                <a:spcPts val="0"/>
              </a:spcBef>
              <a:buClr>
                <a:schemeClr val="lt1"/>
              </a:buClr>
              <a:buSzPct val="100000"/>
            </a:pPr>
            <a:r>
              <a:rPr lang="en" sz="1800">
                <a:solidFill>
                  <a:schemeClr val="lt1"/>
                </a:solidFill>
              </a:rPr>
              <a:t>Somewhat intuitive, like </a:t>
            </a:r>
            <a:r>
              <a:rPr lang="en" sz="1800">
                <a:solidFill>
                  <a:srgbClr val="FF00FF"/>
                </a:solidFill>
              </a:rPr>
              <a:t>SRP</a:t>
            </a:r>
            <a:r>
              <a:rPr lang="en" sz="1800">
                <a:solidFill>
                  <a:schemeClr val="lt1"/>
                </a:solidFill>
              </a:rPr>
              <a:t> and </a:t>
            </a:r>
            <a:r>
              <a:rPr lang="en" sz="1800">
                <a:solidFill>
                  <a:srgbClr val="FF00FF"/>
                </a:solidFill>
              </a:rPr>
              <a:t>KISS</a:t>
            </a:r>
          </a:p>
          <a:p>
            <a:pPr indent="0" lvl="0" rtl="0" algn="just">
              <a:spcBef>
                <a:spcPts val="0"/>
              </a:spcBef>
              <a:buNone/>
            </a:pPr>
            <a:r>
              <a:t/>
            </a:r>
            <a:endParaRPr sz="1800">
              <a:solidFill>
                <a:schemeClr val="lt1"/>
              </a:solidFill>
            </a:endParaRPr>
          </a:p>
        </p:txBody>
      </p:sp>
      <p:pic>
        <p:nvPicPr>
          <p:cNvPr id="551" name="Shape 551"/>
          <p:cNvPicPr preferRelativeResize="0"/>
          <p:nvPr/>
        </p:nvPicPr>
        <p:blipFill>
          <a:blip r:embed="rId3">
            <a:alphaModFix/>
          </a:blip>
          <a:stretch>
            <a:fillRect/>
          </a:stretch>
        </p:blipFill>
        <p:spPr>
          <a:xfrm>
            <a:off x="4814050" y="1759374"/>
            <a:ext cx="3940599" cy="31715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lang="en" sz="3959">
                <a:solidFill>
                  <a:schemeClr val="lt1"/>
                </a:solidFill>
              </a:rPr>
              <a:t>Single Responsibility Principle</a:t>
            </a:r>
            <a:br>
              <a:rPr b="0" i="0" lang="en" sz="3959" u="none" cap="none" strike="noStrike">
                <a:solidFill>
                  <a:srgbClr val="FF0000"/>
                </a:solidFill>
                <a:latin typeface="Calibri"/>
                <a:ea typeface="Calibri"/>
                <a:cs typeface="Calibri"/>
                <a:sym typeface="Calibri"/>
              </a:rPr>
            </a:br>
          </a:p>
        </p:txBody>
      </p:sp>
      <p:sp>
        <p:nvSpPr>
          <p:cNvPr id="162" name="Shape 162"/>
          <p:cNvSpPr txBox="1"/>
          <p:nvPr>
            <p:ph idx="1" type="body"/>
          </p:nvPr>
        </p:nvSpPr>
        <p:spPr>
          <a:xfrm>
            <a:off x="457200" y="890900"/>
            <a:ext cx="8229600" cy="3846300"/>
          </a:xfrm>
          <a:prstGeom prst="rect">
            <a:avLst/>
          </a:prstGeom>
          <a:noFill/>
          <a:ln>
            <a:noFill/>
          </a:ln>
        </p:spPr>
        <p:txBody>
          <a:bodyPr anchorCtr="0" anchor="t" bIns="45700" lIns="91425" rIns="91425" tIns="45700">
            <a:noAutofit/>
          </a:bodyPr>
          <a:lstStyle/>
          <a:p>
            <a:pPr indent="-69850" lvl="0" marL="0" rtl="0">
              <a:lnSpc>
                <a:spcPct val="115000"/>
              </a:lnSpc>
              <a:spcBef>
                <a:spcPts val="0"/>
              </a:spcBef>
              <a:buClr>
                <a:schemeClr val="dk1"/>
              </a:buClr>
              <a:buSzPct val="100000"/>
              <a:buFont typeface="Arial"/>
              <a:buNone/>
            </a:pPr>
            <a:r>
              <a:t/>
            </a:r>
            <a:endParaRPr sz="1100">
              <a:solidFill>
                <a:srgbClr val="CC00CC"/>
              </a:solidFill>
              <a:latin typeface="Arial"/>
              <a:ea typeface="Arial"/>
              <a:cs typeface="Arial"/>
              <a:sym typeface="Arial"/>
            </a:endParaRPr>
          </a:p>
          <a:p>
            <a:pPr indent="-69850" lvl="0" marL="0" rtl="0">
              <a:lnSpc>
                <a:spcPct val="115000"/>
              </a:lnSpc>
              <a:spcBef>
                <a:spcPts val="0"/>
              </a:spcBef>
              <a:buClr>
                <a:schemeClr val="dk1"/>
              </a:buClr>
              <a:buSzPct val="50000"/>
              <a:buFont typeface="Arial"/>
              <a:buNone/>
            </a:pPr>
            <a:r>
              <a:rPr lang="en" sz="2200">
                <a:solidFill>
                  <a:srgbClr val="CC00CC"/>
                </a:solidFill>
                <a:latin typeface="Arial"/>
                <a:ea typeface="Arial"/>
                <a:cs typeface="Arial"/>
                <a:sym typeface="Arial"/>
              </a:rPr>
              <a:t>What belongs in a class?</a:t>
            </a:r>
          </a:p>
          <a:p>
            <a:pPr indent="-69850" lvl="0" marL="0" rtl="0">
              <a:lnSpc>
                <a:spcPct val="115000"/>
              </a:lnSpc>
              <a:spcBef>
                <a:spcPts val="0"/>
              </a:spcBef>
              <a:buClr>
                <a:schemeClr val="dk1"/>
              </a:buClr>
              <a:buSzPct val="55000"/>
              <a:buFont typeface="Arial"/>
              <a:buNone/>
            </a:pPr>
            <a:r>
              <a:t/>
            </a:r>
            <a:endParaRPr sz="2000">
              <a:solidFill>
                <a:srgbClr val="CC00CC"/>
              </a:solidFill>
              <a:latin typeface="Arial"/>
              <a:ea typeface="Arial"/>
              <a:cs typeface="Arial"/>
              <a:sym typeface="Arial"/>
            </a:endParaRPr>
          </a:p>
          <a:p>
            <a:pPr indent="-355600" lvl="0" marL="457200" rtl="0" algn="just">
              <a:spcBef>
                <a:spcPts val="0"/>
              </a:spcBef>
              <a:buClr>
                <a:schemeClr val="lt1"/>
              </a:buClr>
              <a:buSzPct val="100000"/>
              <a:buFont typeface="Arial"/>
            </a:pPr>
            <a:r>
              <a:rPr lang="en" sz="2000">
                <a:solidFill>
                  <a:schemeClr val="lt1"/>
                </a:solidFill>
                <a:latin typeface="Arial"/>
                <a:ea typeface="Arial"/>
                <a:cs typeface="Arial"/>
                <a:sym typeface="Arial"/>
              </a:rPr>
              <a:t>Follow the golden rule of all science: </a:t>
            </a:r>
          </a:p>
          <a:p>
            <a:pPr indent="-355600" lvl="1" marL="914400" rtl="0" algn="just">
              <a:spcBef>
                <a:spcPts val="0"/>
              </a:spcBef>
              <a:buClr>
                <a:schemeClr val="lt1"/>
              </a:buClr>
              <a:buSzPct val="100000"/>
              <a:buFont typeface="Arial"/>
            </a:pPr>
            <a:r>
              <a:rPr lang="en" sz="2000">
                <a:solidFill>
                  <a:srgbClr val="CC00CC"/>
                </a:solidFill>
                <a:latin typeface="Arial"/>
                <a:ea typeface="Arial"/>
                <a:cs typeface="Arial"/>
                <a:sym typeface="Arial"/>
              </a:rPr>
              <a:t>KISS</a:t>
            </a:r>
            <a:r>
              <a:rPr lang="en" sz="2000">
                <a:solidFill>
                  <a:schemeClr val="lt1"/>
                </a:solidFill>
                <a:latin typeface="Arial"/>
                <a:ea typeface="Arial"/>
                <a:cs typeface="Arial"/>
                <a:sym typeface="Arial"/>
              </a:rPr>
              <a:t> (Keep It Simple, Stupid)</a:t>
            </a:r>
          </a:p>
          <a:p>
            <a:pPr indent="0" lvl="0" marL="457200" rtl="0" algn="just">
              <a:spcBef>
                <a:spcPts val="0"/>
              </a:spcBef>
              <a:buNone/>
            </a:pPr>
            <a:r>
              <a:t/>
            </a:r>
            <a:endParaRPr sz="2000">
              <a:solidFill>
                <a:schemeClr val="lt1"/>
              </a:solidFill>
              <a:latin typeface="Arial"/>
              <a:ea typeface="Arial"/>
              <a:cs typeface="Arial"/>
              <a:sym typeface="Arial"/>
            </a:endParaRPr>
          </a:p>
          <a:p>
            <a:pPr indent="-355600" lvl="0" marL="457200" rtl="0" algn="just">
              <a:spcBef>
                <a:spcPts val="0"/>
              </a:spcBef>
              <a:buClr>
                <a:schemeClr val="lt1"/>
              </a:buClr>
              <a:buSzPct val="100000"/>
              <a:buFont typeface="Arial"/>
            </a:pPr>
            <a:r>
              <a:rPr lang="en" sz="2000">
                <a:solidFill>
                  <a:schemeClr val="lt1"/>
                </a:solidFill>
                <a:latin typeface="Arial"/>
                <a:ea typeface="Arial"/>
                <a:cs typeface="Arial"/>
                <a:sym typeface="Arial"/>
              </a:rPr>
              <a:t>A class should do the </a:t>
            </a:r>
          </a:p>
          <a:p>
            <a:pPr indent="0" lvl="0" marL="457200" rtl="0" algn="just">
              <a:spcBef>
                <a:spcPts val="0"/>
              </a:spcBef>
              <a:buNone/>
            </a:pPr>
            <a:r>
              <a:rPr i="1" lang="en" sz="2000">
                <a:solidFill>
                  <a:schemeClr val="lt1"/>
                </a:solidFill>
                <a:latin typeface="Arial"/>
                <a:ea typeface="Arial"/>
                <a:cs typeface="Arial"/>
                <a:sym typeface="Arial"/>
              </a:rPr>
              <a:t>smallest possible useful thing</a:t>
            </a:r>
          </a:p>
          <a:p>
            <a:pPr indent="0" lvl="0" marL="0" rtl="0" algn="just">
              <a:spcBef>
                <a:spcPts val="0"/>
              </a:spcBef>
              <a:buNone/>
            </a:pPr>
            <a:r>
              <a:t/>
            </a:r>
            <a:endParaRPr sz="20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sz="1400">
              <a:solidFill>
                <a:schemeClr val="lt1"/>
              </a:solidFill>
              <a:latin typeface="Arial"/>
              <a:ea typeface="Arial"/>
              <a:cs typeface="Arial"/>
              <a:sym typeface="Arial"/>
            </a:endParaRPr>
          </a:p>
          <a:p>
            <a:pPr indent="-69850" lvl="0" rtl="0" algn="just">
              <a:spcBef>
                <a:spcPts val="0"/>
              </a:spcBef>
              <a:buClr>
                <a:schemeClr val="dk1"/>
              </a:buClr>
              <a:buSzPct val="78571"/>
              <a:buFont typeface="Arial"/>
              <a:buNone/>
            </a:pPr>
            <a:r>
              <a:t/>
            </a:r>
            <a:endParaRPr i="1" sz="1400">
              <a:solidFill>
                <a:schemeClr val="lt1"/>
              </a:solidFill>
              <a:latin typeface="Arial"/>
              <a:ea typeface="Arial"/>
              <a:cs typeface="Arial"/>
              <a:sym typeface="Arial"/>
            </a:endParaRPr>
          </a:p>
          <a:p>
            <a:pPr indent="-69850" lvl="0" rtl="0" algn="just">
              <a:spcBef>
                <a:spcPts val="0"/>
              </a:spcBef>
              <a:buClr>
                <a:schemeClr val="dk1"/>
              </a:buClr>
              <a:buSzPct val="100000"/>
              <a:buFont typeface="Arial"/>
              <a:buNone/>
            </a:pPr>
            <a:r>
              <a:rPr lang="en" sz="1100">
                <a:solidFill>
                  <a:schemeClr val="lt1"/>
                </a:solidFill>
                <a:latin typeface="Arial"/>
                <a:ea typeface="Arial"/>
                <a:cs typeface="Arial"/>
                <a:sym typeface="Arial"/>
              </a:rPr>
              <a:t>        </a:t>
            </a:r>
          </a:p>
          <a:p>
            <a:pPr indent="-342900" lvl="0" marL="342900" marR="0" rtl="0" algn="just">
              <a:spcBef>
                <a:spcPts val="640"/>
              </a:spcBef>
              <a:buClr>
                <a:schemeClr val="dk1"/>
              </a:buClr>
              <a:buSzPct val="100000"/>
              <a:buFont typeface="Arial"/>
              <a:buNone/>
            </a:pPr>
            <a:r>
              <a:t/>
            </a:r>
            <a:endParaRPr b="0" i="0" sz="3200" u="none" cap="none" strike="noStrike">
              <a:solidFill>
                <a:srgbClr val="CC00CC"/>
              </a:solidFill>
              <a:latin typeface="Calibri"/>
              <a:ea typeface="Calibri"/>
              <a:cs typeface="Calibri"/>
              <a:sym typeface="Calibri"/>
            </a:endParaRPr>
          </a:p>
        </p:txBody>
      </p:sp>
      <p:pic>
        <p:nvPicPr>
          <p:cNvPr id="163" name="Shape 163"/>
          <p:cNvPicPr preferRelativeResize="0"/>
          <p:nvPr/>
        </p:nvPicPr>
        <p:blipFill>
          <a:blip r:embed="rId3">
            <a:alphaModFix/>
          </a:blip>
          <a:stretch>
            <a:fillRect/>
          </a:stretch>
        </p:blipFill>
        <p:spPr>
          <a:xfrm>
            <a:off x="5434425" y="2315224"/>
            <a:ext cx="3381924" cy="21291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169" name="Shape 169"/>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170" name="Shape 170"/>
          <p:cNvPicPr preferRelativeResize="0"/>
          <p:nvPr/>
        </p:nvPicPr>
        <p:blipFill>
          <a:blip r:embed="rId3">
            <a:alphaModFix/>
          </a:blip>
          <a:stretch>
            <a:fillRect/>
          </a:stretch>
        </p:blipFill>
        <p:spPr>
          <a:xfrm>
            <a:off x="0" y="-738375"/>
            <a:ext cx="9144000" cy="66202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176" name="Shape 176"/>
          <p:cNvSpPr txBox="1"/>
          <p:nvPr>
            <p:ph idx="1" type="body"/>
          </p:nvPr>
        </p:nvSpPr>
        <p:spPr>
          <a:xfrm>
            <a:off x="457200" y="1200150"/>
            <a:ext cx="8229600" cy="3394500"/>
          </a:xfrm>
          <a:prstGeom prst="rect">
            <a:avLst/>
          </a:prstGeom>
        </p:spPr>
        <p:txBody>
          <a:bodyPr anchorCtr="0" anchor="t" bIns="91425" lIns="91425" rIns="91425" tIns="91425">
            <a:noAutofit/>
          </a:bodyPr>
          <a:lstStyle/>
          <a:p>
            <a:pPr lvl="0" rtl="0">
              <a:spcBef>
                <a:spcPts val="0"/>
              </a:spcBef>
              <a:buNone/>
            </a:pPr>
            <a:r>
              <a:t/>
            </a:r>
            <a:endParaRPr/>
          </a:p>
        </p:txBody>
      </p:sp>
      <p:pic>
        <p:nvPicPr>
          <p:cNvPr id="177" name="Shape 177"/>
          <p:cNvPicPr preferRelativeResize="0"/>
          <p:nvPr/>
        </p:nvPicPr>
        <p:blipFill>
          <a:blip r:embed="rId3">
            <a:alphaModFix/>
          </a:blip>
          <a:stretch>
            <a:fillRect/>
          </a:stretch>
        </p:blipFill>
        <p:spPr>
          <a:xfrm>
            <a:off x="0" y="-738375"/>
            <a:ext cx="9144000" cy="6620250"/>
          </a:xfrm>
          <a:prstGeom prst="rect">
            <a:avLst/>
          </a:prstGeom>
          <a:noFill/>
          <a:ln>
            <a:noFill/>
          </a:ln>
        </p:spPr>
      </p:pic>
      <p:pic>
        <p:nvPicPr>
          <p:cNvPr id="178" name="Shape 178"/>
          <p:cNvPicPr preferRelativeResize="0"/>
          <p:nvPr/>
        </p:nvPicPr>
        <p:blipFill>
          <a:blip r:embed="rId4">
            <a:alphaModFix/>
          </a:blip>
          <a:stretch>
            <a:fillRect/>
          </a:stretch>
        </p:blipFill>
        <p:spPr>
          <a:xfrm>
            <a:off x="6487500" y="0"/>
            <a:ext cx="2473075" cy="47483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184" name="Shape 184"/>
          <p:cNvSpPr txBox="1"/>
          <p:nvPr>
            <p:ph idx="1" type="body"/>
          </p:nvPr>
        </p:nvSpPr>
        <p:spPr>
          <a:xfrm>
            <a:off x="457200" y="1200150"/>
            <a:ext cx="8229600" cy="3394500"/>
          </a:xfrm>
          <a:prstGeom prst="rect">
            <a:avLst/>
          </a:prstGeom>
        </p:spPr>
        <p:txBody>
          <a:bodyPr anchorCtr="0" anchor="t" bIns="91425" lIns="91425" rIns="91425" tIns="91425">
            <a:noAutofit/>
          </a:bodyPr>
          <a:lstStyle/>
          <a:p>
            <a:pPr lvl="0">
              <a:spcBef>
                <a:spcPts val="0"/>
              </a:spcBef>
              <a:buNone/>
            </a:pPr>
            <a:r>
              <a:t/>
            </a:r>
            <a:endParaRPr/>
          </a:p>
        </p:txBody>
      </p:sp>
      <p:pic>
        <p:nvPicPr>
          <p:cNvPr id="185" name="Shape 185"/>
          <p:cNvPicPr preferRelativeResize="0"/>
          <p:nvPr/>
        </p:nvPicPr>
        <p:blipFill>
          <a:blip r:embed="rId3">
            <a:alphaModFix/>
          </a:blip>
          <a:stretch>
            <a:fillRect/>
          </a:stretch>
        </p:blipFill>
        <p:spPr>
          <a:xfrm>
            <a:off x="2429424" y="2315300"/>
            <a:ext cx="4285151" cy="2828199"/>
          </a:xfrm>
          <a:prstGeom prst="rect">
            <a:avLst/>
          </a:prstGeom>
          <a:noFill/>
          <a:ln>
            <a:noFill/>
          </a:ln>
        </p:spPr>
      </p:pic>
      <p:pic>
        <p:nvPicPr>
          <p:cNvPr id="186" name="Shape 186"/>
          <p:cNvPicPr preferRelativeResize="0"/>
          <p:nvPr/>
        </p:nvPicPr>
        <p:blipFill>
          <a:blip r:embed="rId4">
            <a:alphaModFix/>
          </a:blip>
          <a:stretch>
            <a:fillRect/>
          </a:stretch>
        </p:blipFill>
        <p:spPr>
          <a:xfrm>
            <a:off x="2429425" y="0"/>
            <a:ext cx="4285149" cy="2544727"/>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