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1" r:id="rId3"/>
    <p:sldId id="290" r:id="rId4"/>
    <p:sldId id="272" r:id="rId5"/>
    <p:sldId id="275" r:id="rId6"/>
    <p:sldId id="292" r:id="rId7"/>
    <p:sldId id="293" r:id="rId8"/>
    <p:sldId id="273" r:id="rId9"/>
    <p:sldId id="274" r:id="rId10"/>
    <p:sldId id="262" r:id="rId11"/>
    <p:sldId id="264" r:id="rId12"/>
    <p:sldId id="265" r:id="rId13"/>
    <p:sldId id="29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00"/>
    <a:srgbClr val="007600"/>
    <a:srgbClr val="336633"/>
    <a:srgbClr val="006600"/>
    <a:srgbClr val="CCFF33"/>
    <a:srgbClr val="003300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51"/>
  </p:normalViewPr>
  <p:slideViewPr>
    <p:cSldViewPr snapToGrid="0" snapToObjects="1">
      <p:cViewPr varScale="1">
        <p:scale>
          <a:sx n="101" d="100"/>
          <a:sy n="101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A8D6-A035-BB48-A848-64C218D3CBED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71534-F3AA-2044-A114-B92163A9D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37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24EA-B969-1E41-8326-90AE77050B66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9833-8ACB-5048-8458-91E609F24C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93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C552-8318-0D41-A7A8-C17C0F796866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34BED-AF2D-CE4E-879B-3ACABEDFA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25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05DE-E0C4-B543-93D7-F2A6234EAF0C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95D87-F774-B543-AD0C-7C54731A4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07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3980-06DE-1C41-9D40-719E802B36FF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1F7A-DD78-D14C-BB24-227B96315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71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389C-43B2-7746-8D12-A26906030D4D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851F-1AB9-7E42-A82D-A83C1D9BC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73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1294-0E3A-1546-8434-DE1E74C25AF1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5EBE-9E94-3748-9D8B-01D4CAADF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82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812D-E5F8-BC49-865A-51CD2BE02F54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E0AD6-8409-5C4A-9BCC-692DDC31E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93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84E04-3E2A-FE44-8432-6AFE7C675F8F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53B4-272F-8F4B-9D85-D9284C8B3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37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50DA-0307-9547-8848-2D7BDC5EBE1F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B1E1-8D85-B64E-B852-3537A3586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19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F9E5-FE15-9941-9AC5-DA6BADF3A857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DC3A-4AFE-474B-9C6F-CA7522DDB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5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50A8B5B-1BBA-474F-AE49-8E290E577342}" type="datetimeFigureOut">
              <a:rPr lang="en-US" altLang="en-US"/>
              <a:pPr>
                <a:defRPr/>
              </a:pPr>
              <a:t>3/23/16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8566B6-F3ED-2746-9301-594766B68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youtu.be/0FbnCWWg_N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5" t="19688" r="11067"/>
          <a:stretch>
            <a:fillRect/>
          </a:stretch>
        </p:blipFill>
        <p:spPr bwMode="auto">
          <a:xfrm>
            <a:off x="-373063" y="0"/>
            <a:ext cx="95170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 rot="-5400000">
            <a:off x="8170863" y="4535487"/>
            <a:ext cx="1670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4000"/>
                </a:solidFill>
              </a:rPr>
              <a:t>http://flic.kr/p/5wDp8h</a:t>
            </a: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98463" y="5622925"/>
            <a:ext cx="8359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CC00"/>
                </a:solidFill>
              </a:rPr>
              <a:t>Project Planning and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Estimation with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Planning Poker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Cards with units of work: 1, 3, 5, 8, 13, 20, 40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Assume team can do 20 units in an iteration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23796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Let’s watch this video to find out</a:t>
            </a:r>
            <a:br>
              <a:rPr lang="en-US" altLang="en-US" sz="3200"/>
            </a:br>
            <a:r>
              <a:rPr lang="en-US" altLang="en-US" sz="3200"/>
              <a:t>what planning poker is all about: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FFFF"/>
                </a:solidFill>
                <a:hlinkClick r:id="rId2"/>
              </a:rPr>
              <a:t>http://youtu.be/0FbnCWWg_NY</a:t>
            </a:r>
            <a:endParaRPr lang="en-US" altLang="en-US" sz="320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Some additional estimation principles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Give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honest estimates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that customers can trust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Engineers refine estimates; customers refine expectations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Estimates are basis for customer’s </a:t>
            </a:r>
            <a:r>
              <a:rPr lang="en-US" altLang="en-US" u="sng">
                <a:ea typeface="ＭＳ Ｐゴシック" charset="-128"/>
              </a:rPr>
              <a:t>cost</a:t>
            </a:r>
            <a:r>
              <a:rPr lang="en-US" altLang="en-US">
                <a:ea typeface="ＭＳ Ｐゴシック" charset="-128"/>
              </a:rPr>
              <a:t> assessment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Work at a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sustainable pace</a:t>
            </a:r>
            <a:endParaRPr lang="en-US" altLang="en-US">
              <a:solidFill>
                <a:srgbClr val="00FFFF"/>
              </a:solidFill>
              <a:ea typeface="ＭＳ Ｐゴシック" charset="-128"/>
            </a:endParaRPr>
          </a:p>
          <a:p>
            <a:pPr lvl="1" eaLnBrk="1" hangingPunct="1"/>
            <a:r>
              <a:rPr lang="en-US" altLang="en-US">
                <a:ea typeface="ＭＳ Ｐゴシック" charset="-128"/>
              </a:rPr>
              <a:t>No heroes, no all-nighters, no super-human feats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Either you get the code done like a human being, or you don’t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What’s next</a:t>
            </a:r>
            <a:r>
              <a:rPr lang="is-IS" altLang="en-US">
                <a:ea typeface="ＭＳ Ｐゴシック" charset="-128"/>
              </a:rPr>
              <a:t>…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Work on</a:t>
            </a:r>
          </a:p>
          <a:p>
            <a:pPr>
              <a:defRPr/>
            </a:pPr>
            <a:r>
              <a:rPr lang="en-US" dirty="0" smtClean="0"/>
              <a:t>Designs (sitemap, wireframes, model classes)</a:t>
            </a:r>
          </a:p>
          <a:p>
            <a:pPr>
              <a:defRPr/>
            </a:pPr>
            <a:r>
              <a:rPr lang="en-US" dirty="0" smtClean="0"/>
              <a:t>US Estimates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34131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Now you have a bunch of user stories,</a:t>
            </a:r>
            <a:br>
              <a:rPr lang="en-US" altLang="en-US" sz="3200"/>
            </a:br>
            <a:r>
              <a:rPr lang="en-US" altLang="en-US" sz="3200"/>
              <a:t>so what’s next?</a:t>
            </a:r>
          </a:p>
        </p:txBody>
      </p:sp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 bwMode="auto">
          <a:xfrm>
            <a:off x="1139825" y="1851025"/>
            <a:ext cx="6864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5186363" cy="4038600"/>
            <a:chOff x="-127820" y="1189038"/>
            <a:chExt cx="5185595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17589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FF"/>
                  </a:solidFill>
                </a:rPr>
                <a:t>We are here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43087"/>
            <a:chOff x="204788" y="4122738"/>
            <a:chExt cx="2903537" cy="1843087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48945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Divide Chosen USs into </a:t>
              </a:r>
              <a:r>
                <a:rPr lang="en-US" altLang="en-US" sz="1800" u="sng"/>
                <a:t>Tasks</a:t>
              </a:r>
            </a:p>
          </p:txBody>
        </p:sp>
        <p:sp>
          <p:nvSpPr>
            <p:cNvPr id="16427" name="TextBox 14"/>
            <p:cNvSpPr txBox="1">
              <a:spLocks noChangeArrowheads="1"/>
            </p:cNvSpPr>
            <p:nvPr/>
          </p:nvSpPr>
          <p:spPr bwMode="auto">
            <a:xfrm>
              <a:off x="876300" y="4851400"/>
              <a:ext cx="1568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Estimate 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221288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97525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63700" y="1169988"/>
            <a:ext cx="6116638" cy="735012"/>
            <a:chOff x="1663700" y="1169988"/>
            <a:chExt cx="6116638" cy="735012"/>
          </a:xfrm>
        </p:grpSpPr>
        <p:sp>
          <p:nvSpPr>
            <p:cNvPr id="16404" name="TextBox 5"/>
            <p:cNvSpPr txBox="1">
              <a:spLocks noChangeArrowheads="1"/>
            </p:cNvSpPr>
            <p:nvPr/>
          </p:nvSpPr>
          <p:spPr bwMode="auto">
            <a:xfrm>
              <a:off x="3911600" y="1169988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</a:t>
              </a:r>
            </a:p>
          </p:txBody>
        </p:sp>
        <p:sp>
          <p:nvSpPr>
            <p:cNvPr id="16405" name="TextBox 11"/>
            <p:cNvSpPr txBox="1">
              <a:spLocks noChangeArrowheads="1"/>
            </p:cNvSpPr>
            <p:nvPr/>
          </p:nvSpPr>
          <p:spPr bwMode="auto">
            <a:xfrm>
              <a:off x="6634163" y="1535113"/>
              <a:ext cx="1146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Check USs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663700" y="1509713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38250" y="1768475"/>
            <a:ext cx="5951538" cy="763588"/>
            <a:chOff x="1238250" y="1768475"/>
            <a:chExt cx="5951538" cy="763588"/>
          </a:xfrm>
        </p:grpSpPr>
        <p:sp>
          <p:nvSpPr>
            <p:cNvPr id="16401" name="TextBox 6"/>
            <p:cNvSpPr txBox="1">
              <a:spLocks noChangeArrowheads="1"/>
            </p:cNvSpPr>
            <p:nvPr/>
          </p:nvSpPr>
          <p:spPr bwMode="auto">
            <a:xfrm>
              <a:off x="3163888" y="1768475"/>
              <a:ext cx="2570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Corrections/Clarifications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1663700" y="210978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03" name="TextBox 42"/>
            <p:cNvSpPr txBox="1">
              <a:spLocks noChangeArrowheads="1"/>
            </p:cNvSpPr>
            <p:nvPr/>
          </p:nvSpPr>
          <p:spPr bwMode="auto">
            <a:xfrm>
              <a:off x="1238250" y="2163763"/>
              <a:ext cx="8397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Fix USs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247015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522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Estimates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3154363"/>
            <a:ext cx="6253163" cy="701675"/>
            <a:chOff x="1657350" y="3154363"/>
            <a:chExt cx="6253163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54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Priorities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Create USs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Requirements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Corrections/Clarifications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Estimates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Priorities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 + Priorities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Check USs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USs for Iteration</a:t>
            </a:r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204788" y="448945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17422" name="TextBox 14"/>
          <p:cNvSpPr txBox="1">
            <a:spLocks noChangeArrowheads="1"/>
          </p:cNvSpPr>
          <p:nvPr/>
        </p:nvSpPr>
        <p:spPr bwMode="auto">
          <a:xfrm>
            <a:off x="876300" y="4851400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Estimate Tasks</a:t>
            </a:r>
          </a:p>
        </p:txBody>
      </p:sp>
      <p:sp>
        <p:nvSpPr>
          <p:cNvPr id="17423" name="TextBox 15"/>
          <p:cNvSpPr txBox="1">
            <a:spLocks noChangeArrowheads="1"/>
          </p:cNvSpPr>
          <p:nvPr/>
        </p:nvSpPr>
        <p:spPr bwMode="auto">
          <a:xfrm>
            <a:off x="517525" y="5221288"/>
            <a:ext cx="2444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Assign Tasks to Workers</a:t>
            </a:r>
          </a:p>
        </p:txBody>
      </p: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Get to Work!</a:t>
            </a:r>
          </a:p>
        </p:txBody>
      </p:sp>
      <p:grpSp>
        <p:nvGrpSpPr>
          <p:cNvPr id="17425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7441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7442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26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7434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7435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30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92175" y="2508250"/>
            <a:ext cx="1522413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663700"/>
            <a:ext cx="7708900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Time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7752227" y="4243078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</p:spTree>
    <p:extLst>
      <p:ext uri="{BB962C8B-B14F-4D97-AF65-F5344CB8AC3E}">
        <p14:creationId xmlns:p14="http://schemas.microsoft.com/office/powerpoint/2010/main" val="228889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200"/>
            <a:ext cx="8229600" cy="1555858"/>
          </a:xfrm>
        </p:spPr>
        <p:txBody>
          <a:bodyPr/>
          <a:lstStyle/>
          <a:p>
            <a:r>
              <a:rPr lang="en-US" dirty="0"/>
              <a:t>Hofstadter's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359" y="2521059"/>
            <a:ext cx="8453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always takes longer than you expect, even when you take into account Hofstadter's Law.</a:t>
            </a:r>
          </a:p>
          <a:p>
            <a:endParaRPr lang="en-US" sz="2800" dirty="0" smtClean="0"/>
          </a:p>
          <a:p>
            <a:r>
              <a:rPr lang="en-US" sz="2800" dirty="0" smtClean="0"/>
              <a:t>		—  Douglas Hofstadter, </a:t>
            </a:r>
            <a:r>
              <a:rPr lang="en-US" sz="2800" i="1" dirty="0" smtClean="0"/>
              <a:t>Gödel, Escher, Bach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3852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>
                <a:ea typeface="ＭＳ Ｐゴシック" charset="-128"/>
              </a:rPr>
              <a:t>Think </a:t>
            </a:r>
            <a:r>
              <a:rPr lang="en-US" altLang="en-US" i="1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1050" y="3065463"/>
            <a:ext cx="8251825" cy="855662"/>
            <a:chOff x="780586" y="3066160"/>
            <a:chExt cx="8251903" cy="855353"/>
          </a:xfrm>
        </p:grpSpPr>
        <p:sp>
          <p:nvSpPr>
            <p:cNvPr id="4" name="Rounded Rectangle 3"/>
            <p:cNvSpPr/>
            <p:nvPr/>
          </p:nvSpPr>
          <p:spPr>
            <a:xfrm>
              <a:off x="780586" y="3481935"/>
              <a:ext cx="4764133" cy="439578"/>
            </a:xfrm>
            <a:prstGeom prst="roundRect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655845" y="3481935"/>
              <a:ext cx="527055" cy="16027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6157951" y="3066160"/>
              <a:ext cx="287453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</a:rPr>
                <a:t>No past performance yet, so…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Custom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266</TotalTime>
  <Words>390</Words>
  <Application>Microsoft Macintosh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ＭＳ Ｐゴシック</vt:lpstr>
      <vt:lpstr>Arial</vt:lpstr>
      <vt:lpstr> Black </vt:lpstr>
      <vt:lpstr>PowerPoint Presentation</vt:lpstr>
      <vt:lpstr>PowerPoint Presentation</vt:lpstr>
      <vt:lpstr>Iterative Development Process</vt:lpstr>
      <vt:lpstr>PowerPoint Presentation</vt:lpstr>
      <vt:lpstr>PowerPoint Presentation</vt:lpstr>
      <vt:lpstr>Estimating Time</vt:lpstr>
      <vt:lpstr>Hofstadter's Law</vt:lpstr>
      <vt:lpstr>Principles for Estimation</vt:lpstr>
      <vt:lpstr>Principles for Estimation</vt:lpstr>
      <vt:lpstr>Estimation with Planning Poker</vt:lpstr>
      <vt:lpstr>PowerPoint Presentation</vt:lpstr>
      <vt:lpstr>Some additional estimation principles</vt:lpstr>
      <vt:lpstr>What’s next…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6</cp:revision>
  <dcterms:created xsi:type="dcterms:W3CDTF">2015-10-25T21:26:18Z</dcterms:created>
  <dcterms:modified xsi:type="dcterms:W3CDTF">2016-03-23T15:25:39Z</dcterms:modified>
</cp:coreProperties>
</file>