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72" r:id="rId1"/>
  </p:sldMasterIdLst>
  <p:notesMasterIdLst>
    <p:notesMasterId r:id="rId22"/>
  </p:notesMasterIdLst>
  <p:sldIdLst>
    <p:sldId id="303" r:id="rId2"/>
    <p:sldId id="339" r:id="rId3"/>
    <p:sldId id="309" r:id="rId4"/>
    <p:sldId id="310" r:id="rId5"/>
    <p:sldId id="304" r:id="rId6"/>
    <p:sldId id="335" r:id="rId7"/>
    <p:sldId id="337" r:id="rId8"/>
    <p:sldId id="311" r:id="rId9"/>
    <p:sldId id="313" r:id="rId10"/>
    <p:sldId id="314" r:id="rId11"/>
    <p:sldId id="315" r:id="rId12"/>
    <p:sldId id="333" r:id="rId13"/>
    <p:sldId id="341" r:id="rId14"/>
    <p:sldId id="340" r:id="rId15"/>
    <p:sldId id="336" r:id="rId16"/>
    <p:sldId id="329" r:id="rId17"/>
    <p:sldId id="318" r:id="rId18"/>
    <p:sldId id="305" r:id="rId19"/>
    <p:sldId id="319" r:id="rId20"/>
    <p:sldId id="343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FF00FF"/>
    <a:srgbClr val="CC99CC"/>
    <a:srgbClr val="FF9999"/>
    <a:srgbClr val="00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 snapToGrid="0" snapToObjects="1">
      <p:cViewPr varScale="1">
        <p:scale>
          <a:sx n="101" d="100"/>
          <a:sy n="101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Each machine that comes off the assembly line is like a piece of software. This is obviously a false analogy.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295BDC1-3026-9F45-A4B5-397C1338EC3F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2760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3/14/16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66738" y="5741988"/>
            <a:ext cx="69548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4241800" y="444500"/>
            <a:ext cx="4687888" cy="2978150"/>
            <a:chOff x="4241799" y="133048"/>
            <a:chExt cx="4688568" cy="29788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799" y="133048"/>
              <a:ext cx="4412303" cy="29549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 rot="5400000">
              <a:off x="7978461" y="2159951"/>
              <a:ext cx="1627547" cy="27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dirty="0" smtClean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http://flic.kr/p/9xmccb</a:t>
              </a:r>
            </a:p>
          </p:txBody>
        </p:sp>
      </p:grpSp>
      <p:grpSp>
        <p:nvGrpSpPr>
          <p:cNvPr id="26626" name="Group 6"/>
          <p:cNvGrpSpPr>
            <a:grpSpLocks/>
          </p:cNvGrpSpPr>
          <p:nvPr/>
        </p:nvGrpSpPr>
        <p:grpSpPr bwMode="auto">
          <a:xfrm>
            <a:off x="68263" y="444500"/>
            <a:ext cx="4173537" cy="1539875"/>
            <a:chOff x="-9525" y="1082675"/>
            <a:chExt cx="4173538" cy="1539875"/>
          </a:xfrm>
        </p:grpSpPr>
        <p:sp>
          <p:nvSpPr>
            <p:cNvPr id="26632" name="TextBox 1"/>
            <p:cNvSpPr txBox="1">
              <a:spLocks noChangeArrowheads="1"/>
            </p:cNvSpPr>
            <p:nvPr/>
          </p:nvSpPr>
          <p:spPr bwMode="auto">
            <a:xfrm>
              <a:off x="-9525" y="1082675"/>
              <a:ext cx="4173538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Waterfall is a “defined” process control model</a:t>
              </a:r>
            </a:p>
          </p:txBody>
        </p: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0" y="2160588"/>
              <a:ext cx="414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(think mass manufacturing)</a:t>
              </a:r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106363" y="3868738"/>
            <a:ext cx="3930650" cy="1500187"/>
            <a:chOff x="98669" y="4090890"/>
            <a:chExt cx="4818062" cy="1500583"/>
          </a:xfrm>
        </p:grpSpPr>
        <p:sp>
          <p:nvSpPr>
            <p:cNvPr id="26630" name="TextBox 7"/>
            <p:cNvSpPr txBox="1">
              <a:spLocks noChangeArrowheads="1"/>
            </p:cNvSpPr>
            <p:nvPr/>
          </p:nvSpPr>
          <p:spPr bwMode="auto">
            <a:xfrm>
              <a:off x="98669" y="4090890"/>
              <a:ext cx="4818062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3200"/>
                <a:t>Software devel. needs an “empirical” model</a:t>
              </a:r>
            </a:p>
          </p:txBody>
        </p:sp>
        <p:sp>
          <p:nvSpPr>
            <p:cNvPr id="26631" name="TextBox 8"/>
            <p:cNvSpPr txBox="1">
              <a:spLocks noChangeArrowheads="1"/>
            </p:cNvSpPr>
            <p:nvPr/>
          </p:nvSpPr>
          <p:spPr bwMode="auto">
            <a:xfrm>
              <a:off x="98669" y="5129511"/>
              <a:ext cx="481806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(think new product development)</a:t>
              </a:r>
            </a:p>
          </p:txBody>
        </p:sp>
      </p:grpSp>
      <p:pic>
        <p:nvPicPr>
          <p:cNvPr id="266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1562"/>
          <a:stretch>
            <a:fillRect/>
          </a:stretch>
        </p:blipFill>
        <p:spPr bwMode="auto">
          <a:xfrm>
            <a:off x="4241800" y="3833813"/>
            <a:ext cx="44116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 rot="5400000">
            <a:off x="7977982" y="546814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http://flic.kr/p/edV9JR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Basis of empirical process model…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29707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0722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9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0730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0731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0732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0733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073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0735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073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1275" y="3211513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adaptation?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31746" name="Group 38"/>
          <p:cNvGrpSpPr>
            <a:grpSpLocks/>
          </p:cNvGrpSpPr>
          <p:nvPr/>
        </p:nvGrpSpPr>
        <p:grpSpPr bwMode="auto">
          <a:xfrm>
            <a:off x="122238" y="1082675"/>
            <a:ext cx="10566400" cy="5468938"/>
            <a:chOff x="48495" y="871659"/>
            <a:chExt cx="10567230" cy="5468538"/>
          </a:xfrm>
        </p:grpSpPr>
        <p:sp>
          <p:nvSpPr>
            <p:cNvPr id="20" name="Arc 19"/>
            <p:cNvSpPr/>
            <p:nvPr/>
          </p:nvSpPr>
          <p:spPr>
            <a:xfrm>
              <a:off x="3317414" y="2449519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449298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14" y="541975"/>
              <a:ext cx="2906499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756" name="TextBox 28"/>
            <p:cNvSpPr txBox="1">
              <a:spLocks noChangeArrowheads="1"/>
            </p:cNvSpPr>
            <p:nvPr/>
          </p:nvSpPr>
          <p:spPr bwMode="auto">
            <a:xfrm rot="1329207">
              <a:off x="2064173" y="2787839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31757" name="TextBox 29"/>
            <p:cNvSpPr txBox="1">
              <a:spLocks noChangeArrowheads="1"/>
            </p:cNvSpPr>
            <p:nvPr/>
          </p:nvSpPr>
          <p:spPr bwMode="auto">
            <a:xfrm rot="3160444">
              <a:off x="2270538" y="1632369"/>
              <a:ext cx="1983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31758" name="TextBox 30"/>
            <p:cNvSpPr txBox="1">
              <a:spLocks noChangeArrowheads="1"/>
            </p:cNvSpPr>
            <p:nvPr/>
          </p:nvSpPr>
          <p:spPr bwMode="auto">
            <a:xfrm rot="-4753199">
              <a:off x="4616702" y="1574581"/>
              <a:ext cx="12307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Analysis</a:t>
              </a:r>
            </a:p>
          </p:txBody>
        </p:sp>
        <p:sp>
          <p:nvSpPr>
            <p:cNvPr id="31759" name="TextBox 31"/>
            <p:cNvSpPr txBox="1">
              <a:spLocks noChangeArrowheads="1"/>
            </p:cNvSpPr>
            <p:nvPr/>
          </p:nvSpPr>
          <p:spPr bwMode="auto">
            <a:xfrm rot="-2903417">
              <a:off x="5633572" y="2154594"/>
              <a:ext cx="10430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31760" name="TextBox 32"/>
            <p:cNvSpPr txBox="1">
              <a:spLocks noChangeArrowheads="1"/>
            </p:cNvSpPr>
            <p:nvPr/>
          </p:nvSpPr>
          <p:spPr bwMode="auto">
            <a:xfrm rot="-1392561">
              <a:off x="6226935" y="278711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31761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31762" name="TextBox 34"/>
            <p:cNvSpPr txBox="1">
              <a:spLocks noChangeArrowheads="1"/>
            </p:cNvSpPr>
            <p:nvPr/>
          </p:nvSpPr>
          <p:spPr bwMode="auto">
            <a:xfrm rot="1139878">
              <a:off x="6179802" y="4438439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31763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655"/>
              <a:ext cx="1292327" cy="83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389" y="2280861"/>
              <a:ext cx="2906500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74713" y="3360738"/>
            <a:ext cx="7559675" cy="1577975"/>
            <a:chOff x="874565" y="3360868"/>
            <a:chExt cx="7559599" cy="157788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74565" y="4160922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749" name="TextBox 3"/>
            <p:cNvSpPr txBox="1">
              <a:spLocks noChangeArrowheads="1"/>
            </p:cNvSpPr>
            <p:nvPr/>
          </p:nvSpPr>
          <p:spPr bwMode="auto">
            <a:xfrm>
              <a:off x="4063959" y="441553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31750" name="TextBox 21"/>
            <p:cNvSpPr txBox="1">
              <a:spLocks noChangeArrowheads="1"/>
            </p:cNvSpPr>
            <p:nvPr/>
          </p:nvSpPr>
          <p:spPr bwMode="auto">
            <a:xfrm>
              <a:off x="3943598" y="3360868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687513"/>
            <a:ext cx="6680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Larman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Figure 2.1</a:t>
            </a:r>
          </a:p>
        </p:txBody>
      </p:sp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0" y="18415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Iterative and incremental development</a:t>
            </a:r>
          </a:p>
          <a:p>
            <a:pPr algn="ctr" eaLnBrk="1" hangingPunct="1"/>
            <a:r>
              <a:rPr lang="en-US" altLang="en-US"/>
              <a:t>also called </a:t>
            </a:r>
            <a:r>
              <a:rPr lang="en-US" altLang="en-US" i="1"/>
              <a:t>iterative and evolutionary</a:t>
            </a: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87513"/>
            <a:ext cx="21971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259138"/>
            <a:ext cx="80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568450"/>
            <a:ext cx="3175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2816225"/>
            <a:ext cx="32861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and incremental development addresses the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“yes…but” problem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82588" y="1357313"/>
            <a:ext cx="4513262" cy="3638550"/>
          </a:xfrm>
          <a:prstGeom prst="wedgeEllipseCallout">
            <a:avLst>
              <a:gd name="adj1" fmla="val 52738"/>
              <a:gd name="adj2" fmla="val 35596"/>
            </a:avLst>
          </a:prstGeom>
          <a:solidFill>
            <a:schemeClr val="tx1"/>
          </a:solidFill>
          <a:ln w="57150" cmpd="sng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Yes, that’s what I asked for, but now that I try it, what I </a:t>
            </a:r>
            <a:r>
              <a:rPr lang="en-US" altLang="en-US" sz="2800" u="sng">
                <a:solidFill>
                  <a:srgbClr val="000000"/>
                </a:solidFill>
                <a:latin typeface="Comic Sans MS" charset="0"/>
              </a:rPr>
              <a:t>really</a:t>
            </a:r>
            <a:r>
              <a:rPr lang="en-US" altLang="en-US" sz="2800">
                <a:solidFill>
                  <a:srgbClr val="000000"/>
                </a:solidFill>
                <a:latin typeface="Comic Sans MS" charset="0"/>
              </a:rPr>
              <a:t> need is something slightly different.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871788"/>
            <a:ext cx="8875712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7831138" y="6581775"/>
            <a:ext cx="1312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Larman Figure 2.2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System converges over time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906463" y="1700213"/>
            <a:ext cx="1919287" cy="1747837"/>
            <a:chOff x="1625776" y="1928813"/>
            <a:chExt cx="1919561" cy="174783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1749619" y="2690813"/>
              <a:ext cx="671608" cy="98583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4"/>
            <p:cNvSpPr txBox="1">
              <a:spLocks noChangeArrowheads="1"/>
            </p:cNvSpPr>
            <p:nvPr/>
          </p:nvSpPr>
          <p:spPr bwMode="auto">
            <a:xfrm>
              <a:off x="1625776" y="1928813"/>
              <a:ext cx="1919561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Unstable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</a:p>
          </p:txBody>
        </p:sp>
      </p:grp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6754813" y="2012950"/>
            <a:ext cx="1984375" cy="1790700"/>
            <a:chOff x="6054070" y="2189659"/>
            <a:chExt cx="1983443" cy="1790204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>
              <a:off x="6304777" y="2994299"/>
              <a:ext cx="672784" cy="9855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7" name="TextBox 9"/>
            <p:cNvSpPr txBox="1">
              <a:spLocks noChangeArrowheads="1"/>
            </p:cNvSpPr>
            <p:nvPr/>
          </p:nvSpPr>
          <p:spPr bwMode="auto">
            <a:xfrm>
              <a:off x="6054070" y="2189659"/>
              <a:ext cx="1983443" cy="83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Requirements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more stable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More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benefits</a:t>
            </a:r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>
                <a:ea typeface="ＭＳ Ｐゴシック" charset="-128"/>
              </a:rPr>
              <a:t>of iterative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Fewer defects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Greater productivity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Early visible progress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Meet real needs of stakeholders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No “analysis paralysis”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Iterative process improvement</a:t>
            </a:r>
          </a:p>
        </p:txBody>
      </p:sp>
      <p:pic>
        <p:nvPicPr>
          <p:cNvPr id="3686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r="38116"/>
          <a:stretch>
            <a:fillRect/>
          </a:stretch>
        </p:blipFill>
        <p:spPr bwMode="auto">
          <a:xfrm>
            <a:off x="5729288" y="1643063"/>
            <a:ext cx="34147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4127500" y="6581775"/>
            <a:ext cx="1601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http://flic.kr/p/7fD777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5495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450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5" y="3395663"/>
            <a:ext cx="7158038" cy="522287"/>
            <a:chOff x="390525" y="3396056"/>
            <a:chExt cx="7157973" cy="522288"/>
          </a:xfrm>
        </p:grpSpPr>
        <p:grpSp>
          <p:nvGrpSpPr>
            <p:cNvPr id="15369" name="Group 7"/>
            <p:cNvGrpSpPr>
              <a:grpSpLocks/>
            </p:cNvGrpSpPr>
            <p:nvPr/>
          </p:nvGrpSpPr>
          <p:grpSpPr bwMode="auto">
            <a:xfrm>
              <a:off x="4379848" y="3396056"/>
              <a:ext cx="3168650" cy="522288"/>
              <a:chOff x="4345088" y="3233072"/>
              <a:chExt cx="3168281" cy="523856"/>
            </a:xfrm>
          </p:grpSpPr>
          <p:sp>
            <p:nvSpPr>
              <p:cNvPr id="15371" name="TextBox 8"/>
              <p:cNvSpPr txBox="1">
                <a:spLocks noChangeArrowheads="1"/>
              </p:cNvSpPr>
              <p:nvPr/>
            </p:nvSpPr>
            <p:spPr bwMode="auto">
              <a:xfrm>
                <a:off x="5403465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345117" y="3543564"/>
                <a:ext cx="1130158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390525" y="3534168"/>
              <a:ext cx="3894103" cy="342901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785937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Summary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294005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Software Engineering Process</a:t>
            </a:r>
          </a:p>
          <a:p>
            <a:r>
              <a:rPr lang="en-US" altLang="en-US">
                <a:ea typeface="ＭＳ Ｐゴシック" charset="-128"/>
              </a:rPr>
              <a:t>Waterfall</a:t>
            </a:r>
          </a:p>
          <a:p>
            <a:r>
              <a:rPr lang="en-US" altLang="en-US">
                <a:ea typeface="ＭＳ Ｐゴシック" charset="-128"/>
              </a:rPr>
              <a:t>Defined versus Empirical</a:t>
            </a:r>
          </a:p>
          <a:p>
            <a:r>
              <a:rPr lang="en-US" altLang="en-US">
                <a:ea typeface="ＭＳ Ｐゴシック" charset="-128"/>
              </a:rPr>
              <a:t>Iterative and Incremental</a:t>
            </a:r>
          </a:p>
        </p:txBody>
      </p:sp>
      <p:grpSp>
        <p:nvGrpSpPr>
          <p:cNvPr id="37891" name="Group 1"/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3789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Variety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Maintenance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Practical issue:</a:t>
            </a:r>
            <a:br>
              <a:rPr lang="en-US" altLang="en-US" sz="3200"/>
            </a:br>
            <a:r>
              <a:rPr lang="en-US" altLang="en-US" sz="3200"/>
              <a:t>What order should tasks be done in?</a:t>
            </a:r>
          </a:p>
          <a:p>
            <a:pPr algn="ctr" eaLnBrk="1" hangingPunct="1"/>
            <a:r>
              <a:rPr lang="en-US" altLang="en-US" sz="3200"/>
              <a:t>That is, what </a:t>
            </a:r>
            <a:r>
              <a:rPr lang="en-US" altLang="en-US" sz="3200" i="1">
                <a:solidFill>
                  <a:srgbClr val="00FFFF"/>
                </a:solidFill>
              </a:rPr>
              <a:t>process</a:t>
            </a:r>
            <a:r>
              <a:rPr lang="en-US" altLang="en-US" sz="3200">
                <a:solidFill>
                  <a:srgbClr val="00FFFF"/>
                </a:solidFill>
              </a:rPr>
              <a:t> </a:t>
            </a:r>
            <a:r>
              <a:rPr lang="en-US" altLang="en-US" sz="3200"/>
              <a:t>to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2836863" y="1566863"/>
            <a:ext cx="3479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failure rates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Low productivity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3200"/>
              <a:t>High defect rates</a:t>
            </a: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14400" y="3848100"/>
            <a:ext cx="28527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45% of features</a:t>
            </a:r>
            <a:br>
              <a:rPr lang="en-US" altLang="en-US" sz="3200"/>
            </a:br>
            <a:r>
              <a:rPr lang="en-US" altLang="en-US" sz="3200"/>
              <a:t>in requirements</a:t>
            </a:r>
            <a:br>
              <a:rPr lang="en-US" altLang="en-US" sz="3200"/>
            </a:br>
            <a:r>
              <a:rPr lang="en-US" altLang="en-US" sz="3200"/>
              <a:t>never used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868863" y="3835400"/>
            <a:ext cx="3114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Early schedule</a:t>
            </a:r>
            <a:br>
              <a:rPr lang="en-US" altLang="en-US" sz="3200"/>
            </a:br>
            <a:r>
              <a:rPr lang="en-US" altLang="en-US" sz="3200"/>
              <a:t>and estimates</a:t>
            </a:r>
            <a:br>
              <a:rPr lang="en-US" altLang="en-US" sz="3200"/>
            </a:br>
            <a:r>
              <a:rPr lang="en-US" altLang="en-US" sz="3200"/>
              <a:t>off by up to 400%</a:t>
            </a:r>
          </a:p>
        </p:txBody>
      </p:sp>
      <p:sp>
        <p:nvSpPr>
          <p:cNvPr id="2458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Waterfall is often a </a:t>
            </a:r>
            <a:r>
              <a:rPr lang="en-US" altLang="en-US" i="1">
                <a:solidFill>
                  <a:srgbClr val="FF00FF"/>
                </a:solidFill>
                <a:ea typeface="ＭＳ Ｐゴシック" charset="-128"/>
              </a:rPr>
              <a:t>poor practice</a:t>
            </a:r>
            <a:endParaRPr lang="en-US" altLang="en-US">
              <a:solidFill>
                <a:srgbClr val="FF00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False assumption: Specifications …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are predictable and stable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can be correctly defined at the start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have low change rates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6117</TotalTime>
  <Words>475</Words>
  <Application>Microsoft Macintosh PowerPoint</Application>
  <PresentationFormat>On-screen Show (4:3)</PresentationFormat>
  <Paragraphs>162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ＭＳ Ｐゴシック</vt:lpstr>
      <vt:lpstr>Arial</vt:lpstr>
      <vt:lpstr>Comic Sans MS</vt:lpstr>
      <vt:lpstr>Black</vt:lpstr>
      <vt:lpstr>PowerPoint Presentation</vt:lpstr>
      <vt:lpstr>SWEBOK Knowledge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Waterfall is often a poor practice</vt:lpstr>
      <vt:lpstr>Why Waterfall doesn’t work</vt:lpstr>
      <vt:lpstr>PowerPoint Presentation</vt:lpstr>
      <vt:lpstr>Basis of empirical process model…</vt:lpstr>
      <vt:lpstr>Iterative Development Process</vt:lpstr>
      <vt:lpstr>Iterative Development Process</vt:lpstr>
      <vt:lpstr>Iterative Development Process</vt:lpstr>
      <vt:lpstr>PowerPoint Presentation</vt:lpstr>
      <vt:lpstr>How long should iterations be?</vt:lpstr>
      <vt:lpstr>Iterative and incremental development addresses the “yes…but” problem</vt:lpstr>
      <vt:lpstr>System converges over time</vt:lpstr>
      <vt:lpstr>More benefits of iterative development</vt:lpstr>
      <vt:lpstr>Summary</vt:lpstr>
    </vt:vector>
  </TitlesOfParts>
  <Company>Oregon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224</cp:revision>
  <dcterms:created xsi:type="dcterms:W3CDTF">2011-01-26T19:04:03Z</dcterms:created>
  <dcterms:modified xsi:type="dcterms:W3CDTF">2016-03-14T15:37:42Z</dcterms:modified>
</cp:coreProperties>
</file>