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0"/>
  </p:notesMasterIdLst>
  <p:sldIdLst>
    <p:sldId id="273" r:id="rId2"/>
    <p:sldId id="316" r:id="rId3"/>
    <p:sldId id="328" r:id="rId4"/>
    <p:sldId id="332" r:id="rId5"/>
    <p:sldId id="341" r:id="rId6"/>
    <p:sldId id="330" r:id="rId7"/>
    <p:sldId id="331" r:id="rId8"/>
    <p:sldId id="333" r:id="rId9"/>
    <p:sldId id="342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4" r:id="rId18"/>
    <p:sldId id="343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FF"/>
    <a:srgbClr val="0000FF"/>
    <a:srgbClr val="FF0066"/>
    <a:srgbClr val="00FF33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4"/>
  </p:normalViewPr>
  <p:slideViewPr>
    <p:cSldViewPr snapToGrid="0" snapToObjects="1">
      <p:cViewPr varScale="1">
        <p:scale>
          <a:sx n="100" d="100"/>
          <a:sy n="100" d="100"/>
        </p:scale>
        <p:origin x="14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921D8D-6F9C-0B45-95A2-DAF1CAEA2212}" type="datetimeFigureOut">
              <a:rPr lang="en-US" altLang="en-US"/>
              <a:pPr/>
              <a:t>2/17/16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AEC6B3-2990-894D-A495-C94192A83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766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34131-3B6E-4F4D-8761-D6120601E735}" type="datetimeFigureOut">
              <a:rPr lang="en-US" altLang="en-US"/>
              <a:pPr/>
              <a:t>2/17/16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40F77-A330-FF40-90AF-0ED97E25B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54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45B462-6284-3248-8330-AF142B8EEB0B}" type="datetimeFigureOut">
              <a:rPr lang="en-US" altLang="en-US"/>
              <a:pPr/>
              <a:t>2/17/16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6290-E685-214D-ACB4-A32FD39BC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2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09453-CFA2-2243-AD7C-6271ABA3D496}" type="datetimeFigureOut">
              <a:rPr lang="en-US" altLang="en-US"/>
              <a:pPr/>
              <a:t>2/17/16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AC337-09D9-2A40-8466-030F9CF55D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72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066BBE-C84B-5345-998C-34940420CC14}" type="datetimeFigureOut">
              <a:rPr lang="en-US" altLang="en-US"/>
              <a:pPr/>
              <a:t>2/17/16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DBF51-1A91-D049-B2E6-D10A220E52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55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C0B7CD-3236-6F48-BE92-60E1AD28AEFD}" type="datetimeFigureOut">
              <a:rPr lang="en-US" altLang="en-US"/>
              <a:pPr/>
              <a:t>2/17/16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20EB-4FC4-AA49-9C1C-6788605E8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77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A3100F-6EDB-3447-BC52-4A9C111B7189}" type="datetimeFigureOut">
              <a:rPr lang="en-US" altLang="en-US"/>
              <a:pPr/>
              <a:t>2/17/16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121AE-9AFF-2F4E-90DE-B203A3C88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19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47F8E6-C17C-E44F-A31E-0F218E2029E5}" type="datetimeFigureOut">
              <a:rPr lang="en-US" altLang="en-US"/>
              <a:pPr/>
              <a:t>2/17/16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A41DD-56EE-9946-93C9-E3E3FDEEF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70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9D917D-EB19-0A4C-89EB-01F081E1E1D8}" type="datetimeFigureOut">
              <a:rPr lang="en-US" altLang="en-US"/>
              <a:pPr/>
              <a:t>2/17/16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C3AC3-222F-A048-A262-C3D2E35E2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06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B5A001-748A-0446-AB7B-36F7FD092542}" type="datetimeFigureOut">
              <a:rPr lang="en-US" altLang="en-US"/>
              <a:pPr/>
              <a:t>2/17/16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FDE63-1FB1-454E-834C-ECE720A50D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9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7FC5C5-2A67-3A42-B29F-55D72E4CE335}" type="datetimeFigureOut">
              <a:rPr lang="en-US" altLang="en-US"/>
              <a:pPr/>
              <a:t>2/17/16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C9B7B-AADA-C34E-BB1A-EAC17B71B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69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AD01FE-F68F-A246-842A-52857171002C}" type="datetimeFigureOut">
              <a:rPr lang="en-US" altLang="en-US"/>
              <a:pPr/>
              <a:t>2/17/16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8A057-C6A9-3D4D-8EAD-AFFD5DC2E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14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EEFFC1ED-FB0F-5F42-9DCD-A1B657CB3DB1}" type="datetimeFigureOut">
              <a:rPr lang="en-US" altLang="en-US"/>
              <a:pPr/>
              <a:t>2/17/16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7BD071B-7108-AD44-BD2E-7079212196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709613" y="5624513"/>
            <a:ext cx="42941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FFFF00"/>
                </a:solidFill>
              </a:rPr>
              <a:t>MVC Controllers</a:t>
            </a:r>
          </a:p>
        </p:txBody>
      </p:sp>
      <p:pic>
        <p:nvPicPr>
          <p:cNvPr id="14338" name="Picture 1" descr="2488067607_f9bf63e411_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2"/>
          <a:stretch>
            <a:fillRect/>
          </a:stretch>
        </p:blipFill>
        <p:spPr bwMode="auto">
          <a:xfrm>
            <a:off x="0" y="0"/>
            <a:ext cx="9144000" cy="549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8150225" y="4281488"/>
            <a:ext cx="17351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tx1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https://flic.kr/p/4MRZPn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1505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43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1506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39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509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1536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7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1510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34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1511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32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517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1525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1526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many HTTP requests does it take to create a record?</a:t>
            </a:r>
          </a:p>
        </p:txBody>
      </p:sp>
      <p:grpSp>
        <p:nvGrpSpPr>
          <p:cNvPr id="21520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24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5" name="Cloud 44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2529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68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2530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64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533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2561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2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2534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59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2535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57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541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2550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2551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43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many HTTP requests does it take to create a record?</a:t>
            </a:r>
          </a:p>
        </p:txBody>
      </p:sp>
      <p:grpSp>
        <p:nvGrpSpPr>
          <p:cNvPr id="22544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49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46550" y="1177925"/>
            <a:ext cx="49990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FF00FF"/>
                </a:solidFill>
              </a:rPr>
              <a:t>Two: </a:t>
            </a:r>
          </a:p>
          <a:p>
            <a:pPr marL="457200" indent="-457200" eaLnBrk="1" hangingPunct="1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FF00FF"/>
                </a:solidFill>
              </a:rPr>
              <a:t>One to request a </a:t>
            </a:r>
            <a:r>
              <a:rPr lang="en-US" sz="2800" u="sng" dirty="0" smtClean="0">
                <a:solidFill>
                  <a:srgbClr val="FF00FF"/>
                </a:solidFill>
              </a:rPr>
              <a:t>form</a:t>
            </a:r>
            <a:r>
              <a:rPr lang="en-US" sz="2800" dirty="0" smtClean="0">
                <a:solidFill>
                  <a:srgbClr val="FF00FF"/>
                </a:solidFill>
              </a:rPr>
              <a:t> (GET)</a:t>
            </a:r>
          </a:p>
          <a:p>
            <a:pPr marL="457200" indent="-457200" eaLnBrk="1" hangingPunct="1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FF00FF"/>
                </a:solidFill>
              </a:rPr>
              <a:t>One to perform the add (POST)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3553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91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3554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87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557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3584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85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3558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82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3559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80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565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3573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3574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get form?</a:t>
            </a:r>
          </a:p>
        </p:txBody>
      </p:sp>
      <p:grpSp>
        <p:nvGrpSpPr>
          <p:cNvPr id="23568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72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50" name="Cloud 49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4577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22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4578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18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581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4615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616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4582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13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4583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11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589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4604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4605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91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get form?</a:t>
            </a:r>
          </a:p>
        </p:txBody>
      </p:sp>
      <p:grpSp>
        <p:nvGrpSpPr>
          <p:cNvPr id="24592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03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71950" y="762000"/>
            <a:ext cx="497205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Route URL pattern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uses View to generate HTML (passes View records)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65363" y="5635625"/>
            <a:ext cx="352425" cy="460375"/>
            <a:chOff x="-867077" y="2660530"/>
            <a:chExt cx="352870" cy="461665"/>
          </a:xfrm>
        </p:grpSpPr>
        <p:sp>
          <p:nvSpPr>
            <p:cNvPr id="2" name="Oval 1"/>
            <p:cNvSpPr/>
            <p:nvPr/>
          </p:nvSpPr>
          <p:spPr>
            <a:xfrm>
              <a:off x="-867077" y="2748088"/>
              <a:ext cx="341743" cy="340677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599" name="TextBox 2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4586288" y="4999038"/>
            <a:ext cx="352425" cy="461962"/>
            <a:chOff x="-867077" y="2660530"/>
            <a:chExt cx="352870" cy="461665"/>
          </a:xfrm>
        </p:grpSpPr>
        <p:sp>
          <p:nvSpPr>
            <p:cNvPr id="46" name="Oval 45"/>
            <p:cNvSpPr/>
            <p:nvPr/>
          </p:nvSpPr>
          <p:spPr>
            <a:xfrm>
              <a:off x="-867077" y="2747786"/>
              <a:ext cx="341743" cy="341094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4597" name="TextBox 46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5601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39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5602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35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605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5632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33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5606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30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5607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28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613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5621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5622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post new record?</a:t>
            </a:r>
          </a:p>
        </p:txBody>
      </p:sp>
      <p:grpSp>
        <p:nvGrpSpPr>
          <p:cNvPr id="25616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20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55" name="Cloud 54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6625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74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6626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70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629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6667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68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6630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65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6631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63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637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6656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6657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39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post new record?</a:t>
            </a:r>
          </a:p>
        </p:txBody>
      </p:sp>
      <p:grpSp>
        <p:nvGrpSpPr>
          <p:cNvPr id="26640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55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73538" y="1158875"/>
            <a:ext cx="4972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Route URL pattern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uses Model to add rec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sends </a:t>
            </a:r>
            <a:r>
              <a:rPr lang="en-US" altLang="en-US" u="sng">
                <a:solidFill>
                  <a:srgbClr val="FF00FF"/>
                </a:solidFill>
              </a:rPr>
              <a:t>HTTP redirect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79650" y="5630863"/>
            <a:ext cx="352425" cy="460375"/>
            <a:chOff x="-867077" y="2660530"/>
            <a:chExt cx="352870" cy="461665"/>
          </a:xfrm>
        </p:grpSpPr>
        <p:sp>
          <p:nvSpPr>
            <p:cNvPr id="2" name="Oval 1"/>
            <p:cNvSpPr/>
            <p:nvPr/>
          </p:nvSpPr>
          <p:spPr>
            <a:xfrm>
              <a:off x="-867077" y="2748087"/>
              <a:ext cx="341744" cy="340677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51" name="TextBox 2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5238750" y="5975350"/>
            <a:ext cx="352425" cy="461963"/>
            <a:chOff x="-867077" y="2660530"/>
            <a:chExt cx="352870" cy="461665"/>
          </a:xfrm>
        </p:grpSpPr>
        <p:sp>
          <p:nvSpPr>
            <p:cNvPr id="46" name="Oval 45"/>
            <p:cNvSpPr/>
            <p:nvPr/>
          </p:nvSpPr>
          <p:spPr>
            <a:xfrm>
              <a:off x="-867077" y="2747787"/>
              <a:ext cx="341744" cy="341092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6649" name="TextBox 46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3930650" y="5386388"/>
            <a:ext cx="352425" cy="461962"/>
            <a:chOff x="-867077" y="2660530"/>
            <a:chExt cx="352870" cy="461665"/>
          </a:xfrm>
        </p:grpSpPr>
        <p:sp>
          <p:nvSpPr>
            <p:cNvPr id="50" name="Oval 49"/>
            <p:cNvSpPr/>
            <p:nvPr/>
          </p:nvSpPr>
          <p:spPr>
            <a:xfrm>
              <a:off x="-867077" y="2747786"/>
              <a:ext cx="341744" cy="341094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6647" name="TextBox 50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5" name="24-Point Star 4"/>
          <p:cNvSpPr/>
          <p:nvPr/>
        </p:nvSpPr>
        <p:spPr>
          <a:xfrm>
            <a:off x="4138613" y="2593975"/>
            <a:ext cx="2170112" cy="1073150"/>
          </a:xfrm>
          <a:prstGeom prst="star24">
            <a:avLst/>
          </a:prstGeom>
          <a:solidFill>
            <a:srgbClr val="FF00FF"/>
          </a:solidFill>
          <a:ln w="76200" cmpd="sng">
            <a:noFill/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i="1" dirty="0">
                <a:solidFill>
                  <a:srgbClr val="000000"/>
                </a:solidFill>
              </a:rPr>
              <a:t>Demo Time!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>
                <a:ea typeface="ＭＳ Ｐゴシック" charset="-128"/>
              </a:rPr>
              <a:t>Read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>
                <a:ea typeface="ＭＳ Ｐゴシック" charset="-128"/>
              </a:rPr>
              <a:t>Update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>
                <a:ea typeface="ＭＳ Ｐゴシック" charset="-128"/>
              </a:rPr>
              <a:t>Delete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830263" y="2960688"/>
            <a:ext cx="531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>
              <a:solidFill>
                <a:srgbClr val="00FF33"/>
              </a:solidFill>
            </a:endParaRP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830263" y="2000250"/>
            <a:ext cx="5318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>
              <a:solidFill>
                <a:srgbClr val="00FF33"/>
              </a:solidFill>
            </a:endParaRPr>
          </a:p>
        </p:txBody>
      </p:sp>
      <p:sp>
        <p:nvSpPr>
          <p:cNvPr id="10" name="24-Point Star 9"/>
          <p:cNvSpPr/>
          <p:nvPr/>
        </p:nvSpPr>
        <p:spPr>
          <a:xfrm>
            <a:off x="6934200" y="5578475"/>
            <a:ext cx="2170113" cy="1073150"/>
          </a:xfrm>
          <a:prstGeom prst="star24">
            <a:avLst/>
          </a:prstGeom>
          <a:solidFill>
            <a:srgbClr val="FF00FF"/>
          </a:solidFill>
          <a:ln w="76200" cmpd="sng">
            <a:noFill/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i="1" dirty="0">
                <a:solidFill>
                  <a:srgbClr val="000000"/>
                </a:solidFill>
              </a:rPr>
              <a:t>Demo Time!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419725" y="3240088"/>
            <a:ext cx="1787525" cy="461962"/>
            <a:chOff x="5419598" y="3239881"/>
            <a:chExt cx="1786968" cy="461665"/>
          </a:xfrm>
        </p:grpSpPr>
        <p:sp>
          <p:nvSpPr>
            <p:cNvPr id="27661" name="TextBox 2"/>
            <p:cNvSpPr txBox="1">
              <a:spLocks noChangeArrowheads="1"/>
            </p:cNvSpPr>
            <p:nvPr/>
          </p:nvSpPr>
          <p:spPr bwMode="auto">
            <a:xfrm>
              <a:off x="5777970" y="3239881"/>
              <a:ext cx="14285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FF"/>
                  </a:solidFill>
                </a:rPr>
                <a:t>Like index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5419598" y="3546071"/>
              <a:ext cx="414209" cy="144370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124575" y="4184650"/>
            <a:ext cx="1893888" cy="461963"/>
            <a:chOff x="6125273" y="4184492"/>
            <a:chExt cx="1893642" cy="461665"/>
          </a:xfrm>
        </p:grpSpPr>
        <p:sp>
          <p:nvSpPr>
            <p:cNvPr id="27659" name="TextBox 7"/>
            <p:cNvSpPr txBox="1">
              <a:spLocks noChangeArrowheads="1"/>
            </p:cNvSpPr>
            <p:nvPr/>
          </p:nvSpPr>
          <p:spPr bwMode="auto">
            <a:xfrm>
              <a:off x="6477357" y="4184492"/>
              <a:ext cx="15415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FF"/>
                  </a:solidFill>
                </a:rPr>
                <a:t>Like create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6125273" y="4476404"/>
              <a:ext cx="414284" cy="144370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533900" y="5116513"/>
            <a:ext cx="2905125" cy="461962"/>
            <a:chOff x="4534604" y="5116533"/>
            <a:chExt cx="2904595" cy="461665"/>
          </a:xfrm>
        </p:grpSpPr>
        <p:sp>
          <p:nvSpPr>
            <p:cNvPr id="27657" name="TextBox 8"/>
            <p:cNvSpPr txBox="1">
              <a:spLocks noChangeArrowheads="1"/>
            </p:cNvSpPr>
            <p:nvPr/>
          </p:nvSpPr>
          <p:spPr bwMode="auto">
            <a:xfrm>
              <a:off x="4889102" y="5116533"/>
              <a:ext cx="255009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FF"/>
                  </a:solidFill>
                </a:rPr>
                <a:t>Needs explaining…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4534604" y="5421137"/>
              <a:ext cx="414262" cy="144369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smtClean="0"/>
              <a:t>Appendix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49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35538" y="2593975"/>
            <a:ext cx="2187575" cy="3151188"/>
            <a:chOff x="4935538" y="2593975"/>
            <a:chExt cx="2187575" cy="3151188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080000" y="2732088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000625" y="265906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935538" y="25939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TextBox 29"/>
            <p:cNvSpPr txBox="1">
              <a:spLocks noChangeArrowheads="1"/>
            </p:cNvSpPr>
            <p:nvPr/>
          </p:nvSpPr>
          <p:spPr bwMode="auto">
            <a:xfrm>
              <a:off x="5365750" y="2662238"/>
              <a:ext cx="6715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Tests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H="1" flipV="1">
              <a:off x="5935663" y="3286125"/>
              <a:ext cx="1187450" cy="24590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805613" y="650875"/>
            <a:ext cx="1527175" cy="2112963"/>
            <a:chOff x="6805613" y="650875"/>
            <a:chExt cx="1527175" cy="2112963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805613" y="6508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TextBox 29"/>
            <p:cNvSpPr txBox="1">
              <a:spLocks noChangeArrowheads="1"/>
            </p:cNvSpPr>
            <p:nvPr/>
          </p:nvSpPr>
          <p:spPr bwMode="auto">
            <a:xfrm>
              <a:off x="6972300" y="719138"/>
              <a:ext cx="11985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Migrations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flipV="1">
              <a:off x="7569200" y="1168400"/>
              <a:ext cx="0" cy="15954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7" name="Cloud 46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5361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4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5362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0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5397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8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5366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5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5367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3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73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5386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5387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77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81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35538" y="2593975"/>
            <a:ext cx="2187575" cy="3151188"/>
            <a:chOff x="4935538" y="2593975"/>
            <a:chExt cx="2187575" cy="3151188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080000" y="2732088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000625" y="265906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935538" y="25939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TextBox 29"/>
            <p:cNvSpPr txBox="1">
              <a:spLocks noChangeArrowheads="1"/>
            </p:cNvSpPr>
            <p:nvPr/>
          </p:nvSpPr>
          <p:spPr bwMode="auto">
            <a:xfrm>
              <a:off x="5365750" y="2662238"/>
              <a:ext cx="6715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Tests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H="1" flipV="1">
              <a:off x="5935663" y="3286125"/>
              <a:ext cx="1187450" cy="24590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805613" y="650875"/>
            <a:ext cx="1527175" cy="2112963"/>
            <a:chOff x="6805613" y="650875"/>
            <a:chExt cx="1527175" cy="2112963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805613" y="6508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TextBox 29"/>
            <p:cNvSpPr txBox="1">
              <a:spLocks noChangeArrowheads="1"/>
            </p:cNvSpPr>
            <p:nvPr/>
          </p:nvSpPr>
          <p:spPr bwMode="auto">
            <a:xfrm>
              <a:off x="6972300" y="719138"/>
              <a:ext cx="11985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Migrations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flipV="1">
              <a:off x="7569200" y="1168400"/>
              <a:ext cx="0" cy="15954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7" name="Cloud 46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5361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4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5362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0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5397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8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5366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5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5367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3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73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5386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5387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0637" y="-14648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 w="76200" cmpd="sng">
            <a:noFill/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747963" y="3152775"/>
            <a:ext cx="3019425" cy="3522663"/>
            <a:chOff x="2746740" y="3152983"/>
            <a:chExt cx="3019857" cy="3523110"/>
          </a:xfrm>
        </p:grpSpPr>
        <p:grpSp>
          <p:nvGrpSpPr>
            <p:cNvPr id="15382" name="Group 7"/>
            <p:cNvGrpSpPr>
              <a:grpSpLocks/>
            </p:cNvGrpSpPr>
            <p:nvPr/>
          </p:nvGrpSpPr>
          <p:grpSpPr bwMode="auto">
            <a:xfrm>
              <a:off x="2746740" y="3152983"/>
              <a:ext cx="2163247" cy="2073296"/>
              <a:chOff x="2799144" y="2828405"/>
              <a:chExt cx="2163247" cy="2073296"/>
            </a:xfrm>
          </p:grpSpPr>
          <p:sp>
            <p:nvSpPr>
              <p:cNvPr id="15384" name="TextBox 2"/>
              <p:cNvSpPr txBox="1">
                <a:spLocks noChangeArrowheads="1"/>
              </p:cNvSpPr>
              <p:nvPr/>
            </p:nvSpPr>
            <p:spPr bwMode="auto">
              <a:xfrm>
                <a:off x="2799144" y="2828405"/>
                <a:ext cx="216324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en-US" sz="2800">
                    <a:solidFill>
                      <a:srgbClr val="FF00FF"/>
                    </a:solidFill>
                  </a:rPr>
                  <a:t>Today’s focus</a:t>
                </a:r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>
                <a:off x="3610472" y="3447609"/>
                <a:ext cx="468380" cy="1454334"/>
              </a:xfrm>
              <a:prstGeom prst="straightConnector1">
                <a:avLst/>
              </a:prstGeom>
              <a:ln w="76200" cmpd="sng">
                <a:solidFill>
                  <a:srgbClr val="FF00FF"/>
                </a:solidFill>
                <a:headEnd type="none"/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ounded Rectangle 13"/>
            <p:cNvSpPr/>
            <p:nvPr/>
          </p:nvSpPr>
          <p:spPr>
            <a:xfrm>
              <a:off x="3424699" y="5421809"/>
              <a:ext cx="2341898" cy="1254284"/>
            </a:xfrm>
            <a:prstGeom prst="roundRect">
              <a:avLst/>
            </a:prstGeom>
            <a:ln w="76200" cmpd="sng">
              <a:solidFill>
                <a:srgbClr val="FF00FF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5377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81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>
                <a:ea typeface="ＭＳ Ｐゴシック" charset="-128"/>
              </a:rPr>
              <a:t>C</a:t>
            </a:r>
            <a:r>
              <a:rPr lang="en-US" altLang="en-US">
                <a:ea typeface="ＭＳ Ｐゴシック" charset="-128"/>
              </a:rPr>
              <a:t>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 u="sng">
                <a:ea typeface="ＭＳ Ｐゴシック" charset="-128"/>
              </a:rPr>
              <a:t>R</a:t>
            </a:r>
            <a:r>
              <a:rPr lang="en-US" altLang="en-US">
                <a:ea typeface="ＭＳ Ｐゴシック" charset="-128"/>
              </a:rPr>
              <a:t>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 u="sng">
                <a:ea typeface="ＭＳ Ｐゴシック" charset="-128"/>
              </a:rPr>
              <a:t>U</a:t>
            </a:r>
            <a:r>
              <a:rPr lang="en-US" altLang="en-US">
                <a:ea typeface="ＭＳ Ｐゴシック" charset="-128"/>
              </a:rPr>
              <a:t>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 u="sng">
                <a:ea typeface="ＭＳ Ｐゴシック" charset="-128"/>
              </a:rPr>
              <a:t>D</a:t>
            </a:r>
            <a:r>
              <a:rPr lang="en-US" altLang="en-US">
                <a:ea typeface="ＭＳ Ｐゴシック" charset="-128"/>
              </a:rPr>
              <a:t>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>
                <a:ea typeface="ＭＳ Ｐゴシック" charset="-128"/>
              </a:rPr>
              <a:t>Read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>
                <a:ea typeface="ＭＳ Ｐゴシック" charset="-128"/>
              </a:rPr>
              <a:t>Update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>
                <a:ea typeface="ＭＳ Ｐゴシック" charset="-128"/>
              </a:rPr>
              <a:t>Delete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42963" y="3052763"/>
            <a:ext cx="3224212" cy="488950"/>
          </a:xfrm>
          <a:prstGeom prst="roundRect">
            <a:avLst/>
          </a:prstGeom>
          <a:ln w="76200" cmpd="sng">
            <a:solidFill>
              <a:srgbClr val="FF00FF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index</a:t>
            </a:r>
            <a:r>
              <a:rPr lang="en-US" dirty="0" smtClean="0"/>
              <a:t> Page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57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47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8433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71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8434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7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8464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65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8438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2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8439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0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445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8453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8454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index?</a:t>
            </a:r>
          </a:p>
        </p:txBody>
      </p:sp>
      <p:grpSp>
        <p:nvGrpSpPr>
          <p:cNvPr id="18448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52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56" name="Cloud 55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9457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6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9458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2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9499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00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9462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97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9463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95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69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9488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9489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71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index?</a:t>
            </a:r>
          </a:p>
        </p:txBody>
      </p:sp>
      <p:grpSp>
        <p:nvGrpSpPr>
          <p:cNvPr id="19472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87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71950" y="762000"/>
            <a:ext cx="49720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Route “index” URL pattern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uses Model to retrieve records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uses View to generate HTML (passes records to View)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71713" y="5632450"/>
            <a:ext cx="352425" cy="460375"/>
            <a:chOff x="-867077" y="2660530"/>
            <a:chExt cx="352870" cy="461665"/>
          </a:xfrm>
        </p:grpSpPr>
        <p:sp>
          <p:nvSpPr>
            <p:cNvPr id="2" name="Oval 1"/>
            <p:cNvSpPr/>
            <p:nvPr/>
          </p:nvSpPr>
          <p:spPr>
            <a:xfrm>
              <a:off x="-867077" y="2748088"/>
              <a:ext cx="341743" cy="340677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83" name="TextBox 2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5211763" y="5951538"/>
            <a:ext cx="352425" cy="461962"/>
            <a:chOff x="-867077" y="2660530"/>
            <a:chExt cx="352870" cy="461665"/>
          </a:xfrm>
        </p:grpSpPr>
        <p:sp>
          <p:nvSpPr>
            <p:cNvPr id="46" name="Oval 45"/>
            <p:cNvSpPr/>
            <p:nvPr/>
          </p:nvSpPr>
          <p:spPr>
            <a:xfrm>
              <a:off x="-867077" y="2747786"/>
              <a:ext cx="341743" cy="341094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81" name="TextBox 46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4583113" y="5035550"/>
            <a:ext cx="352425" cy="461963"/>
            <a:chOff x="-867077" y="2660530"/>
            <a:chExt cx="352870" cy="461665"/>
          </a:xfrm>
        </p:grpSpPr>
        <p:sp>
          <p:nvSpPr>
            <p:cNvPr id="50" name="Oval 49"/>
            <p:cNvSpPr/>
            <p:nvPr/>
          </p:nvSpPr>
          <p:spPr>
            <a:xfrm>
              <a:off x="-867077" y="2747787"/>
              <a:ext cx="341743" cy="341092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79" name="TextBox 50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54" name="24-Point Star 53"/>
          <p:cNvSpPr/>
          <p:nvPr/>
        </p:nvSpPr>
        <p:spPr>
          <a:xfrm>
            <a:off x="3946525" y="2713038"/>
            <a:ext cx="2170113" cy="1073150"/>
          </a:xfrm>
          <a:prstGeom prst="star24">
            <a:avLst/>
          </a:prstGeom>
          <a:solidFill>
            <a:srgbClr val="FF00FF"/>
          </a:solidFill>
          <a:ln w="76200" cmpd="sng">
            <a:noFill/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i="1" dirty="0">
                <a:solidFill>
                  <a:srgbClr val="000000"/>
                </a:solidFill>
              </a:rPr>
              <a:t>Demo Time!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>
                <a:ea typeface="ＭＳ Ｐゴシック" charset="-128"/>
              </a:rPr>
              <a:t>Read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>
                <a:ea typeface="ＭＳ Ｐゴシック" charset="-128"/>
              </a:rPr>
              <a:t>Update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>
                <a:ea typeface="ＭＳ Ｐゴシック" charset="-128"/>
              </a:rPr>
              <a:t>Delete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42963" y="2124075"/>
            <a:ext cx="4603750" cy="488950"/>
          </a:xfrm>
          <a:prstGeom prst="roundRect">
            <a:avLst/>
          </a:prstGeom>
          <a:ln w="76200" cmpd="sng">
            <a:solidFill>
              <a:srgbClr val="FF00FF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830263" y="2960688"/>
            <a:ext cx="531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>
              <a:solidFill>
                <a:srgbClr val="00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new</a:t>
            </a:r>
            <a:r>
              <a:rPr lang="en-US" dirty="0" smtClean="0"/>
              <a:t> Form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1120776"/>
            <a:ext cx="8343900" cy="643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Custom 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CC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76200" cmpd="sng">
          <a:solidFill>
            <a:srgbClr val="FF00FF"/>
          </a:solidFill>
          <a:prstDash val="sysDash"/>
          <a:headEnd type="none"/>
          <a:tailEnd type="arrow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15986</TotalTime>
  <Words>406</Words>
  <Application>Microsoft Macintosh PowerPoint</Application>
  <PresentationFormat>On-screen Show (4:3)</PresentationFormat>
  <Paragraphs>166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Lucida Blackletter</vt:lpstr>
      <vt:lpstr>ＭＳ Ｐゴシック</vt:lpstr>
      <vt:lpstr>Zapf Dingbats</vt:lpstr>
      <vt:lpstr>Arial</vt:lpstr>
      <vt:lpstr>Black</vt:lpstr>
      <vt:lpstr>PowerPoint Presentation</vt:lpstr>
      <vt:lpstr>PowerPoint Presentation</vt:lpstr>
      <vt:lpstr>5 Basic Controller Patterns</vt:lpstr>
      <vt:lpstr>5 Basic Controller Patterns</vt:lpstr>
      <vt:lpstr>index Page</vt:lpstr>
      <vt:lpstr>PowerPoint Presentation</vt:lpstr>
      <vt:lpstr>PowerPoint Presentation</vt:lpstr>
      <vt:lpstr>5 Basic Controller Patterns</vt:lpstr>
      <vt:lpstr>new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 Basic Controller Patterns</vt:lpstr>
      <vt:lpstr>Appendix</vt:lpstr>
      <vt:lpstr>PowerPoint Presentation</vt:lpstr>
    </vt:vector>
  </TitlesOfParts>
  <Company>Oregon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Fleming</dc:creator>
  <cp:lastModifiedBy>Scott Fleming</cp:lastModifiedBy>
  <cp:revision>303</cp:revision>
  <dcterms:created xsi:type="dcterms:W3CDTF">2011-01-26T19:04:03Z</dcterms:created>
  <dcterms:modified xsi:type="dcterms:W3CDTF">2016-02-17T18:49:47Z</dcterms:modified>
</cp:coreProperties>
</file>