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5"/>
  </p:notesMasterIdLst>
  <p:sldIdLst>
    <p:sldId id="273" r:id="rId2"/>
    <p:sldId id="316" r:id="rId3"/>
    <p:sldId id="326" r:id="rId4"/>
    <p:sldId id="276" r:id="rId5"/>
    <p:sldId id="317" r:id="rId6"/>
    <p:sldId id="277" r:id="rId7"/>
    <p:sldId id="318" r:id="rId8"/>
    <p:sldId id="278" r:id="rId9"/>
    <p:sldId id="279" r:id="rId10"/>
    <p:sldId id="280" r:id="rId11"/>
    <p:sldId id="323" r:id="rId12"/>
    <p:sldId id="281" r:id="rId13"/>
    <p:sldId id="300" r:id="rId14"/>
    <p:sldId id="319" r:id="rId15"/>
    <p:sldId id="324" r:id="rId16"/>
    <p:sldId id="328" r:id="rId17"/>
    <p:sldId id="325" r:id="rId18"/>
    <p:sldId id="329" r:id="rId19"/>
    <p:sldId id="330" r:id="rId20"/>
    <p:sldId id="322" r:id="rId21"/>
    <p:sldId id="331" r:id="rId22"/>
    <p:sldId id="332" r:id="rId23"/>
    <p:sldId id="333" r:id="rId2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00FF"/>
    <a:srgbClr val="0000FF"/>
    <a:srgbClr val="FF0066"/>
    <a:srgbClr val="00FF33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3"/>
    <p:restoredTop sz="94690"/>
  </p:normalViewPr>
  <p:slideViewPr>
    <p:cSldViewPr snapToGrid="0" snapToObjects="1">
      <p:cViewPr varScale="1">
        <p:scale>
          <a:sx n="114" d="100"/>
          <a:sy n="114" d="100"/>
        </p:scale>
        <p:origin x="168" y="9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ABF90D-6F3C-714C-A966-60E5991BF56A}" type="datetimeFigureOut">
              <a:rPr lang="en-US" altLang="en-US"/>
              <a:pPr/>
              <a:t>2/7/16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7A4D921-5178-BA4C-B5A6-D1E30BB17E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1479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BD5491-860E-8843-92DC-9CAFA14219C6}" type="datetimeFigureOut">
              <a:rPr lang="en-US" altLang="en-US"/>
              <a:pPr/>
              <a:t>2/7/16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15627-D83F-7142-B1E3-E272F02733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3862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8D6415-170D-FF40-9AAA-91AF2983CAB2}" type="datetimeFigureOut">
              <a:rPr lang="en-US" altLang="en-US"/>
              <a:pPr/>
              <a:t>2/7/16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8CB95-ABC7-3A4F-8A3A-A9D08C4CC3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5247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205560-2CBD-304A-A1D5-79ADA49A790F}" type="datetimeFigureOut">
              <a:rPr lang="en-US" altLang="en-US"/>
              <a:pPr/>
              <a:t>2/7/16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0E74D4-05BA-0E4E-8B4D-8F150FAFEE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900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A79BF1-36F4-6E4A-9268-3F04BF8AB9CD}" type="datetimeFigureOut">
              <a:rPr lang="en-US" altLang="en-US"/>
              <a:pPr/>
              <a:t>2/7/16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E83F88-20D0-F544-AE23-51041967A8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0338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D91521-A511-314D-AB04-A1EEB4FAE0D6}" type="datetimeFigureOut">
              <a:rPr lang="en-US" altLang="en-US"/>
              <a:pPr/>
              <a:t>2/7/16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65CA9F-490D-1048-88CA-3F8B6E5DF0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3091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C542C1-873E-0C47-AE96-20EE08443CBE}" type="datetimeFigureOut">
              <a:rPr lang="en-US" altLang="en-US"/>
              <a:pPr/>
              <a:t>2/7/16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7FC4AE-3088-654E-9B1D-7AF860D3B7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225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23CDF8-23E6-384E-A3BE-AEE87CD65A31}" type="datetimeFigureOut">
              <a:rPr lang="en-US" altLang="en-US"/>
              <a:pPr/>
              <a:t>2/7/16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CD927-DD53-3244-8E8E-89004FC099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0604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6BF619-E28C-B840-9411-2E9EB4EE881C}" type="datetimeFigureOut">
              <a:rPr lang="en-US" altLang="en-US"/>
              <a:pPr/>
              <a:t>2/7/16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34C4A6-D945-F04C-B3A7-2FA6CDE1FC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6885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C7AB6A-27F5-8C4D-A53F-5544B0217B8A}" type="datetimeFigureOut">
              <a:rPr lang="en-US" altLang="en-US"/>
              <a:pPr/>
              <a:t>2/7/16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8E17E-27DF-1345-A4B1-5B94A31F04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53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4110B4-63C9-B742-89C7-E4787C02CA1F}" type="datetimeFigureOut">
              <a:rPr lang="en-US" altLang="en-US"/>
              <a:pPr/>
              <a:t>2/7/16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CE7F6-AE40-0941-B064-652EDB1040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5679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1C58D0-5C57-4E42-860C-D392D5B44D5E}" type="datetimeFigureOut">
              <a:rPr lang="en-US" altLang="en-US"/>
              <a:pPr/>
              <a:t>2/7/16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3902B-2178-FA4F-B096-F5D002A36B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270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D237BAE6-2D5B-1048-91B0-CC793914C4EA}" type="datetimeFigureOut">
              <a:rPr lang="en-US" altLang="en-US"/>
              <a:pPr/>
              <a:t>2/7/16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12BD6DE3-D8FC-9049-A84D-F153183FA8A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ev.mysql.com/doc/refman/5.5/en/sql-syntax-data-manipulation.html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ev.mysql.com/doc/refman/5.5/en/select.html" TargetMode="External"/><Relationship Id="rId3" Type="http://schemas.openxmlformats.org/officeDocument/2006/relationships/hyperlink" Target="http://dev.mysql.com/doc/refman/5.5/en/pattern-matching.html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" b="8220"/>
          <a:stretch>
            <a:fillRect/>
          </a:stretch>
        </p:blipFill>
        <p:spPr bwMode="auto">
          <a:xfrm>
            <a:off x="0" y="0"/>
            <a:ext cx="9144000" cy="549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404813" y="5673725"/>
            <a:ext cx="792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4800">
                <a:solidFill>
                  <a:srgbClr val="FF0066"/>
                </a:solidFill>
              </a:rPr>
              <a:t>Databases and the MVC Model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8241507" y="3929856"/>
            <a:ext cx="157956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http://flic.kr/p/ar4nLn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Example Tables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7175" y="2503488"/>
          <a:ext cx="6096000" cy="1114425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year_born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68638" y="4668838"/>
          <a:ext cx="3109912" cy="1114425"/>
        </p:xfrm>
        <a:graphic>
          <a:graphicData uri="http://schemas.openxmlformats.org/drawingml/2006/table">
            <a:tbl>
              <a:tblPr/>
              <a:tblGrid>
                <a:gridCol w="1316037"/>
                <a:gridCol w="1793875"/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1454" marR="91454"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publisher_name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1454" marR="91454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54" marR="91454"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Bobbs Merrill</a:t>
                      </a:r>
                    </a:p>
                  </a:txBody>
                  <a:tcPr marL="91454" marR="91454"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91454" marR="91454"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Random House</a:t>
                      </a:r>
                    </a:p>
                  </a:txBody>
                  <a:tcPr marL="91454" marR="91454"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618" name="TextBox 5"/>
          <p:cNvSpPr txBox="1">
            <a:spLocks noChangeArrowheads="1"/>
          </p:cNvSpPr>
          <p:nvPr/>
        </p:nvSpPr>
        <p:spPr bwMode="auto">
          <a:xfrm>
            <a:off x="1527175" y="2041525"/>
            <a:ext cx="117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/>
              <a:t>authors</a:t>
            </a:r>
          </a:p>
        </p:txBody>
      </p:sp>
      <p:sp>
        <p:nvSpPr>
          <p:cNvPr id="24619" name="TextBox 6"/>
          <p:cNvSpPr txBox="1">
            <a:spLocks noChangeArrowheads="1"/>
          </p:cNvSpPr>
          <p:nvPr/>
        </p:nvSpPr>
        <p:spPr bwMode="auto">
          <a:xfrm>
            <a:off x="3068638" y="4206875"/>
            <a:ext cx="15065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/>
              <a:t>publishers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How DBs are used by apps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Pre-deployment of app:</a:t>
            </a:r>
          </a:p>
          <a:p>
            <a:pPr lvl="1"/>
            <a:r>
              <a:rPr lang="en-US" altLang="en-US">
                <a:ea typeface="ＭＳ Ｐゴシック" charset="-128"/>
              </a:rPr>
              <a:t>Create (empty) tables</a:t>
            </a:r>
          </a:p>
          <a:p>
            <a:pPr lvl="1"/>
            <a:r>
              <a:rPr lang="en-US" altLang="en-US">
                <a:ea typeface="ＭＳ Ｐゴシック" charset="-128"/>
              </a:rPr>
              <a:t>Maybe “seed” with data</a:t>
            </a:r>
          </a:p>
          <a:p>
            <a:r>
              <a:rPr lang="en-US" altLang="en-US">
                <a:ea typeface="ＭＳ Ｐゴシック" charset="-128"/>
              </a:rPr>
              <a:t>At runtime of app:</a:t>
            </a:r>
          </a:p>
          <a:p>
            <a:pPr lvl="1"/>
            <a:r>
              <a:rPr lang="en-US" altLang="en-US">
                <a:ea typeface="ＭＳ Ｐゴシック" charset="-128"/>
              </a:rPr>
              <a:t>CRUD table </a:t>
            </a:r>
            <a:r>
              <a:rPr lang="en-US" altLang="en-US" u="sng">
                <a:ea typeface="ＭＳ Ｐゴシック" charset="-128"/>
              </a:rPr>
              <a:t>rows</a:t>
            </a:r>
          </a:p>
          <a:p>
            <a:pPr lvl="1"/>
            <a:r>
              <a:rPr lang="en-US" altLang="en-US">
                <a:ea typeface="ＭＳ Ｐゴシック" charset="-128"/>
              </a:rPr>
              <a:t>NOTE: Tables/columns don’t change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73188" y="5167313"/>
          <a:ext cx="6096000" cy="1114425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year_born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28" name="TextBox 5"/>
          <p:cNvSpPr txBox="1">
            <a:spLocks noChangeArrowheads="1"/>
          </p:cNvSpPr>
          <p:nvPr/>
        </p:nvSpPr>
        <p:spPr bwMode="auto">
          <a:xfrm>
            <a:off x="1373188" y="4705350"/>
            <a:ext cx="117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/>
              <a:t>authors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CRUD-to-SQL Mapping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331913" y="1914525"/>
          <a:ext cx="6480175" cy="2590800"/>
        </p:xfrm>
        <a:graphic>
          <a:graphicData uri="http://schemas.openxmlformats.org/drawingml/2006/table">
            <a:tbl>
              <a:tblPr/>
              <a:tblGrid>
                <a:gridCol w="3240087"/>
                <a:gridCol w="3240088"/>
              </a:tblGrid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CRUD Operation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1451" marR="914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SQL Statement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1451" marR="914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C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reate</a:t>
                      </a:r>
                    </a:p>
                  </a:txBody>
                  <a:tcPr marL="91451" marR="914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INSERT</a:t>
                      </a:r>
                    </a:p>
                  </a:txBody>
                  <a:tcPr marL="91451" marR="914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ead (Retrieve)</a:t>
                      </a:r>
                    </a:p>
                  </a:txBody>
                  <a:tcPr marL="91451" marR="914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SELECT</a:t>
                      </a:r>
                    </a:p>
                  </a:txBody>
                  <a:tcPr marL="91451" marR="914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U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pdate (Modify)</a:t>
                      </a:r>
                    </a:p>
                  </a:txBody>
                  <a:tcPr marL="91451" marR="914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UPDATE</a:t>
                      </a:r>
                    </a:p>
                  </a:txBody>
                  <a:tcPr marL="91451" marR="914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D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elete (Destroy)</a:t>
                      </a:r>
                    </a:p>
                  </a:txBody>
                  <a:tcPr marL="91451" marR="914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DELETE</a:t>
                      </a:r>
                    </a:p>
                  </a:txBody>
                  <a:tcPr marL="91451" marR="914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46" name="TextBox 1"/>
          <p:cNvSpPr txBox="1">
            <a:spLocks noChangeArrowheads="1"/>
          </p:cNvSpPr>
          <p:nvPr/>
        </p:nvSpPr>
        <p:spPr bwMode="auto">
          <a:xfrm>
            <a:off x="457200" y="6581775"/>
            <a:ext cx="8229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FFFFFF"/>
                </a:solidFill>
              </a:rPr>
              <a:t>For complete MySQL documentation, see: </a:t>
            </a:r>
            <a:r>
              <a:rPr lang="en-US" altLang="en-US" sz="1200">
                <a:solidFill>
                  <a:srgbClr val="FFFFFF"/>
                </a:solidFill>
                <a:hlinkClick r:id="rId2"/>
              </a:rPr>
              <a:t>http://dev.mysql.com/doc/refman/5.5/en/sql-syntax-data-manipulation.html</a:t>
            </a:r>
            <a:endParaRPr lang="en-US" altLang="en-US"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4225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Example SELECT Queries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195263" y="2811463"/>
            <a:ext cx="8948737" cy="3584575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altLang="en-US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SELECT 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* </a:t>
            </a:r>
            <a:r>
              <a:rPr lang="en-US" altLang="en-US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FROM 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authors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SELECT 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id, </a:t>
            </a:r>
            <a:r>
              <a:rPr lang="en-US" altLang="en-US" sz="2000" b="1" dirty="0" err="1">
                <a:latin typeface="Courier" charset="0"/>
                <a:ea typeface="ＭＳ Ｐゴシック" charset="-128"/>
              </a:rPr>
              <a:t>last_name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 </a:t>
            </a:r>
            <a:r>
              <a:rPr lang="en-US" altLang="en-US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FROM 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authors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SELECT 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* </a:t>
            </a:r>
            <a:r>
              <a:rPr lang="en-US" altLang="en-US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FROM 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authors </a:t>
            </a:r>
            <a:r>
              <a:rPr lang="en-US" altLang="en-US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WHERE </a:t>
            </a:r>
            <a:r>
              <a:rPr lang="en-US" altLang="en-US" sz="2000" b="1" dirty="0" err="1">
                <a:latin typeface="Courier" charset="0"/>
                <a:ea typeface="ＭＳ Ｐゴシック" charset="-128"/>
              </a:rPr>
              <a:t>year_born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 &gt; 1910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z="2000" b="1" dirty="0" smtClean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SELECT 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* </a:t>
            </a:r>
            <a:r>
              <a:rPr lang="en-US" altLang="en-US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FROM 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authors </a:t>
            </a:r>
            <a:r>
              <a:rPr lang="en-US" altLang="en-US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WHERE </a:t>
            </a:r>
            <a:r>
              <a:rPr lang="en-US" altLang="en-US" sz="2000" b="1" dirty="0" err="1">
                <a:latin typeface="Courier" charset="0"/>
                <a:ea typeface="ＭＳ Ｐゴシック" charset="-128"/>
              </a:rPr>
              <a:t>last_name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 REGEXP '[a-r]*'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SELECT 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* </a:t>
            </a:r>
            <a:r>
              <a:rPr lang="en-US" altLang="en-US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FROM 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authors </a:t>
            </a:r>
            <a:r>
              <a:rPr lang="en-US" altLang="en-US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WHERE </a:t>
            </a:r>
            <a:r>
              <a:rPr lang="en-US" altLang="en-US" sz="2000" b="1" dirty="0" err="1">
                <a:latin typeface="Courier" charset="0"/>
                <a:ea typeface="ＭＳ Ｐゴシック" charset="-128"/>
              </a:rPr>
              <a:t>last_name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 REGEXP '</a:t>
            </a:r>
            <a:r>
              <a:rPr lang="en-US" altLang="ja-JP" sz="2000" b="1" dirty="0">
                <a:latin typeface="Courier" charset="0"/>
                <a:ea typeface="ＭＳ Ｐゴシック" charset="-128"/>
              </a:rPr>
              <a:t>[a-r]*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'</a:t>
            </a:r>
            <a:r>
              <a:rPr lang="en-US" altLang="ja-JP" sz="2000" b="1" dirty="0">
                <a:latin typeface="Courier" charset="0"/>
                <a:ea typeface="ＭＳ Ｐゴシック" charset="-128"/>
              </a:rPr>
              <a:t/>
            </a:r>
            <a:br>
              <a:rPr lang="en-US" altLang="ja-JP" sz="2000" b="1" dirty="0">
                <a:latin typeface="Courier" charset="0"/>
                <a:ea typeface="ＭＳ Ｐゴシック" charset="-128"/>
              </a:rPr>
            </a:br>
            <a:r>
              <a:rPr lang="en-US" altLang="ja-JP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ORDER BY </a:t>
            </a:r>
            <a:r>
              <a:rPr lang="en-US" altLang="ja-JP" sz="2000" b="1" dirty="0" err="1">
                <a:latin typeface="Courier" charset="0"/>
                <a:ea typeface="ＭＳ Ｐゴシック" charset="-128"/>
              </a:rPr>
              <a:t>last_name</a:t>
            </a:r>
            <a:r>
              <a:rPr lang="en-US" altLang="ja-JP" sz="2000" b="1" dirty="0">
                <a:latin typeface="Courier" charset="0"/>
                <a:ea typeface="ＭＳ Ｐゴシック" charset="-128"/>
              </a:rPr>
              <a:t> ASC</a:t>
            </a:r>
            <a:endParaRPr lang="en-US" altLang="en-US" sz="2000" b="1" dirty="0">
              <a:latin typeface="Courier" charset="0"/>
              <a:ea typeface="ＭＳ Ｐゴシック" charset="-128"/>
            </a:endParaRPr>
          </a:p>
        </p:txBody>
      </p:sp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0" y="64214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200"/>
              <a:t>For complete MySQL documentation, see </a:t>
            </a:r>
            <a:r>
              <a:rPr lang="en-US" altLang="en-US" sz="1200">
                <a:hlinkClick r:id="rId2"/>
              </a:rPr>
              <a:t>http://dev.mysql.com/doc/refman/5.5/en/select.html</a:t>
            </a:r>
            <a:r>
              <a:rPr lang="en-US" altLang="en-US" sz="1200"/>
              <a:t> ,</a:t>
            </a:r>
            <a:r>
              <a:rPr lang="en-US" altLang="en-US" sz="1200">
                <a:hlinkClick r:id="rId3"/>
              </a:rPr>
              <a:t>http://dev.mysql.com/doc/refman/5.5/en/pattern-matching.html</a:t>
            </a:r>
            <a:endParaRPr lang="en-US" altLang="en-US" sz="120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0825" y="1390650"/>
          <a:ext cx="6096000" cy="1114425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year_born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77" name="TextBox 5"/>
          <p:cNvSpPr txBox="1">
            <a:spLocks noChangeArrowheads="1"/>
          </p:cNvSpPr>
          <p:nvPr/>
        </p:nvSpPr>
        <p:spPr bwMode="auto">
          <a:xfrm>
            <a:off x="1520825" y="928688"/>
            <a:ext cx="1171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/>
              <a:t>authors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Rails Object-Relational Mapping (ORM)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You make object-oriented classes</a:t>
            </a:r>
          </a:p>
          <a:p>
            <a:r>
              <a:rPr lang="en-US" altLang="en-US">
                <a:ea typeface="ＭＳ Ｐゴシック" charset="-128"/>
              </a:rPr>
              <a:t>Rails handles the SQL/DBMS</a:t>
            </a:r>
          </a:p>
        </p:txBody>
      </p:sp>
      <p:grpSp>
        <p:nvGrpSpPr>
          <p:cNvPr id="28675" name="Group 24"/>
          <p:cNvGrpSpPr>
            <a:grpSpLocks/>
          </p:cNvGrpSpPr>
          <p:nvPr/>
        </p:nvGrpSpPr>
        <p:grpSpPr bwMode="auto">
          <a:xfrm>
            <a:off x="6919913" y="4929188"/>
            <a:ext cx="1639887" cy="627062"/>
            <a:chOff x="3402013" y="3846513"/>
            <a:chExt cx="1639887" cy="627062"/>
          </a:xfrm>
        </p:grpSpPr>
        <p:sp>
          <p:nvSpPr>
            <p:cNvPr id="5" name="Rectangle 4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683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28676" name="Group 9"/>
          <p:cNvGrpSpPr>
            <a:grpSpLocks/>
          </p:cNvGrpSpPr>
          <p:nvPr/>
        </p:nvGrpSpPr>
        <p:grpSpPr bwMode="auto">
          <a:xfrm>
            <a:off x="7085013" y="1947863"/>
            <a:ext cx="1223962" cy="628650"/>
            <a:chOff x="6920301" y="1979160"/>
            <a:chExt cx="1223963" cy="628650"/>
          </a:xfrm>
        </p:grpSpPr>
        <p:sp>
          <p:nvSpPr>
            <p:cNvPr id="10" name="Can 9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679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12" name="Straight Arrow Connector 11"/>
          <p:cNvCxnSpPr/>
          <p:nvPr/>
        </p:nvCxnSpPr>
        <p:spPr bwMode="auto">
          <a:xfrm flipV="1">
            <a:off x="7737475" y="2598738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Quick Intro to UML Class Diagrams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467842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I use class diagrams a lot</a:t>
            </a:r>
          </a:p>
          <a:p>
            <a:r>
              <a:rPr lang="en-US" altLang="en-US" dirty="0">
                <a:ea typeface="ＭＳ Ｐゴシック" charset="-128"/>
              </a:rPr>
              <a:t>Rationale: Easier to see “big picture” relationships than in </a:t>
            </a:r>
            <a:r>
              <a:rPr lang="en-US" altLang="en-US" dirty="0" smtClean="0">
                <a:ea typeface="ＭＳ Ｐゴシック" charset="-128"/>
              </a:rPr>
              <a:t>code</a:t>
            </a:r>
          </a:p>
          <a:p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Example model class:</a:t>
            </a:r>
          </a:p>
        </p:txBody>
      </p:sp>
      <p:grpSp>
        <p:nvGrpSpPr>
          <p:cNvPr id="29699" name="Group 10"/>
          <p:cNvGrpSpPr>
            <a:grpSpLocks/>
          </p:cNvGrpSpPr>
          <p:nvPr/>
        </p:nvGrpSpPr>
        <p:grpSpPr bwMode="auto">
          <a:xfrm>
            <a:off x="3575050" y="4203079"/>
            <a:ext cx="1993900" cy="1295400"/>
            <a:chOff x="3194997" y="2710955"/>
            <a:chExt cx="1992854" cy="1294969"/>
          </a:xfrm>
        </p:grpSpPr>
        <p:sp>
          <p:nvSpPr>
            <p:cNvPr id="29707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3" cy="923330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year_born : integer</a:t>
              </a:r>
            </a:p>
          </p:txBody>
        </p:sp>
        <p:sp>
          <p:nvSpPr>
            <p:cNvPr id="29708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1276350" y="3504579"/>
            <a:ext cx="7694613" cy="2119313"/>
            <a:chOff x="1276124" y="3225942"/>
            <a:chExt cx="7694341" cy="2119275"/>
          </a:xfrm>
        </p:grpSpPr>
        <p:sp>
          <p:nvSpPr>
            <p:cNvPr id="12" name="Left Brace 11"/>
            <p:cNvSpPr/>
            <p:nvPr/>
          </p:nvSpPr>
          <p:spPr>
            <a:xfrm>
              <a:off x="2798483" y="3773620"/>
              <a:ext cx="746099" cy="1571597"/>
            </a:xfrm>
            <a:prstGeom prst="leftBrace">
              <a:avLst/>
            </a:prstGeom>
            <a:ln w="57150" cmpd="sng">
              <a:solidFill>
                <a:srgbClr val="FF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702" name="TextBox 12"/>
            <p:cNvSpPr txBox="1">
              <a:spLocks noChangeArrowheads="1"/>
            </p:cNvSpPr>
            <p:nvPr/>
          </p:nvSpPr>
          <p:spPr bwMode="auto">
            <a:xfrm>
              <a:off x="1276124" y="4288084"/>
              <a:ext cx="15290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>
                  <a:solidFill>
                    <a:srgbClr val="FF00FF"/>
                  </a:solidFill>
                </a:rPr>
                <a:t>Box = class</a:t>
              </a:r>
            </a:p>
          </p:txBody>
        </p:sp>
        <p:sp>
          <p:nvSpPr>
            <p:cNvPr id="29703" name="TextBox 13"/>
            <p:cNvSpPr txBox="1">
              <a:spLocks noChangeArrowheads="1"/>
            </p:cNvSpPr>
            <p:nvPr/>
          </p:nvSpPr>
          <p:spPr bwMode="auto">
            <a:xfrm>
              <a:off x="5586245" y="3225942"/>
              <a:ext cx="15852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FF"/>
                  </a:solidFill>
                </a:rPr>
                <a:t>Class name</a:t>
              </a:r>
            </a:p>
          </p:txBody>
        </p:sp>
        <p:sp>
          <p:nvSpPr>
            <p:cNvPr id="15" name="Left Brace 14"/>
            <p:cNvSpPr/>
            <p:nvPr/>
          </p:nvSpPr>
          <p:spPr>
            <a:xfrm flipH="1">
              <a:off x="5644770" y="4281611"/>
              <a:ext cx="746099" cy="984232"/>
            </a:xfrm>
            <a:prstGeom prst="leftBrace">
              <a:avLst/>
            </a:prstGeom>
            <a:ln w="57150" cmpd="sng">
              <a:solidFill>
                <a:srgbClr val="FF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705" name="TextBox 15"/>
            <p:cNvSpPr txBox="1">
              <a:spLocks noChangeArrowheads="1"/>
            </p:cNvSpPr>
            <p:nvPr/>
          </p:nvSpPr>
          <p:spPr bwMode="auto">
            <a:xfrm>
              <a:off x="6378890" y="4500421"/>
              <a:ext cx="25915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FF"/>
                  </a:solidFill>
                </a:rPr>
                <a:t>Attributes w/ types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>
              <a:off x="4585945" y="3613285"/>
              <a:ext cx="1058825" cy="455605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Classes Represent Sets of Possible Objects</a:t>
            </a:r>
          </a:p>
        </p:txBody>
      </p:sp>
      <p:sp>
        <p:nvSpPr>
          <p:cNvPr id="30722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70008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Class Diagram:</a:t>
            </a:r>
          </a:p>
        </p:txBody>
      </p:sp>
      <p:sp>
        <p:nvSpPr>
          <p:cNvPr id="30723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700088"/>
          </a:xfrm>
        </p:spPr>
        <p:txBody>
          <a:bodyPr/>
          <a:lstStyle/>
          <a:p>
            <a:r>
              <a:rPr lang="en-US" altLang="en-US" u="sng">
                <a:ea typeface="ＭＳ Ｐゴシック" charset="-128"/>
              </a:rPr>
              <a:t>Object</a:t>
            </a:r>
            <a:r>
              <a:rPr lang="en-US" altLang="en-US">
                <a:ea typeface="ＭＳ Ｐゴシック" charset="-128"/>
              </a:rPr>
              <a:t> Diagram</a:t>
            </a:r>
          </a:p>
        </p:txBody>
      </p:sp>
      <p:grpSp>
        <p:nvGrpSpPr>
          <p:cNvPr id="30724" name="Group 10"/>
          <p:cNvGrpSpPr>
            <a:grpSpLocks/>
          </p:cNvGrpSpPr>
          <p:nvPr/>
        </p:nvGrpSpPr>
        <p:grpSpPr bwMode="auto">
          <a:xfrm>
            <a:off x="1370013" y="2971800"/>
            <a:ext cx="1993900" cy="1295400"/>
            <a:chOff x="3194997" y="2710955"/>
            <a:chExt cx="1992854" cy="1294969"/>
          </a:xfrm>
        </p:grpSpPr>
        <p:sp>
          <p:nvSpPr>
            <p:cNvPr id="30741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3" cy="923330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year_born : integer</a:t>
              </a:r>
            </a:p>
          </p:txBody>
        </p:sp>
        <p:sp>
          <p:nvSpPr>
            <p:cNvPr id="30742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cxnSp>
        <p:nvCxnSpPr>
          <p:cNvPr id="10" name="Straight Connector 9"/>
          <p:cNvCxnSpPr/>
          <p:nvPr/>
        </p:nvCxnSpPr>
        <p:spPr>
          <a:xfrm>
            <a:off x="4495800" y="1417638"/>
            <a:ext cx="0" cy="5172075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726" name="Group 10"/>
          <p:cNvGrpSpPr>
            <a:grpSpLocks/>
          </p:cNvGrpSpPr>
          <p:nvPr/>
        </p:nvGrpSpPr>
        <p:grpSpPr bwMode="auto">
          <a:xfrm>
            <a:off x="5608638" y="2873375"/>
            <a:ext cx="2657475" cy="1293813"/>
            <a:chOff x="3194997" y="2710955"/>
            <a:chExt cx="1992853" cy="1294662"/>
          </a:xfrm>
        </p:grpSpPr>
        <p:sp>
          <p:nvSpPr>
            <p:cNvPr id="30739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= “Ayn”</a:t>
              </a:r>
            </a:p>
            <a:p>
              <a:pPr eaLnBrk="1" hangingPunct="1"/>
              <a:r>
                <a:rPr lang="en-US" altLang="en-US" sz="1800"/>
                <a:t>last_name = “Rand”</a:t>
              </a:r>
            </a:p>
            <a:p>
              <a:pPr eaLnBrk="1" hangingPunct="1"/>
              <a:r>
                <a:rPr lang="en-US" altLang="en-US" sz="1800"/>
                <a:t>year_born = 1905</a:t>
              </a:r>
            </a:p>
          </p:txBody>
        </p:sp>
        <p:sp>
          <p:nvSpPr>
            <p:cNvPr id="30740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u="sng"/>
                <a:t>rand : Author</a:t>
              </a:r>
            </a:p>
          </p:txBody>
        </p:sp>
      </p:grpSp>
      <p:grpSp>
        <p:nvGrpSpPr>
          <p:cNvPr id="30727" name="Group 10"/>
          <p:cNvGrpSpPr>
            <a:grpSpLocks/>
          </p:cNvGrpSpPr>
          <p:nvPr/>
        </p:nvGrpSpPr>
        <p:grpSpPr bwMode="auto">
          <a:xfrm>
            <a:off x="5608638" y="4846638"/>
            <a:ext cx="2657475" cy="1295400"/>
            <a:chOff x="3194997" y="2710955"/>
            <a:chExt cx="1992853" cy="1294662"/>
          </a:xfrm>
        </p:grpSpPr>
        <p:sp>
          <p:nvSpPr>
            <p:cNvPr id="30737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= “Peter”</a:t>
              </a:r>
            </a:p>
            <a:p>
              <a:pPr eaLnBrk="1" hangingPunct="1"/>
              <a:r>
                <a:rPr lang="en-US" altLang="en-US" sz="1800"/>
                <a:t>last_name = “Benchley”</a:t>
              </a:r>
            </a:p>
            <a:p>
              <a:pPr eaLnBrk="1" hangingPunct="1"/>
              <a:r>
                <a:rPr lang="en-US" altLang="en-US" sz="1800"/>
                <a:t>year_born = 1940</a:t>
              </a:r>
            </a:p>
          </p:txBody>
        </p:sp>
        <p:sp>
          <p:nvSpPr>
            <p:cNvPr id="30738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u="sng"/>
                <a:t>: Author</a:t>
              </a:r>
            </a:p>
          </p:txBody>
        </p:sp>
      </p:grp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4519613" y="2195513"/>
            <a:ext cx="3683000" cy="2524125"/>
            <a:chOff x="4519587" y="2195518"/>
            <a:chExt cx="3683649" cy="2523413"/>
          </a:xfrm>
        </p:grpSpPr>
        <p:sp>
          <p:nvSpPr>
            <p:cNvPr id="30729" name="TextBox 13"/>
            <p:cNvSpPr txBox="1">
              <a:spLocks noChangeArrowheads="1"/>
            </p:cNvSpPr>
            <p:nvPr/>
          </p:nvSpPr>
          <p:spPr bwMode="auto">
            <a:xfrm>
              <a:off x="7395653" y="2303149"/>
              <a:ext cx="80758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FF"/>
                  </a:solidFill>
                </a:rPr>
                <a:t>Class</a:t>
              </a:r>
            </a:p>
          </p:txBody>
        </p:sp>
        <p:sp>
          <p:nvSpPr>
            <p:cNvPr id="19" name="Left Brace 18"/>
            <p:cNvSpPr/>
            <p:nvPr/>
          </p:nvSpPr>
          <p:spPr bwMode="auto">
            <a:xfrm rot="10800000" flipH="1">
              <a:off x="5192806" y="3231863"/>
              <a:ext cx="492212" cy="985560"/>
            </a:xfrm>
            <a:prstGeom prst="leftBrace">
              <a:avLst>
                <a:gd name="adj1" fmla="val 8333"/>
                <a:gd name="adj2" fmla="val 54869"/>
              </a:avLst>
            </a:prstGeom>
            <a:ln w="57150" cmpd="sng">
              <a:solidFill>
                <a:srgbClr val="FF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731" name="TextBox 15"/>
            <p:cNvSpPr txBox="1">
              <a:spLocks noChangeArrowheads="1"/>
            </p:cNvSpPr>
            <p:nvPr/>
          </p:nvSpPr>
          <p:spPr bwMode="auto">
            <a:xfrm>
              <a:off x="4519587" y="4257266"/>
              <a:ext cx="217739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FF"/>
                  </a:solidFill>
                </a:rPr>
                <a:t>Attribute </a:t>
              </a:r>
              <a:r>
                <a:rPr lang="en-US" altLang="en-US" u="sng">
                  <a:solidFill>
                    <a:srgbClr val="FF00FF"/>
                  </a:solidFill>
                </a:rPr>
                <a:t>values</a:t>
              </a:r>
              <a:endParaRPr lang="en-US" altLang="en-US">
                <a:solidFill>
                  <a:srgbClr val="FF00FF"/>
                </a:solidFill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 flipH="1">
              <a:off x="6948890" y="2644653"/>
              <a:ext cx="482685" cy="326933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733" name="TextBox 13"/>
            <p:cNvSpPr txBox="1">
              <a:spLocks noChangeArrowheads="1"/>
            </p:cNvSpPr>
            <p:nvPr/>
          </p:nvSpPr>
          <p:spPr bwMode="auto">
            <a:xfrm>
              <a:off x="4648200" y="2195518"/>
              <a:ext cx="178786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FF"/>
                  </a:solidFill>
                </a:rPr>
                <a:t>Object name</a:t>
              </a:r>
            </a:p>
          </p:txBody>
        </p:sp>
        <p:cxnSp>
          <p:nvCxnSpPr>
            <p:cNvPr id="24" name="Straight Arrow Connector 23"/>
            <p:cNvCxnSpPr>
              <a:stCxn id="30733" idx="2"/>
            </p:cNvCxnSpPr>
            <p:nvPr/>
          </p:nvCxnSpPr>
          <p:spPr bwMode="auto">
            <a:xfrm>
              <a:off x="5542117" y="2657350"/>
              <a:ext cx="196885" cy="314236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9" idx="1"/>
            </p:cNvCxnSpPr>
            <p:nvPr/>
          </p:nvCxnSpPr>
          <p:spPr>
            <a:xfrm flipH="1">
              <a:off x="4972104" y="3676237"/>
              <a:ext cx="220702" cy="1588"/>
            </a:xfrm>
            <a:prstGeom prst="line">
              <a:avLst/>
            </a:prstGeom>
            <a:ln w="57150" cap="rnd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4972104" y="3677825"/>
              <a:ext cx="0" cy="660214"/>
            </a:xfrm>
            <a:prstGeom prst="line">
              <a:avLst/>
            </a:prstGeom>
            <a:ln w="57150" cap="rnd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Example Mapping from Class to Table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03363" y="4679950"/>
          <a:ext cx="6096000" cy="1114425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year_born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771" name="TextBox 5"/>
          <p:cNvSpPr txBox="1">
            <a:spLocks noChangeArrowheads="1"/>
          </p:cNvSpPr>
          <p:nvPr/>
        </p:nvSpPr>
        <p:spPr bwMode="auto">
          <a:xfrm>
            <a:off x="1503363" y="4217988"/>
            <a:ext cx="1206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/>
              <a:t>authors</a:t>
            </a:r>
          </a:p>
        </p:txBody>
      </p:sp>
      <p:grpSp>
        <p:nvGrpSpPr>
          <p:cNvPr id="31772" name="Group 10"/>
          <p:cNvGrpSpPr>
            <a:grpSpLocks/>
          </p:cNvGrpSpPr>
          <p:nvPr/>
        </p:nvGrpSpPr>
        <p:grpSpPr bwMode="auto">
          <a:xfrm>
            <a:off x="3392488" y="1890713"/>
            <a:ext cx="1992312" cy="1295400"/>
            <a:chOff x="3194997" y="2710955"/>
            <a:chExt cx="1992854" cy="1294969"/>
          </a:xfrm>
        </p:grpSpPr>
        <p:sp>
          <p:nvSpPr>
            <p:cNvPr id="31781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3" cy="923330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year_born : integer</a:t>
              </a:r>
            </a:p>
          </p:txBody>
        </p:sp>
        <p:sp>
          <p:nvSpPr>
            <p:cNvPr id="31782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2003425" y="2074863"/>
            <a:ext cx="4457700" cy="2716212"/>
            <a:chOff x="2003574" y="2075071"/>
            <a:chExt cx="4457179" cy="2715279"/>
          </a:xfrm>
        </p:grpSpPr>
        <p:cxnSp>
          <p:nvCxnSpPr>
            <p:cNvPr id="12" name="Curved Connector 11"/>
            <p:cNvCxnSpPr>
              <a:stCxn id="31782" idx="1"/>
            </p:cNvCxnSpPr>
            <p:nvPr/>
          </p:nvCxnSpPr>
          <p:spPr>
            <a:xfrm rot="10800000" flipV="1">
              <a:off x="2003574" y="2075071"/>
              <a:ext cx="1388901" cy="2253476"/>
            </a:xfrm>
            <a:prstGeom prst="curvedConnector2">
              <a:avLst/>
            </a:prstGeom>
            <a:ln w="38100" cmpd="sng">
              <a:solidFill>
                <a:srgbClr val="FF00FF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 12"/>
            <p:cNvSpPr/>
            <p:nvPr/>
          </p:nvSpPr>
          <p:spPr>
            <a:xfrm>
              <a:off x="2884534" y="2471810"/>
              <a:ext cx="530163" cy="2262997"/>
            </a:xfrm>
            <a:custGeom>
              <a:avLst/>
              <a:gdLst>
                <a:gd name="connsiteX0" fmla="*/ 530376 w 530376"/>
                <a:gd name="connsiteY0" fmla="*/ 0 h 2262624"/>
                <a:gd name="connsiteX1" fmla="*/ 199 w 530376"/>
                <a:gd name="connsiteY1" fmla="*/ 690501 h 2262624"/>
                <a:gd name="connsiteX2" fmla="*/ 462563 w 530376"/>
                <a:gd name="connsiteY2" fmla="*/ 2262624 h 2262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0376" h="2262624">
                  <a:moveTo>
                    <a:pt x="530376" y="0"/>
                  </a:moveTo>
                  <a:cubicBezTo>
                    <a:pt x="270938" y="156698"/>
                    <a:pt x="11501" y="313397"/>
                    <a:pt x="199" y="690501"/>
                  </a:cubicBezTo>
                  <a:cubicBezTo>
                    <a:pt x="-11103" y="1067605"/>
                    <a:pt x="462563" y="2262624"/>
                    <a:pt x="462563" y="2262624"/>
                  </a:cubicBezTo>
                </a:path>
              </a:pathLst>
            </a:custGeom>
            <a:ln w="38100" cmpd="sng">
              <a:solidFill>
                <a:srgbClr val="FF00FF"/>
              </a:solidFill>
              <a:prstDash val="sys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079773" y="2736831"/>
              <a:ext cx="1525410" cy="2053519"/>
            </a:xfrm>
            <a:custGeom>
              <a:avLst/>
              <a:gdLst>
                <a:gd name="connsiteX0" fmla="*/ 360452 w 1525607"/>
                <a:gd name="connsiteY0" fmla="*/ 0 h 2053007"/>
                <a:gd name="connsiteX1" fmla="*/ 70705 w 1525607"/>
                <a:gd name="connsiteY1" fmla="*/ 604188 h 2053007"/>
                <a:gd name="connsiteX2" fmla="*/ 1525607 w 1525607"/>
                <a:gd name="connsiteY2" fmla="*/ 2053007 h 2053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5607" h="2053007">
                  <a:moveTo>
                    <a:pt x="360452" y="0"/>
                  </a:moveTo>
                  <a:cubicBezTo>
                    <a:pt x="118482" y="131010"/>
                    <a:pt x="-123488" y="262020"/>
                    <a:pt x="70705" y="604188"/>
                  </a:cubicBezTo>
                  <a:cubicBezTo>
                    <a:pt x="264897" y="946356"/>
                    <a:pt x="1525607" y="2053007"/>
                    <a:pt x="1525607" y="2053007"/>
                  </a:cubicBezTo>
                </a:path>
              </a:pathLst>
            </a:custGeom>
            <a:ln w="38100" cmpd="sng">
              <a:solidFill>
                <a:srgbClr val="FF00FF"/>
              </a:solidFill>
              <a:prstDash val="sys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5332173" y="3027244"/>
              <a:ext cx="1128580" cy="1713911"/>
            </a:xfrm>
            <a:custGeom>
              <a:avLst/>
              <a:gdLst>
                <a:gd name="connsiteX0" fmla="*/ 0 w 1128166"/>
                <a:gd name="connsiteY0" fmla="*/ 0 h 1713922"/>
                <a:gd name="connsiteX1" fmla="*/ 887737 w 1128166"/>
                <a:gd name="connsiteY1" fmla="*/ 918613 h 1713922"/>
                <a:gd name="connsiteX2" fmla="*/ 1128166 w 1128166"/>
                <a:gd name="connsiteY2" fmla="*/ 1713922 h 1713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8166" h="1713922">
                  <a:moveTo>
                    <a:pt x="0" y="0"/>
                  </a:moveTo>
                  <a:cubicBezTo>
                    <a:pt x="349854" y="316479"/>
                    <a:pt x="699709" y="632959"/>
                    <a:pt x="887737" y="918613"/>
                  </a:cubicBezTo>
                  <a:cubicBezTo>
                    <a:pt x="1075765" y="1204267"/>
                    <a:pt x="1128166" y="1713922"/>
                    <a:pt x="1128166" y="1713922"/>
                  </a:cubicBezTo>
                </a:path>
              </a:pathLst>
            </a:custGeom>
            <a:ln w="38100" cmpd="sng">
              <a:solidFill>
                <a:srgbClr val="FF00FF"/>
              </a:solidFill>
              <a:prstDash val="sys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57150" y="3403600"/>
            <a:ext cx="1490663" cy="1501775"/>
            <a:chOff x="56778" y="3402847"/>
            <a:chExt cx="1490597" cy="1502633"/>
          </a:xfrm>
        </p:grpSpPr>
        <p:sp>
          <p:nvSpPr>
            <p:cNvPr id="31775" name="TextBox 15"/>
            <p:cNvSpPr txBox="1">
              <a:spLocks noChangeArrowheads="1"/>
            </p:cNvSpPr>
            <p:nvPr/>
          </p:nvSpPr>
          <p:spPr bwMode="auto">
            <a:xfrm>
              <a:off x="56778" y="3402847"/>
              <a:ext cx="144627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FF00FF"/>
                  </a:solidFill>
                </a:rPr>
                <a:t>You get ID for free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777471" y="4185932"/>
              <a:ext cx="769904" cy="719548"/>
            </a:xfrm>
            <a:custGeom>
              <a:avLst/>
              <a:gdLst>
                <a:gd name="connsiteX0" fmla="*/ 0 w 770605"/>
                <a:gd name="connsiteY0" fmla="*/ 0 h 719318"/>
                <a:gd name="connsiteX1" fmla="*/ 221934 w 770605"/>
                <a:gd name="connsiteY1" fmla="*/ 628849 h 719318"/>
                <a:gd name="connsiteX2" fmla="*/ 770605 w 770605"/>
                <a:gd name="connsiteY2" fmla="*/ 715162 h 719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0605" h="719318">
                  <a:moveTo>
                    <a:pt x="0" y="0"/>
                  </a:moveTo>
                  <a:cubicBezTo>
                    <a:pt x="46750" y="254827"/>
                    <a:pt x="93500" y="509655"/>
                    <a:pt x="221934" y="628849"/>
                  </a:cubicBezTo>
                  <a:cubicBezTo>
                    <a:pt x="350368" y="748043"/>
                    <a:pt x="770605" y="715162"/>
                    <a:pt x="770605" y="715162"/>
                  </a:cubicBezTo>
                </a:path>
              </a:pathLst>
            </a:custGeom>
            <a:ln w="57150" cmpd="sng">
              <a:solidFill>
                <a:srgbClr val="FF00FF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What do objects map to?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03363" y="4679950"/>
          <a:ext cx="6096000" cy="1114425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year_born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795" name="TextBox 5"/>
          <p:cNvSpPr txBox="1">
            <a:spLocks noChangeArrowheads="1"/>
          </p:cNvSpPr>
          <p:nvPr/>
        </p:nvSpPr>
        <p:spPr bwMode="auto">
          <a:xfrm>
            <a:off x="1503363" y="4217988"/>
            <a:ext cx="1206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/>
              <a:t>authors</a:t>
            </a:r>
          </a:p>
        </p:txBody>
      </p:sp>
      <p:grpSp>
        <p:nvGrpSpPr>
          <p:cNvPr id="32796" name="Group 10"/>
          <p:cNvGrpSpPr>
            <a:grpSpLocks/>
          </p:cNvGrpSpPr>
          <p:nvPr/>
        </p:nvGrpSpPr>
        <p:grpSpPr bwMode="auto">
          <a:xfrm>
            <a:off x="1503363" y="2082800"/>
            <a:ext cx="2657475" cy="1293813"/>
            <a:chOff x="3194997" y="2710955"/>
            <a:chExt cx="1992853" cy="1294662"/>
          </a:xfrm>
        </p:grpSpPr>
        <p:sp>
          <p:nvSpPr>
            <p:cNvPr id="32800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= “Ayn”</a:t>
              </a:r>
            </a:p>
            <a:p>
              <a:pPr eaLnBrk="1" hangingPunct="1"/>
              <a:r>
                <a:rPr lang="en-US" altLang="en-US" sz="1800"/>
                <a:t>last_name = “Rand”</a:t>
              </a:r>
            </a:p>
            <a:p>
              <a:pPr eaLnBrk="1" hangingPunct="1"/>
              <a:r>
                <a:rPr lang="en-US" altLang="en-US" sz="1800"/>
                <a:t>year_born = 1905</a:t>
              </a:r>
            </a:p>
          </p:txBody>
        </p:sp>
        <p:sp>
          <p:nvSpPr>
            <p:cNvPr id="32801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u="sng"/>
                <a:t>: Author</a:t>
              </a:r>
            </a:p>
          </p:txBody>
        </p:sp>
      </p:grpSp>
      <p:grpSp>
        <p:nvGrpSpPr>
          <p:cNvPr id="32797" name="Group 10"/>
          <p:cNvGrpSpPr>
            <a:grpSpLocks/>
          </p:cNvGrpSpPr>
          <p:nvPr/>
        </p:nvGrpSpPr>
        <p:grpSpPr bwMode="auto">
          <a:xfrm>
            <a:off x="5237163" y="2082800"/>
            <a:ext cx="2657475" cy="1293813"/>
            <a:chOff x="3194997" y="2710955"/>
            <a:chExt cx="1992853" cy="1294662"/>
          </a:xfrm>
        </p:grpSpPr>
        <p:sp>
          <p:nvSpPr>
            <p:cNvPr id="32798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= “Peter”</a:t>
              </a:r>
            </a:p>
            <a:p>
              <a:pPr eaLnBrk="1" hangingPunct="1"/>
              <a:r>
                <a:rPr lang="en-US" altLang="en-US" sz="1800"/>
                <a:t>last_name = “Benchley”</a:t>
              </a:r>
            </a:p>
            <a:p>
              <a:pPr eaLnBrk="1" hangingPunct="1"/>
              <a:r>
                <a:rPr lang="en-US" altLang="en-US" sz="1800"/>
                <a:t>year_born = 1940</a:t>
              </a:r>
            </a:p>
          </p:txBody>
        </p:sp>
        <p:sp>
          <p:nvSpPr>
            <p:cNvPr id="32799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u="sng"/>
                <a:t>: Author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What do objects map to?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03363" y="4679950"/>
          <a:ext cx="6096000" cy="1114425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year_born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19" name="TextBox 5"/>
          <p:cNvSpPr txBox="1">
            <a:spLocks noChangeArrowheads="1"/>
          </p:cNvSpPr>
          <p:nvPr/>
        </p:nvSpPr>
        <p:spPr bwMode="auto">
          <a:xfrm>
            <a:off x="1503363" y="4217988"/>
            <a:ext cx="1206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/>
              <a:t>authors</a:t>
            </a:r>
          </a:p>
        </p:txBody>
      </p:sp>
      <p:grpSp>
        <p:nvGrpSpPr>
          <p:cNvPr id="33820" name="Group 10"/>
          <p:cNvGrpSpPr>
            <a:grpSpLocks/>
          </p:cNvGrpSpPr>
          <p:nvPr/>
        </p:nvGrpSpPr>
        <p:grpSpPr bwMode="auto">
          <a:xfrm>
            <a:off x="1503363" y="2082800"/>
            <a:ext cx="2657475" cy="1293813"/>
            <a:chOff x="3194997" y="2710955"/>
            <a:chExt cx="1992853" cy="1294662"/>
          </a:xfrm>
        </p:grpSpPr>
        <p:sp>
          <p:nvSpPr>
            <p:cNvPr id="33828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= “Ayn”</a:t>
              </a:r>
            </a:p>
            <a:p>
              <a:pPr eaLnBrk="1" hangingPunct="1"/>
              <a:r>
                <a:rPr lang="en-US" altLang="en-US" sz="1800"/>
                <a:t>last_name = “Rand”</a:t>
              </a:r>
            </a:p>
            <a:p>
              <a:pPr eaLnBrk="1" hangingPunct="1"/>
              <a:r>
                <a:rPr lang="en-US" altLang="en-US" sz="1800"/>
                <a:t>year_born = 1905</a:t>
              </a:r>
            </a:p>
          </p:txBody>
        </p:sp>
        <p:sp>
          <p:nvSpPr>
            <p:cNvPr id="33829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u="sng"/>
                <a:t>: Author</a:t>
              </a:r>
            </a:p>
          </p:txBody>
        </p:sp>
      </p:grpSp>
      <p:grpSp>
        <p:nvGrpSpPr>
          <p:cNvPr id="33821" name="Group 10"/>
          <p:cNvGrpSpPr>
            <a:grpSpLocks/>
          </p:cNvGrpSpPr>
          <p:nvPr/>
        </p:nvGrpSpPr>
        <p:grpSpPr bwMode="auto">
          <a:xfrm>
            <a:off x="5237163" y="2082800"/>
            <a:ext cx="2657475" cy="1293813"/>
            <a:chOff x="3194997" y="2710955"/>
            <a:chExt cx="1992853" cy="1294662"/>
          </a:xfrm>
        </p:grpSpPr>
        <p:sp>
          <p:nvSpPr>
            <p:cNvPr id="33826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= “Peter”</a:t>
              </a:r>
            </a:p>
            <a:p>
              <a:pPr eaLnBrk="1" hangingPunct="1"/>
              <a:r>
                <a:rPr lang="en-US" altLang="en-US" sz="1800"/>
                <a:t>last_name = “Benchley”</a:t>
              </a:r>
            </a:p>
            <a:p>
              <a:pPr eaLnBrk="1" hangingPunct="1"/>
              <a:r>
                <a:rPr lang="en-US" altLang="en-US" sz="1800"/>
                <a:t>year_born = 1940</a:t>
              </a:r>
            </a:p>
          </p:txBody>
        </p:sp>
        <p:sp>
          <p:nvSpPr>
            <p:cNvPr id="33827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u="sng"/>
                <a:t>: Author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61950" y="2757488"/>
            <a:ext cx="8132763" cy="2886075"/>
            <a:chOff x="362648" y="2758019"/>
            <a:chExt cx="8132472" cy="2885342"/>
          </a:xfrm>
        </p:grpSpPr>
        <p:sp>
          <p:nvSpPr>
            <p:cNvPr id="5" name="Freeform 4"/>
            <p:cNvSpPr/>
            <p:nvPr/>
          </p:nvSpPr>
          <p:spPr>
            <a:xfrm>
              <a:off x="362648" y="2758019"/>
              <a:ext cx="1206457" cy="2490154"/>
            </a:xfrm>
            <a:custGeom>
              <a:avLst/>
              <a:gdLst>
                <a:gd name="connsiteX0" fmla="*/ 1146873 w 1206775"/>
                <a:gd name="connsiteY0" fmla="*/ 9743 h 2489946"/>
                <a:gd name="connsiteX1" fmla="*/ 703600 w 1206775"/>
                <a:gd name="connsiteY1" fmla="*/ 21725 h 2489946"/>
                <a:gd name="connsiteX2" fmla="*/ 260328 w 1206775"/>
                <a:gd name="connsiteY2" fmla="*/ 201450 h 2489946"/>
                <a:gd name="connsiteX3" fmla="*/ 20721 w 1206775"/>
                <a:gd name="connsiteY3" fmla="*/ 632789 h 2489946"/>
                <a:gd name="connsiteX4" fmla="*/ 20721 w 1206775"/>
                <a:gd name="connsiteY4" fmla="*/ 1231872 h 2489946"/>
                <a:gd name="connsiteX5" fmla="*/ 92603 w 1206775"/>
                <a:gd name="connsiteY5" fmla="*/ 1615285 h 2489946"/>
                <a:gd name="connsiteX6" fmla="*/ 308249 w 1206775"/>
                <a:gd name="connsiteY6" fmla="*/ 2142478 h 2489946"/>
                <a:gd name="connsiteX7" fmla="*/ 631718 w 1206775"/>
                <a:gd name="connsiteY7" fmla="*/ 2418056 h 2489946"/>
                <a:gd name="connsiteX8" fmla="*/ 1206775 w 1206775"/>
                <a:gd name="connsiteY8" fmla="*/ 2489946 h 2489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6775" h="2489946">
                  <a:moveTo>
                    <a:pt x="1146873" y="9743"/>
                  </a:moveTo>
                  <a:cubicBezTo>
                    <a:pt x="999115" y="-242"/>
                    <a:pt x="851357" y="-10226"/>
                    <a:pt x="703600" y="21725"/>
                  </a:cubicBezTo>
                  <a:cubicBezTo>
                    <a:pt x="555843" y="53676"/>
                    <a:pt x="374141" y="99606"/>
                    <a:pt x="260328" y="201450"/>
                  </a:cubicBezTo>
                  <a:cubicBezTo>
                    <a:pt x="146515" y="303294"/>
                    <a:pt x="60655" y="461052"/>
                    <a:pt x="20721" y="632789"/>
                  </a:cubicBezTo>
                  <a:cubicBezTo>
                    <a:pt x="-19213" y="804526"/>
                    <a:pt x="8741" y="1068123"/>
                    <a:pt x="20721" y="1231872"/>
                  </a:cubicBezTo>
                  <a:cubicBezTo>
                    <a:pt x="32701" y="1395621"/>
                    <a:pt x="44682" y="1463517"/>
                    <a:pt x="92603" y="1615285"/>
                  </a:cubicBezTo>
                  <a:cubicBezTo>
                    <a:pt x="140524" y="1767053"/>
                    <a:pt x="218396" y="2008683"/>
                    <a:pt x="308249" y="2142478"/>
                  </a:cubicBezTo>
                  <a:cubicBezTo>
                    <a:pt x="398101" y="2276273"/>
                    <a:pt x="481964" y="2360145"/>
                    <a:pt x="631718" y="2418056"/>
                  </a:cubicBezTo>
                  <a:cubicBezTo>
                    <a:pt x="781472" y="2475967"/>
                    <a:pt x="1206775" y="2489946"/>
                    <a:pt x="1206775" y="2489946"/>
                  </a:cubicBezTo>
                </a:path>
              </a:pathLst>
            </a:custGeom>
            <a:ln w="38100" cmpd="sng">
              <a:solidFill>
                <a:srgbClr val="FF00FF"/>
              </a:solidFill>
              <a:prstDash val="sys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 rot="201245" flipH="1">
              <a:off x="7407721" y="2853245"/>
              <a:ext cx="1087399" cy="2790116"/>
            </a:xfrm>
            <a:custGeom>
              <a:avLst/>
              <a:gdLst>
                <a:gd name="connsiteX0" fmla="*/ 1146873 w 1206775"/>
                <a:gd name="connsiteY0" fmla="*/ 9743 h 2489946"/>
                <a:gd name="connsiteX1" fmla="*/ 703600 w 1206775"/>
                <a:gd name="connsiteY1" fmla="*/ 21725 h 2489946"/>
                <a:gd name="connsiteX2" fmla="*/ 260328 w 1206775"/>
                <a:gd name="connsiteY2" fmla="*/ 201450 h 2489946"/>
                <a:gd name="connsiteX3" fmla="*/ 20721 w 1206775"/>
                <a:gd name="connsiteY3" fmla="*/ 632789 h 2489946"/>
                <a:gd name="connsiteX4" fmla="*/ 20721 w 1206775"/>
                <a:gd name="connsiteY4" fmla="*/ 1231872 h 2489946"/>
                <a:gd name="connsiteX5" fmla="*/ 92603 w 1206775"/>
                <a:gd name="connsiteY5" fmla="*/ 1615285 h 2489946"/>
                <a:gd name="connsiteX6" fmla="*/ 308249 w 1206775"/>
                <a:gd name="connsiteY6" fmla="*/ 2142478 h 2489946"/>
                <a:gd name="connsiteX7" fmla="*/ 631718 w 1206775"/>
                <a:gd name="connsiteY7" fmla="*/ 2418056 h 2489946"/>
                <a:gd name="connsiteX8" fmla="*/ 1206775 w 1206775"/>
                <a:gd name="connsiteY8" fmla="*/ 2489946 h 2489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6775" h="2489946">
                  <a:moveTo>
                    <a:pt x="1146873" y="9743"/>
                  </a:moveTo>
                  <a:cubicBezTo>
                    <a:pt x="999115" y="-242"/>
                    <a:pt x="851357" y="-10226"/>
                    <a:pt x="703600" y="21725"/>
                  </a:cubicBezTo>
                  <a:cubicBezTo>
                    <a:pt x="555843" y="53676"/>
                    <a:pt x="374141" y="99606"/>
                    <a:pt x="260328" y="201450"/>
                  </a:cubicBezTo>
                  <a:cubicBezTo>
                    <a:pt x="146515" y="303294"/>
                    <a:pt x="60655" y="461052"/>
                    <a:pt x="20721" y="632789"/>
                  </a:cubicBezTo>
                  <a:cubicBezTo>
                    <a:pt x="-19213" y="804526"/>
                    <a:pt x="8741" y="1068123"/>
                    <a:pt x="20721" y="1231872"/>
                  </a:cubicBezTo>
                  <a:cubicBezTo>
                    <a:pt x="32701" y="1395621"/>
                    <a:pt x="44682" y="1463517"/>
                    <a:pt x="92603" y="1615285"/>
                  </a:cubicBezTo>
                  <a:cubicBezTo>
                    <a:pt x="140524" y="1767053"/>
                    <a:pt x="218396" y="2008683"/>
                    <a:pt x="308249" y="2142478"/>
                  </a:cubicBezTo>
                  <a:cubicBezTo>
                    <a:pt x="398101" y="2276273"/>
                    <a:pt x="481964" y="2360145"/>
                    <a:pt x="631718" y="2418056"/>
                  </a:cubicBezTo>
                  <a:cubicBezTo>
                    <a:pt x="781472" y="2475967"/>
                    <a:pt x="1206775" y="2489946"/>
                    <a:pt x="1206775" y="2489946"/>
                  </a:cubicBezTo>
                </a:path>
              </a:pathLst>
            </a:custGeom>
            <a:ln w="38100" cmpd="sng">
              <a:solidFill>
                <a:srgbClr val="FF00FF"/>
              </a:solidFill>
              <a:prstDash val="sys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154488" y="1249363"/>
            <a:ext cx="1082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FF"/>
                </a:solidFill>
              </a:rPr>
              <a:t>Rows!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5400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01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15363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98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5364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96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15365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92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12" name="Cloud 11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88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/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371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15385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15386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373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84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15374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80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 bwMode="auto">
          <a:xfrm>
            <a:off x="6805613" y="650875"/>
            <a:ext cx="1527175" cy="517525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77" name="TextBox 29"/>
          <p:cNvSpPr txBox="1">
            <a:spLocks noChangeArrowheads="1"/>
          </p:cNvSpPr>
          <p:nvPr/>
        </p:nvSpPr>
        <p:spPr bwMode="auto">
          <a:xfrm>
            <a:off x="6972300" y="719138"/>
            <a:ext cx="1198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/>
              <a:t>Migrations</a:t>
            </a:r>
          </a:p>
        </p:txBody>
      </p:sp>
      <p:cxnSp>
        <p:nvCxnSpPr>
          <p:cNvPr id="48" name="Straight Arrow Connector 47"/>
          <p:cNvCxnSpPr>
            <a:endCxn id="46" idx="2"/>
          </p:cNvCxnSpPr>
          <p:nvPr/>
        </p:nvCxnSpPr>
        <p:spPr bwMode="auto">
          <a:xfrm flipV="1">
            <a:off x="7569200" y="1168400"/>
            <a:ext cx="0" cy="1595438"/>
          </a:xfrm>
          <a:prstGeom prst="straightConnector1">
            <a:avLst/>
          </a:prstGeom>
          <a:ln w="38100" cmpd="sng">
            <a:solidFill>
              <a:schemeClr val="tx1"/>
            </a:solidFill>
            <a:prstDash val="sysDash"/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How to make a model class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457200" y="1481138"/>
            <a:ext cx="8686800" cy="4525962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Run Rails command:</a:t>
            </a:r>
            <a:br>
              <a:rPr lang="en-US" altLang="en-US">
                <a:ea typeface="ＭＳ Ｐゴシック" charset="-128"/>
              </a:rPr>
            </a:br>
            <a:r>
              <a:rPr lang="en-US" altLang="en-US" sz="2000">
                <a:ea typeface="ＭＳ Ｐゴシック" charset="-128"/>
              </a:rPr>
              <a:t>$ </a:t>
            </a:r>
            <a:r>
              <a:rPr lang="en-US" altLang="en-US" sz="2000">
                <a:solidFill>
                  <a:srgbClr val="FFFF00"/>
                </a:solidFill>
                <a:ea typeface="ＭＳ Ｐゴシック" charset="-128"/>
              </a:rPr>
              <a:t>rails g model </a:t>
            </a:r>
            <a:r>
              <a:rPr lang="en-US" altLang="en-US" sz="2000">
                <a:solidFill>
                  <a:srgbClr val="00FF33"/>
                </a:solidFill>
                <a:ea typeface="ＭＳ Ｐゴシック" charset="-128"/>
              </a:rPr>
              <a:t>Author</a:t>
            </a:r>
            <a:r>
              <a:rPr lang="en-US" altLang="en-US" sz="2000">
                <a:solidFill>
                  <a:srgbClr val="FFFF00"/>
                </a:solidFill>
                <a:ea typeface="ＭＳ Ｐゴシック" charset="-128"/>
              </a:rPr>
              <a:t> </a:t>
            </a:r>
            <a:r>
              <a:rPr lang="en-US" altLang="en-US" sz="2000">
                <a:solidFill>
                  <a:srgbClr val="00FFFF"/>
                </a:solidFill>
                <a:ea typeface="ＭＳ Ｐゴシック" charset="-128"/>
              </a:rPr>
              <a:t>first_name:string last_name:string year_born:integer</a:t>
            </a:r>
          </a:p>
          <a:p>
            <a:r>
              <a:rPr lang="en-US" altLang="en-US">
                <a:ea typeface="ＭＳ Ｐゴシック" charset="-128"/>
              </a:rPr>
              <a:t>What it generates:</a:t>
            </a:r>
          </a:p>
          <a:p>
            <a:pPr lvl="1"/>
            <a:r>
              <a:rPr lang="en-US" altLang="en-US">
                <a:solidFill>
                  <a:srgbClr val="00FFFF"/>
                </a:solidFill>
                <a:ea typeface="ＭＳ Ｐゴシック" charset="-128"/>
              </a:rPr>
              <a:t>Model class</a:t>
            </a:r>
            <a:r>
              <a:rPr lang="en-US" altLang="en-US">
                <a:ea typeface="ＭＳ Ｐゴシック" charset="-128"/>
              </a:rPr>
              <a:t>: used by controller classes</a:t>
            </a:r>
          </a:p>
          <a:p>
            <a:pPr lvl="2"/>
            <a:r>
              <a:rPr lang="en-US" altLang="en-US">
                <a:ea typeface="ＭＳ Ｐゴシック" charset="-128"/>
              </a:rPr>
              <a:t> app/models/author.rb</a:t>
            </a:r>
          </a:p>
          <a:p>
            <a:pPr lvl="2"/>
            <a:r>
              <a:rPr lang="en-US" altLang="en-US">
                <a:ea typeface="ＭＳ Ｐゴシック" charset="-128"/>
              </a:rPr>
              <a:t>class Author</a:t>
            </a:r>
          </a:p>
          <a:p>
            <a:pPr lvl="1"/>
            <a:r>
              <a:rPr lang="en-US" altLang="en-US">
                <a:solidFill>
                  <a:srgbClr val="00FFFF"/>
                </a:solidFill>
                <a:ea typeface="ＭＳ Ｐゴシック" charset="-128"/>
              </a:rPr>
              <a:t>DB migration class</a:t>
            </a:r>
            <a:r>
              <a:rPr lang="en-US" altLang="en-US">
                <a:ea typeface="ＭＳ Ｐゴシック" charset="-128"/>
              </a:rPr>
              <a:t>: used to setup tables in DB</a:t>
            </a:r>
          </a:p>
          <a:p>
            <a:pPr lvl="2"/>
            <a:r>
              <a:rPr lang="en-US" altLang="en-US">
                <a:ea typeface="ＭＳ Ｐゴシック" charset="-128"/>
              </a:rPr>
              <a:t>db/migrate/20141030033652_create_authors.rb</a:t>
            </a:r>
          </a:p>
          <a:p>
            <a:pPr lvl="1"/>
            <a:r>
              <a:rPr lang="en-US" altLang="en-US">
                <a:solidFill>
                  <a:srgbClr val="00FFFF"/>
                </a:solidFill>
                <a:ea typeface="ＭＳ Ｐゴシック" charset="-128"/>
              </a:rPr>
              <a:t>Test class</a:t>
            </a:r>
            <a:r>
              <a:rPr lang="en-US" altLang="en-US">
                <a:ea typeface="ＭＳ Ｐゴシック" charset="-128"/>
              </a:rPr>
              <a:t>: used to test your model class</a:t>
            </a:r>
          </a:p>
          <a:p>
            <a:pPr lvl="2"/>
            <a:r>
              <a:rPr lang="en-US" altLang="en-US">
                <a:ea typeface="ＭＳ Ｐゴシック" charset="-128"/>
              </a:rPr>
              <a:t>test/models/author_test.rb</a:t>
            </a:r>
          </a:p>
          <a:p>
            <a:pPr lvl="1"/>
            <a:endParaRPr lang="en-US" altLang="en-US">
              <a:ea typeface="ＭＳ Ｐゴシック" charset="-128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609975" y="5851525"/>
            <a:ext cx="1924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Demo time!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Appendix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57" name="Cloud 56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/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36866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6910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911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36867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908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36868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906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36869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902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875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36895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36896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6878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894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6879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890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 bwMode="auto">
          <a:xfrm>
            <a:off x="6805613" y="650875"/>
            <a:ext cx="1527175" cy="517525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882" name="TextBox 29"/>
          <p:cNvSpPr txBox="1">
            <a:spLocks noChangeArrowheads="1"/>
          </p:cNvSpPr>
          <p:nvPr/>
        </p:nvSpPr>
        <p:spPr bwMode="auto">
          <a:xfrm>
            <a:off x="6972300" y="719138"/>
            <a:ext cx="1198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/>
              <a:t>Migrations</a:t>
            </a:r>
          </a:p>
        </p:txBody>
      </p:sp>
      <p:cxnSp>
        <p:nvCxnSpPr>
          <p:cNvPr id="48" name="Straight Arrow Connector 47"/>
          <p:cNvCxnSpPr>
            <a:endCxn id="46" idx="2"/>
          </p:cNvCxnSpPr>
          <p:nvPr/>
        </p:nvCxnSpPr>
        <p:spPr bwMode="auto">
          <a:xfrm flipV="1">
            <a:off x="7569200" y="1168400"/>
            <a:ext cx="0" cy="1595438"/>
          </a:xfrm>
          <a:prstGeom prst="straightConnector1">
            <a:avLst/>
          </a:prstGeom>
          <a:ln w="38100" cmpd="sng">
            <a:solidFill>
              <a:schemeClr val="tx1"/>
            </a:solidFill>
            <a:prstDash val="sysDash"/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 bwMode="auto">
          <a:xfrm>
            <a:off x="5080000" y="2732088"/>
            <a:ext cx="1527175" cy="517525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Rectangle 54"/>
          <p:cNvSpPr/>
          <p:nvPr/>
        </p:nvSpPr>
        <p:spPr bwMode="auto">
          <a:xfrm>
            <a:off x="5000625" y="2659063"/>
            <a:ext cx="1527175" cy="517525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Rectangle 49"/>
          <p:cNvSpPr/>
          <p:nvPr/>
        </p:nvSpPr>
        <p:spPr bwMode="auto">
          <a:xfrm>
            <a:off x="4935538" y="2593975"/>
            <a:ext cx="1527175" cy="517525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887" name="TextBox 29"/>
          <p:cNvSpPr txBox="1">
            <a:spLocks noChangeArrowheads="1"/>
          </p:cNvSpPr>
          <p:nvPr/>
        </p:nvSpPr>
        <p:spPr bwMode="auto">
          <a:xfrm>
            <a:off x="5365750" y="2662238"/>
            <a:ext cx="671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/>
              <a:t>Tests</a:t>
            </a:r>
          </a:p>
        </p:txBody>
      </p:sp>
      <p:cxnSp>
        <p:nvCxnSpPr>
          <p:cNvPr id="54" name="Straight Arrow Connector 53"/>
          <p:cNvCxnSpPr/>
          <p:nvPr/>
        </p:nvCxnSpPr>
        <p:spPr bwMode="auto">
          <a:xfrm flipH="1" flipV="1">
            <a:off x="5935663" y="3286125"/>
            <a:ext cx="1187450" cy="2459038"/>
          </a:xfrm>
          <a:prstGeom prst="straightConnector1">
            <a:avLst/>
          </a:prstGeom>
          <a:ln w="38100" cmpd="sng">
            <a:solidFill>
              <a:schemeClr val="tx1"/>
            </a:solidFill>
            <a:prstDash val="sysDash"/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57" name="Cloud 56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/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37890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7933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34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37891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31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37892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29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37893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25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899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37918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37919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901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17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7902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13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 bwMode="auto">
          <a:xfrm>
            <a:off x="6805613" y="650875"/>
            <a:ext cx="1527175" cy="517525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905" name="TextBox 29"/>
          <p:cNvSpPr txBox="1">
            <a:spLocks noChangeArrowheads="1"/>
          </p:cNvSpPr>
          <p:nvPr/>
        </p:nvSpPr>
        <p:spPr bwMode="auto">
          <a:xfrm>
            <a:off x="6972300" y="719138"/>
            <a:ext cx="1198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/>
              <a:t>Migrations</a:t>
            </a:r>
          </a:p>
        </p:txBody>
      </p:sp>
      <p:cxnSp>
        <p:nvCxnSpPr>
          <p:cNvPr id="48" name="Straight Arrow Connector 47"/>
          <p:cNvCxnSpPr>
            <a:endCxn id="46" idx="2"/>
          </p:cNvCxnSpPr>
          <p:nvPr/>
        </p:nvCxnSpPr>
        <p:spPr bwMode="auto">
          <a:xfrm flipV="1">
            <a:off x="7569200" y="1168400"/>
            <a:ext cx="0" cy="1595438"/>
          </a:xfrm>
          <a:prstGeom prst="straightConnector1">
            <a:avLst/>
          </a:prstGeom>
          <a:ln w="38100" cmpd="sng">
            <a:solidFill>
              <a:schemeClr val="tx1"/>
            </a:solidFill>
            <a:prstDash val="sysDash"/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 bwMode="auto">
          <a:xfrm>
            <a:off x="5080000" y="2732088"/>
            <a:ext cx="1527175" cy="517525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Rectangle 54"/>
          <p:cNvSpPr/>
          <p:nvPr/>
        </p:nvSpPr>
        <p:spPr bwMode="auto">
          <a:xfrm>
            <a:off x="5000625" y="2659063"/>
            <a:ext cx="1527175" cy="517525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Rectangle 49"/>
          <p:cNvSpPr/>
          <p:nvPr/>
        </p:nvSpPr>
        <p:spPr bwMode="auto">
          <a:xfrm>
            <a:off x="4935538" y="2593975"/>
            <a:ext cx="1527175" cy="517525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910" name="TextBox 29"/>
          <p:cNvSpPr txBox="1">
            <a:spLocks noChangeArrowheads="1"/>
          </p:cNvSpPr>
          <p:nvPr/>
        </p:nvSpPr>
        <p:spPr bwMode="auto">
          <a:xfrm>
            <a:off x="5365750" y="2662238"/>
            <a:ext cx="671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/>
              <a:t>Tests</a:t>
            </a:r>
          </a:p>
        </p:txBody>
      </p:sp>
      <p:cxnSp>
        <p:nvCxnSpPr>
          <p:cNvPr id="54" name="Straight Arrow Connector 53"/>
          <p:cNvCxnSpPr/>
          <p:nvPr/>
        </p:nvCxnSpPr>
        <p:spPr bwMode="auto">
          <a:xfrm flipH="1" flipV="1">
            <a:off x="5935663" y="3286125"/>
            <a:ext cx="1187450" cy="2459038"/>
          </a:xfrm>
          <a:prstGeom prst="straightConnector1">
            <a:avLst/>
          </a:prstGeom>
          <a:ln w="38100" cmpd="sng">
            <a:solidFill>
              <a:schemeClr val="tx1"/>
            </a:solidFill>
            <a:prstDash val="sysDash"/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51" name="Cloud 50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/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16386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6430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31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16387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28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6388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26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16389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22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395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16415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16416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6398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14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16399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10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 bwMode="auto">
          <a:xfrm>
            <a:off x="6805613" y="650875"/>
            <a:ext cx="1527175" cy="517525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402" name="TextBox 29"/>
          <p:cNvSpPr txBox="1">
            <a:spLocks noChangeArrowheads="1"/>
          </p:cNvSpPr>
          <p:nvPr/>
        </p:nvSpPr>
        <p:spPr bwMode="auto">
          <a:xfrm>
            <a:off x="6972300" y="719138"/>
            <a:ext cx="1198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/>
              <a:t>Migrations</a:t>
            </a:r>
          </a:p>
        </p:txBody>
      </p:sp>
      <p:cxnSp>
        <p:nvCxnSpPr>
          <p:cNvPr id="48" name="Straight Arrow Connector 47"/>
          <p:cNvCxnSpPr>
            <a:endCxn id="46" idx="2"/>
          </p:cNvCxnSpPr>
          <p:nvPr/>
        </p:nvCxnSpPr>
        <p:spPr bwMode="auto">
          <a:xfrm flipV="1">
            <a:off x="7569200" y="1168400"/>
            <a:ext cx="0" cy="1595438"/>
          </a:xfrm>
          <a:prstGeom prst="straightConnector1">
            <a:avLst/>
          </a:prstGeom>
          <a:ln w="38100" cmpd="sng">
            <a:solidFill>
              <a:schemeClr val="tx1"/>
            </a:solidFill>
            <a:prstDash val="sysDash"/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3735388" y="276225"/>
            <a:ext cx="4852987" cy="6440488"/>
            <a:chOff x="3734683" y="275299"/>
            <a:chExt cx="4853950" cy="6441462"/>
          </a:xfrm>
        </p:grpSpPr>
        <p:grpSp>
          <p:nvGrpSpPr>
            <p:cNvPr id="16405" name="Group 7"/>
            <p:cNvGrpSpPr>
              <a:grpSpLocks/>
            </p:cNvGrpSpPr>
            <p:nvPr/>
          </p:nvGrpSpPr>
          <p:grpSpPr bwMode="auto">
            <a:xfrm>
              <a:off x="3734683" y="486376"/>
              <a:ext cx="2662398" cy="681054"/>
              <a:chOff x="3787087" y="161798"/>
              <a:chExt cx="2662398" cy="681054"/>
            </a:xfrm>
          </p:grpSpPr>
          <p:sp>
            <p:nvSpPr>
              <p:cNvPr id="16407" name="TextBox 2"/>
              <p:cNvSpPr txBox="1">
                <a:spLocks noChangeArrowheads="1"/>
              </p:cNvSpPr>
              <p:nvPr/>
            </p:nvSpPr>
            <p:spPr bwMode="auto">
              <a:xfrm>
                <a:off x="3787087" y="161798"/>
                <a:ext cx="216324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sz="2800">
                    <a:solidFill>
                      <a:srgbClr val="FF00FF"/>
                    </a:solidFill>
                  </a:rPr>
                  <a:t>Today’s focus</a:t>
                </a:r>
              </a:p>
            </p:txBody>
          </p:sp>
          <p:cxnSp>
            <p:nvCxnSpPr>
              <p:cNvPr id="6" name="Straight Arrow Connector 5"/>
              <p:cNvCxnSpPr/>
              <p:nvPr/>
            </p:nvCxnSpPr>
            <p:spPr>
              <a:xfrm>
                <a:off x="5871887" y="582642"/>
                <a:ext cx="577965" cy="260389"/>
              </a:xfrm>
              <a:prstGeom prst="straightConnector1">
                <a:avLst/>
              </a:prstGeom>
              <a:ln w="76200" cmpd="sng">
                <a:solidFill>
                  <a:srgbClr val="FF00FF"/>
                </a:solidFill>
                <a:headEnd type="none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Rounded Rectangle 13"/>
            <p:cNvSpPr/>
            <p:nvPr/>
          </p:nvSpPr>
          <p:spPr>
            <a:xfrm>
              <a:off x="6524473" y="275299"/>
              <a:ext cx="2064160" cy="6441462"/>
            </a:xfrm>
            <a:prstGeom prst="roundRect">
              <a:avLst/>
            </a:prstGeom>
            <a:ln w="76200" cmpd="sng">
              <a:solidFill>
                <a:srgbClr val="FF00FF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3"/>
          <p:cNvSpPr txBox="1">
            <a:spLocks noChangeArrowheads="1"/>
          </p:cNvSpPr>
          <p:nvPr/>
        </p:nvSpPr>
        <p:spPr bwMode="auto">
          <a:xfrm>
            <a:off x="873125" y="731838"/>
            <a:ext cx="739775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FFFF"/>
                </a:solidFill>
              </a:rPr>
              <a:t>Database (DB)</a:t>
            </a:r>
            <a:r>
              <a:rPr lang="en-US" altLang="en-US" sz="3200"/>
              <a:t>: Organized collection of data</a:t>
            </a:r>
          </a:p>
          <a:p>
            <a:pPr eaLnBrk="1" hangingPunct="1"/>
            <a:endParaRPr lang="en-US" altLang="en-US" sz="3200"/>
          </a:p>
          <a:p>
            <a:pPr eaLnBrk="1" hangingPunct="1"/>
            <a:r>
              <a:rPr lang="en-US" altLang="en-US" sz="3200">
                <a:solidFill>
                  <a:srgbClr val="00FFFF"/>
                </a:solidFill>
              </a:rPr>
              <a:t>Database Management System (DBMS): </a:t>
            </a:r>
            <a:r>
              <a:rPr lang="en-US" altLang="en-US" sz="3200"/>
              <a:t>Controls the creation, maintenance, and use of a DB</a:t>
            </a:r>
          </a:p>
        </p:txBody>
      </p:sp>
      <p:pic>
        <p:nvPicPr>
          <p:cNvPr id="174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0" b="39255"/>
          <a:stretch>
            <a:fillRect/>
          </a:stretch>
        </p:blipFill>
        <p:spPr bwMode="auto">
          <a:xfrm>
            <a:off x="0" y="3803650"/>
            <a:ext cx="9144000" cy="3054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TextBox 5"/>
          <p:cNvSpPr txBox="1">
            <a:spLocks noChangeArrowheads="1"/>
          </p:cNvSpPr>
          <p:nvPr/>
        </p:nvSpPr>
        <p:spPr bwMode="auto">
          <a:xfrm rot="-5400000">
            <a:off x="8224045" y="2875756"/>
            <a:ext cx="15795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404040"/>
                </a:solidFill>
              </a:rPr>
              <a:t>http://flic.kr/p/ar4nLn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51" name="Cloud 50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/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18434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8479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80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18435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77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8436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75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18437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71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443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18464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18465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8446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63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18447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59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grpSp>
        <p:nvGrpSpPr>
          <p:cNvPr id="18448" name="Group 2"/>
          <p:cNvGrpSpPr>
            <a:grpSpLocks/>
          </p:cNvGrpSpPr>
          <p:nvPr/>
        </p:nvGrpSpPr>
        <p:grpSpPr bwMode="auto">
          <a:xfrm>
            <a:off x="6805613" y="650875"/>
            <a:ext cx="1527175" cy="2112963"/>
            <a:chOff x="6806302" y="650138"/>
            <a:chExt cx="1527175" cy="2113700"/>
          </a:xfrm>
        </p:grpSpPr>
        <p:sp>
          <p:nvSpPr>
            <p:cNvPr id="46" name="Rectangle 45"/>
            <p:cNvSpPr/>
            <p:nvPr/>
          </p:nvSpPr>
          <p:spPr bwMode="auto">
            <a:xfrm>
              <a:off x="6806302" y="650138"/>
              <a:ext cx="1527175" cy="517706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56" name="TextBox 29"/>
            <p:cNvSpPr txBox="1">
              <a:spLocks noChangeArrowheads="1"/>
            </p:cNvSpPr>
            <p:nvPr/>
          </p:nvSpPr>
          <p:spPr bwMode="auto">
            <a:xfrm>
              <a:off x="6972759" y="718877"/>
              <a:ext cx="11977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Migrations</a:t>
              </a:r>
            </a:p>
          </p:txBody>
        </p:sp>
        <p:cxnSp>
          <p:nvCxnSpPr>
            <p:cNvPr id="48" name="Straight Arrow Connector 47"/>
            <p:cNvCxnSpPr>
              <a:endCxn id="46" idx="2"/>
            </p:cNvCxnSpPr>
            <p:nvPr/>
          </p:nvCxnSpPr>
          <p:spPr bwMode="auto">
            <a:xfrm flipV="1">
              <a:off x="7569889" y="1167844"/>
              <a:ext cx="0" cy="1595994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ysDash"/>
              <a:headEnd type="triangl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5037138" y="1306513"/>
            <a:ext cx="3551237" cy="2406650"/>
            <a:chOff x="5036460" y="1306286"/>
            <a:chExt cx="3552173" cy="2406317"/>
          </a:xfrm>
        </p:grpSpPr>
        <p:grpSp>
          <p:nvGrpSpPr>
            <p:cNvPr id="18451" name="Group 7"/>
            <p:cNvGrpSpPr>
              <a:grpSpLocks/>
            </p:cNvGrpSpPr>
            <p:nvPr/>
          </p:nvGrpSpPr>
          <p:grpSpPr bwMode="auto">
            <a:xfrm>
              <a:off x="5036460" y="1306286"/>
              <a:ext cx="1936131" cy="1006336"/>
              <a:chOff x="5088864" y="981708"/>
              <a:chExt cx="1936131" cy="1006336"/>
            </a:xfrm>
          </p:grpSpPr>
          <p:sp>
            <p:nvSpPr>
              <p:cNvPr id="18453" name="TextBox 2"/>
              <p:cNvSpPr txBox="1">
                <a:spLocks noChangeArrowheads="1"/>
              </p:cNvSpPr>
              <p:nvPr/>
            </p:nvSpPr>
            <p:spPr bwMode="auto">
              <a:xfrm>
                <a:off x="5088864" y="981708"/>
                <a:ext cx="1586660" cy="953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2800">
                    <a:solidFill>
                      <a:srgbClr val="FF00FF"/>
                    </a:solidFill>
                  </a:rPr>
                  <a:t>Rails uses</a:t>
                </a:r>
                <a:br>
                  <a:rPr lang="en-US" altLang="en-US" sz="2800">
                    <a:solidFill>
                      <a:srgbClr val="FF00FF"/>
                    </a:solidFill>
                  </a:rPr>
                </a:br>
                <a:r>
                  <a:rPr lang="en-US" altLang="en-US" sz="2800">
                    <a:solidFill>
                      <a:srgbClr val="FF00FF"/>
                    </a:solidFill>
                  </a:rPr>
                  <a:t>a DBMS</a:t>
                </a:r>
              </a:p>
            </p:txBody>
          </p:sp>
          <p:cxnSp>
            <p:nvCxnSpPr>
              <p:cNvPr id="6" name="Straight Arrow Connector 5"/>
              <p:cNvCxnSpPr/>
              <p:nvPr/>
            </p:nvCxnSpPr>
            <p:spPr>
              <a:xfrm>
                <a:off x="6576743" y="1640429"/>
                <a:ext cx="447793" cy="347615"/>
              </a:xfrm>
              <a:prstGeom prst="straightConnector1">
                <a:avLst/>
              </a:prstGeom>
              <a:ln w="76200" cmpd="sng">
                <a:solidFill>
                  <a:srgbClr val="FF00FF"/>
                </a:solidFill>
                <a:headEnd type="none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Rounded Rectangle 13"/>
            <p:cNvSpPr/>
            <p:nvPr/>
          </p:nvSpPr>
          <p:spPr>
            <a:xfrm>
              <a:off x="6524339" y="2442779"/>
              <a:ext cx="2064294" cy="1269824"/>
            </a:xfrm>
            <a:prstGeom prst="roundRect">
              <a:avLst/>
            </a:prstGeom>
            <a:ln w="76200" cmpd="sng">
              <a:solidFill>
                <a:srgbClr val="FF00FF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Why use a DBMS?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Data independence: Applications need not be concerned with how data is stored or accessed</a:t>
            </a:r>
          </a:p>
          <a:p>
            <a:pPr lvl="1"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r>
              <a:rPr lang="en-US" altLang="en-US">
                <a:ea typeface="ＭＳ Ｐゴシック" charset="-128"/>
              </a:rPr>
              <a:t>Provides a lot of functionality that would be silly to implement yourself: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Sharing (network)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Customizable security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Integrity</a:t>
            </a:r>
          </a:p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54" name="Cloud 53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/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20482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0527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28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20483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25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20484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23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0485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19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491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20512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20513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0494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11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20495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07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498" name="Group 45"/>
          <p:cNvGrpSpPr>
            <a:grpSpLocks/>
          </p:cNvGrpSpPr>
          <p:nvPr/>
        </p:nvGrpSpPr>
        <p:grpSpPr bwMode="auto">
          <a:xfrm>
            <a:off x="6805613" y="650875"/>
            <a:ext cx="1527175" cy="2112963"/>
            <a:chOff x="6806302" y="650138"/>
            <a:chExt cx="1527175" cy="2113700"/>
          </a:xfrm>
        </p:grpSpPr>
        <p:sp>
          <p:nvSpPr>
            <p:cNvPr id="47" name="Rectangle 46"/>
            <p:cNvSpPr/>
            <p:nvPr/>
          </p:nvSpPr>
          <p:spPr bwMode="auto">
            <a:xfrm>
              <a:off x="6806302" y="650138"/>
              <a:ext cx="1527175" cy="517706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00" name="TextBox 29"/>
            <p:cNvSpPr txBox="1">
              <a:spLocks noChangeArrowheads="1"/>
            </p:cNvSpPr>
            <p:nvPr/>
          </p:nvSpPr>
          <p:spPr bwMode="auto">
            <a:xfrm>
              <a:off x="6972759" y="718877"/>
              <a:ext cx="11977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Migrations</a:t>
              </a:r>
            </a:p>
          </p:txBody>
        </p:sp>
        <p:cxnSp>
          <p:nvCxnSpPr>
            <p:cNvPr id="50" name="Straight Arrow Connector 49"/>
            <p:cNvCxnSpPr>
              <a:endCxn id="47" idx="2"/>
            </p:cNvCxnSpPr>
            <p:nvPr/>
          </p:nvCxnSpPr>
          <p:spPr bwMode="auto">
            <a:xfrm flipV="1">
              <a:off x="7569889" y="1167844"/>
              <a:ext cx="0" cy="1595994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ysDash"/>
              <a:headEnd type="triangl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>
            <a:grpSpLocks/>
          </p:cNvGrpSpPr>
          <p:nvPr/>
        </p:nvGrpSpPr>
        <p:grpSpPr bwMode="auto">
          <a:xfrm>
            <a:off x="3258308" y="2861919"/>
            <a:ext cx="5374517" cy="3781770"/>
            <a:chOff x="3258463" y="2861623"/>
            <a:chExt cx="5373590" cy="3782114"/>
          </a:xfrm>
        </p:grpSpPr>
        <p:grpSp>
          <p:nvGrpSpPr>
            <p:cNvPr id="57" name="Group 7"/>
            <p:cNvGrpSpPr>
              <a:grpSpLocks/>
            </p:cNvGrpSpPr>
            <p:nvPr/>
          </p:nvGrpSpPr>
          <p:grpSpPr bwMode="auto">
            <a:xfrm>
              <a:off x="3258463" y="2861623"/>
              <a:ext cx="3692718" cy="2359584"/>
              <a:chOff x="3310867" y="2537045"/>
              <a:chExt cx="3692718" cy="2359584"/>
            </a:xfrm>
          </p:grpSpPr>
          <p:sp>
            <p:nvSpPr>
              <p:cNvPr id="59" name="TextBox 2"/>
              <p:cNvSpPr txBox="1">
                <a:spLocks noChangeArrowheads="1"/>
              </p:cNvSpPr>
              <p:nvPr/>
            </p:nvSpPr>
            <p:spPr bwMode="auto">
              <a:xfrm>
                <a:off x="3310867" y="2537045"/>
                <a:ext cx="3085159" cy="954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2800" dirty="0" smtClean="0">
                    <a:solidFill>
                      <a:srgbClr val="FF00FF"/>
                    </a:solidFill>
                  </a:rPr>
                  <a:t>Model </a:t>
                </a:r>
                <a:r>
                  <a:rPr lang="en-US" altLang="en-US" sz="2800">
                    <a:solidFill>
                      <a:srgbClr val="FF00FF"/>
                    </a:solidFill>
                  </a:rPr>
                  <a:t>classes </a:t>
                </a:r>
                <a:r>
                  <a:rPr lang="en-US" altLang="en-US" sz="2800" u="sng" smtClean="0">
                    <a:solidFill>
                      <a:srgbClr val="FF00FF"/>
                    </a:solidFill>
                  </a:rPr>
                  <a:t>use</a:t>
                </a:r>
                <a:r>
                  <a:rPr lang="en-US" altLang="en-US" sz="2800" smtClean="0">
                    <a:solidFill>
                      <a:srgbClr val="FF00FF"/>
                    </a:solidFill>
                  </a:rPr>
                  <a:t> </a:t>
                </a:r>
                <a:r>
                  <a:rPr lang="en-US" altLang="en-US" sz="2800" dirty="0">
                    <a:solidFill>
                      <a:srgbClr val="FF00FF"/>
                    </a:solidFill>
                  </a:rPr>
                  <a:t>the database</a:t>
                </a:r>
              </a:p>
            </p:txBody>
          </p:sp>
          <p:cxnSp>
            <p:nvCxnSpPr>
              <p:cNvPr id="60" name="Straight Arrow Connector 59"/>
              <p:cNvCxnSpPr/>
              <p:nvPr/>
            </p:nvCxnSpPr>
            <p:spPr>
              <a:xfrm>
                <a:off x="5957603" y="3364551"/>
                <a:ext cx="1045982" cy="1532078"/>
              </a:xfrm>
              <a:prstGeom prst="straightConnector1">
                <a:avLst/>
              </a:prstGeom>
              <a:ln w="76200" cmpd="sng">
                <a:solidFill>
                  <a:srgbClr val="FF00FF"/>
                </a:solidFill>
                <a:headEnd type="none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Rounded Rectangle 57"/>
            <p:cNvSpPr/>
            <p:nvPr/>
          </p:nvSpPr>
          <p:spPr>
            <a:xfrm>
              <a:off x="6567072" y="5373621"/>
              <a:ext cx="2064981" cy="1270116"/>
            </a:xfrm>
            <a:prstGeom prst="roundRect">
              <a:avLst/>
            </a:prstGeom>
            <a:ln w="76200" cmpd="sng">
              <a:solidFill>
                <a:srgbClr val="FF00FF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3305388" y="280988"/>
            <a:ext cx="5294105" cy="2090094"/>
            <a:chOff x="3306163" y="280952"/>
            <a:chExt cx="5292563" cy="2089949"/>
          </a:xfrm>
        </p:grpSpPr>
        <p:grpSp>
          <p:nvGrpSpPr>
            <p:cNvPr id="20502" name="Group 7"/>
            <p:cNvGrpSpPr>
              <a:grpSpLocks/>
            </p:cNvGrpSpPr>
            <p:nvPr/>
          </p:nvGrpSpPr>
          <p:grpSpPr bwMode="auto">
            <a:xfrm>
              <a:off x="3306163" y="1184835"/>
              <a:ext cx="3092376" cy="1186066"/>
              <a:chOff x="3358567" y="860257"/>
              <a:chExt cx="3092376" cy="1186066"/>
            </a:xfrm>
          </p:grpSpPr>
          <p:sp>
            <p:nvSpPr>
              <p:cNvPr id="20504" name="TextBox 2"/>
              <p:cNvSpPr txBox="1">
                <a:spLocks noChangeArrowheads="1"/>
              </p:cNvSpPr>
              <p:nvPr/>
            </p:nvSpPr>
            <p:spPr bwMode="auto">
              <a:xfrm>
                <a:off x="3358567" y="1092129"/>
                <a:ext cx="2805885" cy="954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2800" dirty="0" smtClean="0">
                    <a:solidFill>
                      <a:srgbClr val="FF00FF"/>
                    </a:solidFill>
                  </a:rPr>
                  <a:t>Migrations </a:t>
                </a:r>
                <a:r>
                  <a:rPr lang="en-US" altLang="en-US" sz="2800" u="sng" dirty="0" smtClean="0">
                    <a:solidFill>
                      <a:srgbClr val="FF00FF"/>
                    </a:solidFill>
                  </a:rPr>
                  <a:t>set </a:t>
                </a:r>
                <a:r>
                  <a:rPr lang="en-US" altLang="en-US" sz="2800" u="sng" dirty="0">
                    <a:solidFill>
                      <a:srgbClr val="FF00FF"/>
                    </a:solidFill>
                  </a:rPr>
                  <a:t>up</a:t>
                </a:r>
                <a:r>
                  <a:rPr lang="en-US" altLang="en-US" sz="2800" dirty="0">
                    <a:solidFill>
                      <a:srgbClr val="FF00FF"/>
                    </a:solidFill>
                  </a:rPr>
                  <a:t> the database</a:t>
                </a:r>
              </a:p>
            </p:txBody>
          </p:sp>
          <p:cxnSp>
            <p:nvCxnSpPr>
              <p:cNvPr id="6" name="Straight Arrow Connector 5"/>
              <p:cNvCxnSpPr/>
              <p:nvPr/>
            </p:nvCxnSpPr>
            <p:spPr>
              <a:xfrm flipV="1">
                <a:off x="5911902" y="860257"/>
                <a:ext cx="539041" cy="293468"/>
              </a:xfrm>
              <a:prstGeom prst="straightConnector1">
                <a:avLst/>
              </a:prstGeom>
              <a:ln w="76200" cmpd="sng">
                <a:solidFill>
                  <a:srgbClr val="FF00FF"/>
                </a:solidFill>
                <a:headEnd type="none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Rounded Rectangle 13"/>
            <p:cNvSpPr/>
            <p:nvPr/>
          </p:nvSpPr>
          <p:spPr>
            <a:xfrm>
              <a:off x="6533989" y="280952"/>
              <a:ext cx="2064737" cy="1269912"/>
            </a:xfrm>
            <a:prstGeom prst="roundRect">
              <a:avLst/>
            </a:prstGeom>
            <a:ln w="76200" cmpd="sng">
              <a:solidFill>
                <a:srgbClr val="FF00FF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Two key aspects of a DBMS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FFFF"/>
                </a:solidFill>
                <a:ea typeface="ＭＳ Ｐゴシック" charset="-128"/>
              </a:rPr>
              <a:t>Database model</a:t>
            </a:r>
            <a:r>
              <a:rPr lang="en-US" altLang="en-US">
                <a:ea typeface="ＭＳ Ｐゴシック" charset="-128"/>
              </a:rPr>
              <a:t>: How DB is structured and used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Examples: Relational, Object-Oriented, Hierarchical</a:t>
            </a:r>
          </a:p>
          <a:p>
            <a:pPr lvl="1"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r>
              <a:rPr lang="en-US" altLang="en-US">
                <a:solidFill>
                  <a:srgbClr val="00FFFF"/>
                </a:solidFill>
                <a:ea typeface="ＭＳ Ｐゴシック" charset="-128"/>
              </a:rPr>
              <a:t>Query language</a:t>
            </a:r>
            <a:r>
              <a:rPr lang="en-US" altLang="en-US">
                <a:ea typeface="ＭＳ Ｐゴシック" charset="-128"/>
              </a:rPr>
              <a:t>: Types of questions you can ask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Examples: SQL, XQuery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4703763"/>
            <a:ext cx="9144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Relational model + SQL is most common</a:t>
            </a:r>
          </a:p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and used by Rails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Relational Model Concepts</a:t>
            </a:r>
          </a:p>
        </p:txBody>
      </p:sp>
      <p:sp>
        <p:nvSpPr>
          <p:cNvPr id="23554" name="TextBox 5"/>
          <p:cNvSpPr txBox="1">
            <a:spLocks noChangeArrowheads="1"/>
          </p:cNvSpPr>
          <p:nvPr/>
        </p:nvSpPr>
        <p:spPr bwMode="auto">
          <a:xfrm>
            <a:off x="0" y="6600825"/>
            <a:ext cx="4283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404040"/>
                </a:solidFill>
              </a:rPr>
              <a:t>http://en.wikipedia.org/wiki/File:Relational_model_concepts.png</a:t>
            </a:r>
          </a:p>
        </p:txBody>
      </p:sp>
      <p:pic>
        <p:nvPicPr>
          <p:cNvPr id="2355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1562100"/>
            <a:ext cx="8721725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Custom 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CC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76200" cmpd="sng">
          <a:solidFill>
            <a:srgbClr val="FF00FF"/>
          </a:solidFill>
          <a:prstDash val="sysDash"/>
          <a:headEnd type="none"/>
          <a:tailEnd type="arrow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15178</TotalTime>
  <Words>645</Words>
  <Application>Microsoft Macintosh PowerPoint</Application>
  <PresentationFormat>On-screen Show (4:3)</PresentationFormat>
  <Paragraphs>267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Calibri</vt:lpstr>
      <vt:lpstr>Courier</vt:lpstr>
      <vt:lpstr>Lucida Blackletter</vt:lpstr>
      <vt:lpstr>ＭＳ Ｐゴシック</vt:lpstr>
      <vt:lpstr>Arial</vt:lpstr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use a DBMS?</vt:lpstr>
      <vt:lpstr>PowerPoint Presentation</vt:lpstr>
      <vt:lpstr>Two key aspects of a DBMS</vt:lpstr>
      <vt:lpstr>Relational Model Concepts</vt:lpstr>
      <vt:lpstr>Example Tables</vt:lpstr>
      <vt:lpstr>How DBs are used by apps</vt:lpstr>
      <vt:lpstr>CRUD-to-SQL Mapping</vt:lpstr>
      <vt:lpstr>Example SELECT Queries</vt:lpstr>
      <vt:lpstr>Rails Object-Relational Mapping (ORM)</vt:lpstr>
      <vt:lpstr>Quick Intro to UML Class Diagrams</vt:lpstr>
      <vt:lpstr>Classes Represent Sets of Possible Objects</vt:lpstr>
      <vt:lpstr>Example Mapping from Class to Table</vt:lpstr>
      <vt:lpstr>What do objects map to?</vt:lpstr>
      <vt:lpstr>What do objects map to?</vt:lpstr>
      <vt:lpstr>How to make a model class</vt:lpstr>
      <vt:lpstr>Appendix</vt:lpstr>
      <vt:lpstr>PowerPoint Presentation</vt:lpstr>
      <vt:lpstr>PowerPoint Presentation</vt:lpstr>
    </vt:vector>
  </TitlesOfParts>
  <Company>Oregon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Fleming</dc:creator>
  <cp:lastModifiedBy>Scott Fleming</cp:lastModifiedBy>
  <cp:revision>309</cp:revision>
  <dcterms:created xsi:type="dcterms:W3CDTF">2011-01-26T19:04:03Z</dcterms:created>
  <dcterms:modified xsi:type="dcterms:W3CDTF">2016-02-08T02:53:08Z</dcterms:modified>
</cp:coreProperties>
</file>