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50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30" r:id="rId25"/>
    <p:sldId id="343" r:id="rId26"/>
    <p:sldId id="326" r:id="rId27"/>
    <p:sldId id="318" r:id="rId28"/>
    <p:sldId id="327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5673"/>
  </p:normalViewPr>
  <p:slideViewPr>
    <p:cSldViewPr snapToGrid="0" snapToObjects="1">
      <p:cViewPr varScale="1">
        <p:scale>
          <a:sx n="103" d="100"/>
          <a:sy n="103" d="100"/>
        </p:scale>
        <p:origin x="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three levels of mastery, defined as:</a:t>
            </a:r>
          </a:p>
          <a:p>
            <a:r>
              <a:rPr lang="en-US" dirty="0" smtClean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 smtClean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 smtClean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numbers are similar: http://</a:t>
            </a:r>
            <a:r>
              <a:rPr lang="en-US" dirty="0" err="1" smtClean="0"/>
              <a:t>spectrum.ieee.org</a:t>
            </a:r>
            <a:r>
              <a:rPr lang="en-US" smtClean="0"/>
              <a:t>/computing/software/the-2015-top-ten-programming-languages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5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1/19/16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942685" y="2946811"/>
            <a:ext cx="54267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COMP/EECE </a:t>
            </a:r>
            <a:r>
              <a:rPr lang="en-US" altLang="en-US" sz="3200" dirty="0" smtClean="0"/>
              <a:t>7012:</a:t>
            </a:r>
            <a:br>
              <a:rPr lang="en-US" altLang="en-US" sz="3200" dirty="0" smtClean="0"/>
            </a:br>
            <a:r>
              <a:rPr lang="en-US" altLang="en-US" sz="3200" dirty="0" smtClean="0"/>
              <a:t>Foundations of</a:t>
            </a:r>
            <a:br>
              <a:rPr lang="en-US" altLang="en-US" sz="3200" dirty="0" smtClean="0"/>
            </a:br>
            <a:r>
              <a:rPr lang="en-US" altLang="en-US" sz="3200" dirty="0" smtClean="0"/>
              <a:t>Software </a:t>
            </a:r>
            <a:r>
              <a:rPr lang="en-US" altLang="en-US" sz="3200" dirty="0"/>
              <a:t>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Spring </a:t>
            </a:r>
            <a:r>
              <a:rPr lang="en-US" altLang="en-US" dirty="0" smtClean="0"/>
              <a:t>2016</a:t>
            </a:r>
            <a:endParaRPr lang="en-US" altLang="en-US" dirty="0"/>
          </a:p>
          <a:p>
            <a:pPr algn="r" eaLnBrk="1" hangingPunct="1"/>
            <a:r>
              <a:rPr lang="en-US" altLang="en-US" dirty="0" smtClean="0"/>
              <a:t>Dr. Scott </a:t>
            </a:r>
            <a:r>
              <a:rPr lang="en-US" altLang="en-US" dirty="0"/>
              <a:t>Fleming, Instructor</a:t>
            </a:r>
          </a:p>
          <a:p>
            <a:pPr algn="r" eaLnBrk="1" hangingPunct="1"/>
            <a:r>
              <a:rPr lang="en-US" altLang="en-US" dirty="0" err="1" smtClean="0"/>
              <a:t>Sharifa</a:t>
            </a:r>
            <a:r>
              <a:rPr lang="en-US" altLang="en-US" dirty="0" smtClean="0"/>
              <a:t> Begum, </a:t>
            </a:r>
            <a:r>
              <a:rPr lang="en-US" altLang="en-US" dirty="0" smtClean="0"/>
              <a:t>Teaching Assistant</a:t>
            </a:r>
            <a:br>
              <a:rPr lang="en-US" altLang="en-US" dirty="0" smtClean="0"/>
            </a:br>
            <a:r>
              <a:rPr lang="en-US" altLang="en-US" dirty="0" err="1" smtClean="0"/>
              <a:t>Hanwen</a:t>
            </a:r>
            <a:r>
              <a:rPr lang="en-US" altLang="en-US" dirty="0" smtClean="0"/>
              <a:t> Yu, </a:t>
            </a:r>
            <a:r>
              <a:rPr lang="en-US" altLang="en-US" dirty="0" smtClean="0"/>
              <a:t>Teaching Assistant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4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SWEBOK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(pronounced “SWEE-bock”)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u="sng" dirty="0" smtClean="0">
                <a:ea typeface="ＭＳ Ｐゴシック" charset="-128"/>
              </a:rPr>
              <a:t>S</a:t>
            </a:r>
            <a:r>
              <a:rPr lang="en-US" altLang="en-US" sz="2400" dirty="0" smtClean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 smtClean="0">
                <a:ea typeface="ＭＳ Ｐゴシック" charset="-128"/>
              </a:rPr>
              <a:t>www.computer.org</a:t>
            </a:r>
            <a:r>
              <a:rPr lang="en-US" altLang="en-US" sz="2400" dirty="0" smtClean="0">
                <a:ea typeface="ＭＳ Ｐゴシック" charset="-128"/>
              </a:rPr>
              <a:t>/web/</a:t>
            </a:r>
            <a:r>
              <a:rPr lang="en-US" altLang="en-US" sz="2400" dirty="0" err="1" smtClean="0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</a:t>
            </a:r>
            <a:r>
              <a:rPr lang="en-US" altLang="en-US" sz="2800" dirty="0" smtClean="0">
                <a:ea typeface="ＭＳ Ｐゴシック" charset="-128"/>
              </a:rPr>
              <a:t>(albeit circular) definition </a:t>
            </a:r>
            <a:r>
              <a:rPr lang="en-US" altLang="en-US" sz="2800" dirty="0">
                <a:ea typeface="ＭＳ Ｐゴシック" charset="-128"/>
              </a:rPr>
              <a:t>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</a:t>
              </a:r>
              <a:r>
                <a:rPr lang="en-US" altLang="en-US" sz="2800" smtClean="0">
                  <a:solidFill>
                    <a:srgbClr val="FF00FF"/>
                  </a:solidFill>
                </a:rPr>
                <a:t>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</a:t>
            </a:r>
            <a:r>
              <a:rPr lang="en-US" altLang="en-US" dirty="0" smtClean="0">
                <a:ea typeface="ＭＳ Ｐゴシック" charset="-128"/>
              </a:rPr>
              <a:t>you learn in this course?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DFF"/>
                </a:solidFill>
              </a:rPr>
              <a:t>Familiarity</a:t>
            </a:r>
            <a:endParaRPr lang="en-US" dirty="0" smtClean="0"/>
          </a:p>
          <a:p>
            <a:pPr lvl="1"/>
            <a:r>
              <a:rPr lang="en-US" dirty="0" smtClean="0"/>
              <a:t>Understand what </a:t>
            </a:r>
            <a:r>
              <a:rPr lang="en-US" dirty="0"/>
              <a:t>concept </a:t>
            </a:r>
            <a:r>
              <a:rPr lang="en-US" dirty="0" smtClean="0"/>
              <a:t>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</a:t>
            </a:r>
            <a:r>
              <a:rPr lang="en-US" u="sng" dirty="0"/>
              <a:t>how</a:t>
            </a:r>
            <a:r>
              <a:rPr lang="en-US" dirty="0"/>
              <a:t>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 smtClean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Which will be </a:t>
            </a:r>
            <a:r>
              <a:rPr lang="en-US" sz="3200" smtClean="0">
                <a:solidFill>
                  <a:srgbClr val="FF40FF"/>
                </a:solidFill>
              </a:rPr>
              <a:t>our focus?</a:t>
            </a:r>
            <a:endParaRPr lang="en-US" sz="320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40FF"/>
                  </a:solidFill>
                </a:rPr>
                <a:t>This one!</a:t>
              </a:r>
              <a:endParaRPr lang="en-US" sz="3200" dirty="0">
                <a:solidFill>
                  <a:srgbClr val="FF4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How do you learn usage?</a:t>
            </a:r>
            <a:endParaRPr lang="en-US" sz="3200" dirty="0">
              <a:solidFill>
                <a:srgbClr val="FF4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40FF"/>
                </a:solidFill>
              </a:rPr>
              <a:t>Practice!</a:t>
            </a:r>
            <a:endParaRPr lang="en-US" sz="4000" i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You’ll Practice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Significant software project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Every </a:t>
            </a:r>
            <a:r>
              <a:rPr lang="en-US" altLang="en-US" dirty="0">
                <a:ea typeface="ＭＳ Ｐゴシック" charset="-128"/>
              </a:rPr>
              <a:t>bit as </a:t>
            </a:r>
            <a:r>
              <a:rPr lang="en-US" altLang="en-US" dirty="0" smtClean="0">
                <a:ea typeface="ＭＳ Ｐゴシック" charset="-128"/>
              </a:rPr>
              <a:t>dynamic and interactive as </a:t>
            </a:r>
            <a:r>
              <a:rPr lang="en-US" altLang="en-US" dirty="0">
                <a:ea typeface="ＭＳ Ｐゴシック" charset="-128"/>
              </a:rPr>
              <a:t>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/>
          <p:cNvGrpSpPr>
            <a:grpSpLocks/>
          </p:cNvGrpSpPr>
          <p:nvPr/>
        </p:nvGrpSpPr>
        <p:grpSpPr bwMode="auto">
          <a:xfrm>
            <a:off x="908050" y="1211263"/>
            <a:ext cx="7447528" cy="5555436"/>
            <a:chOff x="1817668" y="1090837"/>
            <a:chExt cx="7445941" cy="5556625"/>
          </a:xfrm>
        </p:grpSpPr>
        <p:pic>
          <p:nvPicPr>
            <p:cNvPr id="4609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33"/>
            <a:stretch>
              <a:fillRect/>
            </a:stretch>
          </p:blipFill>
          <p:spPr bwMode="auto">
            <a:xfrm>
              <a:off x="3797770" y="1090837"/>
              <a:ext cx="5346230" cy="5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0" name="TextBox 4"/>
            <p:cNvSpPr txBox="1">
              <a:spLocks noChangeArrowheads="1"/>
            </p:cNvSpPr>
            <p:nvPr/>
          </p:nvSpPr>
          <p:spPr bwMode="auto">
            <a:xfrm>
              <a:off x="3940214" y="6370404"/>
              <a:ext cx="5323395" cy="27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1200" dirty="0" err="1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spectrum.ieee.org</a:t>
              </a:r>
              <a:r>
                <a:rPr lang="en-US" sz="12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/static/interactive-the-top-programming-languages (2014)</a:t>
              </a:r>
              <a:endPara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609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45"/>
            <a:stretch>
              <a:fillRect/>
            </a:stretch>
          </p:blipFill>
          <p:spPr bwMode="auto">
            <a:xfrm>
              <a:off x="1817668" y="1090837"/>
              <a:ext cx="1980102" cy="5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1075" y="3587750"/>
            <a:ext cx="1666875" cy="1884363"/>
            <a:chOff x="980715" y="3587776"/>
            <a:chExt cx="1666942" cy="1884481"/>
          </a:xfrm>
        </p:grpSpPr>
        <p:sp>
          <p:nvSpPr>
            <p:cNvPr id="9" name="Rounded Rectangle 8"/>
            <p:cNvSpPr/>
            <p:nvPr/>
          </p:nvSpPr>
          <p:spPr>
            <a:xfrm>
              <a:off x="980715" y="5064243"/>
              <a:ext cx="1163685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80715" y="3587776"/>
              <a:ext cx="1666942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6375" y="4086225"/>
            <a:ext cx="2692400" cy="406400"/>
            <a:chOff x="205886" y="4085747"/>
            <a:chExt cx="2693358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80862" y="4085747"/>
              <a:ext cx="1164052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05886" y="4098478"/>
              <a:ext cx="357315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2541930" y="4095295"/>
              <a:ext cx="357314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184615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Rails Web App Boot Camp </a:t>
            </a:r>
            <a:r>
              <a:rPr lang="en-US" dirty="0" smtClean="0">
                <a:ea typeface="+mn-ea"/>
                <a:cs typeface="+mn-cs"/>
              </a:rPr>
              <a:t>(7 </a:t>
            </a:r>
            <a:r>
              <a:rPr lang="en-US" dirty="0" smtClean="0">
                <a:ea typeface="+mn-ea"/>
                <a:cs typeface="+mn-cs"/>
              </a:rPr>
              <a:t>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Weekly Homework</a:t>
            </a:r>
            <a:endParaRPr lang="en-US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Initial </a:t>
            </a:r>
            <a:r>
              <a:rPr lang="en-US" dirty="0" smtClean="0">
                <a:ea typeface="+mn-ea"/>
              </a:rPr>
              <a:t>Planning (2 </a:t>
            </a:r>
            <a:r>
              <a:rPr lang="en-US" dirty="0" smtClean="0">
                <a:ea typeface="+mn-ea"/>
              </a:rPr>
              <a:t>weeks)</a:t>
            </a:r>
            <a:endParaRPr lang="en-US" dirty="0">
              <a:ea typeface="+mn-ea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1 </a:t>
            </a:r>
            <a:r>
              <a:rPr lang="en-US" dirty="0" smtClean="0">
                <a:ea typeface="+mn-ea"/>
              </a:rPr>
              <a:t>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2 </a:t>
            </a:r>
            <a:r>
              <a:rPr lang="en-US" dirty="0" smtClean="0">
                <a:ea typeface="+mn-ea"/>
              </a:rPr>
              <a:t>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</a:t>
            </a:r>
            <a:r>
              <a:rPr lang="en-US" dirty="0" smtClean="0"/>
              <a:t>exams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Each project iteration ends with demos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Grading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5417"/>
            <a:ext cx="4038600" cy="512188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40% Team Project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Initial Planning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5% Team Milestone 0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2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2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8% Final Product (team)</a:t>
            </a:r>
            <a:endParaRPr lang="en-US" altLang="en-US" dirty="0" smtClean="0">
              <a:ea typeface="ＭＳ Ｐゴシック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ea typeface="ＭＳ Ｐゴシック" charset="-128"/>
              </a:rPr>
              <a:t>5% A&amp;B (individual)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5417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36</a:t>
            </a:r>
            <a:r>
              <a:rPr lang="en-US" altLang="en-US" dirty="0">
                <a:ea typeface="ＭＳ Ｐゴシック" charset="-128"/>
              </a:rPr>
              <a:t>% Exams (18% ea.)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14% Homework and Quizzes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10%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Policies of Interest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149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cheating!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 use plagiarism detection system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Participate! (or lose participation point)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here at beginning of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Stay until the end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engaged in between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Expect seating </a:t>
            </a:r>
            <a:r>
              <a:rPr lang="en-US" altLang="en-US" dirty="0" smtClean="0">
                <a:ea typeface="ＭＳ Ｐゴシック" charset="-128"/>
              </a:rPr>
              <a:t>chart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Bring laptops, 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3-08-26 at 12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0175"/>
            <a:ext cx="821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26 at 12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165725"/>
            <a:ext cx="3657600" cy="13843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3-08-26 at 1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892550"/>
            <a:ext cx="713740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513" y="2052638"/>
            <a:ext cx="7397750" cy="862012"/>
          </a:xfrm>
          <a:prstGeom prst="ellipse">
            <a:avLst/>
          </a:prstGeom>
          <a:noFill/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0" y="6578600"/>
            <a:ext cx="5678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http://www.cbc.ca/news/technology/story/2013/08/14/technology-laptop-grades.html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tour the course web pages and see what’s coming up…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116</TotalTime>
  <Words>1043</Words>
  <Application>Microsoft Macintosh PowerPoint</Application>
  <PresentationFormat>On-screen Show (4:3)</PresentationFormat>
  <Paragraphs>202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ＭＳ Ｐゴシック</vt:lpstr>
      <vt:lpstr>Arial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Grading</vt:lpstr>
      <vt:lpstr>Policies of Interest</vt:lpstr>
      <vt:lpstr>PowerPoint Presentation</vt:lpstr>
      <vt:lpstr>Let’s tour the course web pages and see what’s coming up…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43</cp:revision>
  <dcterms:created xsi:type="dcterms:W3CDTF">2016-01-19T22:57:32Z</dcterms:created>
  <dcterms:modified xsi:type="dcterms:W3CDTF">2016-01-20T04:38:09Z</dcterms:modified>
</cp:coreProperties>
</file>