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8" r:id="rId2"/>
    <p:sldId id="256" r:id="rId3"/>
    <p:sldId id="257" r:id="rId4"/>
    <p:sldId id="258" r:id="rId5"/>
    <p:sldId id="264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2" d="100"/>
          <a:sy n="122" d="100"/>
        </p:scale>
        <p:origin x="-7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B249-C5B5-CE4F-9255-7893BD481237}" type="datetimeFigureOut">
              <a:rPr lang="en-US" smtClean="0"/>
              <a:t>11/28/11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A081-52C4-4F4D-9F6A-6A15AB9A8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9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B249-C5B5-CE4F-9255-7893BD481237}" type="datetimeFigureOut">
              <a:rPr lang="en-US" smtClean="0"/>
              <a:t>11/28/11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A081-52C4-4F4D-9F6A-6A15AB9A8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07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B249-C5B5-CE4F-9255-7893BD481237}" type="datetimeFigureOut">
              <a:rPr lang="en-US" smtClean="0"/>
              <a:t>11/28/11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A081-52C4-4F4D-9F6A-6A15AB9A8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68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91440" indent="-91440"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B249-C5B5-CE4F-9255-7893BD481237}" type="datetimeFigureOut">
              <a:rPr lang="en-US" smtClean="0"/>
              <a:t>11/28/11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A081-52C4-4F4D-9F6A-6A15AB9A8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62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B249-C5B5-CE4F-9255-7893BD481237}" type="datetimeFigureOut">
              <a:rPr lang="en-US" smtClean="0"/>
              <a:t>11/28/11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A081-52C4-4F4D-9F6A-6A15AB9A8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43860"/>
            <a:ext cx="4038600" cy="5182303"/>
          </a:xfrm>
        </p:spPr>
        <p:txBody>
          <a:bodyPr/>
          <a:lstStyle>
            <a:lvl1pPr marL="91440" indent="-91440"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43860"/>
            <a:ext cx="4038600" cy="5182303"/>
          </a:xfrm>
        </p:spPr>
        <p:txBody>
          <a:bodyPr/>
          <a:lstStyle>
            <a:lvl1pPr marL="91440" indent="-91440"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B249-C5B5-CE4F-9255-7893BD481237}" type="datetimeFigureOut">
              <a:rPr lang="en-US" smtClean="0"/>
              <a:t>11/28/11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A081-52C4-4F4D-9F6A-6A15AB9A8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51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B249-C5B5-CE4F-9255-7893BD481237}" type="datetimeFigureOut">
              <a:rPr lang="en-US" smtClean="0"/>
              <a:t>11/28/11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A081-52C4-4F4D-9F6A-6A15AB9A8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811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B249-C5B5-CE4F-9255-7893BD481237}" type="datetimeFigureOut">
              <a:rPr lang="en-US" smtClean="0"/>
              <a:t>11/28/11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A081-52C4-4F4D-9F6A-6A15AB9A8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53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B249-C5B5-CE4F-9255-7893BD481237}" type="datetimeFigureOut">
              <a:rPr lang="en-US" smtClean="0"/>
              <a:t>11/28/11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A081-52C4-4F4D-9F6A-6A15AB9A8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22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B249-C5B5-CE4F-9255-7893BD481237}" type="datetimeFigureOut">
              <a:rPr lang="en-US" smtClean="0"/>
              <a:t>11/28/11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A081-52C4-4F4D-9F6A-6A15AB9A8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82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6B249-C5B5-CE4F-9255-7893BD481237}" type="datetimeFigureOut">
              <a:rPr lang="en-US" smtClean="0"/>
              <a:t>11/28/11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BA081-52C4-4F4D-9F6A-6A15AB9A85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133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453966" cy="94386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943860"/>
            <a:ext cx="8453967" cy="569189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635750"/>
            <a:ext cx="2590800" cy="222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FE6B249-C5B5-CE4F-9255-7893BD481237}" type="datetimeFigureOut">
              <a:rPr lang="en-US" smtClean="0"/>
              <a:pPr/>
              <a:t>11/28/11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635750"/>
            <a:ext cx="2895600" cy="222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635750"/>
            <a:ext cx="2590800" cy="222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5CBA081-52C4-4F4D-9F6A-6A15AB9A85E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30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rgbClr val="008000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457200" rtl="0" eaLnBrk="1" latinLnBrk="0" hangingPunct="1">
        <a:spcBef>
          <a:spcPct val="20000"/>
        </a:spcBef>
        <a:buSzPct val="25000"/>
        <a:buFontTx/>
        <a:buBlip>
          <a:blip r:embed="rId13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SzPct val="100000"/>
        <a:buFont typeface="Lucida Grande"/>
        <a:buChar char="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8415" b="807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512233"/>
            <a:ext cx="7772400" cy="136207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4800" dirty="0" smtClean="0">
                <a:solidFill>
                  <a:schemeClr val="bg1"/>
                </a:solidFill>
              </a:rPr>
              <a:t>OO Design Revisited</a:t>
            </a:r>
            <a:endParaRPr lang="en-US" sz="48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12924" y="6576368"/>
            <a:ext cx="4432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ndale Mono"/>
                <a:cs typeface="Andale Mono"/>
              </a:rPr>
              <a:t>http://</a:t>
            </a:r>
            <a:r>
              <a:rPr lang="en-US" sz="12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Andale Mono"/>
                <a:cs typeface="Andale Mono"/>
              </a:rPr>
              <a:t>www.flickr.com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ndale Mono"/>
                <a:cs typeface="Andale Mono"/>
              </a:rPr>
              <a:t>/photos/packet/319420138/</a:t>
            </a:r>
          </a:p>
        </p:txBody>
      </p:sp>
    </p:spTree>
    <p:extLst>
      <p:ext uri="{BB962C8B-B14F-4D97-AF65-F5344CB8AC3E}">
        <p14:creationId xmlns:p14="http://schemas.microsoft.com/office/powerpoint/2010/main" val="1418971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coupling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90"/>
                </a:solidFill>
              </a:rPr>
              <a:t>Defn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  <a:r>
              <a:rPr lang="en-US" dirty="0" smtClean="0"/>
              <a:t> Passing primitive data between components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61435" y="1578686"/>
            <a:ext cx="6648875" cy="4801315"/>
          </a:xfrm>
          <a:prstGeom prst="rect">
            <a:avLst/>
          </a:prstGeom>
          <a:solidFill>
            <a:srgbClr val="C6D9F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ndale Mono"/>
                <a:cs typeface="Andale Mono"/>
              </a:rPr>
              <a:t>public class Employee {</a:t>
            </a:r>
          </a:p>
          <a:p>
            <a:r>
              <a:rPr lang="en-US" dirty="0">
                <a:latin typeface="Andale Mono"/>
                <a:cs typeface="Andale Mono"/>
              </a:rPr>
              <a:t>	public String name;</a:t>
            </a:r>
          </a:p>
          <a:p>
            <a:r>
              <a:rPr lang="en-US" dirty="0">
                <a:latin typeface="Andale Mono"/>
                <a:cs typeface="Andale Mono"/>
              </a:rPr>
              <a:t>	public double salary;</a:t>
            </a:r>
          </a:p>
          <a:p>
            <a:r>
              <a:rPr lang="en-US" dirty="0">
                <a:latin typeface="Andale Mono"/>
                <a:cs typeface="Andale Mono"/>
              </a:rPr>
              <a:t>	...</a:t>
            </a:r>
          </a:p>
          <a:p>
            <a:r>
              <a:rPr lang="en-US" dirty="0">
                <a:latin typeface="Andale Mono"/>
                <a:cs typeface="Andale Mono"/>
              </a:rPr>
              <a:t>}</a:t>
            </a:r>
          </a:p>
          <a:p>
            <a:endParaRPr lang="en-US" dirty="0">
              <a:latin typeface="Andale Mono"/>
              <a:cs typeface="Andale Mono"/>
            </a:endParaRPr>
          </a:p>
          <a:p>
            <a:r>
              <a:rPr lang="en-US" dirty="0">
                <a:latin typeface="Andale Mono"/>
                <a:cs typeface="Andale Mono"/>
              </a:rPr>
              <a:t>public class </a:t>
            </a:r>
            <a:r>
              <a:rPr lang="en-US" dirty="0" err="1">
                <a:latin typeface="Andale Mono"/>
                <a:cs typeface="Andale Mono"/>
              </a:rPr>
              <a:t>SalaryProcessor</a:t>
            </a:r>
            <a:r>
              <a:rPr lang="en-US" dirty="0">
                <a:latin typeface="Andale Mono"/>
                <a:cs typeface="Andale Mono"/>
              </a:rPr>
              <a:t> {</a:t>
            </a:r>
          </a:p>
          <a:p>
            <a:r>
              <a:rPr lang="en-US" dirty="0">
                <a:latin typeface="Andale Mono"/>
                <a:cs typeface="Andale Mono"/>
              </a:rPr>
              <a:t>	public void </a:t>
            </a:r>
            <a:r>
              <a:rPr lang="en-US" dirty="0" err="1">
                <a:latin typeface="Andale Mono"/>
                <a:cs typeface="Andale Mono"/>
              </a:rPr>
              <a:t>processSalary</a:t>
            </a:r>
            <a:r>
              <a:rPr lang="en-US" dirty="0" smtClean="0">
                <a:latin typeface="Andale Mono"/>
                <a:cs typeface="Andale Mono"/>
              </a:rPr>
              <a:t>(double salary) </a:t>
            </a:r>
            <a:r>
              <a:rPr lang="en-US" dirty="0">
                <a:latin typeface="Andale Mono"/>
                <a:cs typeface="Andale Mono"/>
              </a:rPr>
              <a:t>{</a:t>
            </a:r>
          </a:p>
          <a:p>
            <a:r>
              <a:rPr lang="en-US" dirty="0">
                <a:latin typeface="Andale Mono"/>
                <a:cs typeface="Andale Mono"/>
              </a:rPr>
              <a:t>		... do stuff </a:t>
            </a:r>
            <a:r>
              <a:rPr lang="en-US" dirty="0" smtClean="0">
                <a:latin typeface="Andale Mono"/>
                <a:cs typeface="Andale Mono"/>
              </a:rPr>
              <a:t>with a copy of </a:t>
            </a:r>
            <a:r>
              <a:rPr lang="en-US" dirty="0" err="1" smtClean="0">
                <a:latin typeface="Andale Mono"/>
                <a:cs typeface="Andale Mono"/>
              </a:rPr>
              <a:t>e.salary</a:t>
            </a:r>
            <a:r>
              <a:rPr lang="en-US" dirty="0" smtClean="0">
                <a:latin typeface="Andale Mono"/>
                <a:cs typeface="Andale Mono"/>
              </a:rPr>
              <a:t> </a:t>
            </a:r>
            <a:r>
              <a:rPr lang="en-US" dirty="0">
                <a:latin typeface="Andale Mono"/>
                <a:cs typeface="Andale Mono"/>
              </a:rPr>
              <a:t>...</a:t>
            </a:r>
          </a:p>
          <a:p>
            <a:r>
              <a:rPr lang="en-US" dirty="0">
                <a:latin typeface="Andale Mono"/>
                <a:cs typeface="Andale Mono"/>
              </a:rPr>
              <a:t>	}</a:t>
            </a:r>
          </a:p>
          <a:p>
            <a:r>
              <a:rPr lang="en-US" dirty="0">
                <a:latin typeface="Andale Mono"/>
                <a:cs typeface="Andale Mono"/>
              </a:rPr>
              <a:t>}</a:t>
            </a:r>
          </a:p>
          <a:p>
            <a:endParaRPr lang="en-US" dirty="0">
              <a:latin typeface="Andale Mono"/>
              <a:cs typeface="Andale Mono"/>
            </a:endParaRPr>
          </a:p>
          <a:p>
            <a:r>
              <a:rPr lang="en-US" dirty="0">
                <a:latin typeface="Andale Mono"/>
                <a:cs typeface="Andale Mono"/>
              </a:rPr>
              <a:t>public class </a:t>
            </a:r>
            <a:r>
              <a:rPr lang="en-US" dirty="0" err="1">
                <a:latin typeface="Andale Mono"/>
                <a:cs typeface="Andale Mono"/>
              </a:rPr>
              <a:t>NameProcessor</a:t>
            </a:r>
            <a:r>
              <a:rPr lang="en-US" dirty="0">
                <a:latin typeface="Andale Mono"/>
                <a:cs typeface="Andale Mono"/>
              </a:rPr>
              <a:t> {</a:t>
            </a:r>
          </a:p>
          <a:p>
            <a:r>
              <a:rPr lang="en-US" dirty="0">
                <a:latin typeface="Andale Mono"/>
                <a:cs typeface="Andale Mono"/>
              </a:rPr>
              <a:t>	public void </a:t>
            </a:r>
            <a:r>
              <a:rPr lang="en-US" dirty="0" err="1">
                <a:latin typeface="Andale Mono"/>
                <a:cs typeface="Andale Mono"/>
              </a:rPr>
              <a:t>processName</a:t>
            </a:r>
            <a:r>
              <a:rPr lang="en-US" dirty="0" smtClean="0">
                <a:latin typeface="Andale Mono"/>
                <a:cs typeface="Andale Mono"/>
              </a:rPr>
              <a:t>(String name) </a:t>
            </a:r>
            <a:r>
              <a:rPr lang="en-US" dirty="0">
                <a:latin typeface="Andale Mono"/>
                <a:cs typeface="Andale Mono"/>
              </a:rPr>
              <a:t>{</a:t>
            </a:r>
          </a:p>
          <a:p>
            <a:r>
              <a:rPr lang="en-US" dirty="0">
                <a:latin typeface="Andale Mono"/>
                <a:cs typeface="Andale Mono"/>
              </a:rPr>
              <a:t>		... do stuff </a:t>
            </a:r>
            <a:r>
              <a:rPr lang="en-US" dirty="0" smtClean="0">
                <a:latin typeface="Andale Mono"/>
                <a:cs typeface="Andale Mono"/>
              </a:rPr>
              <a:t>with a copy of </a:t>
            </a:r>
            <a:r>
              <a:rPr lang="en-US" dirty="0" err="1" smtClean="0">
                <a:latin typeface="Andale Mono"/>
                <a:cs typeface="Andale Mono"/>
              </a:rPr>
              <a:t>e.name</a:t>
            </a:r>
            <a:r>
              <a:rPr lang="en-US" dirty="0" smtClean="0">
                <a:latin typeface="Andale Mono"/>
                <a:cs typeface="Andale Mono"/>
              </a:rPr>
              <a:t> </a:t>
            </a:r>
            <a:r>
              <a:rPr lang="en-US" dirty="0">
                <a:latin typeface="Andale Mono"/>
                <a:cs typeface="Andale Mono"/>
              </a:rPr>
              <a:t>...</a:t>
            </a:r>
          </a:p>
          <a:p>
            <a:r>
              <a:rPr lang="en-US" dirty="0">
                <a:latin typeface="Andale Mono"/>
                <a:cs typeface="Andale Mono"/>
              </a:rPr>
              <a:t>	}</a:t>
            </a:r>
          </a:p>
          <a:p>
            <a:r>
              <a:rPr lang="en-US" dirty="0" smtClean="0">
                <a:latin typeface="Andale Mono"/>
                <a:cs typeface="Andale Mono"/>
              </a:rPr>
              <a:t>}</a:t>
            </a:r>
            <a:endParaRPr lang="en-US" dirty="0"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2381482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Cohesion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90"/>
                </a:solidFill>
              </a:rPr>
              <a:t>Defn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  <a:r>
              <a:rPr lang="en-US" dirty="0" smtClean="0"/>
              <a:t> Degree to which internal parts of a component are related</a:t>
            </a:r>
          </a:p>
          <a:p>
            <a:endParaRPr lang="en-US" dirty="0"/>
          </a:p>
          <a:p>
            <a:r>
              <a:rPr lang="en-US" dirty="0" smtClean="0"/>
              <a:t>Low cohesion drawbacks: Similar to tight coupling because you’ve essentially created tight coupling among code that could have been separated into components and loosely coupled</a:t>
            </a:r>
          </a:p>
          <a:p>
            <a:pPr lvl="1"/>
            <a:r>
              <a:rPr lang="en-US" dirty="0" smtClean="0"/>
              <a:t>Spaghetti code (things get wild within the component)</a:t>
            </a:r>
          </a:p>
          <a:p>
            <a:pPr lvl="1"/>
            <a:r>
              <a:rPr lang="en-US" dirty="0" smtClean="0"/>
              <a:t>Poor reusability</a:t>
            </a:r>
          </a:p>
          <a:p>
            <a:pPr lvl="1"/>
            <a:r>
              <a:rPr lang="en-US" dirty="0" smtClean="0"/>
              <a:t>Changes to component require inspecting/modifying more code</a:t>
            </a:r>
          </a:p>
          <a:p>
            <a:pPr lvl="1"/>
            <a:r>
              <a:rPr lang="en-US" dirty="0" smtClean="0"/>
              <a:t>Performance suffers</a:t>
            </a:r>
          </a:p>
        </p:txBody>
      </p:sp>
    </p:spTree>
    <p:extLst>
      <p:ext uri="{BB962C8B-B14F-4D97-AF65-F5344CB8AC3E}">
        <p14:creationId xmlns:p14="http://schemas.microsoft.com/office/powerpoint/2010/main" val="3491416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 the types of cohesion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Coincidental</a:t>
            </a:r>
          </a:p>
          <a:p>
            <a:endParaRPr lang="en-US" dirty="0" smtClean="0"/>
          </a:p>
          <a:p>
            <a:r>
              <a:rPr lang="en-US" dirty="0" smtClean="0"/>
              <a:t>Logical</a:t>
            </a:r>
          </a:p>
          <a:p>
            <a:endParaRPr lang="en-US" dirty="0" smtClean="0"/>
          </a:p>
          <a:p>
            <a:r>
              <a:rPr lang="en-US" dirty="0" smtClean="0"/>
              <a:t>Temporal</a:t>
            </a:r>
          </a:p>
          <a:p>
            <a:endParaRPr lang="en-US" dirty="0" smtClean="0"/>
          </a:p>
          <a:p>
            <a:r>
              <a:rPr lang="en-US" dirty="0" smtClean="0"/>
              <a:t>Procedural</a:t>
            </a:r>
          </a:p>
          <a:p>
            <a:endParaRPr lang="en-US" dirty="0" smtClean="0"/>
          </a:p>
          <a:p>
            <a:r>
              <a:rPr lang="en-US" dirty="0" smtClean="0"/>
              <a:t>Communicational</a:t>
            </a:r>
          </a:p>
          <a:p>
            <a:endParaRPr lang="en-US" dirty="0" smtClean="0"/>
          </a:p>
          <a:p>
            <a:r>
              <a:rPr lang="en-US" dirty="0" smtClean="0"/>
              <a:t>Functional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Less cohesive (worse)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More cohesive (better)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11716" y="1206003"/>
            <a:ext cx="0" cy="5143786"/>
          </a:xfrm>
          <a:prstGeom prst="straightConnector1">
            <a:avLst/>
          </a:prstGeom>
          <a:ln w="158750">
            <a:solidFill>
              <a:srgbClr val="660066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785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Coincidental cohesion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90"/>
                </a:solidFill>
              </a:rPr>
              <a:t>Defn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  <a:r>
              <a:rPr lang="en-US" dirty="0" smtClean="0"/>
              <a:t> Parts unrelated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9408" y="1718750"/>
            <a:ext cx="8865227" cy="2862323"/>
          </a:xfrm>
          <a:prstGeom prst="rect">
            <a:avLst/>
          </a:prstGeom>
          <a:solidFill>
            <a:srgbClr val="C6D9F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ndale Mono"/>
                <a:cs typeface="Andale Mono"/>
              </a:rPr>
              <a:t>public class </a:t>
            </a:r>
            <a:r>
              <a:rPr lang="en-US" dirty="0" err="1">
                <a:latin typeface="Andale Mono"/>
                <a:cs typeface="Andale Mono"/>
              </a:rPr>
              <a:t>MyMain</a:t>
            </a:r>
            <a:r>
              <a:rPr lang="en-US" dirty="0">
                <a:latin typeface="Andale Mono"/>
                <a:cs typeface="Andale Mono"/>
              </a:rPr>
              <a:t> {</a:t>
            </a:r>
          </a:p>
          <a:p>
            <a:endParaRPr lang="en-US" dirty="0">
              <a:latin typeface="Andale Mono"/>
              <a:cs typeface="Andale Mono"/>
            </a:endParaRPr>
          </a:p>
          <a:p>
            <a:r>
              <a:rPr lang="en-US" dirty="0">
                <a:latin typeface="Andale Mono"/>
                <a:cs typeface="Andale Mono"/>
              </a:rPr>
              <a:t>	public static void main(String[] </a:t>
            </a:r>
            <a:r>
              <a:rPr lang="en-US" dirty="0" err="1">
                <a:latin typeface="Andale Mono"/>
                <a:cs typeface="Andale Mono"/>
              </a:rPr>
              <a:t>args</a:t>
            </a:r>
            <a:r>
              <a:rPr lang="en-US" dirty="0">
                <a:latin typeface="Andale Mono"/>
                <a:cs typeface="Andale Mono"/>
              </a:rPr>
              <a:t>) {</a:t>
            </a:r>
          </a:p>
          <a:p>
            <a:r>
              <a:rPr lang="en-US" dirty="0">
                <a:latin typeface="Andale Mono"/>
                <a:cs typeface="Andale Mono"/>
              </a:rPr>
              <a:t>		... logic for </a:t>
            </a:r>
            <a:r>
              <a:rPr lang="en-US" dirty="0" err="1">
                <a:latin typeface="Andale Mono"/>
                <a:cs typeface="Andale Mono"/>
              </a:rPr>
              <a:t>arg</a:t>
            </a:r>
            <a:r>
              <a:rPr lang="en-US" dirty="0">
                <a:latin typeface="Andale Mono"/>
                <a:cs typeface="Andale Mono"/>
              </a:rPr>
              <a:t> processing ...</a:t>
            </a:r>
          </a:p>
          <a:p>
            <a:r>
              <a:rPr lang="en-US" dirty="0">
                <a:latin typeface="Andale Mono"/>
                <a:cs typeface="Andale Mono"/>
              </a:rPr>
              <a:t>		... logic for opening input streams and reading data ...</a:t>
            </a:r>
          </a:p>
          <a:p>
            <a:r>
              <a:rPr lang="en-US" dirty="0">
                <a:latin typeface="Andale Mono"/>
                <a:cs typeface="Andale Mono"/>
              </a:rPr>
              <a:t>		... logic for processing data ...</a:t>
            </a:r>
          </a:p>
          <a:p>
            <a:r>
              <a:rPr lang="en-US" dirty="0">
                <a:latin typeface="Andale Mono"/>
                <a:cs typeface="Andale Mono"/>
              </a:rPr>
              <a:t>		... logic for closing streams and cleanup ...</a:t>
            </a:r>
          </a:p>
          <a:p>
            <a:r>
              <a:rPr lang="en-US" dirty="0">
                <a:latin typeface="Andale Mono"/>
                <a:cs typeface="Andale Mono"/>
              </a:rPr>
              <a:t>	}</a:t>
            </a:r>
          </a:p>
          <a:p>
            <a:endParaRPr lang="en-US" dirty="0">
              <a:latin typeface="Andale Mono"/>
              <a:cs typeface="Andale Mono"/>
            </a:endParaRPr>
          </a:p>
          <a:p>
            <a:r>
              <a:rPr lang="en-US" dirty="0">
                <a:latin typeface="Andale Mono"/>
                <a:cs typeface="Andale Mono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664707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Logical cohesion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90"/>
                </a:solidFill>
              </a:rPr>
              <a:t>Defn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  <a:r>
              <a:rPr lang="en-US" dirty="0" smtClean="0"/>
              <a:t> Parts grouped because they fit into a logical category (e.g., they do the same type of thing)</a:t>
            </a:r>
          </a:p>
          <a:p>
            <a:pPr lvl="1"/>
            <a:r>
              <a:rPr lang="en-US" dirty="0" smtClean="0"/>
              <a:t>However, they may be very different otherwise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47656" y="2340018"/>
            <a:ext cx="6325733" cy="1754327"/>
          </a:xfrm>
          <a:prstGeom prst="rect">
            <a:avLst/>
          </a:prstGeom>
          <a:solidFill>
            <a:srgbClr val="C6D9F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ndale Mono"/>
                <a:cs typeface="Andale Mono"/>
              </a:rPr>
              <a:t>public class </a:t>
            </a:r>
            <a:r>
              <a:rPr lang="en-US" dirty="0" err="1" smtClean="0">
                <a:latin typeface="Andale Mono"/>
                <a:cs typeface="Andale Mono"/>
              </a:rPr>
              <a:t>InputHandler</a:t>
            </a:r>
            <a:r>
              <a:rPr lang="en-US" dirty="0" smtClean="0">
                <a:latin typeface="Andale Mono"/>
                <a:cs typeface="Andale Mono"/>
              </a:rPr>
              <a:t> </a:t>
            </a:r>
            <a:r>
              <a:rPr lang="en-US" dirty="0">
                <a:latin typeface="Andale Mono"/>
                <a:cs typeface="Andale Mono"/>
              </a:rPr>
              <a:t>{</a:t>
            </a:r>
          </a:p>
          <a:p>
            <a:r>
              <a:rPr lang="en-US" dirty="0">
                <a:latin typeface="Andale Mono"/>
                <a:cs typeface="Andale Mono"/>
              </a:rPr>
              <a:t>	public void </a:t>
            </a:r>
            <a:r>
              <a:rPr lang="en-US" dirty="0" err="1" smtClean="0">
                <a:latin typeface="Andale Mono"/>
                <a:cs typeface="Andale Mono"/>
              </a:rPr>
              <a:t>handleDiskInput</a:t>
            </a:r>
            <a:r>
              <a:rPr lang="en-US" dirty="0">
                <a:latin typeface="Andale Mono"/>
                <a:cs typeface="Andale Mono"/>
              </a:rPr>
              <a:t>() {...}</a:t>
            </a:r>
          </a:p>
          <a:p>
            <a:r>
              <a:rPr lang="en-US" dirty="0">
                <a:latin typeface="Andale Mono"/>
                <a:cs typeface="Andale Mono"/>
              </a:rPr>
              <a:t>	public void </a:t>
            </a:r>
            <a:r>
              <a:rPr lang="en-US" dirty="0" err="1" smtClean="0">
                <a:latin typeface="Andale Mono"/>
                <a:cs typeface="Andale Mono"/>
              </a:rPr>
              <a:t>handleKeyboardInput</a:t>
            </a:r>
            <a:r>
              <a:rPr lang="en-US" dirty="0">
                <a:latin typeface="Andale Mono"/>
                <a:cs typeface="Andale Mono"/>
              </a:rPr>
              <a:t>() {...}</a:t>
            </a:r>
          </a:p>
          <a:p>
            <a:r>
              <a:rPr lang="en-US" dirty="0">
                <a:latin typeface="Andale Mono"/>
                <a:cs typeface="Andale Mono"/>
              </a:rPr>
              <a:t>	public void </a:t>
            </a:r>
            <a:r>
              <a:rPr lang="en-US" dirty="0" err="1" smtClean="0">
                <a:latin typeface="Andale Mono"/>
                <a:cs typeface="Andale Mono"/>
              </a:rPr>
              <a:t>handleControllerInput</a:t>
            </a:r>
            <a:r>
              <a:rPr lang="en-US" dirty="0">
                <a:latin typeface="Andale Mono"/>
                <a:cs typeface="Andale Mono"/>
              </a:rPr>
              <a:t>() {...}</a:t>
            </a:r>
          </a:p>
          <a:p>
            <a:r>
              <a:rPr lang="en-US" dirty="0">
                <a:latin typeface="Andale Mono"/>
                <a:cs typeface="Andale Mono"/>
              </a:rPr>
              <a:t>	public void </a:t>
            </a:r>
            <a:r>
              <a:rPr lang="en-US" dirty="0" err="1" smtClean="0">
                <a:latin typeface="Andale Mono"/>
                <a:cs typeface="Andale Mono"/>
              </a:rPr>
              <a:t>handleMouseInput</a:t>
            </a:r>
            <a:r>
              <a:rPr lang="en-US" dirty="0">
                <a:latin typeface="Andale Mono"/>
                <a:cs typeface="Andale Mono"/>
              </a:rPr>
              <a:t>() {...}</a:t>
            </a:r>
          </a:p>
          <a:p>
            <a:r>
              <a:rPr lang="en-US" dirty="0">
                <a:latin typeface="Andale Mono"/>
                <a:cs typeface="Andale Mono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809249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cohesion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90"/>
                </a:solidFill>
              </a:rPr>
              <a:t>Defn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  <a:r>
              <a:rPr lang="en-US" dirty="0" smtClean="0"/>
              <a:t> Parts grouped because of when they’re executed/used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39028" y="1718750"/>
            <a:ext cx="5494601" cy="3693319"/>
          </a:xfrm>
          <a:prstGeom prst="rect">
            <a:avLst/>
          </a:prstGeom>
          <a:solidFill>
            <a:srgbClr val="C6D9F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ndale Mono"/>
                <a:cs typeface="Andale Mono"/>
              </a:rPr>
              <a:t>public class Startup {</a:t>
            </a:r>
          </a:p>
          <a:p>
            <a:r>
              <a:rPr lang="en-US" dirty="0">
                <a:latin typeface="Andale Mono"/>
                <a:cs typeface="Andale Mono"/>
              </a:rPr>
              <a:t>	public void </a:t>
            </a:r>
            <a:r>
              <a:rPr lang="en-US" dirty="0" err="1">
                <a:latin typeface="Andale Mono"/>
                <a:cs typeface="Andale Mono"/>
              </a:rPr>
              <a:t>processArgs</a:t>
            </a:r>
            <a:r>
              <a:rPr lang="en-US" dirty="0">
                <a:latin typeface="Andale Mono"/>
                <a:cs typeface="Andale Mono"/>
              </a:rPr>
              <a:t>() {...}</a:t>
            </a:r>
          </a:p>
          <a:p>
            <a:r>
              <a:rPr lang="en-US" dirty="0">
                <a:latin typeface="Andale Mono"/>
                <a:cs typeface="Andale Mono"/>
              </a:rPr>
              <a:t>	public void </a:t>
            </a:r>
            <a:r>
              <a:rPr lang="en-US" dirty="0" err="1">
                <a:latin typeface="Andale Mono"/>
                <a:cs typeface="Andale Mono"/>
              </a:rPr>
              <a:t>readConfig</a:t>
            </a:r>
            <a:r>
              <a:rPr lang="en-US" dirty="0">
                <a:latin typeface="Andale Mono"/>
                <a:cs typeface="Andale Mono"/>
              </a:rPr>
              <a:t>() {...}</a:t>
            </a:r>
          </a:p>
          <a:p>
            <a:r>
              <a:rPr lang="en-US" dirty="0">
                <a:latin typeface="Andale Mono"/>
                <a:cs typeface="Andale Mono"/>
              </a:rPr>
              <a:t>	public void initialize() {...}</a:t>
            </a:r>
          </a:p>
          <a:p>
            <a:r>
              <a:rPr lang="en-US" dirty="0">
                <a:latin typeface="Andale Mono"/>
                <a:cs typeface="Andale Mono"/>
              </a:rPr>
              <a:t>	public void </a:t>
            </a:r>
            <a:r>
              <a:rPr lang="en-US" dirty="0" err="1">
                <a:latin typeface="Andale Mono"/>
                <a:cs typeface="Andale Mono"/>
              </a:rPr>
              <a:t>openFiles</a:t>
            </a:r>
            <a:r>
              <a:rPr lang="en-US" dirty="0">
                <a:latin typeface="Andale Mono"/>
                <a:cs typeface="Andale Mono"/>
              </a:rPr>
              <a:t>() {...</a:t>
            </a:r>
            <a:r>
              <a:rPr lang="en-US" dirty="0" smtClean="0">
                <a:latin typeface="Andale Mono"/>
                <a:cs typeface="Andale Mono"/>
              </a:rPr>
              <a:t>}</a:t>
            </a:r>
          </a:p>
          <a:p>
            <a:r>
              <a:rPr lang="en-US" dirty="0">
                <a:latin typeface="Andale Mono"/>
                <a:cs typeface="Andale Mono"/>
              </a:rPr>
              <a:t>	</a:t>
            </a:r>
            <a:r>
              <a:rPr lang="en-US" dirty="0" smtClean="0">
                <a:latin typeface="Andale Mono"/>
                <a:cs typeface="Andale Mono"/>
              </a:rPr>
              <a:t>public void </a:t>
            </a:r>
            <a:r>
              <a:rPr lang="en-US" dirty="0" err="1" smtClean="0">
                <a:latin typeface="Andale Mono"/>
                <a:cs typeface="Andale Mono"/>
              </a:rPr>
              <a:t>displayGreeting</a:t>
            </a:r>
            <a:r>
              <a:rPr lang="en-US" dirty="0" smtClean="0">
                <a:latin typeface="Andale Mono"/>
                <a:cs typeface="Andale Mono"/>
              </a:rPr>
              <a:t>() </a:t>
            </a:r>
            <a:r>
              <a:rPr lang="en-US" dirty="0">
                <a:latin typeface="Andale Mono"/>
                <a:cs typeface="Andale Mono"/>
              </a:rPr>
              <a:t>{...}</a:t>
            </a:r>
          </a:p>
          <a:p>
            <a:r>
              <a:rPr lang="en-US" dirty="0">
                <a:latin typeface="Andale Mono"/>
                <a:cs typeface="Andale Mono"/>
              </a:rPr>
              <a:t>}</a:t>
            </a:r>
          </a:p>
          <a:p>
            <a:endParaRPr lang="en-US" dirty="0">
              <a:latin typeface="Andale Mono"/>
              <a:cs typeface="Andale Mono"/>
            </a:endParaRPr>
          </a:p>
          <a:p>
            <a:r>
              <a:rPr lang="en-US" dirty="0">
                <a:latin typeface="Andale Mono"/>
                <a:cs typeface="Andale Mono"/>
              </a:rPr>
              <a:t>public class Shutdown {</a:t>
            </a:r>
          </a:p>
          <a:p>
            <a:r>
              <a:rPr lang="en-US" dirty="0">
                <a:latin typeface="Andale Mono"/>
                <a:cs typeface="Andale Mono"/>
              </a:rPr>
              <a:t>	public void </a:t>
            </a:r>
            <a:r>
              <a:rPr lang="en-US" dirty="0" err="1">
                <a:latin typeface="Andale Mono"/>
                <a:cs typeface="Andale Mono"/>
              </a:rPr>
              <a:t>saveConfig</a:t>
            </a:r>
            <a:r>
              <a:rPr lang="en-US" dirty="0">
                <a:latin typeface="Andale Mono"/>
                <a:cs typeface="Andale Mono"/>
              </a:rPr>
              <a:t>() {...}</a:t>
            </a:r>
          </a:p>
          <a:p>
            <a:r>
              <a:rPr lang="en-US" dirty="0">
                <a:latin typeface="Andale Mono"/>
                <a:cs typeface="Andale Mono"/>
              </a:rPr>
              <a:t>	public void </a:t>
            </a:r>
            <a:r>
              <a:rPr lang="en-US" dirty="0" err="1">
                <a:latin typeface="Andale Mono"/>
                <a:cs typeface="Andale Mono"/>
              </a:rPr>
              <a:t>closeFiles</a:t>
            </a:r>
            <a:r>
              <a:rPr lang="en-US" dirty="0">
                <a:latin typeface="Andale Mono"/>
                <a:cs typeface="Andale Mono"/>
              </a:rPr>
              <a:t>() {...}</a:t>
            </a:r>
          </a:p>
          <a:p>
            <a:r>
              <a:rPr lang="en-US" dirty="0">
                <a:latin typeface="Andale Mono"/>
                <a:cs typeface="Andale Mono"/>
              </a:rPr>
              <a:t>	public void cleanup() {...}</a:t>
            </a:r>
          </a:p>
          <a:p>
            <a:r>
              <a:rPr lang="en-US" dirty="0">
                <a:latin typeface="Andale Mono"/>
                <a:cs typeface="Andale Mono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227327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Procedural cohesion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90"/>
                </a:solidFill>
              </a:rPr>
              <a:t>Defn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  <a:r>
              <a:rPr lang="en-US" dirty="0" smtClean="0"/>
              <a:t> Parts grouped because they’re executed in sequence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39028" y="1718750"/>
            <a:ext cx="5771645" cy="1754327"/>
          </a:xfrm>
          <a:prstGeom prst="rect">
            <a:avLst/>
          </a:prstGeom>
          <a:solidFill>
            <a:srgbClr val="C6D9F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ndale Mono"/>
                <a:cs typeface="Andale Mono"/>
              </a:rPr>
              <a:t>public class </a:t>
            </a:r>
            <a:r>
              <a:rPr lang="en-US" dirty="0" err="1" smtClean="0">
                <a:latin typeface="Andale Mono"/>
                <a:cs typeface="Andale Mono"/>
              </a:rPr>
              <a:t>FilterChain</a:t>
            </a:r>
            <a:r>
              <a:rPr lang="en-US" dirty="0" smtClean="0">
                <a:latin typeface="Andale Mono"/>
                <a:cs typeface="Andale Mono"/>
              </a:rPr>
              <a:t> </a:t>
            </a:r>
            <a:r>
              <a:rPr lang="en-US" dirty="0">
                <a:latin typeface="Andale Mono"/>
                <a:cs typeface="Andale Mono"/>
              </a:rPr>
              <a:t>{</a:t>
            </a:r>
          </a:p>
          <a:p>
            <a:r>
              <a:rPr lang="en-US" dirty="0">
                <a:latin typeface="Andale Mono"/>
                <a:cs typeface="Andale Mono"/>
              </a:rPr>
              <a:t>	public </a:t>
            </a:r>
            <a:r>
              <a:rPr lang="en-US" dirty="0" smtClean="0">
                <a:latin typeface="Andale Mono"/>
                <a:cs typeface="Andale Mono"/>
              </a:rPr>
              <a:t>Object filter1(Object o) {...}</a:t>
            </a:r>
            <a:endParaRPr lang="en-US" dirty="0">
              <a:latin typeface="Andale Mono"/>
              <a:cs typeface="Andale Mono"/>
            </a:endParaRPr>
          </a:p>
          <a:p>
            <a:r>
              <a:rPr lang="en-US" dirty="0">
                <a:latin typeface="Andale Mono"/>
                <a:cs typeface="Andale Mono"/>
              </a:rPr>
              <a:t>	public </a:t>
            </a:r>
            <a:r>
              <a:rPr lang="en-US" dirty="0" smtClean="0">
                <a:latin typeface="Andale Mono"/>
                <a:cs typeface="Andale Mono"/>
              </a:rPr>
              <a:t>Object filter2(</a:t>
            </a:r>
            <a:r>
              <a:rPr lang="en-US" dirty="0">
                <a:latin typeface="Andale Mono"/>
                <a:cs typeface="Andale Mono"/>
              </a:rPr>
              <a:t>Object o</a:t>
            </a:r>
            <a:r>
              <a:rPr lang="en-US" dirty="0" smtClean="0">
                <a:latin typeface="Andale Mono"/>
                <a:cs typeface="Andale Mono"/>
              </a:rPr>
              <a:t>) </a:t>
            </a:r>
            <a:r>
              <a:rPr lang="en-US" dirty="0">
                <a:latin typeface="Andale Mono"/>
                <a:cs typeface="Andale Mono"/>
              </a:rPr>
              <a:t>{...}</a:t>
            </a:r>
          </a:p>
          <a:p>
            <a:r>
              <a:rPr lang="en-US" dirty="0">
                <a:latin typeface="Andale Mono"/>
                <a:cs typeface="Andale Mono"/>
              </a:rPr>
              <a:t>	public </a:t>
            </a:r>
            <a:r>
              <a:rPr lang="en-US" dirty="0" smtClean="0">
                <a:latin typeface="Andale Mono"/>
                <a:cs typeface="Andale Mono"/>
              </a:rPr>
              <a:t>Object filter3(</a:t>
            </a:r>
            <a:r>
              <a:rPr lang="en-US" dirty="0">
                <a:latin typeface="Andale Mono"/>
                <a:cs typeface="Andale Mono"/>
              </a:rPr>
              <a:t>Object o</a:t>
            </a:r>
            <a:r>
              <a:rPr lang="en-US" dirty="0" smtClean="0">
                <a:latin typeface="Andale Mono"/>
                <a:cs typeface="Andale Mono"/>
              </a:rPr>
              <a:t>) </a:t>
            </a:r>
            <a:r>
              <a:rPr lang="en-US" dirty="0">
                <a:latin typeface="Andale Mono"/>
                <a:cs typeface="Andale Mono"/>
              </a:rPr>
              <a:t>{...}</a:t>
            </a:r>
          </a:p>
          <a:p>
            <a:r>
              <a:rPr lang="en-US" dirty="0">
                <a:latin typeface="Andale Mono"/>
                <a:cs typeface="Andale Mono"/>
              </a:rPr>
              <a:t>	public </a:t>
            </a:r>
            <a:r>
              <a:rPr lang="en-US" dirty="0" smtClean="0">
                <a:latin typeface="Andale Mono"/>
                <a:cs typeface="Andale Mono"/>
              </a:rPr>
              <a:t>Object filter4(</a:t>
            </a:r>
            <a:r>
              <a:rPr lang="en-US" dirty="0">
                <a:latin typeface="Andale Mono"/>
                <a:cs typeface="Andale Mono"/>
              </a:rPr>
              <a:t>Object o</a:t>
            </a:r>
            <a:r>
              <a:rPr lang="en-US" dirty="0" smtClean="0">
                <a:latin typeface="Andale Mono"/>
                <a:cs typeface="Andale Mono"/>
              </a:rPr>
              <a:t>) </a:t>
            </a:r>
            <a:r>
              <a:rPr lang="en-US" dirty="0">
                <a:latin typeface="Andale Mono"/>
                <a:cs typeface="Andale Mono"/>
              </a:rPr>
              <a:t>{...}</a:t>
            </a:r>
          </a:p>
          <a:p>
            <a:r>
              <a:rPr lang="en-US" dirty="0" smtClean="0">
                <a:latin typeface="Andale Mono"/>
                <a:cs typeface="Andale Mono"/>
              </a:rPr>
              <a:t>}</a:t>
            </a:r>
            <a:endParaRPr lang="en-US" dirty="0"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3275978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Communicational cohesion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90"/>
                </a:solidFill>
              </a:rPr>
              <a:t>Defn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  <a:r>
              <a:rPr lang="en-US" dirty="0" smtClean="0"/>
              <a:t> Parts grouped because they operate on the same data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39028" y="1718750"/>
            <a:ext cx="5494601" cy="2031325"/>
          </a:xfrm>
          <a:prstGeom prst="rect">
            <a:avLst/>
          </a:prstGeom>
          <a:solidFill>
            <a:srgbClr val="C6D9F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ndale Mono"/>
                <a:cs typeface="Andale Mono"/>
              </a:rPr>
              <a:t>public class </a:t>
            </a:r>
            <a:r>
              <a:rPr lang="en-US" dirty="0" err="1">
                <a:latin typeface="Andale Mono"/>
                <a:cs typeface="Andale Mono"/>
              </a:rPr>
              <a:t>IntArray</a:t>
            </a:r>
            <a:r>
              <a:rPr lang="en-US" dirty="0">
                <a:latin typeface="Andale Mono"/>
                <a:cs typeface="Andale Mono"/>
              </a:rPr>
              <a:t> {</a:t>
            </a:r>
          </a:p>
          <a:p>
            <a:r>
              <a:rPr lang="en-US" dirty="0">
                <a:latin typeface="Andale Mono"/>
                <a:cs typeface="Andale Mono"/>
              </a:rPr>
              <a:t>	private </a:t>
            </a:r>
            <a:r>
              <a:rPr lang="en-US" dirty="0" err="1">
                <a:latin typeface="Andale Mono"/>
                <a:cs typeface="Andale Mono"/>
              </a:rPr>
              <a:t>int</a:t>
            </a:r>
            <a:r>
              <a:rPr lang="en-US" dirty="0">
                <a:latin typeface="Andale Mono"/>
                <a:cs typeface="Andale Mono"/>
              </a:rPr>
              <a:t>[] data;</a:t>
            </a:r>
          </a:p>
          <a:p>
            <a:r>
              <a:rPr lang="en-US" dirty="0">
                <a:latin typeface="Andale Mono"/>
                <a:cs typeface="Andale Mono"/>
              </a:rPr>
              <a:t>	public void Sort() {...}</a:t>
            </a:r>
          </a:p>
          <a:p>
            <a:r>
              <a:rPr lang="en-US" dirty="0">
                <a:latin typeface="Andale Mono"/>
                <a:cs typeface="Andale Mono"/>
              </a:rPr>
              <a:t>	public void Sum() {...}</a:t>
            </a:r>
          </a:p>
          <a:p>
            <a:r>
              <a:rPr lang="en-US" dirty="0">
                <a:latin typeface="Andale Mono"/>
                <a:cs typeface="Andale Mono"/>
              </a:rPr>
              <a:t>	public void </a:t>
            </a:r>
            <a:r>
              <a:rPr lang="en-US" dirty="0" err="1">
                <a:latin typeface="Andale Mono"/>
                <a:cs typeface="Andale Mono"/>
              </a:rPr>
              <a:t>ComputeSalesTax</a:t>
            </a:r>
            <a:r>
              <a:rPr lang="en-US" dirty="0">
                <a:latin typeface="Andale Mono"/>
                <a:cs typeface="Andale Mono"/>
              </a:rPr>
              <a:t>() {...}</a:t>
            </a:r>
          </a:p>
          <a:p>
            <a:r>
              <a:rPr lang="en-US" dirty="0">
                <a:latin typeface="Andale Mono"/>
                <a:cs typeface="Andale Mono"/>
              </a:rPr>
              <a:t>	public void </a:t>
            </a:r>
            <a:r>
              <a:rPr lang="en-US" dirty="0" err="1">
                <a:latin typeface="Andale Mono"/>
                <a:cs typeface="Andale Mono"/>
              </a:rPr>
              <a:t>ComputeOverages</a:t>
            </a:r>
            <a:r>
              <a:rPr lang="en-US" dirty="0">
                <a:latin typeface="Andale Mono"/>
                <a:cs typeface="Andale Mono"/>
              </a:rPr>
              <a:t>() {...}</a:t>
            </a:r>
          </a:p>
          <a:p>
            <a:r>
              <a:rPr lang="en-US" dirty="0">
                <a:latin typeface="Andale Mono"/>
                <a:cs typeface="Andale Mono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608650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Functional cohesion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90"/>
                </a:solidFill>
              </a:rPr>
              <a:t>Defn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  <a:r>
              <a:rPr lang="en-US" dirty="0" smtClean="0"/>
              <a:t> Parts grouped because they work together to perform a well-defined function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39028" y="1983694"/>
            <a:ext cx="5079035" cy="1754327"/>
          </a:xfrm>
          <a:prstGeom prst="rect">
            <a:avLst/>
          </a:prstGeom>
          <a:solidFill>
            <a:srgbClr val="C6D9F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ndale Mono"/>
                <a:cs typeface="Andale Mono"/>
              </a:rPr>
              <a:t>public class </a:t>
            </a:r>
            <a:r>
              <a:rPr lang="en-US" dirty="0" smtClean="0">
                <a:latin typeface="Andale Mono"/>
                <a:cs typeface="Andale Mono"/>
              </a:rPr>
              <a:t>Stack </a:t>
            </a:r>
            <a:r>
              <a:rPr lang="en-US" dirty="0">
                <a:latin typeface="Andale Mono"/>
                <a:cs typeface="Andale Mono"/>
              </a:rPr>
              <a:t>{</a:t>
            </a:r>
          </a:p>
          <a:p>
            <a:r>
              <a:rPr lang="en-US" dirty="0">
                <a:latin typeface="Andale Mono"/>
                <a:cs typeface="Andale Mono"/>
              </a:rPr>
              <a:t>	private </a:t>
            </a:r>
            <a:r>
              <a:rPr lang="en-US" dirty="0" smtClean="0">
                <a:latin typeface="Andale Mono"/>
                <a:cs typeface="Andale Mono"/>
              </a:rPr>
              <a:t>Object[</a:t>
            </a:r>
            <a:r>
              <a:rPr lang="en-US" dirty="0">
                <a:latin typeface="Andale Mono"/>
                <a:cs typeface="Andale Mono"/>
              </a:rPr>
              <a:t>] </a:t>
            </a:r>
            <a:r>
              <a:rPr lang="en-US" dirty="0" err="1" smtClean="0">
                <a:latin typeface="Andale Mono"/>
                <a:cs typeface="Andale Mono"/>
              </a:rPr>
              <a:t>theStack</a:t>
            </a:r>
            <a:r>
              <a:rPr lang="en-US" dirty="0" smtClean="0">
                <a:latin typeface="Andale Mono"/>
                <a:cs typeface="Andale Mono"/>
              </a:rPr>
              <a:t>;</a:t>
            </a:r>
            <a:endParaRPr lang="en-US" dirty="0">
              <a:latin typeface="Andale Mono"/>
              <a:cs typeface="Andale Mono"/>
            </a:endParaRPr>
          </a:p>
          <a:p>
            <a:r>
              <a:rPr lang="en-US" dirty="0">
                <a:latin typeface="Andale Mono"/>
                <a:cs typeface="Andale Mono"/>
              </a:rPr>
              <a:t>	public void </a:t>
            </a:r>
            <a:r>
              <a:rPr lang="en-US" dirty="0" smtClean="0">
                <a:latin typeface="Andale Mono"/>
                <a:cs typeface="Andale Mono"/>
              </a:rPr>
              <a:t>push(Object o) </a:t>
            </a:r>
            <a:r>
              <a:rPr lang="en-US" dirty="0">
                <a:latin typeface="Andale Mono"/>
                <a:cs typeface="Andale Mono"/>
              </a:rPr>
              <a:t>{...}</a:t>
            </a:r>
          </a:p>
          <a:p>
            <a:r>
              <a:rPr lang="en-US" dirty="0">
                <a:latin typeface="Andale Mono"/>
                <a:cs typeface="Andale Mono"/>
              </a:rPr>
              <a:t>	public </a:t>
            </a:r>
            <a:r>
              <a:rPr lang="en-US" dirty="0" smtClean="0">
                <a:latin typeface="Andale Mono"/>
                <a:cs typeface="Andale Mono"/>
              </a:rPr>
              <a:t>Object top(</a:t>
            </a:r>
            <a:r>
              <a:rPr lang="en-US" dirty="0">
                <a:latin typeface="Andale Mono"/>
                <a:cs typeface="Andale Mono"/>
              </a:rPr>
              <a:t>) {...}</a:t>
            </a:r>
          </a:p>
          <a:p>
            <a:r>
              <a:rPr lang="en-US" dirty="0">
                <a:latin typeface="Andale Mono"/>
                <a:cs typeface="Andale Mono"/>
              </a:rPr>
              <a:t>	public void </a:t>
            </a:r>
            <a:r>
              <a:rPr lang="en-US" dirty="0" smtClean="0">
                <a:latin typeface="Andale Mono"/>
                <a:cs typeface="Andale Mono"/>
              </a:rPr>
              <a:t>pop(</a:t>
            </a:r>
            <a:r>
              <a:rPr lang="en-US" dirty="0">
                <a:latin typeface="Andale Mono"/>
                <a:cs typeface="Andale Mono"/>
              </a:rPr>
              <a:t>) {...}</a:t>
            </a:r>
          </a:p>
          <a:p>
            <a:r>
              <a:rPr lang="en-US" dirty="0" smtClean="0">
                <a:latin typeface="Andale Mono"/>
                <a:cs typeface="Andale Mono"/>
              </a:rPr>
              <a:t>}</a:t>
            </a:r>
            <a:endParaRPr lang="en-US" dirty="0"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632520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5167"/>
            <a:ext cx="8453966" cy="1227667"/>
          </a:xfrm>
        </p:spPr>
        <p:txBody>
          <a:bodyPr/>
          <a:lstStyle/>
          <a:p>
            <a:pPr algn="ctr"/>
            <a:r>
              <a:rPr lang="en-US" dirty="0" smtClean="0"/>
              <a:t>Interfaces and Contracts Revisited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4144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15167"/>
            <a:ext cx="8453966" cy="1227667"/>
          </a:xfrm>
        </p:spPr>
        <p:txBody>
          <a:bodyPr/>
          <a:lstStyle/>
          <a:p>
            <a:pPr algn="ctr"/>
            <a:r>
              <a:rPr lang="en-US" dirty="0" smtClean="0"/>
              <a:t>Coupling and Cohesion Revisited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527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 contract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operation of a class defines the following: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Preconditions:</a:t>
            </a:r>
            <a:r>
              <a:rPr lang="en-US" dirty="0" smtClean="0"/>
              <a:t> Things that must be true when the operation is invoked</a:t>
            </a:r>
          </a:p>
          <a:p>
            <a:pPr lvl="1"/>
            <a:r>
              <a:rPr lang="en-US" dirty="0" smtClean="0"/>
              <a:t>Things that must be true of the state of the object</a:t>
            </a:r>
          </a:p>
          <a:p>
            <a:pPr lvl="2"/>
            <a:r>
              <a:rPr lang="en-US" dirty="0" smtClean="0"/>
              <a:t>Includes other objects referenced by the object</a:t>
            </a:r>
          </a:p>
          <a:p>
            <a:pPr lvl="1"/>
            <a:r>
              <a:rPr lang="en-US" dirty="0" smtClean="0"/>
              <a:t>Things that must be true of the arguments passed to the operation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Post conditions:</a:t>
            </a:r>
            <a:r>
              <a:rPr lang="en-US" dirty="0" smtClean="0"/>
              <a:t> Things that must be true when operation returns</a:t>
            </a:r>
          </a:p>
          <a:p>
            <a:pPr lvl="1"/>
            <a:r>
              <a:rPr lang="en-US" dirty="0" smtClean="0"/>
              <a:t>Things that must be true of the state of the object</a:t>
            </a:r>
          </a:p>
          <a:p>
            <a:pPr lvl="1"/>
            <a:r>
              <a:rPr lang="en-US" dirty="0" smtClean="0"/>
              <a:t>Things that must be true of the return value</a:t>
            </a:r>
          </a:p>
          <a:p>
            <a:pPr lvl="1"/>
            <a:r>
              <a:rPr lang="en-US" dirty="0" smtClean="0"/>
              <a:t>If the arguments reference other objects, things that must be true of the referenced objects (e.g., call by reference)</a:t>
            </a:r>
          </a:p>
        </p:txBody>
      </p:sp>
    </p:spTree>
    <p:extLst>
      <p:ext uri="{BB962C8B-B14F-4D97-AF65-F5344CB8AC3E}">
        <p14:creationId xmlns:p14="http://schemas.microsoft.com/office/powerpoint/2010/main" val="78798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Interface contract (cont’d)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Each class defines the following: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Invariants:</a:t>
            </a:r>
            <a:r>
              <a:rPr lang="en-US" dirty="0" smtClean="0"/>
              <a:t> </a:t>
            </a:r>
            <a:r>
              <a:rPr lang="en-US" dirty="0"/>
              <a:t>Things that are true of an object both before and after any invocation of its operations</a:t>
            </a:r>
          </a:p>
          <a:p>
            <a:pPr lvl="1"/>
            <a:r>
              <a:rPr lang="en-US" dirty="0"/>
              <a:t>Like a precondition and post condition that is the same for every 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3574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word about method signatures in Java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method signature is a contract of sorts</a:t>
            </a:r>
          </a:p>
          <a:p>
            <a:endParaRPr lang="en-US" dirty="0" smtClean="0"/>
          </a:p>
          <a:p>
            <a:r>
              <a:rPr lang="en-US" dirty="0" smtClean="0"/>
              <a:t>Consider this example:</a:t>
            </a:r>
          </a:p>
          <a:p>
            <a:pPr marL="457200" lvl="1" indent="0">
              <a:buNone/>
            </a:pPr>
            <a:r>
              <a:rPr lang="en-US" dirty="0" smtClean="0">
                <a:latin typeface="Andale Mono"/>
                <a:cs typeface="Andale Mono"/>
              </a:rPr>
              <a:t>double divide(double </a:t>
            </a:r>
            <a:r>
              <a:rPr lang="en-US" dirty="0" err="1" smtClean="0">
                <a:latin typeface="Andale Mono"/>
                <a:cs typeface="Andale Mono"/>
              </a:rPr>
              <a:t>num</a:t>
            </a:r>
            <a:r>
              <a:rPr lang="en-US" dirty="0" smtClean="0">
                <a:latin typeface="Andale Mono"/>
                <a:cs typeface="Andale Mono"/>
              </a:rPr>
              <a:t>, double den)</a:t>
            </a:r>
          </a:p>
          <a:p>
            <a:r>
              <a:rPr lang="en-US" dirty="0" smtClean="0"/>
              <a:t>It implicitly specifies</a:t>
            </a:r>
          </a:p>
          <a:p>
            <a:pPr lvl="1"/>
            <a:r>
              <a:rPr lang="en-US" dirty="0" smtClean="0"/>
              <a:t>Precondition: </a:t>
            </a:r>
            <a:r>
              <a:rPr lang="en-US" dirty="0" err="1" smtClean="0">
                <a:latin typeface="Andale Mono"/>
                <a:cs typeface="Andale Mono"/>
              </a:rPr>
              <a:t>num</a:t>
            </a:r>
            <a:r>
              <a:rPr lang="en-US" dirty="0" smtClean="0"/>
              <a:t> must be double; </a:t>
            </a:r>
            <a:r>
              <a:rPr lang="en-US" dirty="0" smtClean="0">
                <a:latin typeface="Andale Mono"/>
                <a:cs typeface="Andale Mono"/>
              </a:rPr>
              <a:t>den</a:t>
            </a:r>
            <a:r>
              <a:rPr lang="en-US" dirty="0" smtClean="0"/>
              <a:t> must be a double</a:t>
            </a:r>
          </a:p>
          <a:p>
            <a:pPr lvl="1"/>
            <a:r>
              <a:rPr lang="en-US" dirty="0" smtClean="0"/>
              <a:t>Post condition: return value is a double</a:t>
            </a:r>
          </a:p>
          <a:p>
            <a:r>
              <a:rPr lang="en-US" dirty="0" smtClean="0"/>
              <a:t>The compiler even enforces this contract!</a:t>
            </a:r>
          </a:p>
          <a:p>
            <a:endParaRPr lang="en-US" dirty="0" smtClean="0"/>
          </a:p>
          <a:p>
            <a:r>
              <a:rPr lang="en-US" dirty="0" smtClean="0"/>
              <a:t>However, this contract is obviously not expressive enough</a:t>
            </a:r>
          </a:p>
          <a:p>
            <a:pPr lvl="1"/>
            <a:r>
              <a:rPr lang="en-US" dirty="0" smtClean="0">
                <a:latin typeface="Andale Mono"/>
                <a:cs typeface="Andale Mono"/>
              </a:rPr>
              <a:t>den</a:t>
            </a:r>
            <a:r>
              <a:rPr lang="en-US" dirty="0" smtClean="0"/>
              <a:t> must not be 0</a:t>
            </a:r>
          </a:p>
          <a:p>
            <a:pPr lvl="1"/>
            <a:r>
              <a:rPr lang="en-US" dirty="0" smtClean="0"/>
              <a:t>return value can’t be just any value; it must be </a:t>
            </a:r>
            <a:r>
              <a:rPr lang="en-US" dirty="0" err="1" smtClean="0">
                <a:latin typeface="Andale Mono"/>
                <a:cs typeface="Andale Mono"/>
              </a:rPr>
              <a:t>num</a:t>
            </a:r>
            <a:r>
              <a:rPr lang="en-US" dirty="0" smtClean="0"/>
              <a:t>/</a:t>
            </a:r>
            <a:r>
              <a:rPr lang="en-US" dirty="0" smtClean="0">
                <a:latin typeface="Andale Mono"/>
                <a:cs typeface="Andale Mono"/>
              </a:rPr>
              <a:t>den</a:t>
            </a:r>
          </a:p>
          <a:p>
            <a:r>
              <a:rPr lang="en-US" dirty="0" smtClean="0"/>
              <a:t>Note that it may not be possible to enforce these at compile time</a:t>
            </a:r>
          </a:p>
        </p:txBody>
      </p:sp>
    </p:spTree>
    <p:extLst>
      <p:ext uri="{BB962C8B-B14F-4D97-AF65-F5344CB8AC3E}">
        <p14:creationId xmlns:p14="http://schemas.microsoft.com/office/powerpoint/2010/main" val="15585869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Conventions for contract enforcement in Java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Preconditions:</a:t>
            </a:r>
          </a:p>
          <a:p>
            <a:pPr lvl="1"/>
            <a:r>
              <a:rPr lang="en-US" dirty="0" smtClean="0"/>
              <a:t>For public methods, use exceptions</a:t>
            </a:r>
          </a:p>
          <a:p>
            <a:pPr lvl="1"/>
            <a:r>
              <a:rPr lang="en-US" dirty="0" smtClean="0"/>
              <a:t>For private/protected methods, use assert</a:t>
            </a:r>
            <a:endParaRPr lang="en-US" dirty="0"/>
          </a:p>
          <a:p>
            <a:r>
              <a:rPr lang="en-US" dirty="0" smtClean="0">
                <a:solidFill>
                  <a:srgbClr val="000090"/>
                </a:solidFill>
              </a:rPr>
              <a:t>Post conditions:</a:t>
            </a:r>
            <a:endParaRPr lang="en-US" dirty="0"/>
          </a:p>
          <a:p>
            <a:pPr lvl="1"/>
            <a:r>
              <a:rPr lang="en-US" dirty="0" smtClean="0"/>
              <a:t>Use assert for internal bug checking</a:t>
            </a:r>
          </a:p>
          <a:p>
            <a:pPr lvl="1"/>
            <a:r>
              <a:rPr lang="en-US" dirty="0" smtClean="0"/>
              <a:t>Use exceptions for external errors (e.g., network failures)</a:t>
            </a:r>
          </a:p>
          <a:p>
            <a:pPr lvl="1"/>
            <a:endParaRPr lang="en-US" dirty="0"/>
          </a:p>
          <a:p>
            <a:r>
              <a:rPr lang="en-US" dirty="0" smtClean="0">
                <a:solidFill>
                  <a:srgbClr val="000090"/>
                </a:solidFill>
              </a:rPr>
              <a:t>Benefits:</a:t>
            </a:r>
          </a:p>
          <a:p>
            <a:pPr lvl="1"/>
            <a:r>
              <a:rPr lang="en-US" dirty="0" smtClean="0"/>
              <a:t>Catch errors that don’t manifest as failures during testing</a:t>
            </a:r>
          </a:p>
          <a:p>
            <a:pPr lvl="1"/>
            <a:r>
              <a:rPr lang="en-US" dirty="0" smtClean="0"/>
              <a:t>Detect errors farther back in the execution trace</a:t>
            </a:r>
          </a:p>
          <a:p>
            <a:pPr lvl="2"/>
            <a:r>
              <a:rPr lang="en-US" dirty="0" smtClean="0"/>
              <a:t>Enables you to find the bug quicker</a:t>
            </a:r>
          </a:p>
          <a:p>
            <a:pPr lvl="1"/>
            <a:r>
              <a:rPr lang="en-US" dirty="0" smtClean="0"/>
              <a:t>Implicit documentation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Drawbacks:</a:t>
            </a:r>
          </a:p>
          <a:p>
            <a:pPr lvl="1"/>
            <a:r>
              <a:rPr lang="en-US" dirty="0" smtClean="0"/>
              <a:t>Computational overhead</a:t>
            </a:r>
          </a:p>
          <a:p>
            <a:pPr lvl="2"/>
            <a:r>
              <a:rPr lang="en-US" dirty="0" smtClean="0"/>
              <a:t>Use compiler switches to enable or to strip out assertions</a:t>
            </a:r>
          </a:p>
        </p:txBody>
      </p:sp>
    </p:spTree>
    <p:extLst>
      <p:ext uri="{BB962C8B-B14F-4D97-AF65-F5344CB8AC3E}">
        <p14:creationId xmlns:p14="http://schemas.microsoft.com/office/powerpoint/2010/main" val="1007737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 with writing assertions/exceptions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complete should pre/post condition assertions be?</a:t>
            </a:r>
          </a:p>
          <a:p>
            <a:r>
              <a:rPr lang="en-US" dirty="0" smtClean="0"/>
              <a:t>Consider the Stack method:</a:t>
            </a:r>
          </a:p>
          <a:p>
            <a:pPr marL="457200" lvl="1" indent="0">
              <a:buNone/>
            </a:pPr>
            <a:r>
              <a:rPr lang="en-US" dirty="0" smtClean="0">
                <a:latin typeface="Andale Mono"/>
                <a:cs typeface="Andale Mono"/>
              </a:rPr>
              <a:t>void push(Object o)</a:t>
            </a:r>
            <a:endParaRPr lang="en-US" dirty="0">
              <a:latin typeface="Andale Mono"/>
              <a:cs typeface="Andale Mono"/>
            </a:endParaRPr>
          </a:p>
          <a:p>
            <a:endParaRPr lang="en-US" dirty="0" smtClean="0"/>
          </a:p>
          <a:p>
            <a:r>
              <a:rPr lang="en-US" dirty="0" smtClean="0"/>
              <a:t>Complete post condition assertion would check that:</a:t>
            </a:r>
          </a:p>
          <a:p>
            <a:pPr lvl="1"/>
            <a:r>
              <a:rPr lang="en-US" dirty="0" smtClean="0"/>
              <a:t>Top of the stack is o</a:t>
            </a:r>
          </a:p>
          <a:p>
            <a:pPr lvl="1"/>
            <a:r>
              <a:rPr lang="en-US" dirty="0" smtClean="0"/>
              <a:t>Rest of the stack is the old stack</a:t>
            </a:r>
          </a:p>
          <a:p>
            <a:r>
              <a:rPr lang="en-US" dirty="0" smtClean="0"/>
              <a:t>Benefit: No error will slip by (if the assertion is written correctly)</a:t>
            </a:r>
          </a:p>
          <a:p>
            <a:r>
              <a:rPr lang="en-US" dirty="0" smtClean="0"/>
              <a:t>Drawback: Computationally intensive (more so than the method)</a:t>
            </a:r>
          </a:p>
          <a:p>
            <a:endParaRPr lang="en-US" dirty="0" smtClean="0"/>
          </a:p>
          <a:p>
            <a:r>
              <a:rPr lang="en-US" dirty="0" smtClean="0"/>
              <a:t>Incomplete but “good enough”(?) post condition assertion:</a:t>
            </a:r>
          </a:p>
          <a:p>
            <a:pPr lvl="1"/>
            <a:r>
              <a:rPr lang="en-US" dirty="0" smtClean="0"/>
              <a:t>Size of stack = old size + 1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1553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Unit testing and contract assertions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They are complimentary!</a:t>
            </a:r>
          </a:p>
          <a:p>
            <a:endParaRPr lang="en-US" dirty="0"/>
          </a:p>
          <a:p>
            <a:r>
              <a:rPr lang="en-US" dirty="0" smtClean="0"/>
              <a:t>What unit tests add:</a:t>
            </a:r>
          </a:p>
          <a:p>
            <a:pPr lvl="1"/>
            <a:r>
              <a:rPr lang="en-US" dirty="0" smtClean="0"/>
              <a:t>Code coverage</a:t>
            </a:r>
          </a:p>
          <a:p>
            <a:pPr lvl="1"/>
            <a:r>
              <a:rPr lang="en-US" dirty="0" smtClean="0"/>
              <a:t>Repeatability</a:t>
            </a:r>
          </a:p>
          <a:p>
            <a:pPr lvl="1"/>
            <a:r>
              <a:rPr lang="en-US" dirty="0" smtClean="0"/>
              <a:t>Batch processing</a:t>
            </a:r>
          </a:p>
          <a:p>
            <a:pPr lvl="1"/>
            <a:r>
              <a:rPr lang="en-US" dirty="0" smtClean="0"/>
              <a:t>Less complicated check code because only testing one scenario and can make assumptions about what to check</a:t>
            </a:r>
          </a:p>
          <a:p>
            <a:pPr lvl="1"/>
            <a:endParaRPr lang="en-US" dirty="0"/>
          </a:p>
          <a:p>
            <a:r>
              <a:rPr lang="en-US" dirty="0" smtClean="0"/>
              <a:t>What contract assertions add:</a:t>
            </a:r>
          </a:p>
          <a:p>
            <a:pPr lvl="1"/>
            <a:r>
              <a:rPr lang="en-US" dirty="0" smtClean="0"/>
              <a:t>Catch errors not specifically tested for</a:t>
            </a:r>
          </a:p>
          <a:p>
            <a:pPr lvl="2"/>
            <a:r>
              <a:rPr lang="en-US" dirty="0" smtClean="0"/>
              <a:t>Additional error checking</a:t>
            </a:r>
          </a:p>
          <a:p>
            <a:pPr lvl="1"/>
            <a:r>
              <a:rPr lang="en-US" dirty="0" smtClean="0"/>
              <a:t>Find the source of errors faster during integration testing</a:t>
            </a:r>
          </a:p>
        </p:txBody>
      </p:sp>
    </p:spTree>
    <p:extLst>
      <p:ext uri="{BB962C8B-B14F-4D97-AF65-F5344CB8AC3E}">
        <p14:creationId xmlns:p14="http://schemas.microsoft.com/office/powerpoint/2010/main" val="543992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Component:</a:t>
            </a:r>
            <a:r>
              <a:rPr lang="en-US" dirty="0" smtClean="0"/>
              <a:t> A routine or module</a:t>
            </a:r>
          </a:p>
          <a:p>
            <a:pPr lvl="1"/>
            <a:r>
              <a:rPr lang="en-US" dirty="0" smtClean="0"/>
              <a:t>Routine: A function, procedure, or method</a:t>
            </a:r>
          </a:p>
          <a:p>
            <a:pPr lvl="1"/>
            <a:r>
              <a:rPr lang="en-US" dirty="0" smtClean="0"/>
              <a:t>Module: A collection of routines and data (e.g., a class)</a:t>
            </a: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Data:</a:t>
            </a:r>
            <a:r>
              <a:rPr lang="en-US" dirty="0" smtClean="0"/>
              <a:t> Variables or constants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798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90"/>
                </a:solidFill>
              </a:rPr>
              <a:t>Defn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  <a:r>
              <a:rPr lang="en-US" dirty="0" smtClean="0"/>
              <a:t> Degree to which components are related</a:t>
            </a:r>
          </a:p>
          <a:p>
            <a:pPr lvl="1"/>
            <a:r>
              <a:rPr lang="en-US" dirty="0" smtClean="0"/>
              <a:t>On a continuum from </a:t>
            </a:r>
            <a:r>
              <a:rPr lang="en-US" i="1" dirty="0" smtClean="0">
                <a:solidFill>
                  <a:srgbClr val="660066"/>
                </a:solidFill>
              </a:rPr>
              <a:t>tightly</a:t>
            </a:r>
            <a:r>
              <a:rPr lang="en-US" dirty="0" smtClean="0"/>
              <a:t> (worse) to </a:t>
            </a:r>
            <a:r>
              <a:rPr lang="en-US" i="1" dirty="0" smtClean="0">
                <a:solidFill>
                  <a:srgbClr val="660066"/>
                </a:solidFill>
              </a:rPr>
              <a:t>loosely</a:t>
            </a:r>
            <a:r>
              <a:rPr lang="en-US" dirty="0" smtClean="0"/>
              <a:t> (better) coupled</a:t>
            </a:r>
          </a:p>
          <a:p>
            <a:endParaRPr lang="en-US" dirty="0" smtClean="0"/>
          </a:p>
          <a:p>
            <a:r>
              <a:rPr lang="en-US" dirty="0" smtClean="0"/>
              <a:t>Tight coupling drawbacks:</a:t>
            </a:r>
          </a:p>
          <a:p>
            <a:pPr lvl="1"/>
            <a:r>
              <a:rPr lang="en-US" dirty="0" smtClean="0"/>
              <a:t>Spaghetti code</a:t>
            </a:r>
          </a:p>
          <a:p>
            <a:pPr lvl="1"/>
            <a:r>
              <a:rPr lang="en-US" dirty="0" smtClean="0"/>
              <a:t>Assembling components takes longer</a:t>
            </a:r>
          </a:p>
          <a:p>
            <a:pPr lvl="1"/>
            <a:r>
              <a:rPr lang="en-US" dirty="0" smtClean="0"/>
              <a:t>Components less reusable</a:t>
            </a:r>
          </a:p>
          <a:p>
            <a:pPr lvl="1"/>
            <a:r>
              <a:rPr lang="en-US" dirty="0" smtClean="0"/>
              <a:t>Increased likelihood </a:t>
            </a:r>
            <a:r>
              <a:rPr lang="en-US" dirty="0"/>
              <a:t>that a change to one component forces a change to </a:t>
            </a:r>
            <a:r>
              <a:rPr lang="en-US" dirty="0" smtClean="0"/>
              <a:t>another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270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Recall the types of coupling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</a:p>
          <a:p>
            <a:endParaRPr lang="en-US" dirty="0" smtClean="0"/>
          </a:p>
          <a:p>
            <a:r>
              <a:rPr lang="en-US" dirty="0" smtClean="0"/>
              <a:t>Common</a:t>
            </a:r>
          </a:p>
          <a:p>
            <a:endParaRPr lang="en-US" dirty="0" smtClean="0"/>
          </a:p>
          <a:p>
            <a:r>
              <a:rPr lang="en-US" dirty="0" smtClean="0"/>
              <a:t>Control</a:t>
            </a:r>
          </a:p>
          <a:p>
            <a:endParaRPr lang="en-US" dirty="0" smtClean="0"/>
          </a:p>
          <a:p>
            <a:r>
              <a:rPr lang="en-US" dirty="0" smtClean="0"/>
              <a:t>Stamp</a:t>
            </a:r>
          </a:p>
          <a:p>
            <a:endParaRPr lang="en-US" dirty="0" smtClean="0"/>
          </a:p>
          <a:p>
            <a:r>
              <a:rPr lang="en-US" dirty="0" smtClean="0"/>
              <a:t>Data</a:t>
            </a:r>
          </a:p>
          <a:p>
            <a:endParaRPr lang="en-US" dirty="0" smtClean="0"/>
          </a:p>
          <a:p>
            <a:r>
              <a:rPr lang="en-US" dirty="0" smtClean="0"/>
              <a:t>None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Tighter (worse)</a:t>
            </a:r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Looser (better)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11716" y="1206003"/>
            <a:ext cx="0" cy="5143786"/>
          </a:xfrm>
          <a:prstGeom prst="straightConnector1">
            <a:avLst/>
          </a:prstGeom>
          <a:ln w="158750">
            <a:solidFill>
              <a:srgbClr val="660066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1331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coupling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90"/>
                </a:solidFill>
              </a:rPr>
              <a:t>Defn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  <a:r>
              <a:rPr lang="en-US" dirty="0" smtClean="0"/>
              <a:t> One component accesses the inner workings of another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14321" y="1680229"/>
            <a:ext cx="6879820" cy="397031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ndale Mono"/>
                <a:cs typeface="Andale Mono"/>
              </a:rPr>
              <a:t>public class Database {</a:t>
            </a:r>
          </a:p>
          <a:p>
            <a:r>
              <a:rPr lang="en-US" dirty="0">
                <a:latin typeface="Andale Mono"/>
                <a:cs typeface="Andale Mono"/>
              </a:rPr>
              <a:t>	public </a:t>
            </a:r>
            <a:r>
              <a:rPr lang="en-US" dirty="0" err="1">
                <a:latin typeface="Andale Mono"/>
                <a:cs typeface="Andale Mono"/>
              </a:rPr>
              <a:t>SomeType</a:t>
            </a:r>
            <a:r>
              <a:rPr lang="en-US" dirty="0">
                <a:latin typeface="Andale Mono"/>
                <a:cs typeface="Andale Mono"/>
              </a:rPr>
              <a:t> </a:t>
            </a:r>
            <a:r>
              <a:rPr lang="en-US" dirty="0" err="1">
                <a:latin typeface="Andale Mono"/>
                <a:cs typeface="Andale Mono"/>
              </a:rPr>
              <a:t>theData</a:t>
            </a:r>
            <a:r>
              <a:rPr lang="en-US" dirty="0">
                <a:latin typeface="Andale Mono"/>
                <a:cs typeface="Andale Mono"/>
              </a:rPr>
              <a:t>;</a:t>
            </a:r>
          </a:p>
          <a:p>
            <a:r>
              <a:rPr lang="en-US" dirty="0">
                <a:latin typeface="Andale Mono"/>
                <a:cs typeface="Andale Mono"/>
              </a:rPr>
              <a:t>	public void </a:t>
            </a:r>
            <a:r>
              <a:rPr lang="en-US" dirty="0" err="1">
                <a:latin typeface="Andale Mono"/>
                <a:cs typeface="Andale Mono"/>
              </a:rPr>
              <a:t>setTheData</a:t>
            </a:r>
            <a:r>
              <a:rPr lang="en-US" dirty="0">
                <a:latin typeface="Andale Mono"/>
                <a:cs typeface="Andale Mono"/>
              </a:rPr>
              <a:t>(</a:t>
            </a:r>
            <a:r>
              <a:rPr lang="en-US" dirty="0" err="1">
                <a:latin typeface="Andale Mono"/>
                <a:cs typeface="Andale Mono"/>
              </a:rPr>
              <a:t>SomeType</a:t>
            </a:r>
            <a:r>
              <a:rPr lang="en-US" dirty="0">
                <a:latin typeface="Andale Mono"/>
                <a:cs typeface="Andale Mono"/>
              </a:rPr>
              <a:t> </a:t>
            </a:r>
            <a:r>
              <a:rPr lang="en-US" dirty="0" err="1">
                <a:latin typeface="Andale Mono"/>
                <a:cs typeface="Andale Mono"/>
              </a:rPr>
              <a:t>newVal</a:t>
            </a:r>
            <a:r>
              <a:rPr lang="en-US" dirty="0">
                <a:latin typeface="Andale Mono"/>
                <a:cs typeface="Andale Mono"/>
              </a:rPr>
              <a:t>) </a:t>
            </a:r>
            <a:r>
              <a:rPr lang="en-US" dirty="0" smtClean="0">
                <a:latin typeface="Andale Mono"/>
                <a:cs typeface="Andale Mono"/>
              </a:rPr>
              <a:t>{</a:t>
            </a:r>
            <a:r>
              <a:rPr lang="en-US" dirty="0">
                <a:latin typeface="Andale Mono"/>
                <a:cs typeface="Andale Mono"/>
              </a:rPr>
              <a:t>...</a:t>
            </a:r>
            <a:r>
              <a:rPr lang="en-US" dirty="0" smtClean="0">
                <a:latin typeface="Andale Mono"/>
                <a:cs typeface="Andale Mono"/>
              </a:rPr>
              <a:t>}</a:t>
            </a:r>
            <a:endParaRPr lang="en-US" dirty="0">
              <a:latin typeface="Andale Mono"/>
              <a:cs typeface="Andale Mono"/>
            </a:endParaRPr>
          </a:p>
          <a:p>
            <a:r>
              <a:rPr lang="en-US" dirty="0">
                <a:latin typeface="Andale Mono"/>
                <a:cs typeface="Andale Mono"/>
              </a:rPr>
              <a:t>	public </a:t>
            </a:r>
            <a:r>
              <a:rPr lang="en-US" dirty="0" err="1">
                <a:latin typeface="Andale Mono"/>
                <a:cs typeface="Andale Mono"/>
              </a:rPr>
              <a:t>SomeType</a:t>
            </a:r>
            <a:r>
              <a:rPr lang="en-US" dirty="0">
                <a:latin typeface="Andale Mono"/>
                <a:cs typeface="Andale Mono"/>
              </a:rPr>
              <a:t> </a:t>
            </a:r>
            <a:r>
              <a:rPr lang="en-US" dirty="0" err="1">
                <a:latin typeface="Andale Mono"/>
                <a:cs typeface="Andale Mono"/>
              </a:rPr>
              <a:t>getTheData</a:t>
            </a:r>
            <a:r>
              <a:rPr lang="en-US" dirty="0">
                <a:latin typeface="Andale Mono"/>
                <a:cs typeface="Andale Mono"/>
              </a:rPr>
              <a:t>() </a:t>
            </a:r>
            <a:r>
              <a:rPr lang="en-US" dirty="0" smtClean="0">
                <a:latin typeface="Andale Mono"/>
                <a:cs typeface="Andale Mono"/>
              </a:rPr>
              <a:t>{</a:t>
            </a:r>
            <a:r>
              <a:rPr lang="en-US" dirty="0">
                <a:latin typeface="Andale Mono"/>
                <a:cs typeface="Andale Mono"/>
              </a:rPr>
              <a:t>...</a:t>
            </a:r>
            <a:r>
              <a:rPr lang="en-US" dirty="0" smtClean="0">
                <a:latin typeface="Andale Mono"/>
                <a:cs typeface="Andale Mono"/>
              </a:rPr>
              <a:t>}</a:t>
            </a:r>
            <a:endParaRPr lang="en-US" dirty="0">
              <a:latin typeface="Andale Mono"/>
              <a:cs typeface="Andale Mono"/>
            </a:endParaRPr>
          </a:p>
          <a:p>
            <a:r>
              <a:rPr lang="en-US" dirty="0">
                <a:latin typeface="Andale Mono"/>
                <a:cs typeface="Andale Mono"/>
              </a:rPr>
              <a:t>	...</a:t>
            </a:r>
          </a:p>
          <a:p>
            <a:r>
              <a:rPr lang="en-US" dirty="0" smtClean="0">
                <a:latin typeface="Andale Mono"/>
                <a:cs typeface="Andale Mono"/>
              </a:rPr>
              <a:t>}</a:t>
            </a:r>
          </a:p>
          <a:p>
            <a:endParaRPr lang="en-US" dirty="0">
              <a:latin typeface="Andale Mono"/>
              <a:cs typeface="Andale Mono"/>
            </a:endParaRPr>
          </a:p>
          <a:p>
            <a:r>
              <a:rPr lang="en-US" dirty="0">
                <a:latin typeface="Andale Mono"/>
                <a:cs typeface="Andale Mono"/>
              </a:rPr>
              <a:t>public class </a:t>
            </a:r>
            <a:r>
              <a:rPr lang="en-US" dirty="0" err="1">
                <a:latin typeface="Andale Mono"/>
                <a:cs typeface="Andale Mono"/>
              </a:rPr>
              <a:t>DatabaseCleaner</a:t>
            </a:r>
            <a:r>
              <a:rPr lang="en-US" dirty="0">
                <a:latin typeface="Andale Mono"/>
                <a:cs typeface="Andale Mono"/>
              </a:rPr>
              <a:t> {</a:t>
            </a:r>
          </a:p>
          <a:p>
            <a:r>
              <a:rPr lang="en-US" dirty="0">
                <a:latin typeface="Andale Mono"/>
                <a:cs typeface="Andale Mono"/>
              </a:rPr>
              <a:t>	public void </a:t>
            </a:r>
            <a:r>
              <a:rPr lang="en-US" dirty="0" err="1">
                <a:latin typeface="Andale Mono"/>
                <a:cs typeface="Andale Mono"/>
              </a:rPr>
              <a:t>cleanupDB</a:t>
            </a:r>
            <a:r>
              <a:rPr lang="en-US" dirty="0">
                <a:latin typeface="Andale Mono"/>
                <a:cs typeface="Andale Mono"/>
              </a:rPr>
              <a:t>(Database </a:t>
            </a:r>
            <a:r>
              <a:rPr lang="en-US" dirty="0" err="1">
                <a:latin typeface="Andale Mono"/>
                <a:cs typeface="Andale Mono"/>
              </a:rPr>
              <a:t>db</a:t>
            </a:r>
            <a:r>
              <a:rPr lang="en-US" dirty="0">
                <a:latin typeface="Andale Mono"/>
                <a:cs typeface="Andale Mono"/>
              </a:rPr>
              <a:t>) {</a:t>
            </a:r>
          </a:p>
          <a:p>
            <a:r>
              <a:rPr lang="en-US" dirty="0">
                <a:latin typeface="Andale Mono"/>
                <a:cs typeface="Andale Mono"/>
              </a:rPr>
              <a:t>		...</a:t>
            </a:r>
          </a:p>
          <a:p>
            <a:r>
              <a:rPr lang="en-US" dirty="0">
                <a:latin typeface="Andale Mono"/>
                <a:cs typeface="Andale Mono"/>
              </a:rPr>
              <a:t>		</a:t>
            </a:r>
            <a:r>
              <a:rPr lang="en-US" dirty="0" err="1">
                <a:latin typeface="Andale Mono"/>
                <a:cs typeface="Andale Mono"/>
              </a:rPr>
              <a:t>db.theData</a:t>
            </a:r>
            <a:r>
              <a:rPr lang="en-US" dirty="0">
                <a:latin typeface="Andale Mono"/>
                <a:cs typeface="Andale Mono"/>
              </a:rPr>
              <a:t> = x;</a:t>
            </a:r>
          </a:p>
          <a:p>
            <a:r>
              <a:rPr lang="en-US" dirty="0">
                <a:latin typeface="Andale Mono"/>
                <a:cs typeface="Andale Mono"/>
              </a:rPr>
              <a:t>		...</a:t>
            </a:r>
          </a:p>
          <a:p>
            <a:r>
              <a:rPr lang="en-US" dirty="0">
                <a:latin typeface="Andale Mono"/>
                <a:cs typeface="Andale Mono"/>
              </a:rPr>
              <a:t>	}</a:t>
            </a:r>
          </a:p>
          <a:p>
            <a:r>
              <a:rPr lang="en-US" dirty="0" smtClean="0">
                <a:latin typeface="Andale Mono"/>
                <a:cs typeface="Andale Mono"/>
              </a:rPr>
              <a:t>}</a:t>
            </a:r>
            <a:endParaRPr lang="en-US" dirty="0"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9343111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coupling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90"/>
                </a:solidFill>
              </a:rPr>
              <a:t>Defn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  <a:r>
              <a:rPr lang="en-US" dirty="0" smtClean="0"/>
              <a:t> Components share data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01744" y="1426301"/>
            <a:ext cx="4940513" cy="5355313"/>
          </a:xfrm>
          <a:prstGeom prst="rect">
            <a:avLst/>
          </a:prstGeom>
          <a:solidFill>
            <a:srgbClr val="C6D9F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ndale Mono"/>
                <a:cs typeface="Andale Mono"/>
              </a:rPr>
              <a:t>public </a:t>
            </a:r>
            <a:r>
              <a:rPr lang="en-US" dirty="0">
                <a:latin typeface="Andale Mono"/>
                <a:cs typeface="Andale Mono"/>
              </a:rPr>
              <a:t>class </a:t>
            </a:r>
            <a:r>
              <a:rPr lang="en-US" dirty="0" err="1">
                <a:latin typeface="Andale Mono"/>
                <a:cs typeface="Andale Mono"/>
              </a:rPr>
              <a:t>GlobalData</a:t>
            </a:r>
            <a:r>
              <a:rPr lang="en-US" dirty="0">
                <a:latin typeface="Andale Mono"/>
                <a:cs typeface="Andale Mono"/>
              </a:rPr>
              <a:t> {</a:t>
            </a:r>
          </a:p>
          <a:p>
            <a:r>
              <a:rPr lang="en-US" dirty="0">
                <a:latin typeface="Andale Mono"/>
                <a:cs typeface="Andale Mono"/>
              </a:rPr>
              <a:t>	public static </a:t>
            </a:r>
            <a:r>
              <a:rPr lang="en-US" dirty="0" err="1">
                <a:latin typeface="Andale Mono"/>
                <a:cs typeface="Andale Mono"/>
              </a:rPr>
              <a:t>SomeType</a:t>
            </a:r>
            <a:r>
              <a:rPr lang="en-US" dirty="0">
                <a:latin typeface="Andale Mono"/>
                <a:cs typeface="Andale Mono"/>
              </a:rPr>
              <a:t> </a:t>
            </a:r>
            <a:r>
              <a:rPr lang="en-US" dirty="0" err="1">
                <a:latin typeface="Andale Mono"/>
                <a:cs typeface="Andale Mono"/>
              </a:rPr>
              <a:t>theData</a:t>
            </a:r>
            <a:r>
              <a:rPr lang="en-US" dirty="0">
                <a:latin typeface="Andale Mono"/>
                <a:cs typeface="Andale Mono"/>
              </a:rPr>
              <a:t>;</a:t>
            </a:r>
          </a:p>
          <a:p>
            <a:r>
              <a:rPr lang="en-US" dirty="0">
                <a:latin typeface="Andale Mono"/>
                <a:cs typeface="Andale Mono"/>
              </a:rPr>
              <a:t>}</a:t>
            </a:r>
          </a:p>
          <a:p>
            <a:endParaRPr lang="en-US" dirty="0" smtClean="0">
              <a:latin typeface="Andale Mono"/>
              <a:cs typeface="Andale Mono"/>
            </a:endParaRPr>
          </a:p>
          <a:p>
            <a:r>
              <a:rPr lang="en-US" dirty="0" smtClean="0">
                <a:latin typeface="Andale Mono"/>
                <a:cs typeface="Andale Mono"/>
              </a:rPr>
              <a:t>public </a:t>
            </a:r>
            <a:r>
              <a:rPr lang="en-US" dirty="0">
                <a:latin typeface="Andale Mono"/>
                <a:cs typeface="Andale Mono"/>
              </a:rPr>
              <a:t>class </a:t>
            </a:r>
            <a:r>
              <a:rPr lang="en-US" dirty="0" err="1">
                <a:latin typeface="Andale Mono"/>
                <a:cs typeface="Andale Mono"/>
              </a:rPr>
              <a:t>DataUserOne</a:t>
            </a:r>
            <a:r>
              <a:rPr lang="en-US" dirty="0">
                <a:latin typeface="Andale Mono"/>
                <a:cs typeface="Andale Mono"/>
              </a:rPr>
              <a:t> {</a:t>
            </a:r>
          </a:p>
          <a:p>
            <a:r>
              <a:rPr lang="en-US" dirty="0">
                <a:latin typeface="Andale Mono"/>
                <a:cs typeface="Andale Mono"/>
              </a:rPr>
              <a:t>	public void </a:t>
            </a:r>
            <a:r>
              <a:rPr lang="en-US" dirty="0" err="1">
                <a:latin typeface="Andale Mono"/>
                <a:cs typeface="Andale Mono"/>
              </a:rPr>
              <a:t>useTheData</a:t>
            </a:r>
            <a:r>
              <a:rPr lang="en-US" dirty="0">
                <a:latin typeface="Andale Mono"/>
                <a:cs typeface="Andale Mono"/>
              </a:rPr>
              <a:t>() {</a:t>
            </a:r>
          </a:p>
          <a:p>
            <a:r>
              <a:rPr lang="en-US" dirty="0">
                <a:latin typeface="Andale Mono"/>
                <a:cs typeface="Andale Mono"/>
              </a:rPr>
              <a:t>		...</a:t>
            </a:r>
          </a:p>
          <a:p>
            <a:r>
              <a:rPr lang="en-US" dirty="0">
                <a:latin typeface="Andale Mono"/>
                <a:cs typeface="Andale Mono"/>
              </a:rPr>
              <a:t>		</a:t>
            </a:r>
            <a:r>
              <a:rPr lang="en-US" dirty="0" err="1">
                <a:latin typeface="Andale Mono"/>
                <a:cs typeface="Andale Mono"/>
              </a:rPr>
              <a:t>GlobalData.theData</a:t>
            </a:r>
            <a:r>
              <a:rPr lang="en-US" dirty="0">
                <a:latin typeface="Andale Mono"/>
                <a:cs typeface="Andale Mono"/>
              </a:rPr>
              <a:t> = x;</a:t>
            </a:r>
          </a:p>
          <a:p>
            <a:r>
              <a:rPr lang="en-US" dirty="0">
                <a:latin typeface="Andale Mono"/>
                <a:cs typeface="Andale Mono"/>
              </a:rPr>
              <a:t>		...</a:t>
            </a:r>
          </a:p>
          <a:p>
            <a:r>
              <a:rPr lang="en-US" dirty="0">
                <a:latin typeface="Andale Mono"/>
                <a:cs typeface="Andale Mono"/>
              </a:rPr>
              <a:t>	}</a:t>
            </a:r>
          </a:p>
          <a:p>
            <a:r>
              <a:rPr lang="en-US" dirty="0">
                <a:latin typeface="Andale Mono"/>
                <a:cs typeface="Andale Mono"/>
              </a:rPr>
              <a:t>}</a:t>
            </a:r>
          </a:p>
          <a:p>
            <a:endParaRPr lang="en-US" dirty="0" smtClean="0">
              <a:latin typeface="Andale Mono"/>
              <a:cs typeface="Andale Mono"/>
            </a:endParaRPr>
          </a:p>
          <a:p>
            <a:r>
              <a:rPr lang="en-US" dirty="0" smtClean="0">
                <a:latin typeface="Andale Mono"/>
                <a:cs typeface="Andale Mono"/>
              </a:rPr>
              <a:t>public </a:t>
            </a:r>
            <a:r>
              <a:rPr lang="en-US" dirty="0">
                <a:latin typeface="Andale Mono"/>
                <a:cs typeface="Andale Mono"/>
              </a:rPr>
              <a:t>class </a:t>
            </a:r>
            <a:r>
              <a:rPr lang="en-US" dirty="0" err="1">
                <a:latin typeface="Andale Mono"/>
                <a:cs typeface="Andale Mono"/>
              </a:rPr>
              <a:t>DataUserTwo</a:t>
            </a:r>
            <a:r>
              <a:rPr lang="en-US" dirty="0">
                <a:latin typeface="Andale Mono"/>
                <a:cs typeface="Andale Mono"/>
              </a:rPr>
              <a:t> {</a:t>
            </a:r>
          </a:p>
          <a:p>
            <a:r>
              <a:rPr lang="en-US" dirty="0">
                <a:latin typeface="Andale Mono"/>
                <a:cs typeface="Andale Mono"/>
              </a:rPr>
              <a:t>	public void </a:t>
            </a:r>
            <a:r>
              <a:rPr lang="en-US" dirty="0" err="1">
                <a:latin typeface="Andale Mono"/>
                <a:cs typeface="Andale Mono"/>
              </a:rPr>
              <a:t>useTheData</a:t>
            </a:r>
            <a:r>
              <a:rPr lang="en-US" dirty="0">
                <a:latin typeface="Andale Mono"/>
                <a:cs typeface="Andale Mono"/>
              </a:rPr>
              <a:t>() {</a:t>
            </a:r>
          </a:p>
          <a:p>
            <a:r>
              <a:rPr lang="en-US" dirty="0">
                <a:latin typeface="Andale Mono"/>
                <a:cs typeface="Andale Mono"/>
              </a:rPr>
              <a:t>		...</a:t>
            </a:r>
          </a:p>
          <a:p>
            <a:r>
              <a:rPr lang="en-US" dirty="0">
                <a:latin typeface="Andale Mono"/>
                <a:cs typeface="Andale Mono"/>
              </a:rPr>
              <a:t>		</a:t>
            </a:r>
            <a:r>
              <a:rPr lang="en-US" dirty="0" err="1">
                <a:latin typeface="Andale Mono"/>
                <a:cs typeface="Andale Mono"/>
              </a:rPr>
              <a:t>GlobalData.theData</a:t>
            </a:r>
            <a:r>
              <a:rPr lang="en-US" dirty="0">
                <a:latin typeface="Andale Mono"/>
                <a:cs typeface="Andale Mono"/>
              </a:rPr>
              <a:t> = y;</a:t>
            </a:r>
          </a:p>
          <a:p>
            <a:r>
              <a:rPr lang="en-US" dirty="0">
                <a:latin typeface="Andale Mono"/>
                <a:cs typeface="Andale Mono"/>
              </a:rPr>
              <a:t>		...</a:t>
            </a:r>
          </a:p>
          <a:p>
            <a:r>
              <a:rPr lang="en-US" dirty="0">
                <a:latin typeface="Andale Mono"/>
                <a:cs typeface="Andale Mono"/>
              </a:rPr>
              <a:t>	}</a:t>
            </a:r>
          </a:p>
          <a:p>
            <a:r>
              <a:rPr lang="en-US" dirty="0" smtClean="0">
                <a:latin typeface="Andale Mono"/>
                <a:cs typeface="Andale Mono"/>
              </a:rPr>
              <a:t>}</a:t>
            </a:r>
            <a:endParaRPr lang="en-US" dirty="0"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3551005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Control coupling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90"/>
                </a:solidFill>
              </a:rPr>
              <a:t>Defn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  <a:r>
              <a:rPr lang="en-US" dirty="0" smtClean="0"/>
              <a:t> Control what another module does by passing arguments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70572" y="1671959"/>
            <a:ext cx="6187211" cy="4247317"/>
          </a:xfrm>
          <a:prstGeom prst="rect">
            <a:avLst/>
          </a:prstGeom>
          <a:solidFill>
            <a:srgbClr val="C6D9F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ndale Mono"/>
                <a:cs typeface="Andale Mono"/>
              </a:rPr>
              <a:t>public class </a:t>
            </a:r>
            <a:r>
              <a:rPr lang="en-US" dirty="0" err="1">
                <a:latin typeface="Andale Mono"/>
                <a:cs typeface="Andale Mono"/>
              </a:rPr>
              <a:t>MyMain</a:t>
            </a:r>
            <a:r>
              <a:rPr lang="en-US" dirty="0">
                <a:latin typeface="Andale Mono"/>
                <a:cs typeface="Andale Mono"/>
              </a:rPr>
              <a:t> {</a:t>
            </a:r>
          </a:p>
          <a:p>
            <a:endParaRPr lang="en-US" dirty="0">
              <a:latin typeface="Andale Mono"/>
              <a:cs typeface="Andale Mono"/>
            </a:endParaRPr>
          </a:p>
          <a:p>
            <a:r>
              <a:rPr lang="en-US" dirty="0">
                <a:latin typeface="Andale Mono"/>
                <a:cs typeface="Andale Mono"/>
              </a:rPr>
              <a:t>	public static </a:t>
            </a:r>
            <a:r>
              <a:rPr lang="en-US" dirty="0" smtClean="0">
                <a:latin typeface="Andale Mono"/>
                <a:cs typeface="Andale Mono"/>
              </a:rPr>
              <a:t>void </a:t>
            </a:r>
            <a:r>
              <a:rPr lang="en-US" dirty="0" err="1" smtClean="0">
                <a:latin typeface="Andale Mono"/>
                <a:cs typeface="Andale Mono"/>
              </a:rPr>
              <a:t>myFunc</a:t>
            </a:r>
            <a:r>
              <a:rPr lang="en-US" dirty="0">
                <a:latin typeface="Andale Mono"/>
                <a:cs typeface="Andale Mono"/>
              </a:rPr>
              <a:t>(</a:t>
            </a:r>
            <a:r>
              <a:rPr lang="en-US" dirty="0" err="1">
                <a:latin typeface="Andale Mono"/>
                <a:cs typeface="Andale Mono"/>
              </a:rPr>
              <a:t>int</a:t>
            </a:r>
            <a:r>
              <a:rPr lang="en-US" dirty="0">
                <a:latin typeface="Andale Mono"/>
                <a:cs typeface="Andale Mono"/>
              </a:rPr>
              <a:t> mode) {</a:t>
            </a:r>
          </a:p>
          <a:p>
            <a:r>
              <a:rPr lang="en-US" dirty="0">
                <a:latin typeface="Andale Mono"/>
                <a:cs typeface="Andale Mono"/>
              </a:rPr>
              <a:t>		if (mode == 0) {</a:t>
            </a:r>
          </a:p>
          <a:p>
            <a:r>
              <a:rPr lang="en-US" dirty="0">
                <a:latin typeface="Andale Mono"/>
                <a:cs typeface="Andale Mono"/>
              </a:rPr>
              <a:t>			... do something ...</a:t>
            </a:r>
          </a:p>
          <a:p>
            <a:r>
              <a:rPr lang="en-US" dirty="0">
                <a:latin typeface="Andale Mono"/>
                <a:cs typeface="Andale Mono"/>
              </a:rPr>
              <a:t>		}</a:t>
            </a:r>
          </a:p>
          <a:p>
            <a:r>
              <a:rPr lang="en-US" dirty="0">
                <a:latin typeface="Andale Mono"/>
                <a:cs typeface="Andale Mono"/>
              </a:rPr>
              <a:t>		else if (mode == 1) {</a:t>
            </a:r>
          </a:p>
          <a:p>
            <a:r>
              <a:rPr lang="en-US" dirty="0">
                <a:latin typeface="Andale Mono"/>
                <a:cs typeface="Andale Mono"/>
              </a:rPr>
              <a:t>			... do something else ...</a:t>
            </a:r>
          </a:p>
          <a:p>
            <a:r>
              <a:rPr lang="en-US" dirty="0">
                <a:latin typeface="Andale Mono"/>
                <a:cs typeface="Andale Mono"/>
              </a:rPr>
              <a:t>		}</a:t>
            </a:r>
          </a:p>
          <a:p>
            <a:r>
              <a:rPr lang="en-US" dirty="0">
                <a:latin typeface="Andale Mono"/>
                <a:cs typeface="Andale Mono"/>
              </a:rPr>
              <a:t>	}</a:t>
            </a:r>
          </a:p>
          <a:p>
            <a:r>
              <a:rPr lang="en-US" dirty="0">
                <a:latin typeface="Andale Mono"/>
                <a:cs typeface="Andale Mono"/>
              </a:rPr>
              <a:t>	</a:t>
            </a:r>
          </a:p>
          <a:p>
            <a:r>
              <a:rPr lang="en-US" dirty="0">
                <a:latin typeface="Andale Mono"/>
                <a:cs typeface="Andale Mono"/>
              </a:rPr>
              <a:t>	public static void main(String[] </a:t>
            </a:r>
            <a:r>
              <a:rPr lang="en-US" dirty="0" err="1">
                <a:latin typeface="Andale Mono"/>
                <a:cs typeface="Andale Mono"/>
              </a:rPr>
              <a:t>args</a:t>
            </a:r>
            <a:r>
              <a:rPr lang="en-US" dirty="0">
                <a:latin typeface="Andale Mono"/>
                <a:cs typeface="Andale Mono"/>
              </a:rPr>
              <a:t>) {</a:t>
            </a:r>
          </a:p>
          <a:p>
            <a:r>
              <a:rPr lang="en-US" dirty="0">
                <a:latin typeface="Andale Mono"/>
                <a:cs typeface="Andale Mono"/>
              </a:rPr>
              <a:t>		</a:t>
            </a:r>
            <a:r>
              <a:rPr lang="en-US" dirty="0" err="1" smtClean="0">
                <a:latin typeface="Andale Mono"/>
                <a:cs typeface="Andale Mono"/>
              </a:rPr>
              <a:t>myFunc</a:t>
            </a:r>
            <a:r>
              <a:rPr lang="en-US" dirty="0">
                <a:latin typeface="Andale Mono"/>
                <a:cs typeface="Andale Mono"/>
              </a:rPr>
              <a:t>(1);</a:t>
            </a:r>
          </a:p>
          <a:p>
            <a:r>
              <a:rPr lang="en-US" dirty="0">
                <a:latin typeface="Andale Mono"/>
                <a:cs typeface="Andale Mono"/>
              </a:rPr>
              <a:t>	</a:t>
            </a:r>
            <a:r>
              <a:rPr lang="en-US" dirty="0" smtClean="0">
                <a:latin typeface="Andale Mono"/>
                <a:cs typeface="Andale Mono"/>
              </a:rPr>
              <a:t>}</a:t>
            </a:r>
            <a:endParaRPr lang="en-US" dirty="0">
              <a:latin typeface="Andale Mono"/>
              <a:cs typeface="Andale Mono"/>
            </a:endParaRPr>
          </a:p>
          <a:p>
            <a:r>
              <a:rPr lang="en-US" dirty="0" smtClean="0">
                <a:latin typeface="Andale Mono"/>
                <a:cs typeface="Andale Mono"/>
              </a:rPr>
              <a:t>}</a:t>
            </a:r>
            <a:endParaRPr lang="en-US" dirty="0"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1972695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Stamp coupling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90"/>
                </a:solidFill>
              </a:rPr>
              <a:t>Defn</a:t>
            </a:r>
            <a:r>
              <a:rPr lang="en-US" dirty="0" smtClean="0">
                <a:solidFill>
                  <a:srgbClr val="000090"/>
                </a:solidFill>
              </a:rPr>
              <a:t>:</a:t>
            </a:r>
            <a:r>
              <a:rPr lang="en-US" dirty="0" smtClean="0"/>
              <a:t> Passing complex data structures between components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61435" y="1578686"/>
            <a:ext cx="6048688" cy="4801315"/>
          </a:xfrm>
          <a:prstGeom prst="rect">
            <a:avLst/>
          </a:prstGeom>
          <a:solidFill>
            <a:srgbClr val="C6D9F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ndale Mono"/>
                <a:cs typeface="Andale Mono"/>
              </a:rPr>
              <a:t>public class Employee {</a:t>
            </a:r>
          </a:p>
          <a:p>
            <a:r>
              <a:rPr lang="en-US" dirty="0">
                <a:latin typeface="Andale Mono"/>
                <a:cs typeface="Andale Mono"/>
              </a:rPr>
              <a:t>	public String name;</a:t>
            </a:r>
          </a:p>
          <a:p>
            <a:r>
              <a:rPr lang="en-US" dirty="0">
                <a:latin typeface="Andale Mono"/>
                <a:cs typeface="Andale Mono"/>
              </a:rPr>
              <a:t>	public double salary;</a:t>
            </a:r>
          </a:p>
          <a:p>
            <a:r>
              <a:rPr lang="en-US" dirty="0">
                <a:latin typeface="Andale Mono"/>
                <a:cs typeface="Andale Mono"/>
              </a:rPr>
              <a:t>	...</a:t>
            </a:r>
          </a:p>
          <a:p>
            <a:r>
              <a:rPr lang="en-US" dirty="0">
                <a:latin typeface="Andale Mono"/>
                <a:cs typeface="Andale Mono"/>
              </a:rPr>
              <a:t>}</a:t>
            </a:r>
          </a:p>
          <a:p>
            <a:endParaRPr lang="en-US" dirty="0">
              <a:latin typeface="Andale Mono"/>
              <a:cs typeface="Andale Mono"/>
            </a:endParaRPr>
          </a:p>
          <a:p>
            <a:r>
              <a:rPr lang="en-US" dirty="0">
                <a:latin typeface="Andale Mono"/>
                <a:cs typeface="Andale Mono"/>
              </a:rPr>
              <a:t>public class </a:t>
            </a:r>
            <a:r>
              <a:rPr lang="en-US" dirty="0" err="1">
                <a:latin typeface="Andale Mono"/>
                <a:cs typeface="Andale Mono"/>
              </a:rPr>
              <a:t>SalaryProcessor</a:t>
            </a:r>
            <a:r>
              <a:rPr lang="en-US" dirty="0">
                <a:latin typeface="Andale Mono"/>
                <a:cs typeface="Andale Mono"/>
              </a:rPr>
              <a:t> {</a:t>
            </a:r>
          </a:p>
          <a:p>
            <a:r>
              <a:rPr lang="en-US" dirty="0">
                <a:latin typeface="Andale Mono"/>
                <a:cs typeface="Andale Mono"/>
              </a:rPr>
              <a:t>	public void </a:t>
            </a:r>
            <a:r>
              <a:rPr lang="en-US" dirty="0" err="1">
                <a:latin typeface="Andale Mono"/>
                <a:cs typeface="Andale Mono"/>
              </a:rPr>
              <a:t>processSalary</a:t>
            </a:r>
            <a:r>
              <a:rPr lang="en-US" dirty="0">
                <a:latin typeface="Andale Mono"/>
                <a:cs typeface="Andale Mono"/>
              </a:rPr>
              <a:t>(Employee e) {</a:t>
            </a:r>
          </a:p>
          <a:p>
            <a:r>
              <a:rPr lang="en-US" dirty="0">
                <a:latin typeface="Andale Mono"/>
                <a:cs typeface="Andale Mono"/>
              </a:rPr>
              <a:t>		... do stuff with only </a:t>
            </a:r>
            <a:r>
              <a:rPr lang="en-US" dirty="0" err="1">
                <a:latin typeface="Andale Mono"/>
                <a:cs typeface="Andale Mono"/>
              </a:rPr>
              <a:t>e.salary</a:t>
            </a:r>
            <a:r>
              <a:rPr lang="en-US" dirty="0">
                <a:latin typeface="Andale Mono"/>
                <a:cs typeface="Andale Mono"/>
              </a:rPr>
              <a:t> ...</a:t>
            </a:r>
          </a:p>
          <a:p>
            <a:r>
              <a:rPr lang="en-US" dirty="0">
                <a:latin typeface="Andale Mono"/>
                <a:cs typeface="Andale Mono"/>
              </a:rPr>
              <a:t>	}</a:t>
            </a:r>
          </a:p>
          <a:p>
            <a:r>
              <a:rPr lang="en-US" dirty="0">
                <a:latin typeface="Andale Mono"/>
                <a:cs typeface="Andale Mono"/>
              </a:rPr>
              <a:t>}</a:t>
            </a:r>
          </a:p>
          <a:p>
            <a:endParaRPr lang="en-US" dirty="0">
              <a:latin typeface="Andale Mono"/>
              <a:cs typeface="Andale Mono"/>
            </a:endParaRPr>
          </a:p>
          <a:p>
            <a:r>
              <a:rPr lang="en-US" dirty="0">
                <a:latin typeface="Andale Mono"/>
                <a:cs typeface="Andale Mono"/>
              </a:rPr>
              <a:t>public class </a:t>
            </a:r>
            <a:r>
              <a:rPr lang="en-US" dirty="0" err="1">
                <a:latin typeface="Andale Mono"/>
                <a:cs typeface="Andale Mono"/>
              </a:rPr>
              <a:t>NameProcessor</a:t>
            </a:r>
            <a:r>
              <a:rPr lang="en-US" dirty="0">
                <a:latin typeface="Andale Mono"/>
                <a:cs typeface="Andale Mono"/>
              </a:rPr>
              <a:t> {</a:t>
            </a:r>
          </a:p>
          <a:p>
            <a:r>
              <a:rPr lang="en-US" dirty="0">
                <a:latin typeface="Andale Mono"/>
                <a:cs typeface="Andale Mono"/>
              </a:rPr>
              <a:t>	public void </a:t>
            </a:r>
            <a:r>
              <a:rPr lang="en-US" dirty="0" err="1">
                <a:latin typeface="Andale Mono"/>
                <a:cs typeface="Andale Mono"/>
              </a:rPr>
              <a:t>processName</a:t>
            </a:r>
            <a:r>
              <a:rPr lang="en-US" dirty="0">
                <a:latin typeface="Andale Mono"/>
                <a:cs typeface="Andale Mono"/>
              </a:rPr>
              <a:t>(Employee e) {</a:t>
            </a:r>
          </a:p>
          <a:p>
            <a:r>
              <a:rPr lang="en-US" dirty="0">
                <a:latin typeface="Andale Mono"/>
                <a:cs typeface="Andale Mono"/>
              </a:rPr>
              <a:t>		... do stuff with only </a:t>
            </a:r>
            <a:r>
              <a:rPr lang="en-US" dirty="0" err="1">
                <a:latin typeface="Andale Mono"/>
                <a:cs typeface="Andale Mono"/>
              </a:rPr>
              <a:t>e.name</a:t>
            </a:r>
            <a:r>
              <a:rPr lang="en-US" dirty="0">
                <a:latin typeface="Andale Mono"/>
                <a:cs typeface="Andale Mono"/>
              </a:rPr>
              <a:t> ...</a:t>
            </a:r>
          </a:p>
          <a:p>
            <a:r>
              <a:rPr lang="en-US" dirty="0">
                <a:latin typeface="Andale Mono"/>
                <a:cs typeface="Andale Mono"/>
              </a:rPr>
              <a:t>	}</a:t>
            </a:r>
          </a:p>
          <a:p>
            <a:r>
              <a:rPr lang="en-US" dirty="0" smtClean="0">
                <a:latin typeface="Andale Mono"/>
                <a:cs typeface="Andale Mono"/>
              </a:rPr>
              <a:t>}</a:t>
            </a:r>
            <a:endParaRPr lang="en-US" dirty="0">
              <a:latin typeface="Andale Mono"/>
              <a:cs typeface="Andale Mono"/>
            </a:endParaRPr>
          </a:p>
        </p:txBody>
      </p:sp>
    </p:spTree>
    <p:extLst>
      <p:ext uri="{BB962C8B-B14F-4D97-AF65-F5344CB8AC3E}">
        <p14:creationId xmlns:p14="http://schemas.microsoft.com/office/powerpoint/2010/main" val="2724101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solidFill>
          <a:srgbClr val="C6D9F1"/>
        </a:solidFill>
      </a:spPr>
      <a:bodyPr wrap="none" rtlCol="0">
        <a:spAutoFit/>
      </a:bodyPr>
      <a:lstStyle>
        <a:defPPr>
          <a:defRPr dirty="0">
            <a:latin typeface="Andale Mono"/>
            <a:cs typeface="Andale Mono"/>
          </a:defRPr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</TotalTime>
  <Words>886</Words>
  <Application>Microsoft Macintosh PowerPoint</Application>
  <PresentationFormat>On-screen Show (4:3)</PresentationFormat>
  <Paragraphs>297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OO Design Revisited</vt:lpstr>
      <vt:lpstr>Coupling and Cohesion Revisited</vt:lpstr>
      <vt:lpstr>Definitions</vt:lpstr>
      <vt:lpstr>Coupling</vt:lpstr>
      <vt:lpstr>Recall the types of coupling</vt:lpstr>
      <vt:lpstr>Content coupling</vt:lpstr>
      <vt:lpstr>Common coupling</vt:lpstr>
      <vt:lpstr>Control coupling</vt:lpstr>
      <vt:lpstr>Stamp coupling</vt:lpstr>
      <vt:lpstr>Data coupling</vt:lpstr>
      <vt:lpstr>Cohesion</vt:lpstr>
      <vt:lpstr>Recall the types of cohesion</vt:lpstr>
      <vt:lpstr>Coincidental cohesion</vt:lpstr>
      <vt:lpstr>Logical cohesion</vt:lpstr>
      <vt:lpstr>Temporal cohesion</vt:lpstr>
      <vt:lpstr>Procedural cohesion</vt:lpstr>
      <vt:lpstr>Communicational cohesion</vt:lpstr>
      <vt:lpstr>Functional cohesion</vt:lpstr>
      <vt:lpstr>Interfaces and Contracts Revisited</vt:lpstr>
      <vt:lpstr>Interface contract</vt:lpstr>
      <vt:lpstr>Interface contract (cont’d)</vt:lpstr>
      <vt:lpstr>A word about method signatures in Java</vt:lpstr>
      <vt:lpstr>Conventions for contract enforcement in Java</vt:lpstr>
      <vt:lpstr>Issue with writing assertions/exceptions</vt:lpstr>
      <vt:lpstr>Unit testing and contract assertions</vt:lpstr>
    </vt:vector>
  </TitlesOfParts>
  <Company>Oregon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Fleming</dc:creator>
  <cp:lastModifiedBy>Scott Fleming</cp:lastModifiedBy>
  <cp:revision>56</cp:revision>
  <dcterms:created xsi:type="dcterms:W3CDTF">2011-01-26T19:04:03Z</dcterms:created>
  <dcterms:modified xsi:type="dcterms:W3CDTF">2011-11-29T19:52:44Z</dcterms:modified>
</cp:coreProperties>
</file>