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58" r:id="rId3"/>
    <p:sldId id="259" r:id="rId4"/>
    <p:sldId id="257" r:id="rId5"/>
    <p:sldId id="260" r:id="rId6"/>
    <p:sldId id="261" r:id="rId7"/>
    <p:sldId id="267" r:id="rId8"/>
    <p:sldId id="263" r:id="rId9"/>
    <p:sldId id="265" r:id="rId10"/>
    <p:sldId id="262" r:id="rId11"/>
    <p:sldId id="266" r:id="rId12"/>
    <p:sldId id="269" r:id="rId13"/>
    <p:sldId id="268" r:id="rId14"/>
    <p:sldId id="270" r:id="rId15"/>
    <p:sldId id="271" r:id="rId16"/>
    <p:sldId id="274" r:id="rId17"/>
    <p:sldId id="273" r:id="rId18"/>
    <p:sldId id="272" r:id="rId19"/>
    <p:sldId id="275" r:id="rId20"/>
    <p:sldId id="264" r:id="rId21"/>
    <p:sldId id="281" r:id="rId22"/>
    <p:sldId id="276" r:id="rId23"/>
    <p:sldId id="277" r:id="rId24"/>
    <p:sldId id="278" r:id="rId25"/>
    <p:sldId id="279"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6" r:id="rId40"/>
    <p:sldId id="29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210" d="100"/>
          <a:sy n="210" d="100"/>
        </p:scale>
        <p:origin x="-249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7ED3B-3647-6A4E-8FF1-91A07F578B6D}" type="datetimeFigureOut">
              <a:rPr lang="en-US" smtClean="0"/>
              <a:t>10/20/11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FEA0AA-FA22-A24B-BFDA-0E53BF42F9C4}" type="slidenum">
              <a:rPr lang="en-US" smtClean="0"/>
              <a:t>‹#›</a:t>
            </a:fld>
            <a:endParaRPr lang="en-US"/>
          </a:p>
        </p:txBody>
      </p:sp>
    </p:spTree>
    <p:extLst>
      <p:ext uri="{BB962C8B-B14F-4D97-AF65-F5344CB8AC3E}">
        <p14:creationId xmlns:p14="http://schemas.microsoft.com/office/powerpoint/2010/main" val="36624178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75000"/>
                  </a:schemeClr>
                </a:solidFill>
                <a:latin typeface="+mn-lt"/>
                <a:ea typeface="+mn-ea"/>
                <a:cs typeface="+mn-cs"/>
              </a:rPr>
              <a:t>http://</a:t>
            </a:r>
            <a:r>
              <a:rPr lang="en-US" sz="1200" dirty="0" err="1" smtClean="0">
                <a:solidFill>
                  <a:schemeClr val="bg1">
                    <a:lumMod val="75000"/>
                  </a:schemeClr>
                </a:solidFill>
                <a:latin typeface="+mn-lt"/>
                <a:ea typeface="+mn-ea"/>
                <a:cs typeface="+mn-cs"/>
              </a:rPr>
              <a:t>www.flickr.com</a:t>
            </a:r>
            <a:r>
              <a:rPr lang="en-US" sz="1200" dirty="0" smtClean="0">
                <a:solidFill>
                  <a:schemeClr val="bg1">
                    <a:lumMod val="75000"/>
                  </a:schemeClr>
                </a:solidFill>
                <a:latin typeface="+mn-lt"/>
                <a:ea typeface="+mn-ea"/>
                <a:cs typeface="+mn-cs"/>
              </a:rPr>
              <a:t>/photos/</a:t>
            </a:r>
            <a:r>
              <a:rPr lang="en-US" sz="1200" dirty="0" err="1" smtClean="0">
                <a:solidFill>
                  <a:schemeClr val="bg1">
                    <a:lumMod val="75000"/>
                  </a:schemeClr>
                </a:solidFill>
                <a:latin typeface="+mn-lt"/>
                <a:ea typeface="+mn-ea"/>
                <a:cs typeface="+mn-cs"/>
              </a:rPr>
              <a:t>digitalcolony</a:t>
            </a:r>
            <a:r>
              <a:rPr lang="en-US" sz="1200" dirty="0" smtClean="0">
                <a:solidFill>
                  <a:schemeClr val="bg1">
                    <a:lumMod val="75000"/>
                  </a:schemeClr>
                </a:solidFill>
                <a:latin typeface="+mn-lt"/>
                <a:ea typeface="+mn-ea"/>
                <a:cs typeface="+mn-cs"/>
              </a:rPr>
              <a:t>/2725932075/sizes/o/</a:t>
            </a:r>
          </a:p>
          <a:p>
            <a:endParaRPr lang="en-US" dirty="0"/>
          </a:p>
        </p:txBody>
      </p:sp>
      <p:sp>
        <p:nvSpPr>
          <p:cNvPr id="4" name="Slide Number Placeholder 3"/>
          <p:cNvSpPr>
            <a:spLocks noGrp="1"/>
          </p:cNvSpPr>
          <p:nvPr>
            <p:ph type="sldNum" sz="quarter" idx="10"/>
          </p:nvPr>
        </p:nvSpPr>
        <p:spPr/>
        <p:txBody>
          <a:bodyPr/>
          <a:lstStyle/>
          <a:p>
            <a:fld id="{64FEA0AA-FA22-A24B-BFDA-0E53BF42F9C4}" type="slidenum">
              <a:rPr lang="en-US" smtClean="0"/>
              <a:t>20</a:t>
            </a:fld>
            <a:endParaRPr lang="en-US"/>
          </a:p>
        </p:txBody>
      </p:sp>
    </p:spTree>
    <p:extLst>
      <p:ext uri="{BB962C8B-B14F-4D97-AF65-F5344CB8AC3E}">
        <p14:creationId xmlns:p14="http://schemas.microsoft.com/office/powerpoint/2010/main" val="180649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Modular programming is a software design technique that increases the extent to which software is composed of separate, interchangeable components, called modules by breaking down program functions into modules, each of which accomplishes one function and contains everything necessary to accomplish this. Conceptually, modules represent a separation of concerns, and improve maintainability by enforcing logical boundaries between components. Modules are typically incorporated into the program through interfaces. A module interface expresses the elements that are provided and required by the module. The elements defined in the interface are detectable by other modules. The implementation contains the working code that corresponds to the elements declared in the interface. --Wikipedia</a:t>
            </a:r>
            <a:endParaRPr lang="en-US" dirty="0"/>
          </a:p>
        </p:txBody>
      </p:sp>
      <p:sp>
        <p:nvSpPr>
          <p:cNvPr id="4" name="Slide Number Placeholder 3"/>
          <p:cNvSpPr>
            <a:spLocks noGrp="1"/>
          </p:cNvSpPr>
          <p:nvPr>
            <p:ph type="sldNum" sz="quarter" idx="10"/>
          </p:nvPr>
        </p:nvSpPr>
        <p:spPr/>
        <p:txBody>
          <a:bodyPr/>
          <a:lstStyle/>
          <a:p>
            <a:fld id="{64FEA0AA-FA22-A24B-BFDA-0E53BF42F9C4}" type="slidenum">
              <a:rPr lang="en-US" smtClean="0"/>
              <a:t>21</a:t>
            </a:fld>
            <a:endParaRPr lang="en-US"/>
          </a:p>
        </p:txBody>
      </p:sp>
    </p:spTree>
    <p:extLst>
      <p:ext uri="{BB962C8B-B14F-4D97-AF65-F5344CB8AC3E}">
        <p14:creationId xmlns:p14="http://schemas.microsoft.com/office/powerpoint/2010/main" val="2697456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None/>
              <a:defRPr/>
            </a:pPr>
            <a:r>
              <a:rPr lang="en-US" dirty="0" smtClean="0">
                <a:ea typeface="+mn-ea"/>
                <a:cs typeface="+mn-cs"/>
              </a:rPr>
              <a:t>One box per component</a:t>
            </a:r>
          </a:p>
          <a:p>
            <a:pPr marL="0" indent="0" eaLnBrk="1" fontAlgn="auto" hangingPunct="1">
              <a:spcAft>
                <a:spcPts val="0"/>
              </a:spcAft>
              <a:buNone/>
              <a:defRPr/>
            </a:pPr>
            <a:r>
              <a:rPr lang="en-US" dirty="0" smtClean="0">
                <a:ea typeface="+mn-ea"/>
                <a:cs typeface="+mn-cs"/>
              </a:rPr>
              <a:t>Lines without arrowheads show references</a:t>
            </a:r>
          </a:p>
          <a:p>
            <a:pPr marL="0" indent="0" eaLnBrk="1" fontAlgn="auto" hangingPunct="1">
              <a:spcAft>
                <a:spcPts val="0"/>
              </a:spcAft>
              <a:buNone/>
              <a:defRPr/>
            </a:pPr>
            <a:r>
              <a:rPr lang="en-US" dirty="0" smtClean="0">
                <a:ea typeface="+mn-ea"/>
                <a:cs typeface="+mn-cs"/>
              </a:rPr>
              <a:t>Lines with regular arrowheads indicate data flow</a:t>
            </a:r>
          </a:p>
          <a:p>
            <a:pPr marL="0" indent="0" eaLnBrk="1" fontAlgn="auto" hangingPunct="1">
              <a:spcAft>
                <a:spcPts val="0"/>
              </a:spcAft>
              <a:buNone/>
              <a:defRPr/>
            </a:pPr>
            <a:r>
              <a:rPr lang="en-US" dirty="0" err="1" smtClean="0"/>
              <a:t>Roundtangles</a:t>
            </a:r>
            <a:r>
              <a:rPr lang="en-US" dirty="0" smtClean="0"/>
              <a:t> are packages</a:t>
            </a:r>
            <a:endParaRPr lang="en-US" dirty="0" smtClean="0">
              <a:ea typeface="+mn-ea"/>
              <a:cs typeface="+mn-cs"/>
            </a:endParaRPr>
          </a:p>
          <a:p>
            <a:endParaRPr lang="en-US" dirty="0"/>
          </a:p>
        </p:txBody>
      </p:sp>
      <p:sp>
        <p:nvSpPr>
          <p:cNvPr id="4" name="Slide Number Placeholder 3"/>
          <p:cNvSpPr>
            <a:spLocks noGrp="1"/>
          </p:cNvSpPr>
          <p:nvPr>
            <p:ph type="sldNum" sz="quarter" idx="10"/>
          </p:nvPr>
        </p:nvSpPr>
        <p:spPr/>
        <p:txBody>
          <a:bodyPr/>
          <a:lstStyle/>
          <a:p>
            <a:fld id="{64FEA0AA-FA22-A24B-BFDA-0E53BF42F9C4}" type="slidenum">
              <a:rPr lang="en-US" smtClean="0"/>
              <a:t>25</a:t>
            </a:fld>
            <a:endParaRPr lang="en-US"/>
          </a:p>
        </p:txBody>
      </p:sp>
    </p:spTree>
    <p:extLst>
      <p:ext uri="{BB962C8B-B14F-4D97-AF65-F5344CB8AC3E}">
        <p14:creationId xmlns:p14="http://schemas.microsoft.com/office/powerpoint/2010/main" val="2005000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access the components of a composite</a:t>
            </a:r>
            <a:endParaRPr lang="en-US" dirty="0"/>
          </a:p>
        </p:txBody>
      </p:sp>
      <p:sp>
        <p:nvSpPr>
          <p:cNvPr id="4" name="Slide Number Placeholder 3"/>
          <p:cNvSpPr>
            <a:spLocks noGrp="1"/>
          </p:cNvSpPr>
          <p:nvPr>
            <p:ph type="sldNum" sz="quarter" idx="10"/>
          </p:nvPr>
        </p:nvSpPr>
        <p:spPr/>
        <p:txBody>
          <a:bodyPr/>
          <a:lstStyle/>
          <a:p>
            <a:fld id="{64FEA0AA-FA22-A24B-BFDA-0E53BF42F9C4}" type="slidenum">
              <a:rPr lang="en-US" smtClean="0"/>
              <a:t>31</a:t>
            </a:fld>
            <a:endParaRPr lang="en-US"/>
          </a:p>
        </p:txBody>
      </p:sp>
    </p:spTree>
    <p:extLst>
      <p:ext uri="{BB962C8B-B14F-4D97-AF65-F5344CB8AC3E}">
        <p14:creationId xmlns:p14="http://schemas.microsoft.com/office/powerpoint/2010/main" val="4042806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E6B249-C5B5-CE4F-9255-7893BD481237}" type="datetimeFigureOut">
              <a:rPr lang="en-US" smtClean="0"/>
              <a:t>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BA081-52C4-4F4D-9F6A-6A15AB9A85E1}" type="slidenum">
              <a:rPr lang="en-US" smtClean="0"/>
              <a:t>‹#›</a:t>
            </a:fld>
            <a:endParaRPr lang="en-US"/>
          </a:p>
        </p:txBody>
      </p:sp>
    </p:spTree>
    <p:extLst>
      <p:ext uri="{BB962C8B-B14F-4D97-AF65-F5344CB8AC3E}">
        <p14:creationId xmlns:p14="http://schemas.microsoft.com/office/powerpoint/2010/main" val="16699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E6B249-C5B5-CE4F-9255-7893BD481237}" type="datetimeFigureOut">
              <a:rPr lang="en-US" smtClean="0"/>
              <a:t>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BA081-52C4-4F4D-9F6A-6A15AB9A85E1}" type="slidenum">
              <a:rPr lang="en-US" smtClean="0"/>
              <a:t>‹#›</a:t>
            </a:fld>
            <a:endParaRPr lang="en-US"/>
          </a:p>
        </p:txBody>
      </p:sp>
    </p:spTree>
    <p:extLst>
      <p:ext uri="{BB962C8B-B14F-4D97-AF65-F5344CB8AC3E}">
        <p14:creationId xmlns:p14="http://schemas.microsoft.com/office/powerpoint/2010/main" val="1346507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E6B249-C5B5-CE4F-9255-7893BD481237}" type="datetimeFigureOut">
              <a:rPr lang="en-US" smtClean="0"/>
              <a:t>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BA081-52C4-4F4D-9F6A-6A15AB9A85E1}" type="slidenum">
              <a:rPr lang="en-US" smtClean="0"/>
              <a:t>‹#›</a:t>
            </a:fld>
            <a:endParaRPr lang="en-US"/>
          </a:p>
        </p:txBody>
      </p:sp>
    </p:spTree>
    <p:extLst>
      <p:ext uri="{BB962C8B-B14F-4D97-AF65-F5344CB8AC3E}">
        <p14:creationId xmlns:p14="http://schemas.microsoft.com/office/powerpoint/2010/main" val="25516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91440" indent="-91440">
              <a:defRPr/>
            </a:lvl1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p>
            <a:fld id="{4FE6B249-C5B5-CE4F-9255-7893BD481237}" type="datetimeFigureOut">
              <a:rPr lang="en-US" smtClean="0"/>
              <a:t>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BA081-52C4-4F4D-9F6A-6A15AB9A85E1}" type="slidenum">
              <a:rPr lang="en-US" smtClean="0"/>
              <a:t>‹#›</a:t>
            </a:fld>
            <a:endParaRPr lang="en-US"/>
          </a:p>
        </p:txBody>
      </p:sp>
    </p:spTree>
    <p:extLst>
      <p:ext uri="{BB962C8B-B14F-4D97-AF65-F5344CB8AC3E}">
        <p14:creationId xmlns:p14="http://schemas.microsoft.com/office/powerpoint/2010/main" val="42036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E6B249-C5B5-CE4F-9255-7893BD481237}" type="datetimeFigureOut">
              <a:rPr lang="en-US" smtClean="0"/>
              <a:t>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BA081-52C4-4F4D-9F6A-6A15AB9A85E1}" type="slidenum">
              <a:rPr lang="en-US" smtClean="0"/>
              <a:t>‹#›</a:t>
            </a:fld>
            <a:endParaRPr lang="en-US"/>
          </a:p>
        </p:txBody>
      </p:sp>
    </p:spTree>
    <p:extLst>
      <p:ext uri="{BB962C8B-B14F-4D97-AF65-F5344CB8AC3E}">
        <p14:creationId xmlns:p14="http://schemas.microsoft.com/office/powerpoint/2010/main" val="89846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marL="91440" indent="-9144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038600" cy="4525963"/>
          </a:xfrm>
        </p:spPr>
        <p:txBody>
          <a:bodyPr/>
          <a:lstStyle>
            <a:lvl1pPr marL="91440" indent="-9144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fld id="{4FE6B249-C5B5-CE4F-9255-7893BD481237}" type="datetimeFigureOut">
              <a:rPr lang="en-US" smtClean="0"/>
              <a:t>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BA081-52C4-4F4D-9F6A-6A15AB9A85E1}" type="slidenum">
              <a:rPr lang="en-US" smtClean="0"/>
              <a:t>‹#›</a:t>
            </a:fld>
            <a:endParaRPr lang="en-US"/>
          </a:p>
        </p:txBody>
      </p:sp>
    </p:spTree>
    <p:extLst>
      <p:ext uri="{BB962C8B-B14F-4D97-AF65-F5344CB8AC3E}">
        <p14:creationId xmlns:p14="http://schemas.microsoft.com/office/powerpoint/2010/main" val="3310510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E6B249-C5B5-CE4F-9255-7893BD481237}" type="datetimeFigureOut">
              <a:rPr lang="en-US" smtClean="0"/>
              <a:t>10/20/11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CBA081-52C4-4F4D-9F6A-6A15AB9A85E1}" type="slidenum">
              <a:rPr lang="en-US" smtClean="0"/>
              <a:t>‹#›</a:t>
            </a:fld>
            <a:endParaRPr lang="en-US"/>
          </a:p>
        </p:txBody>
      </p:sp>
    </p:spTree>
    <p:extLst>
      <p:ext uri="{BB962C8B-B14F-4D97-AF65-F5344CB8AC3E}">
        <p14:creationId xmlns:p14="http://schemas.microsoft.com/office/powerpoint/2010/main" val="2115811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E6B249-C5B5-CE4F-9255-7893BD481237}" type="datetimeFigureOut">
              <a:rPr lang="en-US" smtClean="0"/>
              <a:t>10/20/11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CBA081-52C4-4F4D-9F6A-6A15AB9A85E1}" type="slidenum">
              <a:rPr lang="en-US" smtClean="0"/>
              <a:t>‹#›</a:t>
            </a:fld>
            <a:endParaRPr lang="en-US"/>
          </a:p>
        </p:txBody>
      </p:sp>
    </p:spTree>
    <p:extLst>
      <p:ext uri="{BB962C8B-B14F-4D97-AF65-F5344CB8AC3E}">
        <p14:creationId xmlns:p14="http://schemas.microsoft.com/office/powerpoint/2010/main" val="3571553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E6B249-C5B5-CE4F-9255-7893BD481237}" type="datetimeFigureOut">
              <a:rPr lang="en-US" smtClean="0"/>
              <a:t>10/20/11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CBA081-52C4-4F4D-9F6A-6A15AB9A85E1}" type="slidenum">
              <a:rPr lang="en-US" smtClean="0"/>
              <a:t>‹#›</a:t>
            </a:fld>
            <a:endParaRPr lang="en-US"/>
          </a:p>
        </p:txBody>
      </p:sp>
    </p:spTree>
    <p:extLst>
      <p:ext uri="{BB962C8B-B14F-4D97-AF65-F5344CB8AC3E}">
        <p14:creationId xmlns:p14="http://schemas.microsoft.com/office/powerpoint/2010/main" val="3663322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E6B249-C5B5-CE4F-9255-7893BD481237}" type="datetimeFigureOut">
              <a:rPr lang="en-US" smtClean="0"/>
              <a:t>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BA081-52C4-4F4D-9F6A-6A15AB9A85E1}" type="slidenum">
              <a:rPr lang="en-US" smtClean="0"/>
              <a:t>‹#›</a:t>
            </a:fld>
            <a:endParaRPr lang="en-US"/>
          </a:p>
        </p:txBody>
      </p:sp>
    </p:spTree>
    <p:extLst>
      <p:ext uri="{BB962C8B-B14F-4D97-AF65-F5344CB8AC3E}">
        <p14:creationId xmlns:p14="http://schemas.microsoft.com/office/powerpoint/2010/main" val="3116282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E6B249-C5B5-CE4F-9255-7893BD481237}" type="datetimeFigureOut">
              <a:rPr lang="en-US" smtClean="0"/>
              <a:t>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BA081-52C4-4F4D-9F6A-6A15AB9A85E1}" type="slidenum">
              <a:rPr lang="en-US" smtClean="0"/>
              <a:t>‹#›</a:t>
            </a:fld>
            <a:endParaRPr lang="en-US"/>
          </a:p>
        </p:txBody>
      </p:sp>
    </p:spTree>
    <p:extLst>
      <p:ext uri="{BB962C8B-B14F-4D97-AF65-F5344CB8AC3E}">
        <p14:creationId xmlns:p14="http://schemas.microsoft.com/office/powerpoint/2010/main" val="19301337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453966" cy="1227667"/>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199" y="1333500"/>
            <a:ext cx="8453967" cy="530225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0" y="6635750"/>
            <a:ext cx="2590800" cy="222250"/>
          </a:xfrm>
          <a:prstGeom prst="rect">
            <a:avLst/>
          </a:prstGeom>
        </p:spPr>
        <p:txBody>
          <a:bodyPr vert="horz" lIns="91440" tIns="45720" rIns="91440" bIns="45720" rtlCol="0" anchor="b"/>
          <a:lstStyle>
            <a:lvl1pPr algn="l">
              <a:defRPr sz="1000">
                <a:solidFill>
                  <a:schemeClr val="tx1"/>
                </a:solidFill>
              </a:defRPr>
            </a:lvl1pPr>
          </a:lstStyle>
          <a:p>
            <a:fld id="{4FE6B249-C5B5-CE4F-9255-7893BD481237}" type="datetimeFigureOut">
              <a:rPr lang="en-US" smtClean="0"/>
              <a:pPr/>
              <a:t>10/20/11</a:t>
            </a:fld>
            <a:endParaRPr lang="en-US"/>
          </a:p>
        </p:txBody>
      </p:sp>
      <p:sp>
        <p:nvSpPr>
          <p:cNvPr id="5" name="Footer Placeholder 4"/>
          <p:cNvSpPr>
            <a:spLocks noGrp="1"/>
          </p:cNvSpPr>
          <p:nvPr>
            <p:ph type="ftr" sz="quarter" idx="3"/>
          </p:nvPr>
        </p:nvSpPr>
        <p:spPr>
          <a:xfrm>
            <a:off x="3124200" y="6635750"/>
            <a:ext cx="2895600" cy="222250"/>
          </a:xfrm>
          <a:prstGeom prst="rect">
            <a:avLst/>
          </a:prstGeom>
        </p:spPr>
        <p:txBody>
          <a:bodyPr vert="horz" lIns="91440" tIns="45720" rIns="91440" bIns="45720" rtlCol="0" anchor="b"/>
          <a:lstStyle>
            <a:lvl1pPr algn="ctr">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6553200" y="6635750"/>
            <a:ext cx="2590800" cy="222250"/>
          </a:xfrm>
          <a:prstGeom prst="rect">
            <a:avLst/>
          </a:prstGeom>
        </p:spPr>
        <p:txBody>
          <a:bodyPr vert="horz" lIns="91440" tIns="45720" rIns="91440" bIns="45720" rtlCol="0" anchor="b"/>
          <a:lstStyle>
            <a:lvl1pPr algn="r">
              <a:defRPr sz="1000">
                <a:solidFill>
                  <a:schemeClr val="tx1"/>
                </a:solidFill>
              </a:defRPr>
            </a:lvl1pPr>
          </a:lstStyle>
          <a:p>
            <a:fld id="{E5CBA081-52C4-4F4D-9F6A-6A15AB9A85E1}" type="slidenum">
              <a:rPr lang="en-US" smtClean="0"/>
              <a:pPr/>
              <a:t>‹#›</a:t>
            </a:fld>
            <a:endParaRPr lang="en-US"/>
          </a:p>
        </p:txBody>
      </p:sp>
    </p:spTree>
    <p:extLst>
      <p:ext uri="{BB962C8B-B14F-4D97-AF65-F5344CB8AC3E}">
        <p14:creationId xmlns:p14="http://schemas.microsoft.com/office/powerpoint/2010/main" val="2484930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000" kern="1200">
          <a:solidFill>
            <a:srgbClr val="008000"/>
          </a:solidFill>
          <a:latin typeface="+mj-lt"/>
          <a:ea typeface="+mj-ea"/>
          <a:cs typeface="+mj-cs"/>
        </a:defRPr>
      </a:lvl1pPr>
    </p:titleStyle>
    <p:bodyStyle>
      <a:lvl1pPr marL="91440" indent="-91440" algn="l" defTabSz="457200" rtl="0" eaLnBrk="1" latinLnBrk="0" hangingPunct="1">
        <a:spcBef>
          <a:spcPct val="20000"/>
        </a:spcBef>
        <a:buSzPct val="25000"/>
        <a:buFontTx/>
        <a:buBlip>
          <a:blip r:embed="rId13"/>
        </a:buBlip>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SzPct val="100000"/>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453.JPG"/>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9282" r="9282"/>
          <a:stretch/>
        </p:blipFill>
        <p:spPr>
          <a:xfrm>
            <a:off x="-1" y="0"/>
            <a:ext cx="9144001" cy="6858000"/>
          </a:xfrm>
          <a:prstGeom prst="rect">
            <a:avLst/>
          </a:prstGeom>
        </p:spPr>
      </p:pic>
      <p:sp>
        <p:nvSpPr>
          <p:cNvPr id="3" name="TextBox 2"/>
          <p:cNvSpPr txBox="1"/>
          <p:nvPr/>
        </p:nvSpPr>
        <p:spPr>
          <a:xfrm>
            <a:off x="2362200" y="5839262"/>
            <a:ext cx="6483866" cy="646331"/>
          </a:xfrm>
          <a:prstGeom prst="rect">
            <a:avLst/>
          </a:prstGeom>
          <a:noFill/>
        </p:spPr>
        <p:txBody>
          <a:bodyPr wrap="none" rtlCol="0">
            <a:spAutoFit/>
          </a:bodyPr>
          <a:lstStyle/>
          <a:p>
            <a:r>
              <a:rPr lang="en-US" sz="3600" dirty="0" smtClean="0"/>
              <a:t>Object-Oriented Design Overview</a:t>
            </a:r>
            <a:endParaRPr lang="en-US" sz="3600" dirty="0"/>
          </a:p>
        </p:txBody>
      </p:sp>
    </p:spTree>
    <p:extLst>
      <p:ext uri="{BB962C8B-B14F-4D97-AF65-F5344CB8AC3E}">
        <p14:creationId xmlns:p14="http://schemas.microsoft.com/office/powerpoint/2010/main" val="32375278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Diagrams (with Classes)</a:t>
            </a:r>
            <a:endParaRPr lang="en-US" dirty="0"/>
          </a:p>
        </p:txBody>
      </p:sp>
      <p:grpSp>
        <p:nvGrpSpPr>
          <p:cNvPr id="20" name="Group 19"/>
          <p:cNvGrpSpPr/>
          <p:nvPr/>
        </p:nvGrpSpPr>
        <p:grpSpPr>
          <a:xfrm>
            <a:off x="2370666" y="1382415"/>
            <a:ext cx="3240095" cy="704850"/>
            <a:chOff x="3771900" y="1530350"/>
            <a:chExt cx="1600200" cy="704850"/>
          </a:xfrm>
        </p:grpSpPr>
        <p:sp>
          <p:nvSpPr>
            <p:cNvPr id="3" name="TextBox 2"/>
            <p:cNvSpPr txBox="1"/>
            <p:nvPr/>
          </p:nvSpPr>
          <p:spPr>
            <a:xfrm>
              <a:off x="3771900" y="1625600"/>
              <a:ext cx="1600200" cy="461665"/>
            </a:xfrm>
            <a:prstGeom prst="rect">
              <a:avLst/>
            </a:prstGeom>
            <a:noFill/>
          </p:spPr>
          <p:txBody>
            <a:bodyPr wrap="square" rtlCol="0">
              <a:spAutoFit/>
            </a:bodyPr>
            <a:lstStyle/>
            <a:p>
              <a:pPr algn="ctr"/>
              <a:r>
                <a:rPr lang="en-US" sz="2400" u="sng" dirty="0" err="1" smtClean="0"/>
                <a:t>AppleInc</a:t>
              </a:r>
              <a:r>
                <a:rPr lang="en-US" sz="2400" u="sng" dirty="0" smtClean="0"/>
                <a:t> </a:t>
              </a:r>
              <a:r>
                <a:rPr lang="en-US" sz="2400" u="sng" dirty="0" smtClean="0">
                  <a:solidFill>
                    <a:srgbClr val="660066"/>
                  </a:solidFill>
                </a:rPr>
                <a:t>: Company</a:t>
              </a:r>
              <a:endParaRPr lang="en-US" sz="2400" u="sng" dirty="0">
                <a:solidFill>
                  <a:srgbClr val="660066"/>
                </a:solidFill>
              </a:endParaRPr>
            </a:p>
          </p:txBody>
        </p:sp>
        <p:sp>
          <p:nvSpPr>
            <p:cNvPr id="14" name="Rectangle 13"/>
            <p:cNvSpPr/>
            <p:nvPr/>
          </p:nvSpPr>
          <p:spPr>
            <a:xfrm>
              <a:off x="3771900" y="1530350"/>
              <a:ext cx="1600200"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37067" y="2612657"/>
            <a:ext cx="3416302" cy="1409700"/>
            <a:chOff x="2412999" y="3073400"/>
            <a:chExt cx="2339704" cy="1409700"/>
          </a:xfrm>
        </p:grpSpPr>
        <p:sp>
          <p:nvSpPr>
            <p:cNvPr id="5" name="TextBox 4"/>
            <p:cNvSpPr txBox="1"/>
            <p:nvPr/>
          </p:nvSpPr>
          <p:spPr>
            <a:xfrm>
              <a:off x="2413000" y="3204631"/>
              <a:ext cx="2339702" cy="461665"/>
            </a:xfrm>
            <a:prstGeom prst="rect">
              <a:avLst/>
            </a:prstGeom>
            <a:noFill/>
          </p:spPr>
          <p:txBody>
            <a:bodyPr wrap="square" rtlCol="0">
              <a:spAutoFit/>
            </a:bodyPr>
            <a:lstStyle/>
            <a:p>
              <a:pPr algn="ctr"/>
              <a:r>
                <a:rPr lang="en-US" sz="2400" u="sng" dirty="0" err="1" smtClean="0"/>
                <a:t>SalesDept</a:t>
              </a:r>
              <a:r>
                <a:rPr lang="en-US" sz="2400" u="sng" dirty="0" smtClean="0"/>
                <a:t> </a:t>
              </a:r>
              <a:r>
                <a:rPr lang="en-US" sz="2400" u="sng" dirty="0" smtClean="0">
                  <a:solidFill>
                    <a:srgbClr val="660066"/>
                  </a:solidFill>
                </a:rPr>
                <a:t>: Department</a:t>
              </a:r>
            </a:p>
          </p:txBody>
        </p:sp>
        <p:sp>
          <p:nvSpPr>
            <p:cNvPr id="9" name="TextBox 8"/>
            <p:cNvSpPr txBox="1"/>
            <p:nvPr/>
          </p:nvSpPr>
          <p:spPr>
            <a:xfrm>
              <a:off x="2413000" y="3856567"/>
              <a:ext cx="2339703" cy="461665"/>
            </a:xfrm>
            <a:prstGeom prst="rect">
              <a:avLst/>
            </a:prstGeom>
            <a:noFill/>
          </p:spPr>
          <p:txBody>
            <a:bodyPr wrap="none" rtlCol="0">
              <a:spAutoFit/>
            </a:bodyPr>
            <a:lstStyle/>
            <a:p>
              <a:r>
                <a:rPr lang="en-US" sz="2400" dirty="0" smtClean="0"/>
                <a:t>name=“US Sales”</a:t>
              </a:r>
            </a:p>
          </p:txBody>
        </p:sp>
        <p:sp>
          <p:nvSpPr>
            <p:cNvPr id="15" name="Rectangle 14"/>
            <p:cNvSpPr/>
            <p:nvPr/>
          </p:nvSpPr>
          <p:spPr>
            <a:xfrm>
              <a:off x="2412999" y="3073400"/>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412999" y="3778250"/>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177798" y="4631983"/>
            <a:ext cx="3564461" cy="2009864"/>
            <a:chOff x="1432197" y="5033665"/>
            <a:chExt cx="2631803" cy="2009864"/>
          </a:xfrm>
        </p:grpSpPr>
        <p:sp>
          <p:nvSpPr>
            <p:cNvPr id="7" name="TextBox 6"/>
            <p:cNvSpPr txBox="1"/>
            <p:nvPr/>
          </p:nvSpPr>
          <p:spPr>
            <a:xfrm>
              <a:off x="1432198" y="5175250"/>
              <a:ext cx="2631802" cy="461665"/>
            </a:xfrm>
            <a:prstGeom prst="rect">
              <a:avLst/>
            </a:prstGeom>
            <a:noFill/>
          </p:spPr>
          <p:txBody>
            <a:bodyPr wrap="square" rtlCol="0">
              <a:spAutoFit/>
            </a:bodyPr>
            <a:lstStyle/>
            <a:p>
              <a:pPr algn="ctr"/>
              <a:r>
                <a:rPr lang="en-US" sz="2400" u="sng" dirty="0" err="1" smtClean="0"/>
                <a:t>VPofSales</a:t>
              </a:r>
              <a:r>
                <a:rPr lang="en-US" sz="2400" u="sng" dirty="0" smtClean="0"/>
                <a:t> </a:t>
              </a:r>
              <a:r>
                <a:rPr lang="en-US" sz="2400" u="sng" dirty="0" smtClean="0">
                  <a:solidFill>
                    <a:srgbClr val="660066"/>
                  </a:solidFill>
                </a:rPr>
                <a:t>: Manager</a:t>
              </a:r>
            </a:p>
          </p:txBody>
        </p:sp>
        <p:sp>
          <p:nvSpPr>
            <p:cNvPr id="11" name="TextBox 10"/>
            <p:cNvSpPr txBox="1"/>
            <p:nvPr/>
          </p:nvSpPr>
          <p:spPr>
            <a:xfrm>
              <a:off x="1432198" y="5805101"/>
              <a:ext cx="2631802" cy="1200328"/>
            </a:xfrm>
            <a:prstGeom prst="rect">
              <a:avLst/>
            </a:prstGeom>
            <a:noFill/>
          </p:spPr>
          <p:txBody>
            <a:bodyPr wrap="square" rtlCol="0">
              <a:spAutoFit/>
            </a:bodyPr>
            <a:lstStyle/>
            <a:p>
              <a:r>
                <a:rPr lang="en-US" sz="2400" dirty="0" smtClean="0"/>
                <a:t>name=“Erin”</a:t>
              </a:r>
            </a:p>
            <a:p>
              <a:r>
                <a:rPr lang="en-US" sz="2400" dirty="0" err="1" smtClean="0"/>
                <a:t>employeeID</a:t>
              </a:r>
              <a:r>
                <a:rPr lang="en-US" sz="2400" dirty="0" smtClean="0"/>
                <a:t>=4362</a:t>
              </a:r>
            </a:p>
            <a:p>
              <a:r>
                <a:rPr lang="en-US" sz="2400" dirty="0" smtClean="0"/>
                <a:t>title=“VP of Sales”</a:t>
              </a:r>
            </a:p>
          </p:txBody>
        </p:sp>
        <p:sp>
          <p:nvSpPr>
            <p:cNvPr id="17" name="Rectangle 16"/>
            <p:cNvSpPr/>
            <p:nvPr/>
          </p:nvSpPr>
          <p:spPr>
            <a:xfrm>
              <a:off x="1432197" y="5033665"/>
              <a:ext cx="26318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432197" y="5738515"/>
              <a:ext cx="2631803" cy="1305014"/>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435600" y="2612657"/>
            <a:ext cx="3475566" cy="1409700"/>
            <a:chOff x="4864099" y="2725072"/>
            <a:chExt cx="2339703" cy="1409700"/>
          </a:xfrm>
        </p:grpSpPr>
        <p:sp>
          <p:nvSpPr>
            <p:cNvPr id="6" name="TextBox 5"/>
            <p:cNvSpPr txBox="1"/>
            <p:nvPr/>
          </p:nvSpPr>
          <p:spPr>
            <a:xfrm>
              <a:off x="4864100" y="2855842"/>
              <a:ext cx="2339702" cy="461665"/>
            </a:xfrm>
            <a:prstGeom prst="rect">
              <a:avLst/>
            </a:prstGeom>
            <a:noFill/>
          </p:spPr>
          <p:txBody>
            <a:bodyPr wrap="square" rtlCol="0">
              <a:spAutoFit/>
            </a:bodyPr>
            <a:lstStyle/>
            <a:p>
              <a:pPr algn="ctr"/>
              <a:r>
                <a:rPr lang="en-US" sz="2400" u="sng" dirty="0" err="1" smtClean="0"/>
                <a:t>R&amp;DDept</a:t>
              </a:r>
              <a:r>
                <a:rPr lang="en-US" sz="2400" u="sng" dirty="0" smtClean="0"/>
                <a:t> </a:t>
              </a:r>
              <a:r>
                <a:rPr lang="en-US" sz="2400" u="sng" dirty="0" smtClean="0">
                  <a:solidFill>
                    <a:srgbClr val="660066"/>
                  </a:solidFill>
                </a:rPr>
                <a:t>: Department</a:t>
              </a:r>
            </a:p>
          </p:txBody>
        </p:sp>
        <p:sp>
          <p:nvSpPr>
            <p:cNvPr id="10" name="TextBox 9"/>
            <p:cNvSpPr txBox="1"/>
            <p:nvPr/>
          </p:nvSpPr>
          <p:spPr>
            <a:xfrm>
              <a:off x="4864099" y="3545878"/>
              <a:ext cx="2339703" cy="461665"/>
            </a:xfrm>
            <a:prstGeom prst="rect">
              <a:avLst/>
            </a:prstGeom>
            <a:noFill/>
          </p:spPr>
          <p:txBody>
            <a:bodyPr wrap="square" rtlCol="0">
              <a:spAutoFit/>
            </a:bodyPr>
            <a:lstStyle/>
            <a:p>
              <a:r>
                <a:rPr lang="en-US" sz="2400" dirty="0" smtClean="0"/>
                <a:t>name=“R&amp;D”</a:t>
              </a:r>
            </a:p>
          </p:txBody>
        </p:sp>
        <p:sp>
          <p:nvSpPr>
            <p:cNvPr id="21" name="Rectangle 20"/>
            <p:cNvSpPr/>
            <p:nvPr/>
          </p:nvSpPr>
          <p:spPr>
            <a:xfrm>
              <a:off x="4864099" y="2725072"/>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864099" y="3429922"/>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4406881" y="5242084"/>
            <a:ext cx="4220651" cy="1378865"/>
            <a:chOff x="4864100" y="4835668"/>
            <a:chExt cx="3305262" cy="1378865"/>
          </a:xfrm>
        </p:grpSpPr>
        <p:sp>
          <p:nvSpPr>
            <p:cNvPr id="12" name="TextBox 11"/>
            <p:cNvSpPr txBox="1"/>
            <p:nvPr/>
          </p:nvSpPr>
          <p:spPr>
            <a:xfrm>
              <a:off x="4864100" y="5636915"/>
              <a:ext cx="3305262" cy="461665"/>
            </a:xfrm>
            <a:prstGeom prst="rect">
              <a:avLst/>
            </a:prstGeom>
            <a:noFill/>
          </p:spPr>
          <p:txBody>
            <a:bodyPr wrap="none" rtlCol="0">
              <a:spAutoFit/>
            </a:bodyPr>
            <a:lstStyle/>
            <a:p>
              <a:r>
                <a:rPr lang="en-US" sz="2400" dirty="0" smtClean="0"/>
                <a:t>address=“1472 Miller St”</a:t>
              </a:r>
            </a:p>
          </p:txBody>
        </p:sp>
        <p:sp>
          <p:nvSpPr>
            <p:cNvPr id="13" name="TextBox 12"/>
            <p:cNvSpPr txBox="1"/>
            <p:nvPr/>
          </p:nvSpPr>
          <p:spPr>
            <a:xfrm>
              <a:off x="4864100" y="4944417"/>
              <a:ext cx="3305262" cy="461665"/>
            </a:xfrm>
            <a:prstGeom prst="rect">
              <a:avLst/>
            </a:prstGeom>
            <a:noFill/>
          </p:spPr>
          <p:txBody>
            <a:bodyPr wrap="square" rtlCol="0">
              <a:spAutoFit/>
            </a:bodyPr>
            <a:lstStyle/>
            <a:p>
              <a:pPr algn="ctr"/>
              <a:r>
                <a:rPr lang="en-US" sz="2400" u="sng" dirty="0" err="1" smtClean="0"/>
                <a:t>ErinsContactInfo</a:t>
              </a:r>
              <a:r>
                <a:rPr lang="en-US" sz="2400" u="sng" dirty="0" smtClean="0"/>
                <a:t> </a:t>
              </a:r>
              <a:r>
                <a:rPr lang="en-US" sz="2400" u="sng" dirty="0" smtClean="0">
                  <a:solidFill>
                    <a:srgbClr val="660066"/>
                  </a:solidFill>
                </a:rPr>
                <a:t>: </a:t>
              </a:r>
              <a:r>
                <a:rPr lang="en-US" sz="2400" u="sng" dirty="0" err="1" smtClean="0">
                  <a:solidFill>
                    <a:srgbClr val="660066"/>
                  </a:solidFill>
                </a:rPr>
                <a:t>ContactInfo</a:t>
              </a:r>
              <a:endParaRPr lang="en-US" sz="2400" u="sng" dirty="0" smtClean="0">
                <a:solidFill>
                  <a:srgbClr val="660066"/>
                </a:solidFill>
              </a:endParaRPr>
            </a:p>
          </p:txBody>
        </p:sp>
        <p:sp>
          <p:nvSpPr>
            <p:cNvPr id="25" name="Rectangle 24"/>
            <p:cNvSpPr/>
            <p:nvPr/>
          </p:nvSpPr>
          <p:spPr>
            <a:xfrm>
              <a:off x="4864100" y="4835668"/>
              <a:ext cx="3305262"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864100" y="5540518"/>
              <a:ext cx="3305262" cy="674015"/>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9" name="Straight Connector 28"/>
          <p:cNvCxnSpPr>
            <a:stCxn id="14" idx="2"/>
            <a:endCxn id="15" idx="0"/>
          </p:cNvCxnSpPr>
          <p:nvPr/>
        </p:nvCxnSpPr>
        <p:spPr>
          <a:xfrm flipH="1">
            <a:off x="1945218" y="2087265"/>
            <a:ext cx="2045496" cy="52539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4" idx="2"/>
            <a:endCxn id="21" idx="0"/>
          </p:cNvCxnSpPr>
          <p:nvPr/>
        </p:nvCxnSpPr>
        <p:spPr>
          <a:xfrm>
            <a:off x="3990714" y="2087265"/>
            <a:ext cx="3182669" cy="52539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6" idx="2"/>
            <a:endCxn id="17" idx="0"/>
          </p:cNvCxnSpPr>
          <p:nvPr/>
        </p:nvCxnSpPr>
        <p:spPr>
          <a:xfrm>
            <a:off x="1945218" y="4022357"/>
            <a:ext cx="14811" cy="609626"/>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7" idx="3"/>
            <a:endCxn id="25" idx="1"/>
          </p:cNvCxnSpPr>
          <p:nvPr/>
        </p:nvCxnSpPr>
        <p:spPr>
          <a:xfrm>
            <a:off x="3742259" y="4984408"/>
            <a:ext cx="664622" cy="61010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5703895" y="1138535"/>
            <a:ext cx="820657" cy="461665"/>
          </a:xfrm>
          <a:prstGeom prst="rect">
            <a:avLst/>
          </a:prstGeom>
          <a:noFill/>
        </p:spPr>
        <p:txBody>
          <a:bodyPr wrap="none" rtlCol="0">
            <a:spAutoFit/>
          </a:bodyPr>
          <a:lstStyle/>
          <a:p>
            <a:r>
              <a:rPr lang="en-US" sz="2400" b="1" dirty="0" smtClean="0">
                <a:solidFill>
                  <a:srgbClr val="0000FF"/>
                </a:solidFill>
              </a:rPr>
              <a:t>Class</a:t>
            </a:r>
          </a:p>
        </p:txBody>
      </p:sp>
      <p:cxnSp>
        <p:nvCxnSpPr>
          <p:cNvPr id="43" name="Straight Arrow Connector 42"/>
          <p:cNvCxnSpPr/>
          <p:nvPr/>
        </p:nvCxnSpPr>
        <p:spPr>
          <a:xfrm flipH="1">
            <a:off x="5122333" y="1477665"/>
            <a:ext cx="651934" cy="139468"/>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1569" y="2197552"/>
            <a:ext cx="1682823" cy="461665"/>
          </a:xfrm>
          <a:prstGeom prst="rect">
            <a:avLst/>
          </a:prstGeom>
          <a:noFill/>
        </p:spPr>
        <p:txBody>
          <a:bodyPr wrap="none" rtlCol="0">
            <a:spAutoFit/>
          </a:bodyPr>
          <a:lstStyle/>
          <a:p>
            <a:r>
              <a:rPr lang="en-US" sz="2400" dirty="0" smtClean="0"/>
              <a:t>department</a:t>
            </a:r>
          </a:p>
        </p:txBody>
      </p:sp>
      <p:sp>
        <p:nvSpPr>
          <p:cNvPr id="45" name="TextBox 44"/>
          <p:cNvSpPr txBox="1"/>
          <p:nvPr/>
        </p:nvSpPr>
        <p:spPr>
          <a:xfrm>
            <a:off x="6813555" y="2197317"/>
            <a:ext cx="1682823" cy="461665"/>
          </a:xfrm>
          <a:prstGeom prst="rect">
            <a:avLst/>
          </a:prstGeom>
          <a:noFill/>
        </p:spPr>
        <p:txBody>
          <a:bodyPr wrap="none" rtlCol="0">
            <a:spAutoFit/>
          </a:bodyPr>
          <a:lstStyle/>
          <a:p>
            <a:r>
              <a:rPr lang="en-US" sz="2400" dirty="0" smtClean="0"/>
              <a:t>department</a:t>
            </a:r>
          </a:p>
        </p:txBody>
      </p:sp>
      <p:sp>
        <p:nvSpPr>
          <p:cNvPr id="48" name="TextBox 47"/>
          <p:cNvSpPr txBox="1"/>
          <p:nvPr/>
        </p:nvSpPr>
        <p:spPr>
          <a:xfrm>
            <a:off x="735374" y="4218766"/>
            <a:ext cx="1292391" cy="461665"/>
          </a:xfrm>
          <a:prstGeom prst="rect">
            <a:avLst/>
          </a:prstGeom>
          <a:noFill/>
        </p:spPr>
        <p:txBody>
          <a:bodyPr wrap="none" rtlCol="0">
            <a:spAutoFit/>
          </a:bodyPr>
          <a:lstStyle/>
          <a:p>
            <a:r>
              <a:rPr lang="en-US" sz="2400" dirty="0" smtClean="0"/>
              <a:t>manager</a:t>
            </a:r>
          </a:p>
        </p:txBody>
      </p:sp>
      <p:sp>
        <p:nvSpPr>
          <p:cNvPr id="49" name="5-Point Star 48"/>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4330399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Diagrams</a:t>
            </a:r>
            <a:endParaRPr lang="en-US" dirty="0"/>
          </a:p>
        </p:txBody>
      </p:sp>
      <p:grpSp>
        <p:nvGrpSpPr>
          <p:cNvPr id="20" name="Group 19"/>
          <p:cNvGrpSpPr/>
          <p:nvPr/>
        </p:nvGrpSpPr>
        <p:grpSpPr>
          <a:xfrm>
            <a:off x="3505157" y="1161510"/>
            <a:ext cx="3240095" cy="493844"/>
            <a:chOff x="3771900" y="1483910"/>
            <a:chExt cx="1600200" cy="751290"/>
          </a:xfrm>
        </p:grpSpPr>
        <p:sp>
          <p:nvSpPr>
            <p:cNvPr id="3" name="TextBox 2"/>
            <p:cNvSpPr txBox="1"/>
            <p:nvPr/>
          </p:nvSpPr>
          <p:spPr>
            <a:xfrm>
              <a:off x="3771900" y="1483910"/>
              <a:ext cx="1600200" cy="461666"/>
            </a:xfrm>
            <a:prstGeom prst="rect">
              <a:avLst/>
            </a:prstGeom>
            <a:noFill/>
          </p:spPr>
          <p:txBody>
            <a:bodyPr wrap="square" rtlCol="0">
              <a:spAutoFit/>
            </a:bodyPr>
            <a:lstStyle/>
            <a:p>
              <a:pPr algn="ctr"/>
              <a:r>
                <a:rPr lang="en-US" sz="2400" dirty="0" smtClean="0"/>
                <a:t>Company</a:t>
              </a:r>
              <a:endParaRPr lang="en-US" sz="2400" dirty="0"/>
            </a:p>
          </p:txBody>
        </p:sp>
        <p:sp>
          <p:nvSpPr>
            <p:cNvPr id="14" name="Rectangle 13"/>
            <p:cNvSpPr/>
            <p:nvPr/>
          </p:nvSpPr>
          <p:spPr>
            <a:xfrm>
              <a:off x="3771900" y="1530350"/>
              <a:ext cx="1600200"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9" name="Straight Connector 28"/>
          <p:cNvCxnSpPr>
            <a:stCxn id="14" idx="1"/>
            <a:endCxn id="15" idx="0"/>
          </p:cNvCxnSpPr>
          <p:nvPr/>
        </p:nvCxnSpPr>
        <p:spPr>
          <a:xfrm flipH="1">
            <a:off x="2237707" y="1423695"/>
            <a:ext cx="1267450" cy="63983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39" idx="2"/>
            <a:endCxn id="17" idx="0"/>
          </p:cNvCxnSpPr>
          <p:nvPr/>
        </p:nvCxnSpPr>
        <p:spPr>
          <a:xfrm>
            <a:off x="2237708" y="3628894"/>
            <a:ext cx="5617" cy="74361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7" idx="3"/>
            <a:endCxn id="25" idx="1"/>
          </p:cNvCxnSpPr>
          <p:nvPr/>
        </p:nvCxnSpPr>
        <p:spPr>
          <a:xfrm>
            <a:off x="3751694" y="4579060"/>
            <a:ext cx="1877882" cy="614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038941" y="2971320"/>
            <a:ext cx="1607832" cy="461665"/>
          </a:xfrm>
          <a:prstGeom prst="rect">
            <a:avLst/>
          </a:prstGeom>
          <a:noFill/>
        </p:spPr>
        <p:txBody>
          <a:bodyPr wrap="none" rtlCol="0">
            <a:spAutoFit/>
          </a:bodyPr>
          <a:lstStyle/>
          <a:p>
            <a:r>
              <a:rPr lang="en-US" sz="2400" b="1" dirty="0" smtClean="0">
                <a:solidFill>
                  <a:srgbClr val="0000FF"/>
                </a:solidFill>
              </a:rPr>
              <a:t>Operations</a:t>
            </a:r>
          </a:p>
        </p:txBody>
      </p:sp>
      <p:cxnSp>
        <p:nvCxnSpPr>
          <p:cNvPr id="43" name="Straight Arrow Connector 42"/>
          <p:cNvCxnSpPr/>
          <p:nvPr/>
        </p:nvCxnSpPr>
        <p:spPr>
          <a:xfrm flipH="1">
            <a:off x="3691924" y="3242733"/>
            <a:ext cx="397825" cy="0"/>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734658" y="1647221"/>
            <a:ext cx="1682823" cy="461665"/>
          </a:xfrm>
          <a:prstGeom prst="rect">
            <a:avLst/>
          </a:prstGeom>
          <a:noFill/>
        </p:spPr>
        <p:txBody>
          <a:bodyPr wrap="none" rtlCol="0">
            <a:spAutoFit/>
          </a:bodyPr>
          <a:lstStyle/>
          <a:p>
            <a:r>
              <a:rPr lang="en-US" sz="2400" dirty="0" smtClean="0"/>
              <a:t>department</a:t>
            </a:r>
          </a:p>
        </p:txBody>
      </p:sp>
      <p:sp>
        <p:nvSpPr>
          <p:cNvPr id="48" name="TextBox 47"/>
          <p:cNvSpPr txBox="1"/>
          <p:nvPr/>
        </p:nvSpPr>
        <p:spPr>
          <a:xfrm>
            <a:off x="1023341" y="3944165"/>
            <a:ext cx="1292391" cy="461665"/>
          </a:xfrm>
          <a:prstGeom prst="rect">
            <a:avLst/>
          </a:prstGeom>
          <a:noFill/>
        </p:spPr>
        <p:txBody>
          <a:bodyPr wrap="none" rtlCol="0">
            <a:spAutoFit/>
          </a:bodyPr>
          <a:lstStyle/>
          <a:p>
            <a:r>
              <a:rPr lang="en-US" sz="2400" dirty="0" smtClean="0"/>
              <a:t>manager</a:t>
            </a:r>
          </a:p>
        </p:txBody>
      </p:sp>
      <p:sp>
        <p:nvSpPr>
          <p:cNvPr id="4" name="TextBox 3"/>
          <p:cNvSpPr txBox="1"/>
          <p:nvPr/>
        </p:nvSpPr>
        <p:spPr>
          <a:xfrm>
            <a:off x="2569887" y="1680987"/>
            <a:ext cx="649336" cy="461665"/>
          </a:xfrm>
          <a:prstGeom prst="rect">
            <a:avLst/>
          </a:prstGeom>
          <a:noFill/>
        </p:spPr>
        <p:txBody>
          <a:bodyPr wrap="none" rtlCol="0">
            <a:spAutoFit/>
          </a:bodyPr>
          <a:lstStyle/>
          <a:p>
            <a:r>
              <a:rPr lang="en-US" sz="2400" dirty="0" smtClean="0"/>
              <a:t>1..*</a:t>
            </a:r>
          </a:p>
        </p:txBody>
      </p:sp>
      <p:sp>
        <p:nvSpPr>
          <p:cNvPr id="8" name="TextBox 7"/>
          <p:cNvSpPr txBox="1"/>
          <p:nvPr/>
        </p:nvSpPr>
        <p:spPr>
          <a:xfrm>
            <a:off x="3266596" y="1337962"/>
            <a:ext cx="340658" cy="461665"/>
          </a:xfrm>
          <a:prstGeom prst="rect">
            <a:avLst/>
          </a:prstGeom>
          <a:noFill/>
        </p:spPr>
        <p:txBody>
          <a:bodyPr wrap="none" rtlCol="0">
            <a:spAutoFit/>
          </a:bodyPr>
          <a:lstStyle/>
          <a:p>
            <a:r>
              <a:rPr lang="en-US" sz="2400" dirty="0" smtClean="0"/>
              <a:t>1</a:t>
            </a:r>
          </a:p>
        </p:txBody>
      </p:sp>
      <p:grpSp>
        <p:nvGrpSpPr>
          <p:cNvPr id="37" name="Group 36"/>
          <p:cNvGrpSpPr/>
          <p:nvPr/>
        </p:nvGrpSpPr>
        <p:grpSpPr>
          <a:xfrm>
            <a:off x="836394" y="1988023"/>
            <a:ext cx="2802626" cy="1640872"/>
            <a:chOff x="2270662" y="2828558"/>
            <a:chExt cx="3416302" cy="1640872"/>
          </a:xfrm>
        </p:grpSpPr>
        <p:sp>
          <p:nvSpPr>
            <p:cNvPr id="5" name="TextBox 4"/>
            <p:cNvSpPr txBox="1"/>
            <p:nvPr/>
          </p:nvSpPr>
          <p:spPr>
            <a:xfrm>
              <a:off x="2270663" y="2828558"/>
              <a:ext cx="3416300" cy="461665"/>
            </a:xfrm>
            <a:prstGeom prst="rect">
              <a:avLst/>
            </a:prstGeom>
            <a:noFill/>
          </p:spPr>
          <p:txBody>
            <a:bodyPr wrap="square" rtlCol="0">
              <a:spAutoFit/>
            </a:bodyPr>
            <a:lstStyle/>
            <a:p>
              <a:pPr algn="ctr"/>
              <a:r>
                <a:rPr lang="en-US" sz="2400" dirty="0" smtClean="0">
                  <a:solidFill>
                    <a:srgbClr val="000000"/>
                  </a:solidFill>
                </a:rPr>
                <a:t>Department</a:t>
              </a:r>
            </a:p>
          </p:txBody>
        </p:sp>
        <p:sp>
          <p:nvSpPr>
            <p:cNvPr id="9" name="TextBox 8"/>
            <p:cNvSpPr txBox="1"/>
            <p:nvPr/>
          </p:nvSpPr>
          <p:spPr>
            <a:xfrm>
              <a:off x="2270663" y="3251885"/>
              <a:ext cx="1774845" cy="461665"/>
            </a:xfrm>
            <a:prstGeom prst="rect">
              <a:avLst/>
            </a:prstGeom>
            <a:noFill/>
          </p:spPr>
          <p:txBody>
            <a:bodyPr wrap="none" rtlCol="0">
              <a:spAutoFit/>
            </a:bodyPr>
            <a:lstStyle/>
            <a:p>
              <a:r>
                <a:rPr lang="en-US" sz="2400" dirty="0" smtClean="0"/>
                <a:t>name: String</a:t>
              </a:r>
            </a:p>
          </p:txBody>
        </p:sp>
        <p:sp>
          <p:nvSpPr>
            <p:cNvPr id="15" name="Rectangle 14"/>
            <p:cNvSpPr/>
            <p:nvPr/>
          </p:nvSpPr>
          <p:spPr>
            <a:xfrm>
              <a:off x="2270662" y="2904067"/>
              <a:ext cx="3416301" cy="41344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270662" y="3317507"/>
              <a:ext cx="3416301" cy="37396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270663" y="3691466"/>
              <a:ext cx="3416301" cy="777963"/>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2277529" y="3638433"/>
              <a:ext cx="975748" cy="830997"/>
            </a:xfrm>
            <a:prstGeom prst="rect">
              <a:avLst/>
            </a:prstGeom>
            <a:noFill/>
          </p:spPr>
          <p:txBody>
            <a:bodyPr wrap="none" rtlCol="0">
              <a:spAutoFit/>
            </a:bodyPr>
            <a:lstStyle/>
            <a:p>
              <a:r>
                <a:rPr lang="en-US" sz="2400" dirty="0" smtClean="0"/>
                <a:t>print()</a:t>
              </a:r>
            </a:p>
            <a:p>
              <a:r>
                <a:rPr lang="en-US" sz="2400" dirty="0" smtClean="0"/>
                <a:t>…</a:t>
              </a:r>
            </a:p>
          </p:txBody>
        </p:sp>
      </p:grpSp>
      <p:grpSp>
        <p:nvGrpSpPr>
          <p:cNvPr id="54" name="Group 53"/>
          <p:cNvGrpSpPr/>
          <p:nvPr/>
        </p:nvGrpSpPr>
        <p:grpSpPr>
          <a:xfrm>
            <a:off x="734955" y="4330173"/>
            <a:ext cx="3031070" cy="2371113"/>
            <a:chOff x="152397" y="3759915"/>
            <a:chExt cx="3581395" cy="2371113"/>
          </a:xfrm>
        </p:grpSpPr>
        <p:sp>
          <p:nvSpPr>
            <p:cNvPr id="7" name="TextBox 6"/>
            <p:cNvSpPr txBox="1"/>
            <p:nvPr/>
          </p:nvSpPr>
          <p:spPr>
            <a:xfrm>
              <a:off x="152398" y="3759915"/>
              <a:ext cx="3564460" cy="461665"/>
            </a:xfrm>
            <a:prstGeom prst="rect">
              <a:avLst/>
            </a:prstGeom>
            <a:noFill/>
          </p:spPr>
          <p:txBody>
            <a:bodyPr wrap="square" rtlCol="0">
              <a:spAutoFit/>
            </a:bodyPr>
            <a:lstStyle/>
            <a:p>
              <a:pPr algn="ctr"/>
              <a:r>
                <a:rPr lang="en-US" sz="2400" dirty="0" smtClean="0">
                  <a:solidFill>
                    <a:srgbClr val="000000"/>
                  </a:solidFill>
                </a:rPr>
                <a:t>Manager</a:t>
              </a:r>
            </a:p>
          </p:txBody>
        </p:sp>
        <p:sp>
          <p:nvSpPr>
            <p:cNvPr id="11" name="TextBox 10"/>
            <p:cNvSpPr txBox="1"/>
            <p:nvPr/>
          </p:nvSpPr>
          <p:spPr>
            <a:xfrm>
              <a:off x="169332" y="4150505"/>
              <a:ext cx="3564460" cy="1200328"/>
            </a:xfrm>
            <a:prstGeom prst="rect">
              <a:avLst/>
            </a:prstGeom>
            <a:noFill/>
          </p:spPr>
          <p:txBody>
            <a:bodyPr wrap="square" rtlCol="0">
              <a:spAutoFit/>
            </a:bodyPr>
            <a:lstStyle/>
            <a:p>
              <a:r>
                <a:rPr lang="en-US" sz="2400" dirty="0" smtClean="0"/>
                <a:t>name : String</a:t>
              </a:r>
            </a:p>
            <a:p>
              <a:r>
                <a:rPr lang="en-US" sz="2400" dirty="0" err="1" smtClean="0"/>
                <a:t>employeeID</a:t>
              </a:r>
              <a:r>
                <a:rPr lang="en-US" sz="2400" dirty="0" smtClean="0"/>
                <a:t> : Integer</a:t>
              </a:r>
            </a:p>
            <a:p>
              <a:r>
                <a:rPr lang="en-US" sz="2400" dirty="0" smtClean="0"/>
                <a:t>title : String</a:t>
              </a:r>
            </a:p>
          </p:txBody>
        </p:sp>
        <p:sp>
          <p:nvSpPr>
            <p:cNvPr id="17" name="Rectangle 16"/>
            <p:cNvSpPr/>
            <p:nvPr/>
          </p:nvSpPr>
          <p:spPr>
            <a:xfrm>
              <a:off x="152398" y="3802250"/>
              <a:ext cx="3564461" cy="413104"/>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52397" y="4224413"/>
              <a:ext cx="3564461" cy="112642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152398" y="5350833"/>
              <a:ext cx="3564461" cy="780195"/>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160864" y="5300031"/>
              <a:ext cx="975748" cy="830997"/>
            </a:xfrm>
            <a:prstGeom prst="rect">
              <a:avLst/>
            </a:prstGeom>
            <a:noFill/>
          </p:spPr>
          <p:txBody>
            <a:bodyPr wrap="none" rtlCol="0">
              <a:spAutoFit/>
            </a:bodyPr>
            <a:lstStyle/>
            <a:p>
              <a:r>
                <a:rPr lang="en-US" sz="2400" dirty="0" smtClean="0"/>
                <a:t>print()</a:t>
              </a:r>
            </a:p>
            <a:p>
              <a:r>
                <a:rPr lang="en-US" sz="2400" dirty="0" smtClean="0"/>
                <a:t>…</a:t>
              </a:r>
            </a:p>
          </p:txBody>
        </p:sp>
      </p:grpSp>
      <p:grpSp>
        <p:nvGrpSpPr>
          <p:cNvPr id="53" name="Group 52"/>
          <p:cNvGrpSpPr/>
          <p:nvPr/>
        </p:nvGrpSpPr>
        <p:grpSpPr>
          <a:xfrm>
            <a:off x="5629125" y="4319838"/>
            <a:ext cx="2926427" cy="1629546"/>
            <a:chOff x="4406230" y="5173026"/>
            <a:chExt cx="4221302" cy="1629546"/>
          </a:xfrm>
        </p:grpSpPr>
        <p:sp>
          <p:nvSpPr>
            <p:cNvPr id="12" name="TextBox 11"/>
            <p:cNvSpPr txBox="1"/>
            <p:nvPr/>
          </p:nvSpPr>
          <p:spPr>
            <a:xfrm>
              <a:off x="4406881" y="5560712"/>
              <a:ext cx="2108270" cy="461665"/>
            </a:xfrm>
            <a:prstGeom prst="rect">
              <a:avLst/>
            </a:prstGeom>
            <a:noFill/>
          </p:spPr>
          <p:txBody>
            <a:bodyPr wrap="none" rtlCol="0">
              <a:spAutoFit/>
            </a:bodyPr>
            <a:lstStyle/>
            <a:p>
              <a:r>
                <a:rPr lang="en-US" sz="2400" dirty="0" smtClean="0"/>
                <a:t>address : String</a:t>
              </a:r>
            </a:p>
          </p:txBody>
        </p:sp>
        <p:sp>
          <p:nvSpPr>
            <p:cNvPr id="13" name="TextBox 12"/>
            <p:cNvSpPr txBox="1"/>
            <p:nvPr/>
          </p:nvSpPr>
          <p:spPr>
            <a:xfrm>
              <a:off x="4406881" y="5173026"/>
              <a:ext cx="4220651" cy="461665"/>
            </a:xfrm>
            <a:prstGeom prst="rect">
              <a:avLst/>
            </a:prstGeom>
            <a:noFill/>
          </p:spPr>
          <p:txBody>
            <a:bodyPr wrap="square" rtlCol="0">
              <a:spAutoFit/>
            </a:bodyPr>
            <a:lstStyle/>
            <a:p>
              <a:pPr algn="ctr"/>
              <a:r>
                <a:rPr lang="en-US" sz="2400" dirty="0" err="1" smtClean="0">
                  <a:solidFill>
                    <a:srgbClr val="000000"/>
                  </a:solidFill>
                </a:rPr>
                <a:t>ContactInfo</a:t>
              </a:r>
              <a:endParaRPr lang="en-US" sz="2400" dirty="0" smtClean="0">
                <a:solidFill>
                  <a:srgbClr val="000000"/>
                </a:solidFill>
              </a:endParaRPr>
            </a:p>
          </p:txBody>
        </p:sp>
        <p:sp>
          <p:nvSpPr>
            <p:cNvPr id="25" name="Rectangle 24"/>
            <p:cNvSpPr/>
            <p:nvPr/>
          </p:nvSpPr>
          <p:spPr>
            <a:xfrm>
              <a:off x="4406881" y="5242084"/>
              <a:ext cx="4220651" cy="392607"/>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406881" y="5633656"/>
              <a:ext cx="4220651" cy="388722"/>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4406230" y="6024608"/>
              <a:ext cx="4221302" cy="777963"/>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4413096" y="5971575"/>
              <a:ext cx="975748" cy="830997"/>
            </a:xfrm>
            <a:prstGeom prst="rect">
              <a:avLst/>
            </a:prstGeom>
            <a:noFill/>
          </p:spPr>
          <p:txBody>
            <a:bodyPr wrap="none" rtlCol="0">
              <a:spAutoFit/>
            </a:bodyPr>
            <a:lstStyle/>
            <a:p>
              <a:r>
                <a:rPr lang="en-US" sz="2400" dirty="0" smtClean="0"/>
                <a:t>print()</a:t>
              </a:r>
            </a:p>
            <a:p>
              <a:r>
                <a:rPr lang="en-US" sz="2400" dirty="0" smtClean="0"/>
                <a:t>…</a:t>
              </a:r>
            </a:p>
          </p:txBody>
        </p:sp>
      </p:grpSp>
      <p:sp>
        <p:nvSpPr>
          <p:cNvPr id="61" name="TextBox 60"/>
          <p:cNvSpPr txBox="1"/>
          <p:nvPr/>
        </p:nvSpPr>
        <p:spPr>
          <a:xfrm>
            <a:off x="2167410" y="3505187"/>
            <a:ext cx="340658" cy="461665"/>
          </a:xfrm>
          <a:prstGeom prst="rect">
            <a:avLst/>
          </a:prstGeom>
          <a:noFill/>
        </p:spPr>
        <p:txBody>
          <a:bodyPr wrap="none" rtlCol="0">
            <a:spAutoFit/>
          </a:bodyPr>
          <a:lstStyle/>
          <a:p>
            <a:r>
              <a:rPr lang="en-US" sz="2400" dirty="0" smtClean="0"/>
              <a:t>1</a:t>
            </a:r>
          </a:p>
        </p:txBody>
      </p:sp>
      <p:sp>
        <p:nvSpPr>
          <p:cNvPr id="62" name="TextBox 61"/>
          <p:cNvSpPr txBox="1"/>
          <p:nvPr/>
        </p:nvSpPr>
        <p:spPr>
          <a:xfrm>
            <a:off x="2167414" y="3987791"/>
            <a:ext cx="649336" cy="461665"/>
          </a:xfrm>
          <a:prstGeom prst="rect">
            <a:avLst/>
          </a:prstGeom>
          <a:noFill/>
        </p:spPr>
        <p:txBody>
          <a:bodyPr wrap="none" rtlCol="0">
            <a:spAutoFit/>
          </a:bodyPr>
          <a:lstStyle/>
          <a:p>
            <a:r>
              <a:rPr lang="en-US" sz="2400" dirty="0" smtClean="0"/>
              <a:t>1..*</a:t>
            </a:r>
          </a:p>
        </p:txBody>
      </p:sp>
      <p:sp>
        <p:nvSpPr>
          <p:cNvPr id="63" name="TextBox 62"/>
          <p:cNvSpPr txBox="1"/>
          <p:nvPr/>
        </p:nvSpPr>
        <p:spPr>
          <a:xfrm>
            <a:off x="3664421" y="4453514"/>
            <a:ext cx="340658" cy="461665"/>
          </a:xfrm>
          <a:prstGeom prst="rect">
            <a:avLst/>
          </a:prstGeom>
          <a:noFill/>
        </p:spPr>
        <p:txBody>
          <a:bodyPr wrap="none" rtlCol="0">
            <a:spAutoFit/>
          </a:bodyPr>
          <a:lstStyle/>
          <a:p>
            <a:r>
              <a:rPr lang="en-US" sz="2400" dirty="0"/>
              <a:t>1</a:t>
            </a:r>
            <a:endParaRPr lang="en-US" sz="2400" dirty="0" smtClean="0"/>
          </a:p>
        </p:txBody>
      </p:sp>
      <p:sp>
        <p:nvSpPr>
          <p:cNvPr id="64" name="TextBox 63"/>
          <p:cNvSpPr txBox="1"/>
          <p:nvPr/>
        </p:nvSpPr>
        <p:spPr>
          <a:xfrm>
            <a:off x="5375322" y="4453767"/>
            <a:ext cx="340658" cy="461665"/>
          </a:xfrm>
          <a:prstGeom prst="rect">
            <a:avLst/>
          </a:prstGeom>
          <a:noFill/>
        </p:spPr>
        <p:txBody>
          <a:bodyPr wrap="none" rtlCol="0">
            <a:spAutoFit/>
          </a:bodyPr>
          <a:lstStyle/>
          <a:p>
            <a:r>
              <a:rPr lang="en-US" sz="2400" dirty="0" smtClean="0"/>
              <a:t>1</a:t>
            </a:r>
          </a:p>
        </p:txBody>
      </p:sp>
      <p:sp>
        <p:nvSpPr>
          <p:cNvPr id="65" name="TextBox 64"/>
          <p:cNvSpPr txBox="1"/>
          <p:nvPr/>
        </p:nvSpPr>
        <p:spPr>
          <a:xfrm>
            <a:off x="4593893" y="4191271"/>
            <a:ext cx="1122573" cy="461665"/>
          </a:xfrm>
          <a:prstGeom prst="rect">
            <a:avLst/>
          </a:prstGeom>
          <a:noFill/>
        </p:spPr>
        <p:txBody>
          <a:bodyPr wrap="none" rtlCol="0">
            <a:spAutoFit/>
          </a:bodyPr>
          <a:lstStyle/>
          <a:p>
            <a:r>
              <a:rPr lang="en-US" sz="2400" dirty="0" smtClean="0"/>
              <a:t>contact</a:t>
            </a:r>
          </a:p>
        </p:txBody>
      </p:sp>
      <p:cxnSp>
        <p:nvCxnSpPr>
          <p:cNvPr id="67" name="Straight Arrow Connector 66"/>
          <p:cNvCxnSpPr/>
          <p:nvPr/>
        </p:nvCxnSpPr>
        <p:spPr>
          <a:xfrm flipH="1">
            <a:off x="3700385" y="2683905"/>
            <a:ext cx="397825" cy="0"/>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4026966" y="2427119"/>
            <a:ext cx="1472879" cy="461665"/>
          </a:xfrm>
          <a:prstGeom prst="rect">
            <a:avLst/>
          </a:prstGeom>
          <a:noFill/>
        </p:spPr>
        <p:txBody>
          <a:bodyPr wrap="none" rtlCol="0">
            <a:spAutoFit/>
          </a:bodyPr>
          <a:lstStyle/>
          <a:p>
            <a:r>
              <a:rPr lang="en-US" sz="2400" b="1" dirty="0" smtClean="0">
                <a:solidFill>
                  <a:srgbClr val="0000FF"/>
                </a:solidFill>
              </a:rPr>
              <a:t>Attributes</a:t>
            </a:r>
          </a:p>
        </p:txBody>
      </p:sp>
      <p:sp>
        <p:nvSpPr>
          <p:cNvPr id="69" name="5-Point Star 68"/>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9517298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lstStyle/>
          <a:p>
            <a:r>
              <a:rPr lang="en-US" dirty="0" smtClean="0"/>
              <a:t>Create a </a:t>
            </a:r>
            <a:r>
              <a:rPr lang="en-US" i="1" dirty="0" smtClean="0">
                <a:solidFill>
                  <a:srgbClr val="660066"/>
                </a:solidFill>
              </a:rPr>
              <a:t>class</a:t>
            </a:r>
            <a:r>
              <a:rPr lang="en-US" dirty="0" smtClean="0"/>
              <a:t> diagram for the GUI features of a typical web browser</a:t>
            </a:r>
            <a:endParaRPr lang="en-US" dirty="0"/>
          </a:p>
        </p:txBody>
      </p:sp>
      <p:pic>
        <p:nvPicPr>
          <p:cNvPr id="4" name="Picture 3" descr="Screen Shot 2011-10-06 at 10.28.45 AM.png"/>
          <p:cNvPicPr>
            <a:picLocks noChangeAspect="1"/>
          </p:cNvPicPr>
          <p:nvPr/>
        </p:nvPicPr>
        <p:blipFill rotWithShape="1">
          <a:blip r:embed="rId2">
            <a:extLst>
              <a:ext uri="{28A0092B-C50C-407E-A947-70E740481C1C}">
                <a14:useLocalDpi xmlns:a14="http://schemas.microsoft.com/office/drawing/2010/main" val="0"/>
              </a:ext>
            </a:extLst>
          </a:blip>
          <a:srcRect l="1790" t="2689" r="847" b="2532"/>
          <a:stretch/>
        </p:blipFill>
        <p:spPr>
          <a:xfrm>
            <a:off x="2218262" y="2676411"/>
            <a:ext cx="4758682" cy="3487322"/>
          </a:xfrm>
          <a:prstGeom prst="rect">
            <a:avLst/>
          </a:prstGeom>
          <a:ln w="12700" cmpd="sng">
            <a:solidFill>
              <a:schemeClr val="tx1"/>
            </a:solidFill>
          </a:ln>
        </p:spPr>
      </p:pic>
    </p:spTree>
    <p:extLst>
      <p:ext uri="{BB962C8B-B14F-4D97-AF65-F5344CB8AC3E}">
        <p14:creationId xmlns:p14="http://schemas.microsoft.com/office/powerpoint/2010/main" val="25850623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53966" cy="2032000"/>
          </a:xfrm>
        </p:spPr>
        <p:txBody>
          <a:bodyPr/>
          <a:lstStyle/>
          <a:p>
            <a:r>
              <a:rPr lang="en-US" dirty="0" smtClean="0"/>
              <a:t>Couple things to note about</a:t>
            </a:r>
            <a:br>
              <a:rPr lang="en-US" dirty="0" smtClean="0"/>
            </a:br>
            <a:r>
              <a:rPr lang="en-US" dirty="0" smtClean="0"/>
              <a:t>software class models</a:t>
            </a:r>
            <a:endParaRPr lang="en-US" dirty="0"/>
          </a:p>
        </p:txBody>
      </p:sp>
      <p:sp>
        <p:nvSpPr>
          <p:cNvPr id="3" name="Content Placeholder 2"/>
          <p:cNvSpPr>
            <a:spLocks noGrp="1"/>
          </p:cNvSpPr>
          <p:nvPr>
            <p:ph idx="1"/>
          </p:nvPr>
        </p:nvSpPr>
        <p:spPr>
          <a:xfrm>
            <a:off x="457199" y="2472266"/>
            <a:ext cx="8453967" cy="4163483"/>
          </a:xfrm>
        </p:spPr>
        <p:txBody>
          <a:bodyPr/>
          <a:lstStyle/>
          <a:p>
            <a:r>
              <a:rPr lang="en-US" dirty="0" smtClean="0"/>
              <a:t>Low </a:t>
            </a:r>
            <a:r>
              <a:rPr lang="en-US" i="1" dirty="0" smtClean="0">
                <a:solidFill>
                  <a:srgbClr val="660066"/>
                </a:solidFill>
              </a:rPr>
              <a:t>representational gap</a:t>
            </a:r>
            <a:r>
              <a:rPr lang="en-US" dirty="0" smtClean="0"/>
              <a:t> from domain model</a:t>
            </a:r>
          </a:p>
          <a:p>
            <a:pPr lvl="1"/>
            <a:r>
              <a:rPr lang="en-US" dirty="0" smtClean="0"/>
              <a:t>Gap will also be small to implementation model</a:t>
            </a:r>
          </a:p>
          <a:p>
            <a:endParaRPr lang="en-US" dirty="0"/>
          </a:p>
          <a:p>
            <a:r>
              <a:rPr lang="en-US" dirty="0" smtClean="0"/>
              <a:t>Classes like blueprints for objects</a:t>
            </a:r>
          </a:p>
          <a:p>
            <a:pPr lvl="1"/>
            <a:r>
              <a:rPr lang="en-US" dirty="0" smtClean="0"/>
              <a:t>Object is </a:t>
            </a:r>
            <a:r>
              <a:rPr lang="en-US" i="1" dirty="0" smtClean="0">
                <a:solidFill>
                  <a:srgbClr val="660066"/>
                </a:solidFill>
              </a:rPr>
              <a:t>instance</a:t>
            </a:r>
            <a:r>
              <a:rPr lang="en-US" dirty="0" smtClean="0"/>
              <a:t> of class</a:t>
            </a:r>
            <a:endParaRPr lang="en-US" dirty="0"/>
          </a:p>
        </p:txBody>
      </p:sp>
      <p:sp>
        <p:nvSpPr>
          <p:cNvPr id="4" name="5-Point Star 3"/>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1059768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a:t>
            </a:r>
            <a:endParaRPr lang="en-US" dirty="0"/>
          </a:p>
        </p:txBody>
      </p:sp>
      <p:sp>
        <p:nvSpPr>
          <p:cNvPr id="3" name="Content Placeholder 2"/>
          <p:cNvSpPr>
            <a:spLocks noGrp="1"/>
          </p:cNvSpPr>
          <p:nvPr>
            <p:ph idx="1"/>
          </p:nvPr>
        </p:nvSpPr>
        <p:spPr/>
        <p:txBody>
          <a:bodyPr/>
          <a:lstStyle/>
          <a:p>
            <a:r>
              <a:rPr lang="en-US" dirty="0" smtClean="0"/>
              <a:t>What if there is more than one type of Department?</a:t>
            </a:r>
          </a:p>
          <a:p>
            <a:pPr lvl="1"/>
            <a:r>
              <a:rPr lang="en-US" dirty="0" smtClean="0"/>
              <a:t>R&amp;D may have different attributes than Sales</a:t>
            </a:r>
          </a:p>
          <a:p>
            <a:pPr lvl="1"/>
            <a:endParaRPr lang="en-US" dirty="0"/>
          </a:p>
          <a:p>
            <a:r>
              <a:rPr lang="en-US" dirty="0" smtClean="0">
                <a:solidFill>
                  <a:srgbClr val="000090"/>
                </a:solidFill>
              </a:rPr>
              <a:t>Answer that doesn’t scale:</a:t>
            </a:r>
            <a:r>
              <a:rPr lang="en-US" dirty="0" smtClean="0"/>
              <a:t> Union attributes (or overload attributes)</a:t>
            </a:r>
          </a:p>
          <a:p>
            <a:pPr lvl="1"/>
            <a:endParaRPr lang="en-US" dirty="0" smtClean="0"/>
          </a:p>
          <a:p>
            <a:pPr lvl="1"/>
            <a:endParaRPr lang="en-US" dirty="0"/>
          </a:p>
        </p:txBody>
      </p:sp>
      <p:sp>
        <p:nvSpPr>
          <p:cNvPr id="4" name="TextBox 3"/>
          <p:cNvSpPr txBox="1"/>
          <p:nvPr/>
        </p:nvSpPr>
        <p:spPr>
          <a:xfrm>
            <a:off x="1718733" y="5219412"/>
            <a:ext cx="5468965" cy="584776"/>
          </a:xfrm>
          <a:prstGeom prst="rect">
            <a:avLst/>
          </a:prstGeom>
          <a:noFill/>
        </p:spPr>
        <p:txBody>
          <a:bodyPr wrap="none" rtlCol="0">
            <a:spAutoFit/>
          </a:bodyPr>
          <a:lstStyle/>
          <a:p>
            <a:r>
              <a:rPr lang="en-US" sz="3200" i="1" dirty="0" smtClean="0">
                <a:solidFill>
                  <a:srgbClr val="660066"/>
                </a:solidFill>
              </a:rPr>
              <a:t>Fortunately, there’s inheritance</a:t>
            </a:r>
          </a:p>
        </p:txBody>
      </p:sp>
      <p:sp>
        <p:nvSpPr>
          <p:cNvPr id="5" name="5-Point Star 4"/>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575873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Inheritance</a:t>
            </a:r>
            <a:endParaRPr lang="en-US" dirty="0"/>
          </a:p>
        </p:txBody>
      </p:sp>
      <p:grpSp>
        <p:nvGrpSpPr>
          <p:cNvPr id="20" name="Group 19"/>
          <p:cNvGrpSpPr/>
          <p:nvPr/>
        </p:nvGrpSpPr>
        <p:grpSpPr>
          <a:xfrm>
            <a:off x="4368757" y="416443"/>
            <a:ext cx="3240095" cy="493844"/>
            <a:chOff x="3771900" y="1483910"/>
            <a:chExt cx="1600200" cy="751290"/>
          </a:xfrm>
        </p:grpSpPr>
        <p:sp>
          <p:nvSpPr>
            <p:cNvPr id="3" name="TextBox 2"/>
            <p:cNvSpPr txBox="1"/>
            <p:nvPr/>
          </p:nvSpPr>
          <p:spPr>
            <a:xfrm>
              <a:off x="3771900" y="1483910"/>
              <a:ext cx="1600200" cy="461666"/>
            </a:xfrm>
            <a:prstGeom prst="rect">
              <a:avLst/>
            </a:prstGeom>
            <a:noFill/>
          </p:spPr>
          <p:txBody>
            <a:bodyPr wrap="square" rtlCol="0">
              <a:spAutoFit/>
            </a:bodyPr>
            <a:lstStyle/>
            <a:p>
              <a:pPr algn="ctr"/>
              <a:r>
                <a:rPr lang="en-US" sz="2400" dirty="0" smtClean="0"/>
                <a:t>Company</a:t>
              </a:r>
              <a:endParaRPr lang="en-US" sz="2400" dirty="0"/>
            </a:p>
          </p:txBody>
        </p:sp>
        <p:sp>
          <p:nvSpPr>
            <p:cNvPr id="14" name="Rectangle 13"/>
            <p:cNvSpPr/>
            <p:nvPr/>
          </p:nvSpPr>
          <p:spPr>
            <a:xfrm>
              <a:off x="3771900" y="1530350"/>
              <a:ext cx="1600200"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9" name="Straight Connector 28"/>
          <p:cNvCxnSpPr>
            <a:stCxn id="14" idx="1"/>
            <a:endCxn id="15" idx="0"/>
          </p:cNvCxnSpPr>
          <p:nvPr/>
        </p:nvCxnSpPr>
        <p:spPr>
          <a:xfrm flipH="1">
            <a:off x="2237707" y="678628"/>
            <a:ext cx="2131050" cy="138490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39" idx="2"/>
            <a:endCxn id="17" idx="0"/>
          </p:cNvCxnSpPr>
          <p:nvPr/>
        </p:nvCxnSpPr>
        <p:spPr>
          <a:xfrm>
            <a:off x="2237708" y="3628894"/>
            <a:ext cx="5617" cy="74361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7" idx="3"/>
            <a:endCxn id="25" idx="1"/>
          </p:cNvCxnSpPr>
          <p:nvPr/>
        </p:nvCxnSpPr>
        <p:spPr>
          <a:xfrm>
            <a:off x="3751694" y="4579060"/>
            <a:ext cx="1877882" cy="614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734658" y="1647221"/>
            <a:ext cx="1682823" cy="461665"/>
          </a:xfrm>
          <a:prstGeom prst="rect">
            <a:avLst/>
          </a:prstGeom>
          <a:noFill/>
        </p:spPr>
        <p:txBody>
          <a:bodyPr wrap="none" rtlCol="0">
            <a:spAutoFit/>
          </a:bodyPr>
          <a:lstStyle/>
          <a:p>
            <a:r>
              <a:rPr lang="en-US" sz="2400" dirty="0" smtClean="0"/>
              <a:t>department</a:t>
            </a:r>
          </a:p>
        </p:txBody>
      </p:sp>
      <p:sp>
        <p:nvSpPr>
          <p:cNvPr id="48" name="TextBox 47"/>
          <p:cNvSpPr txBox="1"/>
          <p:nvPr/>
        </p:nvSpPr>
        <p:spPr>
          <a:xfrm>
            <a:off x="1023341" y="3944165"/>
            <a:ext cx="1292391" cy="461665"/>
          </a:xfrm>
          <a:prstGeom prst="rect">
            <a:avLst/>
          </a:prstGeom>
          <a:noFill/>
        </p:spPr>
        <p:txBody>
          <a:bodyPr wrap="none" rtlCol="0">
            <a:spAutoFit/>
          </a:bodyPr>
          <a:lstStyle/>
          <a:p>
            <a:r>
              <a:rPr lang="en-US" sz="2400" dirty="0" smtClean="0"/>
              <a:t>manager</a:t>
            </a:r>
          </a:p>
        </p:txBody>
      </p:sp>
      <p:sp>
        <p:nvSpPr>
          <p:cNvPr id="4" name="TextBox 3"/>
          <p:cNvSpPr txBox="1"/>
          <p:nvPr/>
        </p:nvSpPr>
        <p:spPr>
          <a:xfrm>
            <a:off x="2569887" y="1680987"/>
            <a:ext cx="649336" cy="461665"/>
          </a:xfrm>
          <a:prstGeom prst="rect">
            <a:avLst/>
          </a:prstGeom>
          <a:noFill/>
        </p:spPr>
        <p:txBody>
          <a:bodyPr wrap="none" rtlCol="0">
            <a:spAutoFit/>
          </a:bodyPr>
          <a:lstStyle/>
          <a:p>
            <a:r>
              <a:rPr lang="en-US" sz="2400" dirty="0" smtClean="0"/>
              <a:t>1..*</a:t>
            </a:r>
          </a:p>
        </p:txBody>
      </p:sp>
      <p:sp>
        <p:nvSpPr>
          <p:cNvPr id="8" name="TextBox 7"/>
          <p:cNvSpPr txBox="1"/>
          <p:nvPr/>
        </p:nvSpPr>
        <p:spPr>
          <a:xfrm>
            <a:off x="4130196" y="592895"/>
            <a:ext cx="340658" cy="461665"/>
          </a:xfrm>
          <a:prstGeom prst="rect">
            <a:avLst/>
          </a:prstGeom>
          <a:noFill/>
        </p:spPr>
        <p:txBody>
          <a:bodyPr wrap="none" rtlCol="0">
            <a:spAutoFit/>
          </a:bodyPr>
          <a:lstStyle/>
          <a:p>
            <a:r>
              <a:rPr lang="en-US" sz="2400" dirty="0" smtClean="0"/>
              <a:t>1</a:t>
            </a:r>
          </a:p>
        </p:txBody>
      </p:sp>
      <p:grpSp>
        <p:nvGrpSpPr>
          <p:cNvPr id="37" name="Group 36"/>
          <p:cNvGrpSpPr/>
          <p:nvPr/>
        </p:nvGrpSpPr>
        <p:grpSpPr>
          <a:xfrm>
            <a:off x="836394" y="1988023"/>
            <a:ext cx="2802626" cy="1640872"/>
            <a:chOff x="2270662" y="2828558"/>
            <a:chExt cx="3416302" cy="1640872"/>
          </a:xfrm>
        </p:grpSpPr>
        <p:sp>
          <p:nvSpPr>
            <p:cNvPr id="5" name="TextBox 4"/>
            <p:cNvSpPr txBox="1"/>
            <p:nvPr/>
          </p:nvSpPr>
          <p:spPr>
            <a:xfrm>
              <a:off x="2270663" y="2828558"/>
              <a:ext cx="3416300" cy="461665"/>
            </a:xfrm>
            <a:prstGeom prst="rect">
              <a:avLst/>
            </a:prstGeom>
            <a:noFill/>
          </p:spPr>
          <p:txBody>
            <a:bodyPr wrap="square" rtlCol="0">
              <a:spAutoFit/>
            </a:bodyPr>
            <a:lstStyle/>
            <a:p>
              <a:pPr algn="ctr"/>
              <a:r>
                <a:rPr lang="en-US" sz="2400" i="1" dirty="0" smtClean="0">
                  <a:solidFill>
                    <a:srgbClr val="000000"/>
                  </a:solidFill>
                </a:rPr>
                <a:t>Department</a:t>
              </a:r>
            </a:p>
          </p:txBody>
        </p:sp>
        <p:sp>
          <p:nvSpPr>
            <p:cNvPr id="9" name="TextBox 8"/>
            <p:cNvSpPr txBox="1"/>
            <p:nvPr/>
          </p:nvSpPr>
          <p:spPr>
            <a:xfrm>
              <a:off x="2270663" y="3251885"/>
              <a:ext cx="1774845" cy="461665"/>
            </a:xfrm>
            <a:prstGeom prst="rect">
              <a:avLst/>
            </a:prstGeom>
            <a:noFill/>
          </p:spPr>
          <p:txBody>
            <a:bodyPr wrap="none" rtlCol="0">
              <a:spAutoFit/>
            </a:bodyPr>
            <a:lstStyle/>
            <a:p>
              <a:r>
                <a:rPr lang="en-US" sz="2400" dirty="0" smtClean="0"/>
                <a:t>name: String</a:t>
              </a:r>
            </a:p>
          </p:txBody>
        </p:sp>
        <p:sp>
          <p:nvSpPr>
            <p:cNvPr id="15" name="Rectangle 14"/>
            <p:cNvSpPr/>
            <p:nvPr/>
          </p:nvSpPr>
          <p:spPr>
            <a:xfrm>
              <a:off x="2270662" y="2904067"/>
              <a:ext cx="3416301" cy="41344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270662" y="3317507"/>
              <a:ext cx="3416301" cy="37396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270663" y="3691466"/>
              <a:ext cx="3416301" cy="777963"/>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2277529" y="3638433"/>
              <a:ext cx="975748" cy="830997"/>
            </a:xfrm>
            <a:prstGeom prst="rect">
              <a:avLst/>
            </a:prstGeom>
            <a:noFill/>
          </p:spPr>
          <p:txBody>
            <a:bodyPr wrap="none" rtlCol="0">
              <a:spAutoFit/>
            </a:bodyPr>
            <a:lstStyle/>
            <a:p>
              <a:r>
                <a:rPr lang="en-US" sz="2400" dirty="0" smtClean="0"/>
                <a:t>print()</a:t>
              </a:r>
            </a:p>
            <a:p>
              <a:r>
                <a:rPr lang="en-US" sz="2400" dirty="0" smtClean="0"/>
                <a:t>…</a:t>
              </a:r>
            </a:p>
          </p:txBody>
        </p:sp>
      </p:grpSp>
      <p:grpSp>
        <p:nvGrpSpPr>
          <p:cNvPr id="54" name="Group 53"/>
          <p:cNvGrpSpPr/>
          <p:nvPr/>
        </p:nvGrpSpPr>
        <p:grpSpPr>
          <a:xfrm>
            <a:off x="734955" y="4330173"/>
            <a:ext cx="3031070" cy="2371113"/>
            <a:chOff x="152397" y="3759915"/>
            <a:chExt cx="3581395" cy="2371113"/>
          </a:xfrm>
        </p:grpSpPr>
        <p:sp>
          <p:nvSpPr>
            <p:cNvPr id="7" name="TextBox 6"/>
            <p:cNvSpPr txBox="1"/>
            <p:nvPr/>
          </p:nvSpPr>
          <p:spPr>
            <a:xfrm>
              <a:off x="152398" y="3759915"/>
              <a:ext cx="3564460" cy="461665"/>
            </a:xfrm>
            <a:prstGeom prst="rect">
              <a:avLst/>
            </a:prstGeom>
            <a:noFill/>
          </p:spPr>
          <p:txBody>
            <a:bodyPr wrap="square" rtlCol="0">
              <a:spAutoFit/>
            </a:bodyPr>
            <a:lstStyle/>
            <a:p>
              <a:pPr algn="ctr"/>
              <a:r>
                <a:rPr lang="en-US" sz="2400" dirty="0" smtClean="0">
                  <a:solidFill>
                    <a:srgbClr val="000000"/>
                  </a:solidFill>
                </a:rPr>
                <a:t>Manager</a:t>
              </a:r>
            </a:p>
          </p:txBody>
        </p:sp>
        <p:sp>
          <p:nvSpPr>
            <p:cNvPr id="11" name="TextBox 10"/>
            <p:cNvSpPr txBox="1"/>
            <p:nvPr/>
          </p:nvSpPr>
          <p:spPr>
            <a:xfrm>
              <a:off x="169332" y="4150505"/>
              <a:ext cx="3564460" cy="1200328"/>
            </a:xfrm>
            <a:prstGeom prst="rect">
              <a:avLst/>
            </a:prstGeom>
            <a:noFill/>
          </p:spPr>
          <p:txBody>
            <a:bodyPr wrap="square" rtlCol="0">
              <a:spAutoFit/>
            </a:bodyPr>
            <a:lstStyle/>
            <a:p>
              <a:r>
                <a:rPr lang="en-US" sz="2400" dirty="0" smtClean="0"/>
                <a:t>name : String</a:t>
              </a:r>
            </a:p>
            <a:p>
              <a:r>
                <a:rPr lang="en-US" sz="2400" dirty="0" err="1" smtClean="0"/>
                <a:t>employeeID</a:t>
              </a:r>
              <a:r>
                <a:rPr lang="en-US" sz="2400" dirty="0" smtClean="0"/>
                <a:t> : Integer</a:t>
              </a:r>
            </a:p>
            <a:p>
              <a:r>
                <a:rPr lang="en-US" sz="2400" dirty="0" smtClean="0"/>
                <a:t>title : String</a:t>
              </a:r>
            </a:p>
          </p:txBody>
        </p:sp>
        <p:sp>
          <p:nvSpPr>
            <p:cNvPr id="17" name="Rectangle 16"/>
            <p:cNvSpPr/>
            <p:nvPr/>
          </p:nvSpPr>
          <p:spPr>
            <a:xfrm>
              <a:off x="152398" y="3802250"/>
              <a:ext cx="3564461" cy="413104"/>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52397" y="4224413"/>
              <a:ext cx="3564461" cy="112642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152398" y="5350833"/>
              <a:ext cx="3564461" cy="780195"/>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160864" y="5300031"/>
              <a:ext cx="975748" cy="830997"/>
            </a:xfrm>
            <a:prstGeom prst="rect">
              <a:avLst/>
            </a:prstGeom>
            <a:noFill/>
          </p:spPr>
          <p:txBody>
            <a:bodyPr wrap="none" rtlCol="0">
              <a:spAutoFit/>
            </a:bodyPr>
            <a:lstStyle/>
            <a:p>
              <a:r>
                <a:rPr lang="en-US" sz="2400" dirty="0" smtClean="0"/>
                <a:t>print()</a:t>
              </a:r>
            </a:p>
            <a:p>
              <a:r>
                <a:rPr lang="en-US" sz="2400" dirty="0" smtClean="0"/>
                <a:t>…</a:t>
              </a:r>
            </a:p>
          </p:txBody>
        </p:sp>
      </p:grpSp>
      <p:grpSp>
        <p:nvGrpSpPr>
          <p:cNvPr id="53" name="Group 52"/>
          <p:cNvGrpSpPr/>
          <p:nvPr/>
        </p:nvGrpSpPr>
        <p:grpSpPr>
          <a:xfrm>
            <a:off x="5629125" y="4319838"/>
            <a:ext cx="2926427" cy="1629546"/>
            <a:chOff x="4406230" y="5173026"/>
            <a:chExt cx="4221302" cy="1629546"/>
          </a:xfrm>
        </p:grpSpPr>
        <p:sp>
          <p:nvSpPr>
            <p:cNvPr id="12" name="TextBox 11"/>
            <p:cNvSpPr txBox="1"/>
            <p:nvPr/>
          </p:nvSpPr>
          <p:spPr>
            <a:xfrm>
              <a:off x="4406881" y="5560712"/>
              <a:ext cx="2108270" cy="461665"/>
            </a:xfrm>
            <a:prstGeom prst="rect">
              <a:avLst/>
            </a:prstGeom>
            <a:noFill/>
          </p:spPr>
          <p:txBody>
            <a:bodyPr wrap="none" rtlCol="0">
              <a:spAutoFit/>
            </a:bodyPr>
            <a:lstStyle/>
            <a:p>
              <a:r>
                <a:rPr lang="en-US" sz="2400" dirty="0" smtClean="0"/>
                <a:t>address : String</a:t>
              </a:r>
            </a:p>
          </p:txBody>
        </p:sp>
        <p:sp>
          <p:nvSpPr>
            <p:cNvPr id="13" name="TextBox 12"/>
            <p:cNvSpPr txBox="1"/>
            <p:nvPr/>
          </p:nvSpPr>
          <p:spPr>
            <a:xfrm>
              <a:off x="4406881" y="5173026"/>
              <a:ext cx="4220651" cy="461665"/>
            </a:xfrm>
            <a:prstGeom prst="rect">
              <a:avLst/>
            </a:prstGeom>
            <a:noFill/>
          </p:spPr>
          <p:txBody>
            <a:bodyPr wrap="square" rtlCol="0">
              <a:spAutoFit/>
            </a:bodyPr>
            <a:lstStyle/>
            <a:p>
              <a:pPr algn="ctr"/>
              <a:r>
                <a:rPr lang="en-US" sz="2400" dirty="0" err="1" smtClean="0">
                  <a:solidFill>
                    <a:srgbClr val="000000"/>
                  </a:solidFill>
                </a:rPr>
                <a:t>ContactInfo</a:t>
              </a:r>
              <a:endParaRPr lang="en-US" sz="2400" dirty="0" smtClean="0">
                <a:solidFill>
                  <a:srgbClr val="000000"/>
                </a:solidFill>
              </a:endParaRPr>
            </a:p>
          </p:txBody>
        </p:sp>
        <p:sp>
          <p:nvSpPr>
            <p:cNvPr id="25" name="Rectangle 24"/>
            <p:cNvSpPr/>
            <p:nvPr/>
          </p:nvSpPr>
          <p:spPr>
            <a:xfrm>
              <a:off x="4406881" y="5242084"/>
              <a:ext cx="4220651" cy="392607"/>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406881" y="5633656"/>
              <a:ext cx="4220651" cy="388722"/>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4406230" y="6024608"/>
              <a:ext cx="4221302" cy="777963"/>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4413096" y="5971575"/>
              <a:ext cx="975748" cy="830997"/>
            </a:xfrm>
            <a:prstGeom prst="rect">
              <a:avLst/>
            </a:prstGeom>
            <a:noFill/>
          </p:spPr>
          <p:txBody>
            <a:bodyPr wrap="none" rtlCol="0">
              <a:spAutoFit/>
            </a:bodyPr>
            <a:lstStyle/>
            <a:p>
              <a:r>
                <a:rPr lang="en-US" sz="2400" dirty="0" smtClean="0"/>
                <a:t>print()</a:t>
              </a:r>
            </a:p>
            <a:p>
              <a:r>
                <a:rPr lang="en-US" sz="2400" dirty="0" smtClean="0"/>
                <a:t>…</a:t>
              </a:r>
            </a:p>
          </p:txBody>
        </p:sp>
      </p:grpSp>
      <p:sp>
        <p:nvSpPr>
          <p:cNvPr id="61" name="TextBox 60"/>
          <p:cNvSpPr txBox="1"/>
          <p:nvPr/>
        </p:nvSpPr>
        <p:spPr>
          <a:xfrm>
            <a:off x="2167410" y="3505187"/>
            <a:ext cx="340658" cy="461665"/>
          </a:xfrm>
          <a:prstGeom prst="rect">
            <a:avLst/>
          </a:prstGeom>
          <a:noFill/>
        </p:spPr>
        <p:txBody>
          <a:bodyPr wrap="none" rtlCol="0">
            <a:spAutoFit/>
          </a:bodyPr>
          <a:lstStyle/>
          <a:p>
            <a:r>
              <a:rPr lang="en-US" sz="2400" dirty="0" smtClean="0"/>
              <a:t>1</a:t>
            </a:r>
          </a:p>
        </p:txBody>
      </p:sp>
      <p:sp>
        <p:nvSpPr>
          <p:cNvPr id="62" name="TextBox 61"/>
          <p:cNvSpPr txBox="1"/>
          <p:nvPr/>
        </p:nvSpPr>
        <p:spPr>
          <a:xfrm>
            <a:off x="2167414" y="3987791"/>
            <a:ext cx="649336" cy="461665"/>
          </a:xfrm>
          <a:prstGeom prst="rect">
            <a:avLst/>
          </a:prstGeom>
          <a:noFill/>
        </p:spPr>
        <p:txBody>
          <a:bodyPr wrap="none" rtlCol="0">
            <a:spAutoFit/>
          </a:bodyPr>
          <a:lstStyle/>
          <a:p>
            <a:r>
              <a:rPr lang="en-US" sz="2400" dirty="0" smtClean="0"/>
              <a:t>1..*</a:t>
            </a:r>
          </a:p>
        </p:txBody>
      </p:sp>
      <p:sp>
        <p:nvSpPr>
          <p:cNvPr id="63" name="TextBox 62"/>
          <p:cNvSpPr txBox="1"/>
          <p:nvPr/>
        </p:nvSpPr>
        <p:spPr>
          <a:xfrm>
            <a:off x="3664421" y="4453514"/>
            <a:ext cx="340658" cy="461665"/>
          </a:xfrm>
          <a:prstGeom prst="rect">
            <a:avLst/>
          </a:prstGeom>
          <a:noFill/>
        </p:spPr>
        <p:txBody>
          <a:bodyPr wrap="none" rtlCol="0">
            <a:spAutoFit/>
          </a:bodyPr>
          <a:lstStyle/>
          <a:p>
            <a:r>
              <a:rPr lang="en-US" sz="2400" dirty="0"/>
              <a:t>1</a:t>
            </a:r>
            <a:endParaRPr lang="en-US" sz="2400" dirty="0" smtClean="0"/>
          </a:p>
        </p:txBody>
      </p:sp>
      <p:sp>
        <p:nvSpPr>
          <p:cNvPr id="64" name="TextBox 63"/>
          <p:cNvSpPr txBox="1"/>
          <p:nvPr/>
        </p:nvSpPr>
        <p:spPr>
          <a:xfrm>
            <a:off x="5375322" y="4453767"/>
            <a:ext cx="340658" cy="461665"/>
          </a:xfrm>
          <a:prstGeom prst="rect">
            <a:avLst/>
          </a:prstGeom>
          <a:noFill/>
        </p:spPr>
        <p:txBody>
          <a:bodyPr wrap="none" rtlCol="0">
            <a:spAutoFit/>
          </a:bodyPr>
          <a:lstStyle/>
          <a:p>
            <a:r>
              <a:rPr lang="en-US" sz="2400" dirty="0" smtClean="0"/>
              <a:t>1</a:t>
            </a:r>
          </a:p>
        </p:txBody>
      </p:sp>
      <p:sp>
        <p:nvSpPr>
          <p:cNvPr id="65" name="TextBox 64"/>
          <p:cNvSpPr txBox="1"/>
          <p:nvPr/>
        </p:nvSpPr>
        <p:spPr>
          <a:xfrm>
            <a:off x="4593893" y="4191271"/>
            <a:ext cx="1122573" cy="461665"/>
          </a:xfrm>
          <a:prstGeom prst="rect">
            <a:avLst/>
          </a:prstGeom>
          <a:noFill/>
        </p:spPr>
        <p:txBody>
          <a:bodyPr wrap="none" rtlCol="0">
            <a:spAutoFit/>
          </a:bodyPr>
          <a:lstStyle/>
          <a:p>
            <a:r>
              <a:rPr lang="en-US" sz="2400" dirty="0" smtClean="0"/>
              <a:t>contact</a:t>
            </a:r>
          </a:p>
        </p:txBody>
      </p:sp>
      <p:grpSp>
        <p:nvGrpSpPr>
          <p:cNvPr id="45" name="Group 44"/>
          <p:cNvGrpSpPr/>
          <p:nvPr/>
        </p:nvGrpSpPr>
        <p:grpSpPr>
          <a:xfrm>
            <a:off x="5129592" y="1308352"/>
            <a:ext cx="2926427" cy="1260215"/>
            <a:chOff x="4406230" y="5173026"/>
            <a:chExt cx="4221302" cy="1260215"/>
          </a:xfrm>
        </p:grpSpPr>
        <p:sp>
          <p:nvSpPr>
            <p:cNvPr id="46" name="TextBox 45"/>
            <p:cNvSpPr txBox="1"/>
            <p:nvPr/>
          </p:nvSpPr>
          <p:spPr>
            <a:xfrm>
              <a:off x="4406881" y="5560712"/>
              <a:ext cx="572900" cy="461665"/>
            </a:xfrm>
            <a:prstGeom prst="rect">
              <a:avLst/>
            </a:prstGeom>
            <a:noFill/>
          </p:spPr>
          <p:txBody>
            <a:bodyPr wrap="none" rtlCol="0">
              <a:spAutoFit/>
            </a:bodyPr>
            <a:lstStyle/>
            <a:p>
              <a:r>
                <a:rPr lang="en-US" sz="2400" dirty="0" smtClean="0"/>
                <a:t>…</a:t>
              </a:r>
            </a:p>
          </p:txBody>
        </p:sp>
        <p:sp>
          <p:nvSpPr>
            <p:cNvPr id="52" name="TextBox 51"/>
            <p:cNvSpPr txBox="1"/>
            <p:nvPr/>
          </p:nvSpPr>
          <p:spPr>
            <a:xfrm>
              <a:off x="4406881" y="5173026"/>
              <a:ext cx="4220651" cy="461665"/>
            </a:xfrm>
            <a:prstGeom prst="rect">
              <a:avLst/>
            </a:prstGeom>
            <a:noFill/>
          </p:spPr>
          <p:txBody>
            <a:bodyPr wrap="square" rtlCol="0">
              <a:spAutoFit/>
            </a:bodyPr>
            <a:lstStyle/>
            <a:p>
              <a:pPr algn="ctr"/>
              <a:r>
                <a:rPr lang="en-US" sz="2400" dirty="0" smtClean="0">
                  <a:solidFill>
                    <a:srgbClr val="000000"/>
                  </a:solidFill>
                </a:rPr>
                <a:t>Sales</a:t>
              </a:r>
            </a:p>
          </p:txBody>
        </p:sp>
        <p:sp>
          <p:nvSpPr>
            <p:cNvPr id="55" name="Rectangle 54"/>
            <p:cNvSpPr/>
            <p:nvPr/>
          </p:nvSpPr>
          <p:spPr>
            <a:xfrm>
              <a:off x="4406881" y="5242084"/>
              <a:ext cx="4220651" cy="392607"/>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4406881" y="5633656"/>
              <a:ext cx="4220651" cy="388722"/>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4406230" y="6024609"/>
              <a:ext cx="4221302" cy="408632"/>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4413096" y="5971575"/>
              <a:ext cx="572900" cy="461665"/>
            </a:xfrm>
            <a:prstGeom prst="rect">
              <a:avLst/>
            </a:prstGeom>
            <a:noFill/>
          </p:spPr>
          <p:txBody>
            <a:bodyPr wrap="none" rtlCol="0">
              <a:spAutoFit/>
            </a:bodyPr>
            <a:lstStyle/>
            <a:p>
              <a:r>
                <a:rPr lang="en-US" sz="2400" dirty="0" smtClean="0"/>
                <a:t>…</a:t>
              </a:r>
            </a:p>
          </p:txBody>
        </p:sp>
      </p:grpSp>
      <p:grpSp>
        <p:nvGrpSpPr>
          <p:cNvPr id="59" name="Group 58"/>
          <p:cNvGrpSpPr/>
          <p:nvPr/>
        </p:nvGrpSpPr>
        <p:grpSpPr>
          <a:xfrm>
            <a:off x="5129592" y="2736310"/>
            <a:ext cx="2926427" cy="1260215"/>
            <a:chOff x="4406230" y="5173026"/>
            <a:chExt cx="4221302" cy="1260215"/>
          </a:xfrm>
        </p:grpSpPr>
        <p:sp>
          <p:nvSpPr>
            <p:cNvPr id="60" name="TextBox 59"/>
            <p:cNvSpPr txBox="1"/>
            <p:nvPr/>
          </p:nvSpPr>
          <p:spPr>
            <a:xfrm>
              <a:off x="4406881" y="5560712"/>
              <a:ext cx="572900" cy="461665"/>
            </a:xfrm>
            <a:prstGeom prst="rect">
              <a:avLst/>
            </a:prstGeom>
            <a:noFill/>
          </p:spPr>
          <p:txBody>
            <a:bodyPr wrap="none" rtlCol="0">
              <a:spAutoFit/>
            </a:bodyPr>
            <a:lstStyle/>
            <a:p>
              <a:r>
                <a:rPr lang="en-US" sz="2400" dirty="0" smtClean="0"/>
                <a:t>…</a:t>
              </a:r>
            </a:p>
          </p:txBody>
        </p:sp>
        <p:sp>
          <p:nvSpPr>
            <p:cNvPr id="66" name="TextBox 65"/>
            <p:cNvSpPr txBox="1"/>
            <p:nvPr/>
          </p:nvSpPr>
          <p:spPr>
            <a:xfrm>
              <a:off x="4406881" y="5173026"/>
              <a:ext cx="4220651" cy="461665"/>
            </a:xfrm>
            <a:prstGeom prst="rect">
              <a:avLst/>
            </a:prstGeom>
            <a:noFill/>
          </p:spPr>
          <p:txBody>
            <a:bodyPr wrap="square" rtlCol="0">
              <a:spAutoFit/>
            </a:bodyPr>
            <a:lstStyle/>
            <a:p>
              <a:pPr algn="ctr"/>
              <a:r>
                <a:rPr lang="en-US" sz="2400" dirty="0" smtClean="0">
                  <a:solidFill>
                    <a:srgbClr val="000000"/>
                  </a:solidFill>
                </a:rPr>
                <a:t>R&amp;D</a:t>
              </a:r>
            </a:p>
          </p:txBody>
        </p:sp>
        <p:sp>
          <p:nvSpPr>
            <p:cNvPr id="69" name="Rectangle 68"/>
            <p:cNvSpPr/>
            <p:nvPr/>
          </p:nvSpPr>
          <p:spPr>
            <a:xfrm>
              <a:off x="4406881" y="5242084"/>
              <a:ext cx="4220651" cy="392607"/>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06881" y="5633656"/>
              <a:ext cx="4220651" cy="388722"/>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4406230" y="6024609"/>
              <a:ext cx="4221302" cy="408632"/>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4413096" y="5971575"/>
              <a:ext cx="572900" cy="461665"/>
            </a:xfrm>
            <a:prstGeom prst="rect">
              <a:avLst/>
            </a:prstGeom>
            <a:noFill/>
          </p:spPr>
          <p:txBody>
            <a:bodyPr wrap="none" rtlCol="0">
              <a:spAutoFit/>
            </a:bodyPr>
            <a:lstStyle/>
            <a:p>
              <a:r>
                <a:rPr lang="en-US" sz="2400" dirty="0" smtClean="0"/>
                <a:t>…</a:t>
              </a:r>
            </a:p>
          </p:txBody>
        </p:sp>
      </p:grpSp>
      <p:cxnSp>
        <p:nvCxnSpPr>
          <p:cNvPr id="73" name="Straight Connector 72"/>
          <p:cNvCxnSpPr/>
          <p:nvPr/>
        </p:nvCxnSpPr>
        <p:spPr>
          <a:xfrm flipH="1">
            <a:off x="3639020" y="2699787"/>
            <a:ext cx="72973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4368757" y="1988023"/>
            <a:ext cx="0" cy="71176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4368757" y="2699788"/>
            <a:ext cx="0" cy="60221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46" idx="1"/>
          </p:cNvCxnSpPr>
          <p:nvPr/>
        </p:nvCxnSpPr>
        <p:spPr>
          <a:xfrm flipH="1">
            <a:off x="4368757" y="1926871"/>
            <a:ext cx="761286" cy="6115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60" idx="1"/>
          </p:cNvCxnSpPr>
          <p:nvPr/>
        </p:nvCxnSpPr>
        <p:spPr>
          <a:xfrm flipH="1" flipV="1">
            <a:off x="4368757" y="3302000"/>
            <a:ext cx="761286" cy="5282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Isosceles Triangle 29"/>
          <p:cNvSpPr/>
          <p:nvPr/>
        </p:nvSpPr>
        <p:spPr>
          <a:xfrm rot="16200000">
            <a:off x="3627074" y="2572206"/>
            <a:ext cx="295988" cy="255162"/>
          </a:xfrm>
          <a:prstGeom prst="triangle">
            <a:avLst/>
          </a:prstGeom>
          <a:solidFill>
            <a:schemeClr val="bg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Arrow Connector 77"/>
          <p:cNvCxnSpPr/>
          <p:nvPr/>
        </p:nvCxnSpPr>
        <p:spPr>
          <a:xfrm flipV="1">
            <a:off x="4329109" y="3354829"/>
            <a:ext cx="141745" cy="274065"/>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3757558" y="3490476"/>
            <a:ext cx="1166455" cy="830997"/>
          </a:xfrm>
          <a:prstGeom prst="rect">
            <a:avLst/>
          </a:prstGeom>
          <a:noFill/>
        </p:spPr>
        <p:txBody>
          <a:bodyPr wrap="none" rtlCol="0">
            <a:spAutoFit/>
          </a:bodyPr>
          <a:lstStyle/>
          <a:p>
            <a:pPr algn="ctr"/>
            <a:r>
              <a:rPr lang="en-US" sz="2400" b="1" dirty="0" smtClean="0">
                <a:solidFill>
                  <a:srgbClr val="0000FF"/>
                </a:solidFill>
              </a:rPr>
              <a:t>Inherits</a:t>
            </a:r>
            <a:br>
              <a:rPr lang="en-US" sz="2400" b="1" dirty="0" smtClean="0">
                <a:solidFill>
                  <a:srgbClr val="0000FF"/>
                </a:solidFill>
              </a:rPr>
            </a:br>
            <a:r>
              <a:rPr lang="en-US" sz="2400" b="1" dirty="0" smtClean="0">
                <a:solidFill>
                  <a:srgbClr val="0000FF"/>
                </a:solidFill>
              </a:rPr>
              <a:t>(“is-a”)</a:t>
            </a:r>
          </a:p>
        </p:txBody>
      </p:sp>
      <p:cxnSp>
        <p:nvCxnSpPr>
          <p:cNvPr id="80" name="Straight Arrow Connector 79"/>
          <p:cNvCxnSpPr/>
          <p:nvPr/>
        </p:nvCxnSpPr>
        <p:spPr>
          <a:xfrm flipH="1">
            <a:off x="3143854" y="1926129"/>
            <a:ext cx="259746" cy="216524"/>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3089915" y="1464464"/>
            <a:ext cx="1934093" cy="461665"/>
          </a:xfrm>
          <a:prstGeom prst="rect">
            <a:avLst/>
          </a:prstGeom>
          <a:noFill/>
        </p:spPr>
        <p:txBody>
          <a:bodyPr wrap="none" rtlCol="0">
            <a:spAutoFit/>
          </a:bodyPr>
          <a:lstStyle/>
          <a:p>
            <a:pPr algn="ctr"/>
            <a:r>
              <a:rPr lang="en-US" sz="2400" b="1" dirty="0" smtClean="0">
                <a:solidFill>
                  <a:srgbClr val="0000FF"/>
                </a:solidFill>
              </a:rPr>
              <a:t>Abstract class</a:t>
            </a:r>
          </a:p>
        </p:txBody>
      </p:sp>
      <p:sp>
        <p:nvSpPr>
          <p:cNvPr id="82" name="5-Point Star 81"/>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9671519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you can have this object diagram</a:t>
            </a:r>
            <a:endParaRPr lang="en-US" dirty="0"/>
          </a:p>
        </p:txBody>
      </p:sp>
      <p:grpSp>
        <p:nvGrpSpPr>
          <p:cNvPr id="20" name="Group 19"/>
          <p:cNvGrpSpPr/>
          <p:nvPr/>
        </p:nvGrpSpPr>
        <p:grpSpPr>
          <a:xfrm>
            <a:off x="2370666" y="1382415"/>
            <a:ext cx="3240095" cy="704850"/>
            <a:chOff x="3771900" y="1530350"/>
            <a:chExt cx="1600200" cy="704850"/>
          </a:xfrm>
        </p:grpSpPr>
        <p:sp>
          <p:nvSpPr>
            <p:cNvPr id="3" name="TextBox 2"/>
            <p:cNvSpPr txBox="1"/>
            <p:nvPr/>
          </p:nvSpPr>
          <p:spPr>
            <a:xfrm>
              <a:off x="3771900" y="1625600"/>
              <a:ext cx="1600200" cy="461665"/>
            </a:xfrm>
            <a:prstGeom prst="rect">
              <a:avLst/>
            </a:prstGeom>
            <a:noFill/>
          </p:spPr>
          <p:txBody>
            <a:bodyPr wrap="square" rtlCol="0">
              <a:spAutoFit/>
            </a:bodyPr>
            <a:lstStyle/>
            <a:p>
              <a:pPr algn="ctr"/>
              <a:r>
                <a:rPr lang="en-US" sz="2400" u="sng" dirty="0" err="1" smtClean="0"/>
                <a:t>AppleInc</a:t>
              </a:r>
              <a:r>
                <a:rPr lang="en-US" sz="2400" u="sng" dirty="0" smtClean="0">
                  <a:solidFill>
                    <a:srgbClr val="000000"/>
                  </a:solidFill>
                </a:rPr>
                <a:t> : Company</a:t>
              </a:r>
              <a:endParaRPr lang="en-US" sz="2400" u="sng" dirty="0">
                <a:solidFill>
                  <a:srgbClr val="000000"/>
                </a:solidFill>
              </a:endParaRPr>
            </a:p>
          </p:txBody>
        </p:sp>
        <p:sp>
          <p:nvSpPr>
            <p:cNvPr id="14" name="Rectangle 13"/>
            <p:cNvSpPr/>
            <p:nvPr/>
          </p:nvSpPr>
          <p:spPr>
            <a:xfrm>
              <a:off x="3771900" y="1530350"/>
              <a:ext cx="1600200"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37067" y="2612657"/>
            <a:ext cx="3416302" cy="1409700"/>
            <a:chOff x="2412999" y="3073400"/>
            <a:chExt cx="2339704" cy="1409700"/>
          </a:xfrm>
        </p:grpSpPr>
        <p:sp>
          <p:nvSpPr>
            <p:cNvPr id="5" name="TextBox 4"/>
            <p:cNvSpPr txBox="1"/>
            <p:nvPr/>
          </p:nvSpPr>
          <p:spPr>
            <a:xfrm>
              <a:off x="2413000" y="3204631"/>
              <a:ext cx="2339702" cy="461665"/>
            </a:xfrm>
            <a:prstGeom prst="rect">
              <a:avLst/>
            </a:prstGeom>
            <a:noFill/>
          </p:spPr>
          <p:txBody>
            <a:bodyPr wrap="square" rtlCol="0">
              <a:spAutoFit/>
            </a:bodyPr>
            <a:lstStyle/>
            <a:p>
              <a:pPr algn="ctr"/>
              <a:r>
                <a:rPr lang="en-US" sz="2400" u="sng" dirty="0" err="1" smtClean="0"/>
                <a:t>SalesDept</a:t>
              </a:r>
              <a:r>
                <a:rPr lang="en-US" sz="2400" u="sng" dirty="0" smtClean="0"/>
                <a:t> </a:t>
              </a:r>
              <a:r>
                <a:rPr lang="en-US" sz="2400" u="sng" dirty="0" smtClean="0">
                  <a:solidFill>
                    <a:srgbClr val="660066"/>
                  </a:solidFill>
                </a:rPr>
                <a:t>: Sales</a:t>
              </a:r>
            </a:p>
          </p:txBody>
        </p:sp>
        <p:sp>
          <p:nvSpPr>
            <p:cNvPr id="9" name="TextBox 8"/>
            <p:cNvSpPr txBox="1"/>
            <p:nvPr/>
          </p:nvSpPr>
          <p:spPr>
            <a:xfrm>
              <a:off x="2413000" y="3856567"/>
              <a:ext cx="2339703" cy="461665"/>
            </a:xfrm>
            <a:prstGeom prst="rect">
              <a:avLst/>
            </a:prstGeom>
            <a:noFill/>
          </p:spPr>
          <p:txBody>
            <a:bodyPr wrap="none" rtlCol="0">
              <a:spAutoFit/>
            </a:bodyPr>
            <a:lstStyle/>
            <a:p>
              <a:r>
                <a:rPr lang="en-US" sz="2400" dirty="0" smtClean="0"/>
                <a:t>name=“US Sales”</a:t>
              </a:r>
            </a:p>
          </p:txBody>
        </p:sp>
        <p:sp>
          <p:nvSpPr>
            <p:cNvPr id="15" name="Rectangle 14"/>
            <p:cNvSpPr/>
            <p:nvPr/>
          </p:nvSpPr>
          <p:spPr>
            <a:xfrm>
              <a:off x="2412999" y="3073400"/>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412999" y="3778250"/>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177798" y="4631983"/>
            <a:ext cx="3564461" cy="2009864"/>
            <a:chOff x="1432197" y="5033665"/>
            <a:chExt cx="2631803" cy="2009864"/>
          </a:xfrm>
        </p:grpSpPr>
        <p:sp>
          <p:nvSpPr>
            <p:cNvPr id="7" name="TextBox 6"/>
            <p:cNvSpPr txBox="1"/>
            <p:nvPr/>
          </p:nvSpPr>
          <p:spPr>
            <a:xfrm>
              <a:off x="1432198" y="5175250"/>
              <a:ext cx="2631802" cy="461665"/>
            </a:xfrm>
            <a:prstGeom prst="rect">
              <a:avLst/>
            </a:prstGeom>
            <a:noFill/>
          </p:spPr>
          <p:txBody>
            <a:bodyPr wrap="square" rtlCol="0">
              <a:spAutoFit/>
            </a:bodyPr>
            <a:lstStyle/>
            <a:p>
              <a:pPr algn="ctr"/>
              <a:r>
                <a:rPr lang="en-US" sz="2400" u="sng" dirty="0" err="1" smtClean="0"/>
                <a:t>VPofSales</a:t>
              </a:r>
              <a:r>
                <a:rPr lang="en-US" sz="2400" u="sng" dirty="0" smtClean="0"/>
                <a:t> : Manager</a:t>
              </a:r>
            </a:p>
          </p:txBody>
        </p:sp>
        <p:sp>
          <p:nvSpPr>
            <p:cNvPr id="11" name="TextBox 10"/>
            <p:cNvSpPr txBox="1"/>
            <p:nvPr/>
          </p:nvSpPr>
          <p:spPr>
            <a:xfrm>
              <a:off x="1432198" y="5805101"/>
              <a:ext cx="2631802" cy="1200328"/>
            </a:xfrm>
            <a:prstGeom prst="rect">
              <a:avLst/>
            </a:prstGeom>
            <a:noFill/>
          </p:spPr>
          <p:txBody>
            <a:bodyPr wrap="square" rtlCol="0">
              <a:spAutoFit/>
            </a:bodyPr>
            <a:lstStyle/>
            <a:p>
              <a:r>
                <a:rPr lang="en-US" sz="2400" dirty="0" smtClean="0"/>
                <a:t>name=“Erin”</a:t>
              </a:r>
            </a:p>
            <a:p>
              <a:r>
                <a:rPr lang="en-US" sz="2400" dirty="0" err="1" smtClean="0"/>
                <a:t>employeeID</a:t>
              </a:r>
              <a:r>
                <a:rPr lang="en-US" sz="2400" dirty="0" smtClean="0"/>
                <a:t>=4362</a:t>
              </a:r>
            </a:p>
            <a:p>
              <a:r>
                <a:rPr lang="en-US" sz="2400" dirty="0" smtClean="0"/>
                <a:t>title=“VP of Sales”</a:t>
              </a:r>
            </a:p>
          </p:txBody>
        </p:sp>
        <p:sp>
          <p:nvSpPr>
            <p:cNvPr id="17" name="Rectangle 16"/>
            <p:cNvSpPr/>
            <p:nvPr/>
          </p:nvSpPr>
          <p:spPr>
            <a:xfrm>
              <a:off x="1432197" y="5033665"/>
              <a:ext cx="26318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432197" y="5738515"/>
              <a:ext cx="2631803" cy="1305014"/>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435600" y="2612657"/>
            <a:ext cx="3475566" cy="1409700"/>
            <a:chOff x="4864099" y="2725072"/>
            <a:chExt cx="2339703" cy="1409700"/>
          </a:xfrm>
        </p:grpSpPr>
        <p:sp>
          <p:nvSpPr>
            <p:cNvPr id="6" name="TextBox 5"/>
            <p:cNvSpPr txBox="1"/>
            <p:nvPr/>
          </p:nvSpPr>
          <p:spPr>
            <a:xfrm>
              <a:off x="4864100" y="2855842"/>
              <a:ext cx="2339702" cy="461665"/>
            </a:xfrm>
            <a:prstGeom prst="rect">
              <a:avLst/>
            </a:prstGeom>
            <a:noFill/>
          </p:spPr>
          <p:txBody>
            <a:bodyPr wrap="square" rtlCol="0">
              <a:spAutoFit/>
            </a:bodyPr>
            <a:lstStyle/>
            <a:p>
              <a:pPr algn="ctr"/>
              <a:r>
                <a:rPr lang="en-US" sz="2400" u="sng" dirty="0" err="1" smtClean="0"/>
                <a:t>R&amp;DDept</a:t>
              </a:r>
              <a:r>
                <a:rPr lang="en-US" sz="2400" u="sng" dirty="0" smtClean="0"/>
                <a:t> </a:t>
              </a:r>
              <a:r>
                <a:rPr lang="en-US" sz="2400" u="sng" dirty="0" smtClean="0">
                  <a:solidFill>
                    <a:srgbClr val="660066"/>
                  </a:solidFill>
                </a:rPr>
                <a:t>: R&amp;D</a:t>
              </a:r>
            </a:p>
          </p:txBody>
        </p:sp>
        <p:sp>
          <p:nvSpPr>
            <p:cNvPr id="10" name="TextBox 9"/>
            <p:cNvSpPr txBox="1"/>
            <p:nvPr/>
          </p:nvSpPr>
          <p:spPr>
            <a:xfrm>
              <a:off x="4864099" y="3545878"/>
              <a:ext cx="2339703" cy="461665"/>
            </a:xfrm>
            <a:prstGeom prst="rect">
              <a:avLst/>
            </a:prstGeom>
            <a:noFill/>
          </p:spPr>
          <p:txBody>
            <a:bodyPr wrap="square" rtlCol="0">
              <a:spAutoFit/>
            </a:bodyPr>
            <a:lstStyle/>
            <a:p>
              <a:r>
                <a:rPr lang="en-US" sz="2400" dirty="0" smtClean="0"/>
                <a:t>name=“R&amp;D”</a:t>
              </a:r>
            </a:p>
          </p:txBody>
        </p:sp>
        <p:sp>
          <p:nvSpPr>
            <p:cNvPr id="21" name="Rectangle 20"/>
            <p:cNvSpPr/>
            <p:nvPr/>
          </p:nvSpPr>
          <p:spPr>
            <a:xfrm>
              <a:off x="4864099" y="2725072"/>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864099" y="3429922"/>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4406881" y="5242084"/>
            <a:ext cx="4220651" cy="1378865"/>
            <a:chOff x="4864100" y="4835668"/>
            <a:chExt cx="3305262" cy="1378865"/>
          </a:xfrm>
        </p:grpSpPr>
        <p:sp>
          <p:nvSpPr>
            <p:cNvPr id="12" name="TextBox 11"/>
            <p:cNvSpPr txBox="1"/>
            <p:nvPr/>
          </p:nvSpPr>
          <p:spPr>
            <a:xfrm>
              <a:off x="4864100" y="5636915"/>
              <a:ext cx="3305262" cy="461665"/>
            </a:xfrm>
            <a:prstGeom prst="rect">
              <a:avLst/>
            </a:prstGeom>
            <a:noFill/>
          </p:spPr>
          <p:txBody>
            <a:bodyPr wrap="none" rtlCol="0">
              <a:spAutoFit/>
            </a:bodyPr>
            <a:lstStyle/>
            <a:p>
              <a:r>
                <a:rPr lang="en-US" sz="2400" dirty="0" smtClean="0"/>
                <a:t>address=“1472 Miller St”</a:t>
              </a:r>
            </a:p>
          </p:txBody>
        </p:sp>
        <p:sp>
          <p:nvSpPr>
            <p:cNvPr id="13" name="TextBox 12"/>
            <p:cNvSpPr txBox="1"/>
            <p:nvPr/>
          </p:nvSpPr>
          <p:spPr>
            <a:xfrm>
              <a:off x="4864100" y="4944417"/>
              <a:ext cx="3305262" cy="461665"/>
            </a:xfrm>
            <a:prstGeom prst="rect">
              <a:avLst/>
            </a:prstGeom>
            <a:noFill/>
          </p:spPr>
          <p:txBody>
            <a:bodyPr wrap="square" rtlCol="0">
              <a:spAutoFit/>
            </a:bodyPr>
            <a:lstStyle/>
            <a:p>
              <a:pPr algn="ctr"/>
              <a:r>
                <a:rPr lang="en-US" sz="2400" u="sng" dirty="0" err="1" smtClean="0"/>
                <a:t>ErinsContactInfo</a:t>
              </a:r>
              <a:r>
                <a:rPr lang="en-US" sz="2400" u="sng" dirty="0" smtClean="0">
                  <a:solidFill>
                    <a:srgbClr val="000000"/>
                  </a:solidFill>
                </a:rPr>
                <a:t> : </a:t>
              </a:r>
              <a:r>
                <a:rPr lang="en-US" sz="2400" u="sng" dirty="0" err="1" smtClean="0">
                  <a:solidFill>
                    <a:srgbClr val="000000"/>
                  </a:solidFill>
                </a:rPr>
                <a:t>ContactInfo</a:t>
              </a:r>
              <a:endParaRPr lang="en-US" sz="2400" u="sng" dirty="0" smtClean="0">
                <a:solidFill>
                  <a:srgbClr val="000000"/>
                </a:solidFill>
              </a:endParaRPr>
            </a:p>
          </p:txBody>
        </p:sp>
        <p:sp>
          <p:nvSpPr>
            <p:cNvPr id="25" name="Rectangle 24"/>
            <p:cNvSpPr/>
            <p:nvPr/>
          </p:nvSpPr>
          <p:spPr>
            <a:xfrm>
              <a:off x="4864100" y="4835668"/>
              <a:ext cx="3305262"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864100" y="5540518"/>
              <a:ext cx="3305262" cy="674015"/>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9" name="Straight Connector 28"/>
          <p:cNvCxnSpPr>
            <a:stCxn id="14" idx="2"/>
            <a:endCxn id="15" idx="0"/>
          </p:cNvCxnSpPr>
          <p:nvPr/>
        </p:nvCxnSpPr>
        <p:spPr>
          <a:xfrm flipH="1">
            <a:off x="1945218" y="2087265"/>
            <a:ext cx="2045496" cy="52539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4" idx="2"/>
            <a:endCxn id="21" idx="0"/>
          </p:cNvCxnSpPr>
          <p:nvPr/>
        </p:nvCxnSpPr>
        <p:spPr>
          <a:xfrm>
            <a:off x="3990714" y="2087265"/>
            <a:ext cx="3182669" cy="52539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6" idx="2"/>
            <a:endCxn id="17" idx="0"/>
          </p:cNvCxnSpPr>
          <p:nvPr/>
        </p:nvCxnSpPr>
        <p:spPr>
          <a:xfrm>
            <a:off x="1945218" y="4022357"/>
            <a:ext cx="14811" cy="609626"/>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7" idx="3"/>
            <a:endCxn id="25" idx="1"/>
          </p:cNvCxnSpPr>
          <p:nvPr/>
        </p:nvCxnSpPr>
        <p:spPr>
          <a:xfrm>
            <a:off x="3742259" y="4984408"/>
            <a:ext cx="664622" cy="61010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2768585" y="2521981"/>
            <a:ext cx="372542" cy="359142"/>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1569" y="2197552"/>
            <a:ext cx="1682823" cy="461665"/>
          </a:xfrm>
          <a:prstGeom prst="rect">
            <a:avLst/>
          </a:prstGeom>
          <a:noFill/>
        </p:spPr>
        <p:txBody>
          <a:bodyPr wrap="none" rtlCol="0">
            <a:spAutoFit/>
          </a:bodyPr>
          <a:lstStyle/>
          <a:p>
            <a:r>
              <a:rPr lang="en-US" sz="2400" dirty="0" smtClean="0"/>
              <a:t>department</a:t>
            </a:r>
          </a:p>
        </p:txBody>
      </p:sp>
      <p:sp>
        <p:nvSpPr>
          <p:cNvPr id="45" name="TextBox 44"/>
          <p:cNvSpPr txBox="1"/>
          <p:nvPr/>
        </p:nvSpPr>
        <p:spPr>
          <a:xfrm>
            <a:off x="6813555" y="2197317"/>
            <a:ext cx="1682823" cy="461665"/>
          </a:xfrm>
          <a:prstGeom prst="rect">
            <a:avLst/>
          </a:prstGeom>
          <a:noFill/>
        </p:spPr>
        <p:txBody>
          <a:bodyPr wrap="none" rtlCol="0">
            <a:spAutoFit/>
          </a:bodyPr>
          <a:lstStyle/>
          <a:p>
            <a:r>
              <a:rPr lang="en-US" sz="2400" dirty="0" smtClean="0"/>
              <a:t>department</a:t>
            </a:r>
          </a:p>
        </p:txBody>
      </p:sp>
      <p:sp>
        <p:nvSpPr>
          <p:cNvPr id="48" name="TextBox 47"/>
          <p:cNvSpPr txBox="1"/>
          <p:nvPr/>
        </p:nvSpPr>
        <p:spPr>
          <a:xfrm>
            <a:off x="735374" y="4218766"/>
            <a:ext cx="1292391" cy="461665"/>
          </a:xfrm>
          <a:prstGeom prst="rect">
            <a:avLst/>
          </a:prstGeom>
          <a:noFill/>
        </p:spPr>
        <p:txBody>
          <a:bodyPr wrap="none" rtlCol="0">
            <a:spAutoFit/>
          </a:bodyPr>
          <a:lstStyle/>
          <a:p>
            <a:r>
              <a:rPr lang="en-US" sz="2400" dirty="0" smtClean="0"/>
              <a:t>manager</a:t>
            </a:r>
          </a:p>
        </p:txBody>
      </p:sp>
      <p:cxnSp>
        <p:nvCxnSpPr>
          <p:cNvPr id="36" name="Straight Arrow Connector 35"/>
          <p:cNvCxnSpPr/>
          <p:nvPr/>
        </p:nvCxnSpPr>
        <p:spPr>
          <a:xfrm flipH="1">
            <a:off x="8123836" y="2612657"/>
            <a:ext cx="292031" cy="302330"/>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9" name="5-Point Star 38"/>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0922311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if print() differed between R&amp;D and Sales?</a:t>
            </a:r>
            <a:endParaRPr lang="en-US" dirty="0"/>
          </a:p>
        </p:txBody>
      </p:sp>
      <p:sp>
        <p:nvSpPr>
          <p:cNvPr id="36" name="Content Placeholder 35"/>
          <p:cNvSpPr>
            <a:spLocks noGrp="1"/>
          </p:cNvSpPr>
          <p:nvPr>
            <p:ph idx="1"/>
          </p:nvPr>
        </p:nvSpPr>
        <p:spPr>
          <a:xfrm>
            <a:off x="457199" y="4436532"/>
            <a:ext cx="8453967" cy="2199217"/>
          </a:xfrm>
        </p:spPr>
        <p:txBody>
          <a:bodyPr/>
          <a:lstStyle/>
          <a:p>
            <a:r>
              <a:rPr lang="en-US" dirty="0" smtClean="0">
                <a:solidFill>
                  <a:srgbClr val="000090"/>
                </a:solidFill>
              </a:rPr>
              <a:t>Polymorphism</a:t>
            </a:r>
            <a:r>
              <a:rPr lang="en-US" dirty="0">
                <a:solidFill>
                  <a:srgbClr val="000090"/>
                </a:solidFill>
              </a:rPr>
              <a:t>:</a:t>
            </a:r>
            <a:r>
              <a:rPr lang="en-US" dirty="0"/>
              <a:t> </a:t>
            </a:r>
            <a:r>
              <a:rPr lang="en-US" dirty="0" smtClean="0"/>
              <a:t>Having </a:t>
            </a:r>
            <a:r>
              <a:rPr lang="en-US" dirty="0"/>
              <a:t>multiple </a:t>
            </a:r>
            <a:r>
              <a:rPr lang="en-US" dirty="0" smtClean="0"/>
              <a:t>forms</a:t>
            </a:r>
          </a:p>
          <a:p>
            <a:r>
              <a:rPr lang="en-US" dirty="0" smtClean="0"/>
              <a:t>Objects of type Sales or R&amp;D can play the role of Department</a:t>
            </a:r>
          </a:p>
          <a:p>
            <a:pPr lvl="1"/>
            <a:r>
              <a:rPr lang="en-US" dirty="0" smtClean="0"/>
              <a:t>The proper print() operation will be invoked</a:t>
            </a:r>
            <a:endParaRPr lang="en-US" dirty="0"/>
          </a:p>
        </p:txBody>
      </p:sp>
      <p:grpSp>
        <p:nvGrpSpPr>
          <p:cNvPr id="5" name="Group 4"/>
          <p:cNvGrpSpPr/>
          <p:nvPr/>
        </p:nvGrpSpPr>
        <p:grpSpPr>
          <a:xfrm>
            <a:off x="836394" y="1988023"/>
            <a:ext cx="2802626" cy="1640872"/>
            <a:chOff x="2270662" y="2828558"/>
            <a:chExt cx="3416302" cy="1640872"/>
          </a:xfrm>
        </p:grpSpPr>
        <p:sp>
          <p:nvSpPr>
            <p:cNvPr id="6" name="TextBox 5"/>
            <p:cNvSpPr txBox="1"/>
            <p:nvPr/>
          </p:nvSpPr>
          <p:spPr>
            <a:xfrm>
              <a:off x="2270663" y="2828558"/>
              <a:ext cx="3416300" cy="461665"/>
            </a:xfrm>
            <a:prstGeom prst="rect">
              <a:avLst/>
            </a:prstGeom>
            <a:noFill/>
          </p:spPr>
          <p:txBody>
            <a:bodyPr wrap="square" rtlCol="0">
              <a:spAutoFit/>
            </a:bodyPr>
            <a:lstStyle/>
            <a:p>
              <a:pPr algn="ctr"/>
              <a:r>
                <a:rPr lang="en-US" sz="2400" i="1" dirty="0" smtClean="0">
                  <a:solidFill>
                    <a:srgbClr val="000000"/>
                  </a:solidFill>
                </a:rPr>
                <a:t>Department</a:t>
              </a:r>
            </a:p>
          </p:txBody>
        </p:sp>
        <p:sp>
          <p:nvSpPr>
            <p:cNvPr id="7" name="TextBox 6"/>
            <p:cNvSpPr txBox="1"/>
            <p:nvPr/>
          </p:nvSpPr>
          <p:spPr>
            <a:xfrm>
              <a:off x="2270663" y="3251885"/>
              <a:ext cx="1774845" cy="461665"/>
            </a:xfrm>
            <a:prstGeom prst="rect">
              <a:avLst/>
            </a:prstGeom>
            <a:noFill/>
          </p:spPr>
          <p:txBody>
            <a:bodyPr wrap="none" rtlCol="0">
              <a:spAutoFit/>
            </a:bodyPr>
            <a:lstStyle/>
            <a:p>
              <a:r>
                <a:rPr lang="en-US" sz="2400" dirty="0" smtClean="0"/>
                <a:t>name: String</a:t>
              </a:r>
            </a:p>
          </p:txBody>
        </p:sp>
        <p:sp>
          <p:nvSpPr>
            <p:cNvPr id="8" name="Rectangle 7"/>
            <p:cNvSpPr/>
            <p:nvPr/>
          </p:nvSpPr>
          <p:spPr>
            <a:xfrm>
              <a:off x="2270662" y="2904067"/>
              <a:ext cx="3416301" cy="41344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270662" y="3317507"/>
              <a:ext cx="3416301" cy="37396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270663" y="3691466"/>
              <a:ext cx="3416301" cy="777963"/>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277528" y="3638433"/>
              <a:ext cx="1197554" cy="830997"/>
            </a:xfrm>
            <a:prstGeom prst="rect">
              <a:avLst/>
            </a:prstGeom>
            <a:noFill/>
          </p:spPr>
          <p:txBody>
            <a:bodyPr wrap="none" rtlCol="0">
              <a:spAutoFit/>
            </a:bodyPr>
            <a:lstStyle/>
            <a:p>
              <a:r>
                <a:rPr lang="en-US" sz="2400" i="1" dirty="0" smtClean="0"/>
                <a:t>print</a:t>
              </a:r>
              <a:r>
                <a:rPr lang="en-US" sz="2400" dirty="0" smtClean="0"/>
                <a:t>()</a:t>
              </a:r>
            </a:p>
            <a:p>
              <a:r>
                <a:rPr lang="en-US" sz="2400" dirty="0" smtClean="0"/>
                <a:t>…</a:t>
              </a:r>
            </a:p>
          </p:txBody>
        </p:sp>
      </p:grpSp>
      <p:grpSp>
        <p:nvGrpSpPr>
          <p:cNvPr id="12" name="Group 11"/>
          <p:cNvGrpSpPr/>
          <p:nvPr/>
        </p:nvGrpSpPr>
        <p:grpSpPr>
          <a:xfrm>
            <a:off x="5129592" y="1308352"/>
            <a:ext cx="2926427" cy="1260215"/>
            <a:chOff x="4406230" y="5173026"/>
            <a:chExt cx="4221302" cy="1260215"/>
          </a:xfrm>
        </p:grpSpPr>
        <p:sp>
          <p:nvSpPr>
            <p:cNvPr id="13" name="TextBox 12"/>
            <p:cNvSpPr txBox="1"/>
            <p:nvPr/>
          </p:nvSpPr>
          <p:spPr>
            <a:xfrm>
              <a:off x="4406881" y="5560712"/>
              <a:ext cx="572900" cy="461665"/>
            </a:xfrm>
            <a:prstGeom prst="rect">
              <a:avLst/>
            </a:prstGeom>
            <a:noFill/>
          </p:spPr>
          <p:txBody>
            <a:bodyPr wrap="none" rtlCol="0">
              <a:spAutoFit/>
            </a:bodyPr>
            <a:lstStyle/>
            <a:p>
              <a:r>
                <a:rPr lang="en-US" sz="2400" dirty="0" smtClean="0"/>
                <a:t>…</a:t>
              </a:r>
            </a:p>
          </p:txBody>
        </p:sp>
        <p:sp>
          <p:nvSpPr>
            <p:cNvPr id="14" name="TextBox 13"/>
            <p:cNvSpPr txBox="1"/>
            <p:nvPr/>
          </p:nvSpPr>
          <p:spPr>
            <a:xfrm>
              <a:off x="4406881" y="5173026"/>
              <a:ext cx="4220651" cy="461665"/>
            </a:xfrm>
            <a:prstGeom prst="rect">
              <a:avLst/>
            </a:prstGeom>
            <a:noFill/>
          </p:spPr>
          <p:txBody>
            <a:bodyPr wrap="square" rtlCol="0">
              <a:spAutoFit/>
            </a:bodyPr>
            <a:lstStyle/>
            <a:p>
              <a:pPr algn="ctr"/>
              <a:r>
                <a:rPr lang="en-US" sz="2400" dirty="0" smtClean="0">
                  <a:solidFill>
                    <a:srgbClr val="000000"/>
                  </a:solidFill>
                </a:rPr>
                <a:t>Sales</a:t>
              </a:r>
            </a:p>
          </p:txBody>
        </p:sp>
        <p:sp>
          <p:nvSpPr>
            <p:cNvPr id="15" name="Rectangle 14"/>
            <p:cNvSpPr/>
            <p:nvPr/>
          </p:nvSpPr>
          <p:spPr>
            <a:xfrm>
              <a:off x="4406881" y="5242084"/>
              <a:ext cx="4220651" cy="392607"/>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406881" y="5633656"/>
              <a:ext cx="4220651" cy="388722"/>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406230" y="6024609"/>
              <a:ext cx="4221302" cy="408632"/>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413096" y="5971575"/>
              <a:ext cx="1407494" cy="461665"/>
            </a:xfrm>
            <a:prstGeom prst="rect">
              <a:avLst/>
            </a:prstGeom>
            <a:noFill/>
          </p:spPr>
          <p:txBody>
            <a:bodyPr wrap="none" rtlCol="0">
              <a:spAutoFit/>
            </a:bodyPr>
            <a:lstStyle/>
            <a:p>
              <a:r>
                <a:rPr lang="en-US" sz="2400" dirty="0" smtClean="0"/>
                <a:t>print()</a:t>
              </a:r>
            </a:p>
          </p:txBody>
        </p:sp>
      </p:grpSp>
      <p:grpSp>
        <p:nvGrpSpPr>
          <p:cNvPr id="19" name="Group 18"/>
          <p:cNvGrpSpPr/>
          <p:nvPr/>
        </p:nvGrpSpPr>
        <p:grpSpPr>
          <a:xfrm>
            <a:off x="5129592" y="2736310"/>
            <a:ext cx="2926427" cy="1260215"/>
            <a:chOff x="4406230" y="5173026"/>
            <a:chExt cx="4221302" cy="1260215"/>
          </a:xfrm>
        </p:grpSpPr>
        <p:sp>
          <p:nvSpPr>
            <p:cNvPr id="20" name="TextBox 19"/>
            <p:cNvSpPr txBox="1"/>
            <p:nvPr/>
          </p:nvSpPr>
          <p:spPr>
            <a:xfrm>
              <a:off x="4406881" y="5560712"/>
              <a:ext cx="572900" cy="461665"/>
            </a:xfrm>
            <a:prstGeom prst="rect">
              <a:avLst/>
            </a:prstGeom>
            <a:noFill/>
          </p:spPr>
          <p:txBody>
            <a:bodyPr wrap="none" rtlCol="0">
              <a:spAutoFit/>
            </a:bodyPr>
            <a:lstStyle/>
            <a:p>
              <a:r>
                <a:rPr lang="en-US" sz="2400" dirty="0" smtClean="0"/>
                <a:t>…</a:t>
              </a:r>
            </a:p>
          </p:txBody>
        </p:sp>
        <p:sp>
          <p:nvSpPr>
            <p:cNvPr id="21" name="TextBox 20"/>
            <p:cNvSpPr txBox="1"/>
            <p:nvPr/>
          </p:nvSpPr>
          <p:spPr>
            <a:xfrm>
              <a:off x="4406881" y="5173026"/>
              <a:ext cx="4220651" cy="461665"/>
            </a:xfrm>
            <a:prstGeom prst="rect">
              <a:avLst/>
            </a:prstGeom>
            <a:noFill/>
          </p:spPr>
          <p:txBody>
            <a:bodyPr wrap="square" rtlCol="0">
              <a:spAutoFit/>
            </a:bodyPr>
            <a:lstStyle/>
            <a:p>
              <a:pPr algn="ctr"/>
              <a:r>
                <a:rPr lang="en-US" sz="2400" dirty="0" smtClean="0">
                  <a:solidFill>
                    <a:srgbClr val="000000"/>
                  </a:solidFill>
                </a:rPr>
                <a:t>R&amp;D</a:t>
              </a:r>
            </a:p>
          </p:txBody>
        </p:sp>
        <p:sp>
          <p:nvSpPr>
            <p:cNvPr id="22" name="Rectangle 21"/>
            <p:cNvSpPr/>
            <p:nvPr/>
          </p:nvSpPr>
          <p:spPr>
            <a:xfrm>
              <a:off x="4406881" y="5242084"/>
              <a:ext cx="4220651" cy="392607"/>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406881" y="5633656"/>
              <a:ext cx="4220651" cy="388722"/>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406230" y="6024609"/>
              <a:ext cx="4221302" cy="408632"/>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413096" y="5971575"/>
              <a:ext cx="1407494" cy="461665"/>
            </a:xfrm>
            <a:prstGeom prst="rect">
              <a:avLst/>
            </a:prstGeom>
            <a:noFill/>
          </p:spPr>
          <p:txBody>
            <a:bodyPr wrap="none" rtlCol="0">
              <a:spAutoFit/>
            </a:bodyPr>
            <a:lstStyle/>
            <a:p>
              <a:r>
                <a:rPr lang="en-US" sz="2400" dirty="0" smtClean="0"/>
                <a:t>print()</a:t>
              </a:r>
            </a:p>
          </p:txBody>
        </p:sp>
      </p:grpSp>
      <p:cxnSp>
        <p:nvCxnSpPr>
          <p:cNvPr id="26" name="Straight Connector 25"/>
          <p:cNvCxnSpPr/>
          <p:nvPr/>
        </p:nvCxnSpPr>
        <p:spPr>
          <a:xfrm flipH="1">
            <a:off x="3639020" y="2699787"/>
            <a:ext cx="72973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368757" y="1988023"/>
            <a:ext cx="0" cy="71176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368757" y="2699788"/>
            <a:ext cx="0" cy="60221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13" idx="1"/>
          </p:cNvCxnSpPr>
          <p:nvPr/>
        </p:nvCxnSpPr>
        <p:spPr>
          <a:xfrm flipH="1">
            <a:off x="4368757" y="1926871"/>
            <a:ext cx="761286" cy="6115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20" idx="1"/>
          </p:cNvCxnSpPr>
          <p:nvPr/>
        </p:nvCxnSpPr>
        <p:spPr>
          <a:xfrm flipH="1" flipV="1">
            <a:off x="4368757" y="3302000"/>
            <a:ext cx="761286" cy="5282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Isosceles Triangle 30"/>
          <p:cNvSpPr/>
          <p:nvPr/>
        </p:nvSpPr>
        <p:spPr>
          <a:xfrm rot="16200000">
            <a:off x="3627074" y="2572206"/>
            <a:ext cx="295988" cy="255162"/>
          </a:xfrm>
          <a:prstGeom prst="triangle">
            <a:avLst/>
          </a:prstGeom>
          <a:solidFill>
            <a:schemeClr val="bg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V="1">
            <a:off x="956734" y="3295694"/>
            <a:ext cx="220133" cy="478329"/>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57200" y="3672419"/>
            <a:ext cx="2589922" cy="461665"/>
          </a:xfrm>
          <a:prstGeom prst="rect">
            <a:avLst/>
          </a:prstGeom>
          <a:noFill/>
        </p:spPr>
        <p:txBody>
          <a:bodyPr wrap="none" rtlCol="0">
            <a:spAutoFit/>
          </a:bodyPr>
          <a:lstStyle/>
          <a:p>
            <a:pPr algn="ctr"/>
            <a:r>
              <a:rPr lang="en-US" sz="2400" b="1" dirty="0" smtClean="0">
                <a:solidFill>
                  <a:srgbClr val="0000FF"/>
                </a:solidFill>
              </a:rPr>
              <a:t>Abstract operation</a:t>
            </a:r>
          </a:p>
        </p:txBody>
      </p:sp>
      <p:sp>
        <p:nvSpPr>
          <p:cNvPr id="37" name="5-Point Star 36"/>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251414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lstStyle/>
          <a:p>
            <a:r>
              <a:rPr lang="en-US" dirty="0" smtClean="0"/>
              <a:t>How might you design a browser that supports different themes? (Use inheritance.)</a:t>
            </a:r>
          </a:p>
          <a:p>
            <a:pPr lvl="1"/>
            <a:endParaRPr lang="en-US" dirty="0" smtClean="0"/>
          </a:p>
        </p:txBody>
      </p:sp>
      <p:pic>
        <p:nvPicPr>
          <p:cNvPr id="4" name="Picture 3" descr="Screen Shot 2011-10-06 at 12.41.45 PM.png"/>
          <p:cNvPicPr>
            <a:picLocks noChangeAspect="1"/>
          </p:cNvPicPr>
          <p:nvPr/>
        </p:nvPicPr>
        <p:blipFill rotWithShape="1">
          <a:blip r:embed="rId2">
            <a:extLst>
              <a:ext uri="{28A0092B-C50C-407E-A947-70E740481C1C}">
                <a14:useLocalDpi xmlns:a14="http://schemas.microsoft.com/office/drawing/2010/main" val="0"/>
              </a:ext>
            </a:extLst>
          </a:blip>
          <a:srcRect l="1939" t="17660" r="3058"/>
          <a:stretch/>
        </p:blipFill>
        <p:spPr>
          <a:xfrm>
            <a:off x="1583265" y="2379134"/>
            <a:ext cx="6094156" cy="4343400"/>
          </a:xfrm>
          <a:prstGeom prst="rect">
            <a:avLst/>
          </a:prstGeom>
        </p:spPr>
      </p:pic>
    </p:spTree>
    <p:extLst>
      <p:ext uri="{BB962C8B-B14F-4D97-AF65-F5344CB8AC3E}">
        <p14:creationId xmlns:p14="http://schemas.microsoft.com/office/powerpoint/2010/main" val="9220994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One basic approach…</a:t>
            </a:r>
            <a:endParaRPr lang="en-US" dirty="0"/>
          </a:p>
        </p:txBody>
      </p:sp>
      <p:sp>
        <p:nvSpPr>
          <p:cNvPr id="5" name="Rectangle 4"/>
          <p:cNvSpPr/>
          <p:nvPr/>
        </p:nvSpPr>
        <p:spPr>
          <a:xfrm>
            <a:off x="389464" y="1612900"/>
            <a:ext cx="1905000" cy="60113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i="1" dirty="0" smtClean="0">
                <a:solidFill>
                  <a:schemeClr val="tx1"/>
                </a:solidFill>
              </a:rPr>
              <a:t>Button</a:t>
            </a:r>
            <a:endParaRPr lang="en-US" sz="2800" i="1" dirty="0">
              <a:solidFill>
                <a:schemeClr val="tx1"/>
              </a:solidFill>
            </a:endParaRPr>
          </a:p>
        </p:txBody>
      </p:sp>
      <p:sp>
        <p:nvSpPr>
          <p:cNvPr id="7" name="Rectangle 6"/>
          <p:cNvSpPr/>
          <p:nvPr/>
        </p:nvSpPr>
        <p:spPr>
          <a:xfrm>
            <a:off x="1464742" y="4648200"/>
            <a:ext cx="2624666" cy="60113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smtClean="0">
                <a:solidFill>
                  <a:schemeClr val="tx1"/>
                </a:solidFill>
              </a:rPr>
              <a:t>BravoButton</a:t>
            </a:r>
            <a:endParaRPr lang="en-US" sz="2800" dirty="0">
              <a:solidFill>
                <a:schemeClr val="tx1"/>
              </a:solidFill>
            </a:endParaRPr>
          </a:p>
        </p:txBody>
      </p:sp>
      <p:sp>
        <p:nvSpPr>
          <p:cNvPr id="8" name="Rectangle 7"/>
          <p:cNvSpPr/>
          <p:nvPr/>
        </p:nvSpPr>
        <p:spPr>
          <a:xfrm>
            <a:off x="1464742" y="2628900"/>
            <a:ext cx="2345266" cy="60113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smtClean="0">
                <a:solidFill>
                  <a:schemeClr val="tx1"/>
                </a:solidFill>
              </a:rPr>
              <a:t>BieberButton</a:t>
            </a:r>
            <a:endParaRPr lang="en-US" sz="2800" dirty="0">
              <a:solidFill>
                <a:schemeClr val="tx1"/>
              </a:solidFill>
            </a:endParaRPr>
          </a:p>
        </p:txBody>
      </p:sp>
      <p:sp>
        <p:nvSpPr>
          <p:cNvPr id="9" name="Rectangle 8"/>
          <p:cNvSpPr/>
          <p:nvPr/>
        </p:nvSpPr>
        <p:spPr>
          <a:xfrm>
            <a:off x="1468974" y="3632200"/>
            <a:ext cx="3018367" cy="60113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smtClean="0">
                <a:solidFill>
                  <a:schemeClr val="tx1"/>
                </a:solidFill>
              </a:rPr>
              <a:t>AngryBirdsButton</a:t>
            </a:r>
            <a:endParaRPr lang="en-US" sz="2800" dirty="0">
              <a:solidFill>
                <a:schemeClr val="tx1"/>
              </a:solidFill>
            </a:endParaRPr>
          </a:p>
        </p:txBody>
      </p:sp>
      <p:sp>
        <p:nvSpPr>
          <p:cNvPr id="10" name="Isosceles Triangle 9"/>
          <p:cNvSpPr/>
          <p:nvPr/>
        </p:nvSpPr>
        <p:spPr>
          <a:xfrm>
            <a:off x="1007555" y="2214033"/>
            <a:ext cx="295988" cy="255162"/>
          </a:xfrm>
          <a:prstGeom prst="triangle">
            <a:avLst/>
          </a:prstGeom>
          <a:solidFill>
            <a:schemeClr val="bg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1151475" y="2463800"/>
            <a:ext cx="304800" cy="2540000"/>
          </a:xfrm>
          <a:custGeom>
            <a:avLst/>
            <a:gdLst>
              <a:gd name="connsiteX0" fmla="*/ 0 w 304800"/>
              <a:gd name="connsiteY0" fmla="*/ 0 h 2540000"/>
              <a:gd name="connsiteX1" fmla="*/ 16933 w 304800"/>
              <a:gd name="connsiteY1" fmla="*/ 2540000 h 2540000"/>
              <a:gd name="connsiteX2" fmla="*/ 304800 w 304800"/>
              <a:gd name="connsiteY2" fmla="*/ 2540000 h 2540000"/>
            </a:gdLst>
            <a:ahLst/>
            <a:cxnLst>
              <a:cxn ang="0">
                <a:pos x="connsiteX0" y="connsiteY0"/>
              </a:cxn>
              <a:cxn ang="0">
                <a:pos x="connsiteX1" y="connsiteY1"/>
              </a:cxn>
              <a:cxn ang="0">
                <a:pos x="connsiteX2" y="connsiteY2"/>
              </a:cxn>
            </a:cxnLst>
            <a:rect l="l" t="t" r="r" b="b"/>
            <a:pathLst>
              <a:path w="304800" h="2540000">
                <a:moveTo>
                  <a:pt x="0" y="0"/>
                </a:moveTo>
                <a:lnTo>
                  <a:pt x="16933" y="2540000"/>
                </a:lnTo>
                <a:lnTo>
                  <a:pt x="304800" y="2540000"/>
                </a:ln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 name="Straight Connector 12"/>
          <p:cNvCxnSpPr>
            <a:endCxn id="8" idx="1"/>
          </p:cNvCxnSpPr>
          <p:nvPr/>
        </p:nvCxnSpPr>
        <p:spPr>
          <a:xfrm>
            <a:off x="1151475" y="2929467"/>
            <a:ext cx="3132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9" idx="1"/>
          </p:cNvCxnSpPr>
          <p:nvPr/>
        </p:nvCxnSpPr>
        <p:spPr>
          <a:xfrm>
            <a:off x="1151475" y="3932767"/>
            <a:ext cx="317499"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4732867" y="1612900"/>
            <a:ext cx="2269065" cy="60113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i="1" dirty="0" err="1" smtClean="0">
                <a:solidFill>
                  <a:schemeClr val="tx1"/>
                </a:solidFill>
              </a:rPr>
              <a:t>LocationBar</a:t>
            </a:r>
            <a:endParaRPr lang="en-US" sz="2800" i="1" dirty="0">
              <a:solidFill>
                <a:schemeClr val="tx1"/>
              </a:solidFill>
            </a:endParaRPr>
          </a:p>
        </p:txBody>
      </p:sp>
      <p:sp>
        <p:nvSpPr>
          <p:cNvPr id="20" name="Rectangle 19"/>
          <p:cNvSpPr/>
          <p:nvPr/>
        </p:nvSpPr>
        <p:spPr>
          <a:xfrm>
            <a:off x="5939356" y="4648200"/>
            <a:ext cx="1943111" cy="60113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smtClean="0">
                <a:solidFill>
                  <a:schemeClr val="tx1"/>
                </a:solidFill>
              </a:rPr>
              <a:t>BravoLB</a:t>
            </a:r>
            <a:endParaRPr lang="en-US" sz="2800" dirty="0">
              <a:solidFill>
                <a:schemeClr val="tx1"/>
              </a:solidFill>
            </a:endParaRPr>
          </a:p>
        </p:txBody>
      </p:sp>
      <p:sp>
        <p:nvSpPr>
          <p:cNvPr id="21" name="Rectangle 20"/>
          <p:cNvSpPr/>
          <p:nvPr/>
        </p:nvSpPr>
        <p:spPr>
          <a:xfrm>
            <a:off x="5939356" y="2628900"/>
            <a:ext cx="1706044" cy="60113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smtClean="0">
                <a:solidFill>
                  <a:schemeClr val="tx1"/>
                </a:solidFill>
              </a:rPr>
              <a:t>BieberLB</a:t>
            </a:r>
            <a:endParaRPr lang="en-US" sz="2800" dirty="0">
              <a:solidFill>
                <a:schemeClr val="tx1"/>
              </a:solidFill>
            </a:endParaRPr>
          </a:p>
        </p:txBody>
      </p:sp>
      <p:sp>
        <p:nvSpPr>
          <p:cNvPr id="22" name="Rectangle 21"/>
          <p:cNvSpPr/>
          <p:nvPr/>
        </p:nvSpPr>
        <p:spPr>
          <a:xfrm>
            <a:off x="5943588" y="3632200"/>
            <a:ext cx="2480745" cy="60113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smtClean="0">
                <a:solidFill>
                  <a:schemeClr val="tx1"/>
                </a:solidFill>
              </a:rPr>
              <a:t>AngryBirdsLB</a:t>
            </a:r>
            <a:endParaRPr lang="en-US" sz="2800" dirty="0">
              <a:solidFill>
                <a:schemeClr val="tx1"/>
              </a:solidFill>
            </a:endParaRPr>
          </a:p>
        </p:txBody>
      </p:sp>
      <p:sp>
        <p:nvSpPr>
          <p:cNvPr id="23" name="Isosceles Triangle 22"/>
          <p:cNvSpPr/>
          <p:nvPr/>
        </p:nvSpPr>
        <p:spPr>
          <a:xfrm>
            <a:off x="5482169" y="2214033"/>
            <a:ext cx="295988" cy="255162"/>
          </a:xfrm>
          <a:prstGeom prst="triangle">
            <a:avLst/>
          </a:prstGeom>
          <a:solidFill>
            <a:schemeClr val="bg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5626089" y="2463800"/>
            <a:ext cx="304800" cy="2540000"/>
          </a:xfrm>
          <a:custGeom>
            <a:avLst/>
            <a:gdLst>
              <a:gd name="connsiteX0" fmla="*/ 0 w 304800"/>
              <a:gd name="connsiteY0" fmla="*/ 0 h 2540000"/>
              <a:gd name="connsiteX1" fmla="*/ 16933 w 304800"/>
              <a:gd name="connsiteY1" fmla="*/ 2540000 h 2540000"/>
              <a:gd name="connsiteX2" fmla="*/ 304800 w 304800"/>
              <a:gd name="connsiteY2" fmla="*/ 2540000 h 2540000"/>
            </a:gdLst>
            <a:ahLst/>
            <a:cxnLst>
              <a:cxn ang="0">
                <a:pos x="connsiteX0" y="connsiteY0"/>
              </a:cxn>
              <a:cxn ang="0">
                <a:pos x="connsiteX1" y="connsiteY1"/>
              </a:cxn>
              <a:cxn ang="0">
                <a:pos x="connsiteX2" y="connsiteY2"/>
              </a:cxn>
            </a:cxnLst>
            <a:rect l="l" t="t" r="r" b="b"/>
            <a:pathLst>
              <a:path w="304800" h="2540000">
                <a:moveTo>
                  <a:pt x="0" y="0"/>
                </a:moveTo>
                <a:lnTo>
                  <a:pt x="16933" y="2540000"/>
                </a:lnTo>
                <a:lnTo>
                  <a:pt x="304800" y="2540000"/>
                </a:ln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Connector 24"/>
          <p:cNvCxnSpPr>
            <a:endCxn id="21" idx="1"/>
          </p:cNvCxnSpPr>
          <p:nvPr/>
        </p:nvCxnSpPr>
        <p:spPr>
          <a:xfrm>
            <a:off x="5626089" y="2929467"/>
            <a:ext cx="3132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endCxn id="22" idx="1"/>
          </p:cNvCxnSpPr>
          <p:nvPr/>
        </p:nvCxnSpPr>
        <p:spPr>
          <a:xfrm>
            <a:off x="5626089" y="3932767"/>
            <a:ext cx="317499"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607755" y="5729700"/>
            <a:ext cx="4046713" cy="523220"/>
          </a:xfrm>
          <a:prstGeom prst="rect">
            <a:avLst/>
          </a:prstGeom>
          <a:noFill/>
        </p:spPr>
        <p:txBody>
          <a:bodyPr wrap="none" rtlCol="0">
            <a:spAutoFit/>
          </a:bodyPr>
          <a:lstStyle/>
          <a:p>
            <a:r>
              <a:rPr lang="en-US" sz="2800" i="1" dirty="0" smtClean="0">
                <a:solidFill>
                  <a:srgbClr val="660066"/>
                </a:solidFill>
              </a:rPr>
              <a:t>Benefit: Pluggable objects</a:t>
            </a:r>
          </a:p>
        </p:txBody>
      </p:sp>
    </p:spTree>
    <p:extLst>
      <p:ext uri="{BB962C8B-B14F-4D97-AF65-F5344CB8AC3E}">
        <p14:creationId xmlns:p14="http://schemas.microsoft.com/office/powerpoint/2010/main" val="38915838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1617" y="2006600"/>
            <a:ext cx="5332383" cy="4864100"/>
          </a:xfrm>
          <a:prstGeom prst="rect">
            <a:avLst/>
          </a:prstGeom>
        </p:spPr>
      </p:pic>
      <p:sp>
        <p:nvSpPr>
          <p:cNvPr id="2" name="TextBox 1"/>
          <p:cNvSpPr txBox="1"/>
          <p:nvPr/>
        </p:nvSpPr>
        <p:spPr>
          <a:xfrm>
            <a:off x="355600" y="932527"/>
            <a:ext cx="5689599" cy="1815882"/>
          </a:xfrm>
          <a:prstGeom prst="rect">
            <a:avLst/>
          </a:prstGeom>
          <a:noFill/>
        </p:spPr>
        <p:txBody>
          <a:bodyPr wrap="square" rtlCol="0">
            <a:spAutoFit/>
          </a:bodyPr>
          <a:lstStyle/>
          <a:p>
            <a:r>
              <a:rPr lang="en-US" sz="2800" dirty="0" smtClean="0"/>
              <a:t>“His </a:t>
            </a:r>
            <a:r>
              <a:rPr lang="en-US" sz="2800" dirty="0"/>
              <a:t>focus on the user experience above all else has always been an inspiration to me</a:t>
            </a:r>
            <a:r>
              <a:rPr lang="en-US" sz="2800" dirty="0" smtClean="0"/>
              <a:t>.”</a:t>
            </a:r>
          </a:p>
          <a:p>
            <a:r>
              <a:rPr lang="en-US" sz="2800" dirty="0" smtClean="0"/>
              <a:t>			</a:t>
            </a:r>
            <a:r>
              <a:rPr lang="en-US" sz="2800" dirty="0"/>
              <a:t>	</a:t>
            </a:r>
            <a:r>
              <a:rPr lang="en-US" sz="2800" dirty="0" smtClean="0"/>
              <a:t>		—</a:t>
            </a:r>
            <a:r>
              <a:rPr lang="en-US" sz="2800" dirty="0"/>
              <a:t>Larry </a:t>
            </a:r>
            <a:r>
              <a:rPr lang="en-US" sz="2800" dirty="0" smtClean="0"/>
              <a:t>Page</a:t>
            </a:r>
            <a:endParaRPr lang="en-US" sz="2800" dirty="0"/>
          </a:p>
        </p:txBody>
      </p:sp>
    </p:spTree>
    <p:extLst>
      <p:ext uri="{BB962C8B-B14F-4D97-AF65-F5344CB8AC3E}">
        <p14:creationId xmlns:p14="http://schemas.microsoft.com/office/powerpoint/2010/main" val="199250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Key Design Skills</a:t>
            </a:r>
            <a:endParaRPr lang="en-US" dirty="0"/>
          </a:p>
        </p:txBody>
      </p:sp>
      <p:sp>
        <p:nvSpPr>
          <p:cNvPr id="3" name="Content Placeholder 2"/>
          <p:cNvSpPr>
            <a:spLocks noGrp="1"/>
          </p:cNvSpPr>
          <p:nvPr>
            <p:ph idx="1"/>
          </p:nvPr>
        </p:nvSpPr>
        <p:spPr/>
        <p:txBody>
          <a:bodyPr/>
          <a:lstStyle/>
          <a:p>
            <a:r>
              <a:rPr lang="en-US" dirty="0" smtClean="0"/>
              <a:t>(1) Assigning </a:t>
            </a:r>
            <a:r>
              <a:rPr lang="en-US" i="1" dirty="0" smtClean="0">
                <a:solidFill>
                  <a:srgbClr val="660066"/>
                </a:solidFill>
              </a:rPr>
              <a:t>responsibilities</a:t>
            </a:r>
            <a:r>
              <a:rPr lang="en-US" dirty="0" smtClean="0"/>
              <a:t> to objects</a:t>
            </a:r>
          </a:p>
          <a:p>
            <a:pPr lvl="1"/>
            <a:r>
              <a:rPr lang="en-US" dirty="0" smtClean="0"/>
              <a:t>Keep responsibilities focused</a:t>
            </a:r>
          </a:p>
          <a:p>
            <a:pPr lvl="1"/>
            <a:r>
              <a:rPr lang="en-US" dirty="0" smtClean="0"/>
              <a:t>Emphasize one </a:t>
            </a:r>
            <a:r>
              <a:rPr lang="en-US" i="1" dirty="0" smtClean="0">
                <a:solidFill>
                  <a:srgbClr val="660066"/>
                </a:solidFill>
              </a:rPr>
              <a:t>concern</a:t>
            </a:r>
          </a:p>
          <a:p>
            <a:pPr marL="0" indent="0">
              <a:buNone/>
            </a:pPr>
            <a:endParaRPr lang="en-US" dirty="0" smtClean="0"/>
          </a:p>
          <a:p>
            <a:r>
              <a:rPr lang="en-US" dirty="0" smtClean="0"/>
              <a:t>(2) Creating </a:t>
            </a:r>
            <a:r>
              <a:rPr lang="en-US" i="1" dirty="0" smtClean="0">
                <a:solidFill>
                  <a:srgbClr val="660066"/>
                </a:solidFill>
              </a:rPr>
              <a:t>collaborations</a:t>
            </a:r>
          </a:p>
          <a:p>
            <a:pPr lvl="1"/>
            <a:r>
              <a:rPr lang="en-US" dirty="0" smtClean="0"/>
              <a:t>Each object plays a </a:t>
            </a:r>
            <a:r>
              <a:rPr lang="en-US" i="1" dirty="0" smtClean="0">
                <a:solidFill>
                  <a:srgbClr val="660066"/>
                </a:solidFill>
              </a:rPr>
              <a:t>role</a:t>
            </a:r>
            <a:endParaRPr lang="en-US" i="1" dirty="0">
              <a:solidFill>
                <a:srgbClr val="660066"/>
              </a:solidFill>
            </a:endParaRPr>
          </a:p>
        </p:txBody>
      </p:sp>
      <p:pic>
        <p:nvPicPr>
          <p:cNvPr id="5" name="Picture 2" descr="http://farm4.static.flickr.com/3288/2725932075_dc68279f88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92" y="2506127"/>
            <a:ext cx="8820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Point Star 5"/>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569411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6"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1+ppt_w/2"/>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ln>
            <a:miter lim="800000"/>
            <a:headEnd/>
            <a:tailEnd/>
          </a:ln>
        </p:spPr>
        <p:txBody>
          <a:bodyPr/>
          <a:lstStyle/>
          <a:p>
            <a:pPr eaLnBrk="1" hangingPunct="1"/>
            <a:r>
              <a:rPr lang="en-US" dirty="0" smtClean="0">
                <a:latin typeface="Calibri" charset="0"/>
              </a:rPr>
              <a:t>Two key design attributes</a:t>
            </a:r>
            <a:endParaRPr lang="en-US" dirty="0">
              <a:latin typeface="Calibri" charset="0"/>
            </a:endParaRPr>
          </a:p>
        </p:txBody>
      </p:sp>
      <p:sp>
        <p:nvSpPr>
          <p:cNvPr id="21506" name="Content Placeholder 2"/>
          <p:cNvSpPr>
            <a:spLocks noGrp="1"/>
          </p:cNvSpPr>
          <p:nvPr>
            <p:ph idx="1"/>
          </p:nvPr>
        </p:nvSpPr>
        <p:spPr/>
        <p:txBody>
          <a:bodyPr/>
          <a:lstStyle/>
          <a:p>
            <a:pPr eaLnBrk="1" hangingPunct="1"/>
            <a:r>
              <a:rPr lang="en-US" dirty="0">
                <a:latin typeface="Calibri" charset="0"/>
              </a:rPr>
              <a:t>Coupling</a:t>
            </a:r>
          </a:p>
          <a:p>
            <a:pPr lvl="1" eaLnBrk="1" hangingPunct="1"/>
            <a:r>
              <a:rPr lang="en-US" dirty="0">
                <a:solidFill>
                  <a:srgbClr val="595959"/>
                </a:solidFill>
                <a:latin typeface="Calibri" charset="0"/>
              </a:rPr>
              <a:t>When one module is involved in another </a:t>
            </a:r>
            <a:r>
              <a:rPr lang="en-US" dirty="0" smtClean="0">
                <a:solidFill>
                  <a:srgbClr val="595959"/>
                </a:solidFill>
                <a:latin typeface="Calibri" charset="0"/>
              </a:rPr>
              <a:t>module</a:t>
            </a:r>
            <a:r>
              <a:rPr lang="en-US" altLang="ja-JP" dirty="0" smtClean="0">
                <a:solidFill>
                  <a:srgbClr val="595959"/>
                </a:solidFill>
                <a:latin typeface="Calibri" charset="0"/>
              </a:rPr>
              <a:t>’s </a:t>
            </a:r>
            <a:r>
              <a:rPr lang="en-US" altLang="ja-JP" dirty="0">
                <a:solidFill>
                  <a:srgbClr val="595959"/>
                </a:solidFill>
                <a:latin typeface="Calibri" charset="0"/>
              </a:rPr>
              <a:t>concern</a:t>
            </a:r>
          </a:p>
          <a:p>
            <a:pPr lvl="1" eaLnBrk="1" hangingPunct="1"/>
            <a:endParaRPr lang="en-US" dirty="0">
              <a:solidFill>
                <a:srgbClr val="595959"/>
              </a:solidFill>
              <a:latin typeface="Calibri" charset="0"/>
            </a:endParaRPr>
          </a:p>
          <a:p>
            <a:pPr eaLnBrk="1" hangingPunct="1"/>
            <a:r>
              <a:rPr lang="en-US" dirty="0">
                <a:latin typeface="Calibri" charset="0"/>
              </a:rPr>
              <a:t>Cohesion</a:t>
            </a:r>
          </a:p>
          <a:p>
            <a:pPr lvl="1" eaLnBrk="1" hangingPunct="1"/>
            <a:r>
              <a:rPr lang="en-US" dirty="0">
                <a:solidFill>
                  <a:srgbClr val="595959"/>
                </a:solidFill>
                <a:latin typeface="Calibri" charset="0"/>
              </a:rPr>
              <a:t>When a module is devoted to its concern</a:t>
            </a:r>
          </a:p>
        </p:txBody>
      </p:sp>
      <p:sp>
        <p:nvSpPr>
          <p:cNvPr id="2" name="TextBox 1"/>
          <p:cNvSpPr txBox="1"/>
          <p:nvPr/>
        </p:nvSpPr>
        <p:spPr>
          <a:xfrm>
            <a:off x="787400" y="6174085"/>
            <a:ext cx="7372481" cy="461665"/>
          </a:xfrm>
          <a:prstGeom prst="rect">
            <a:avLst/>
          </a:prstGeom>
          <a:noFill/>
        </p:spPr>
        <p:txBody>
          <a:bodyPr wrap="none" rtlCol="0">
            <a:spAutoFit/>
          </a:bodyPr>
          <a:lstStyle/>
          <a:p>
            <a:r>
              <a:rPr lang="en-US" sz="2400" dirty="0" smtClean="0"/>
              <a:t>* Classes are modules; so are packages, components, etc.</a:t>
            </a:r>
          </a:p>
        </p:txBody>
      </p:sp>
    </p:spTree>
    <p:extLst>
      <p:ext uri="{BB962C8B-B14F-4D97-AF65-F5344CB8AC3E}">
        <p14:creationId xmlns:p14="http://schemas.microsoft.com/office/powerpoint/2010/main" val="23981120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8958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57400"/>
            <a:ext cx="3638550"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611938"/>
            <a:ext cx="2882900" cy="246062"/>
          </a:xfrm>
          <a:prstGeom prst="rect">
            <a:avLst/>
          </a:prstGeom>
          <a:noFill/>
        </p:spPr>
        <p:txBody>
          <a:bodyPr wrap="none">
            <a:spAutoFit/>
          </a:bodyPr>
          <a:lstStyle/>
          <a:p>
            <a:pPr fontAlgn="auto">
              <a:spcBef>
                <a:spcPts val="0"/>
              </a:spcBef>
              <a:spcAft>
                <a:spcPts val="0"/>
              </a:spcAft>
              <a:defRPr/>
            </a:pPr>
            <a:r>
              <a:rPr lang="en-US" sz="1000" dirty="0">
                <a:solidFill>
                  <a:schemeClr val="tx1">
                    <a:lumMod val="85000"/>
                    <a:lumOff val="15000"/>
                  </a:schemeClr>
                </a:solidFill>
                <a:latin typeface="+mn-lt"/>
                <a:ea typeface="+mn-ea"/>
                <a:cs typeface="+mn-cs"/>
              </a:rPr>
              <a:t>http://cf.polarishealth.com/demo/start_demo.html</a:t>
            </a:r>
          </a:p>
        </p:txBody>
      </p:sp>
      <p:sp>
        <p:nvSpPr>
          <p:cNvPr id="16388" name="Title 1"/>
          <p:cNvSpPr>
            <a:spLocks noGrp="1"/>
          </p:cNvSpPr>
          <p:nvPr>
            <p:ph type="title"/>
          </p:nvPr>
        </p:nvSpPr>
        <p:spPr>
          <a:xfrm>
            <a:off x="457200" y="274638"/>
            <a:ext cx="8229600" cy="1143000"/>
          </a:xfrm>
          <a:ln>
            <a:miter lim="800000"/>
            <a:headEnd/>
            <a:tailEnd/>
          </a:ln>
        </p:spPr>
        <p:txBody>
          <a:bodyPr/>
          <a:lstStyle/>
          <a:p>
            <a:pPr eaLnBrk="1" hangingPunct="1"/>
            <a:r>
              <a:rPr lang="en-US" dirty="0">
                <a:latin typeface="Calibri" charset="0"/>
              </a:rPr>
              <a:t>An example system to support </a:t>
            </a:r>
            <a:br>
              <a:rPr lang="en-US" dirty="0">
                <a:latin typeface="Calibri" charset="0"/>
              </a:rPr>
            </a:br>
            <a:r>
              <a:rPr lang="en-US" dirty="0">
                <a:latin typeface="Calibri" charset="0"/>
              </a:rPr>
              <a:t>drug and alcohol counseling</a:t>
            </a:r>
          </a:p>
        </p:txBody>
      </p:sp>
    </p:spTree>
    <p:extLst>
      <p:ext uri="{BB962C8B-B14F-4D97-AF65-F5344CB8AC3E}">
        <p14:creationId xmlns:p14="http://schemas.microsoft.com/office/powerpoint/2010/main" val="25816043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0"/>
            <a:ext cx="2489200" cy="3352800"/>
          </a:xfrm>
        </p:spPr>
        <p:txBody>
          <a:bodyPr>
            <a:normAutofit fontScale="90000"/>
          </a:bodyPr>
          <a:lstStyle/>
          <a:p>
            <a:pPr eaLnBrk="1" hangingPunct="1">
              <a:defRPr/>
            </a:pPr>
            <a:r>
              <a:rPr lang="en-US" dirty="0" smtClean="0">
                <a:ea typeface="+mj-ea"/>
                <a:cs typeface="+mj-cs"/>
              </a:rPr>
              <a:t>What are the key concerns in this req. dataflow diagram?</a:t>
            </a:r>
          </a:p>
        </p:txBody>
      </p:sp>
      <p:cxnSp>
        <p:nvCxnSpPr>
          <p:cNvPr id="8" name="Curved Connector 7"/>
          <p:cNvCxnSpPr>
            <a:stCxn id="20" idx="6"/>
            <a:endCxn id="17437" idx="3"/>
          </p:cNvCxnSpPr>
          <p:nvPr/>
        </p:nvCxnSpPr>
        <p:spPr>
          <a:xfrm>
            <a:off x="7696200" y="2171700"/>
            <a:ext cx="369888" cy="798513"/>
          </a:xfrm>
          <a:prstGeom prst="curvedConnector3">
            <a:avLst>
              <a:gd name="adj1" fmla="val 161706"/>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 name="Curved Connector 57"/>
          <p:cNvCxnSpPr>
            <a:endCxn id="26" idx="0"/>
          </p:cNvCxnSpPr>
          <p:nvPr/>
        </p:nvCxnSpPr>
        <p:spPr>
          <a:xfrm rot="16200000" flipH="1">
            <a:off x="6547644" y="3804444"/>
            <a:ext cx="1371600" cy="163512"/>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0" name="Curved Connector 22"/>
          <p:cNvCxnSpPr>
            <a:stCxn id="17423" idx="2"/>
            <a:endCxn id="20" idx="2"/>
          </p:cNvCxnSpPr>
          <p:nvPr/>
        </p:nvCxnSpPr>
        <p:spPr>
          <a:xfrm rot="16200000" flipH="1">
            <a:off x="4583906" y="431007"/>
            <a:ext cx="1176337" cy="2305050"/>
          </a:xfrm>
          <a:prstGeom prst="curvedConnector2">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26" idx="2"/>
          </p:cNvCxnSpPr>
          <p:nvPr/>
        </p:nvCxnSpPr>
        <p:spPr>
          <a:xfrm rot="10800000" flipV="1">
            <a:off x="5181600" y="4914900"/>
            <a:ext cx="1447800" cy="39688"/>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2" name="Curved Connector 11"/>
          <p:cNvCxnSpPr>
            <a:endCxn id="32" idx="6"/>
          </p:cNvCxnSpPr>
          <p:nvPr/>
        </p:nvCxnSpPr>
        <p:spPr>
          <a:xfrm rot="10800000">
            <a:off x="2133600" y="4838700"/>
            <a:ext cx="1219200" cy="115888"/>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32" idx="4"/>
            <a:endCxn id="17424" idx="0"/>
          </p:cNvCxnSpPr>
          <p:nvPr/>
        </p:nvCxnSpPr>
        <p:spPr>
          <a:xfrm rot="16200000" flipH="1">
            <a:off x="1133475" y="5495925"/>
            <a:ext cx="990600" cy="361950"/>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 name="Curved Connector 22"/>
          <p:cNvCxnSpPr>
            <a:stCxn id="35" idx="4"/>
            <a:endCxn id="20" idx="0"/>
          </p:cNvCxnSpPr>
          <p:nvPr/>
        </p:nvCxnSpPr>
        <p:spPr>
          <a:xfrm rot="16200000" flipH="1">
            <a:off x="6544469" y="1362869"/>
            <a:ext cx="914400" cy="17462"/>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Curved Connector 22"/>
          <p:cNvCxnSpPr>
            <a:stCxn id="17423" idx="3"/>
            <a:endCxn id="35" idx="2"/>
          </p:cNvCxnSpPr>
          <p:nvPr/>
        </p:nvCxnSpPr>
        <p:spPr>
          <a:xfrm flipV="1">
            <a:off x="4914900" y="571500"/>
            <a:ext cx="1392238" cy="192088"/>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grpSp>
        <p:nvGrpSpPr>
          <p:cNvPr id="17418" name="Group 15"/>
          <p:cNvGrpSpPr>
            <a:grpSpLocks/>
          </p:cNvGrpSpPr>
          <p:nvPr/>
        </p:nvGrpSpPr>
        <p:grpSpPr bwMode="auto">
          <a:xfrm>
            <a:off x="6237288" y="2738438"/>
            <a:ext cx="1905000" cy="461962"/>
            <a:chOff x="4876800" y="2209800"/>
            <a:chExt cx="1905000" cy="461665"/>
          </a:xfrm>
        </p:grpSpPr>
        <p:sp>
          <p:nvSpPr>
            <p:cNvPr id="17437" name="TextBox 16"/>
            <p:cNvSpPr txBox="1">
              <a:spLocks noChangeArrowheads="1"/>
            </p:cNvSpPr>
            <p:nvPr/>
          </p:nvSpPr>
          <p:spPr bwMode="auto">
            <a:xfrm>
              <a:off x="4876800" y="2209800"/>
              <a:ext cx="18288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Survey DB</a:t>
              </a:r>
            </a:p>
          </p:txBody>
        </p:sp>
        <p:cxnSp>
          <p:nvCxnSpPr>
            <p:cNvPr id="18" name="Straight Connector 17"/>
            <p:cNvCxnSpPr/>
            <p:nvPr/>
          </p:nvCxnSpPr>
          <p:spPr>
            <a:xfrm>
              <a:off x="4876800" y="2209800"/>
              <a:ext cx="1905000" cy="0"/>
            </a:xfrm>
            <a:prstGeom prst="line">
              <a:avLst/>
            </a:prstGeom>
            <a:ln w="25400">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76800" y="2666706"/>
              <a:ext cx="1905000" cy="0"/>
            </a:xfrm>
            <a:prstGeom prst="line">
              <a:avLst/>
            </a:prstGeom>
            <a:ln w="25400">
              <a:tailEnd type="none" w="lg" len="lg"/>
            </a:ln>
          </p:spPr>
          <p:style>
            <a:lnRef idx="1">
              <a:schemeClr val="accent1"/>
            </a:lnRef>
            <a:fillRef idx="0">
              <a:schemeClr val="accent1"/>
            </a:fillRef>
            <a:effectRef idx="0">
              <a:schemeClr val="accent1"/>
            </a:effectRef>
            <a:fontRef idx="minor">
              <a:schemeClr val="tx1"/>
            </a:fontRef>
          </p:style>
        </p:cxnSp>
      </p:grpSp>
      <p:sp>
        <p:nvSpPr>
          <p:cNvPr id="20" name="Oval 19"/>
          <p:cNvSpPr/>
          <p:nvPr/>
        </p:nvSpPr>
        <p:spPr>
          <a:xfrm>
            <a:off x="6324600" y="1828800"/>
            <a:ext cx="1371600" cy="6858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Survey</a:t>
            </a:r>
          </a:p>
        </p:txBody>
      </p:sp>
      <p:sp>
        <p:nvSpPr>
          <p:cNvPr id="21" name="TextBox 20"/>
          <p:cNvSpPr txBox="1"/>
          <p:nvPr/>
        </p:nvSpPr>
        <p:spPr>
          <a:xfrm>
            <a:off x="7924800" y="1828800"/>
            <a:ext cx="950913" cy="646113"/>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smtClean="0">
                <a:effectLst>
                  <a:outerShdw blurRad="38100" dist="38100" dir="2700000" algn="tl">
                    <a:srgbClr val="DDDDDD"/>
                  </a:outerShdw>
                </a:effectLst>
                <a:latin typeface="Calibri" charset="0"/>
              </a:rPr>
              <a:t>Survey</a:t>
            </a:r>
            <a:br>
              <a:rPr lang="en-US" smtClean="0">
                <a:effectLst>
                  <a:outerShdw blurRad="38100" dist="38100" dir="2700000" algn="tl">
                    <a:srgbClr val="DDDDDD"/>
                  </a:outerShdw>
                </a:effectLst>
                <a:latin typeface="Calibri" charset="0"/>
              </a:rPr>
            </a:br>
            <a:r>
              <a:rPr lang="en-US" smtClean="0">
                <a:effectLst>
                  <a:outerShdw blurRad="38100" dist="38100" dir="2700000" algn="tl">
                    <a:srgbClr val="DDDDDD"/>
                  </a:outerShdw>
                </a:effectLst>
                <a:latin typeface="Calibri" charset="0"/>
              </a:rPr>
              <a:t>answers</a:t>
            </a:r>
          </a:p>
        </p:txBody>
      </p:sp>
      <p:sp>
        <p:nvSpPr>
          <p:cNvPr id="22" name="TextBox 21"/>
          <p:cNvSpPr txBox="1"/>
          <p:nvPr/>
        </p:nvSpPr>
        <p:spPr>
          <a:xfrm>
            <a:off x="3505200" y="1524000"/>
            <a:ext cx="1296988" cy="646113"/>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smtClean="0">
                <a:effectLst>
                  <a:outerShdw blurRad="38100" dist="38100" dir="2700000" algn="tl">
                    <a:srgbClr val="DDDDDD"/>
                  </a:outerShdw>
                </a:effectLst>
                <a:latin typeface="Calibri" charset="0"/>
              </a:rPr>
              <a:t>Health</a:t>
            </a:r>
            <a:br>
              <a:rPr lang="en-US" smtClean="0">
                <a:effectLst>
                  <a:outerShdw blurRad="38100" dist="38100" dir="2700000" algn="tl">
                    <a:srgbClr val="DDDDDD"/>
                  </a:outerShdw>
                </a:effectLst>
                <a:latin typeface="Calibri" charset="0"/>
              </a:rPr>
            </a:br>
            <a:r>
              <a:rPr lang="en-US" smtClean="0">
                <a:effectLst>
                  <a:outerShdw blurRad="38100" dist="38100" dir="2700000" algn="tl">
                    <a:srgbClr val="DDDDDD"/>
                  </a:outerShdw>
                </a:effectLst>
                <a:latin typeface="Calibri" charset="0"/>
              </a:rPr>
              <a:t>Information</a:t>
            </a:r>
          </a:p>
        </p:txBody>
      </p:sp>
      <p:sp>
        <p:nvSpPr>
          <p:cNvPr id="23" name="TextBox 22"/>
          <p:cNvSpPr txBox="1"/>
          <p:nvPr/>
        </p:nvSpPr>
        <p:spPr>
          <a:xfrm>
            <a:off x="6580188" y="3505200"/>
            <a:ext cx="1555750" cy="923925"/>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smtClean="0">
                <a:effectLst>
                  <a:outerShdw blurRad="38100" dist="38100" dir="2700000" algn="tl">
                    <a:srgbClr val="DDDDDD"/>
                  </a:outerShdw>
                </a:effectLst>
                <a:latin typeface="Calibri" charset="0"/>
              </a:rPr>
              <a:t>All this</a:t>
            </a:r>
            <a:br>
              <a:rPr lang="en-US" smtClean="0">
                <a:effectLst>
                  <a:outerShdw blurRad="38100" dist="38100" dir="2700000" algn="tl">
                    <a:srgbClr val="DDDDDD"/>
                  </a:outerShdw>
                </a:effectLst>
                <a:latin typeface="Calibri" charset="0"/>
              </a:rPr>
            </a:br>
            <a:r>
              <a:rPr lang="en-US" smtClean="0">
                <a:effectLst>
                  <a:outerShdw blurRad="38100" dist="38100" dir="2700000" algn="tl">
                    <a:srgbClr val="DDDDDD"/>
                  </a:outerShdw>
                </a:effectLst>
                <a:latin typeface="Calibri" charset="0"/>
              </a:rPr>
              <a:t>patient</a:t>
            </a:r>
            <a:r>
              <a:rPr lang="ja-JP" altLang="en-US" smtClean="0">
                <a:effectLst>
                  <a:outerShdw blurRad="38100" dist="38100" dir="2700000" algn="tl">
                    <a:srgbClr val="DDDDDD"/>
                  </a:outerShdw>
                </a:effectLst>
                <a:latin typeface="Calibri" charset="0"/>
              </a:rPr>
              <a:t>’</a:t>
            </a:r>
            <a:r>
              <a:rPr lang="en-US" smtClean="0">
                <a:effectLst>
                  <a:outerShdw blurRad="38100" dist="38100" dir="2700000" algn="tl">
                    <a:srgbClr val="DDDDDD"/>
                  </a:outerShdw>
                </a:effectLst>
                <a:latin typeface="Calibri" charset="0"/>
              </a:rPr>
              <a:t>s</a:t>
            </a:r>
            <a:br>
              <a:rPr lang="en-US" smtClean="0">
                <a:effectLst>
                  <a:outerShdw blurRad="38100" dist="38100" dir="2700000" algn="tl">
                    <a:srgbClr val="DDDDDD"/>
                  </a:outerShdw>
                </a:effectLst>
                <a:latin typeface="Calibri" charset="0"/>
              </a:rPr>
            </a:br>
            <a:r>
              <a:rPr lang="en-US" smtClean="0">
                <a:effectLst>
                  <a:outerShdw blurRad="38100" dist="38100" dir="2700000" algn="tl">
                    <a:srgbClr val="DDDDDD"/>
                  </a:outerShdw>
                </a:effectLst>
                <a:latin typeface="Calibri" charset="0"/>
              </a:rPr>
              <a:t>answers (ever)</a:t>
            </a:r>
          </a:p>
        </p:txBody>
      </p:sp>
      <p:sp>
        <p:nvSpPr>
          <p:cNvPr id="17423" name="TextBox 23"/>
          <p:cNvSpPr txBox="1">
            <a:spLocks noChangeArrowheads="1"/>
          </p:cNvSpPr>
          <p:nvPr/>
        </p:nvSpPr>
        <p:spPr bwMode="auto">
          <a:xfrm>
            <a:off x="3124200" y="533400"/>
            <a:ext cx="17907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Counselee</a:t>
            </a:r>
          </a:p>
        </p:txBody>
      </p:sp>
      <p:sp>
        <p:nvSpPr>
          <p:cNvPr id="17424" name="TextBox 24"/>
          <p:cNvSpPr txBox="1">
            <a:spLocks noChangeArrowheads="1"/>
          </p:cNvSpPr>
          <p:nvPr/>
        </p:nvSpPr>
        <p:spPr bwMode="auto">
          <a:xfrm>
            <a:off x="914400" y="6172200"/>
            <a:ext cx="17907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Counselor</a:t>
            </a:r>
          </a:p>
        </p:txBody>
      </p:sp>
      <p:sp>
        <p:nvSpPr>
          <p:cNvPr id="26" name="Oval 25"/>
          <p:cNvSpPr/>
          <p:nvPr/>
        </p:nvSpPr>
        <p:spPr>
          <a:xfrm>
            <a:off x="6629400" y="4572000"/>
            <a:ext cx="1371600" cy="6858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Create report</a:t>
            </a:r>
          </a:p>
        </p:txBody>
      </p:sp>
      <p:sp>
        <p:nvSpPr>
          <p:cNvPr id="27" name="TextBox 26"/>
          <p:cNvSpPr txBox="1"/>
          <p:nvPr/>
        </p:nvSpPr>
        <p:spPr>
          <a:xfrm>
            <a:off x="5410200" y="4659313"/>
            <a:ext cx="1103313" cy="369887"/>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smtClean="0">
                <a:effectLst>
                  <a:outerShdw blurRad="38100" dist="38100" dir="2700000" algn="tl">
                    <a:srgbClr val="DDDDDD"/>
                  </a:outerShdw>
                </a:effectLst>
                <a:latin typeface="Calibri" charset="0"/>
              </a:rPr>
              <a:t>Postscript</a:t>
            </a:r>
          </a:p>
        </p:txBody>
      </p:sp>
      <p:grpSp>
        <p:nvGrpSpPr>
          <p:cNvPr id="17427" name="Group 27"/>
          <p:cNvGrpSpPr>
            <a:grpSpLocks/>
          </p:cNvGrpSpPr>
          <p:nvPr/>
        </p:nvGrpSpPr>
        <p:grpSpPr bwMode="auto">
          <a:xfrm>
            <a:off x="3352800" y="4724400"/>
            <a:ext cx="1905000" cy="461963"/>
            <a:chOff x="4876800" y="2209800"/>
            <a:chExt cx="1905000" cy="461665"/>
          </a:xfrm>
        </p:grpSpPr>
        <p:sp>
          <p:nvSpPr>
            <p:cNvPr id="17434" name="TextBox 28"/>
            <p:cNvSpPr txBox="1">
              <a:spLocks noChangeArrowheads="1"/>
            </p:cNvSpPr>
            <p:nvPr/>
          </p:nvSpPr>
          <p:spPr bwMode="auto">
            <a:xfrm>
              <a:off x="4876800" y="2209800"/>
              <a:ext cx="18288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Printer</a:t>
              </a:r>
            </a:p>
          </p:txBody>
        </p:sp>
        <p:cxnSp>
          <p:nvCxnSpPr>
            <p:cNvPr id="30" name="Straight Connector 29"/>
            <p:cNvCxnSpPr/>
            <p:nvPr/>
          </p:nvCxnSpPr>
          <p:spPr>
            <a:xfrm>
              <a:off x="4876800" y="2209800"/>
              <a:ext cx="1905000" cy="0"/>
            </a:xfrm>
            <a:prstGeom prst="line">
              <a:avLst/>
            </a:prstGeom>
            <a:ln w="25400">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876800" y="2666705"/>
              <a:ext cx="1905000" cy="0"/>
            </a:xfrm>
            <a:prstGeom prst="line">
              <a:avLst/>
            </a:prstGeom>
            <a:ln w="25400">
              <a:tailEnd type="none" w="lg" len="lg"/>
            </a:ln>
          </p:spPr>
          <p:style>
            <a:lnRef idx="1">
              <a:schemeClr val="accent1"/>
            </a:lnRef>
            <a:fillRef idx="0">
              <a:schemeClr val="accent1"/>
            </a:fillRef>
            <a:effectRef idx="0">
              <a:schemeClr val="accent1"/>
            </a:effectRef>
            <a:fontRef idx="minor">
              <a:schemeClr val="tx1"/>
            </a:fontRef>
          </p:style>
        </p:cxnSp>
      </p:grpSp>
      <p:sp>
        <p:nvSpPr>
          <p:cNvPr id="32" name="Oval 31"/>
          <p:cNvSpPr/>
          <p:nvPr/>
        </p:nvSpPr>
        <p:spPr>
          <a:xfrm>
            <a:off x="762000" y="4495800"/>
            <a:ext cx="1371600" cy="6858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Pick up</a:t>
            </a:r>
          </a:p>
        </p:txBody>
      </p:sp>
      <p:sp>
        <p:nvSpPr>
          <p:cNvPr id="33" name="TextBox 32"/>
          <p:cNvSpPr txBox="1"/>
          <p:nvPr/>
        </p:nvSpPr>
        <p:spPr>
          <a:xfrm>
            <a:off x="2325688" y="4648200"/>
            <a:ext cx="950912" cy="369888"/>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smtClean="0">
                <a:effectLst>
                  <a:outerShdw blurRad="38100" dist="38100" dir="2700000" algn="tl">
                    <a:srgbClr val="DDDDDD"/>
                  </a:outerShdw>
                </a:effectLst>
                <a:latin typeface="Calibri" charset="0"/>
              </a:rPr>
              <a:t>Printout</a:t>
            </a:r>
          </a:p>
        </p:txBody>
      </p:sp>
      <p:sp>
        <p:nvSpPr>
          <p:cNvPr id="34" name="TextBox 33"/>
          <p:cNvSpPr txBox="1"/>
          <p:nvPr/>
        </p:nvSpPr>
        <p:spPr>
          <a:xfrm>
            <a:off x="1143000" y="5486400"/>
            <a:ext cx="950913" cy="369888"/>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smtClean="0">
                <a:effectLst>
                  <a:outerShdw blurRad="38100" dist="38100" dir="2700000" algn="tl">
                    <a:srgbClr val="DDDDDD"/>
                  </a:outerShdw>
                </a:effectLst>
                <a:latin typeface="Calibri" charset="0"/>
              </a:rPr>
              <a:t>Printout</a:t>
            </a:r>
          </a:p>
        </p:txBody>
      </p:sp>
      <p:sp>
        <p:nvSpPr>
          <p:cNvPr id="35" name="Oval 34"/>
          <p:cNvSpPr/>
          <p:nvPr/>
        </p:nvSpPr>
        <p:spPr>
          <a:xfrm>
            <a:off x="6307138" y="228600"/>
            <a:ext cx="1371600" cy="6858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Authenticate</a:t>
            </a:r>
          </a:p>
        </p:txBody>
      </p:sp>
      <p:sp>
        <p:nvSpPr>
          <p:cNvPr id="36" name="TextBox 35"/>
          <p:cNvSpPr txBox="1"/>
          <p:nvPr/>
        </p:nvSpPr>
        <p:spPr>
          <a:xfrm>
            <a:off x="6553200" y="1143000"/>
            <a:ext cx="871538" cy="369888"/>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smtClean="0">
                <a:effectLst>
                  <a:outerShdw blurRad="38100" dist="38100" dir="2700000" algn="tl">
                    <a:srgbClr val="DDDDDD"/>
                  </a:outerShdw>
                </a:effectLst>
                <a:latin typeface="Calibri" charset="0"/>
              </a:rPr>
              <a:t>User ID</a:t>
            </a:r>
          </a:p>
        </p:txBody>
      </p:sp>
      <p:sp>
        <p:nvSpPr>
          <p:cNvPr id="37" name="TextBox 36"/>
          <p:cNvSpPr txBox="1"/>
          <p:nvPr/>
        </p:nvSpPr>
        <p:spPr>
          <a:xfrm>
            <a:off x="5030788" y="304800"/>
            <a:ext cx="1141412" cy="646113"/>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smtClean="0">
                <a:effectLst>
                  <a:outerShdw blurRad="38100" dist="38100" dir="2700000" algn="tl">
                    <a:srgbClr val="DDDDDD"/>
                  </a:outerShdw>
                </a:effectLst>
                <a:latin typeface="Calibri" charset="0"/>
              </a:rPr>
              <a:t>Last name</a:t>
            </a:r>
            <a:br>
              <a:rPr lang="en-US" smtClean="0">
                <a:effectLst>
                  <a:outerShdw blurRad="38100" dist="38100" dir="2700000" algn="tl">
                    <a:srgbClr val="DDDDDD"/>
                  </a:outerShdw>
                </a:effectLst>
                <a:latin typeface="Calibri" charset="0"/>
              </a:rPr>
            </a:br>
            <a:r>
              <a:rPr lang="en-US" smtClean="0">
                <a:effectLst>
                  <a:outerShdw blurRad="38100" dist="38100" dir="2700000" algn="tl">
                    <a:srgbClr val="DDDDDD"/>
                  </a:outerShdw>
                </a:effectLst>
                <a:latin typeface="Calibri" charset="0"/>
              </a:rPr>
              <a:t> &amp; PIN</a:t>
            </a:r>
          </a:p>
        </p:txBody>
      </p:sp>
    </p:spTree>
    <p:extLst>
      <p:ext uri="{BB962C8B-B14F-4D97-AF65-F5344CB8AC3E}">
        <p14:creationId xmlns:p14="http://schemas.microsoft.com/office/powerpoint/2010/main" val="22019418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ln>
            <a:miter lim="800000"/>
            <a:headEnd/>
            <a:tailEnd/>
          </a:ln>
        </p:spPr>
        <p:txBody>
          <a:bodyPr/>
          <a:lstStyle/>
          <a:p>
            <a:pPr eaLnBrk="1" hangingPunct="1"/>
            <a:r>
              <a:rPr lang="en-US">
                <a:latin typeface="Calibri" charset="0"/>
              </a:rPr>
              <a:t>Some key concerns</a:t>
            </a:r>
          </a:p>
        </p:txBody>
      </p:sp>
      <p:sp>
        <p:nvSpPr>
          <p:cNvPr id="3" name="Content Placeholder 2"/>
          <p:cNvSpPr>
            <a:spLocks noGrp="1"/>
          </p:cNvSpPr>
          <p:nvPr>
            <p:ph idx="1"/>
          </p:nvPr>
        </p:nvSpPr>
        <p:spPr/>
        <p:txBody>
          <a:bodyPr rtlCol="0">
            <a:normAutofit fontScale="92500" lnSpcReduction="20000"/>
          </a:bodyPr>
          <a:lstStyle/>
          <a:p>
            <a:pPr marL="0" indent="0" eaLnBrk="1" fontAlgn="auto" hangingPunct="1">
              <a:spcAft>
                <a:spcPts val="0"/>
              </a:spcAft>
              <a:buNone/>
              <a:defRPr/>
            </a:pPr>
            <a:r>
              <a:rPr lang="en-US" dirty="0" smtClean="0">
                <a:ea typeface="+mn-ea"/>
                <a:cs typeface="+mn-cs"/>
              </a:rPr>
              <a:t>Managing the users</a:t>
            </a:r>
          </a:p>
          <a:p>
            <a:pPr lvl="1" eaLnBrk="1" fontAlgn="auto" hangingPunct="1">
              <a:spcAft>
                <a:spcPts val="0"/>
              </a:spcAft>
              <a:buFont typeface="Arial" pitchFamily="34" charset="0"/>
              <a:buChar char="–"/>
              <a:defRPr/>
            </a:pPr>
            <a:r>
              <a:rPr lang="en-US" dirty="0" smtClean="0">
                <a:ea typeface="+mn-ea"/>
              </a:rPr>
              <a:t>Authenticating counselees</a:t>
            </a:r>
          </a:p>
          <a:p>
            <a:pPr lvl="1" eaLnBrk="1" fontAlgn="auto" hangingPunct="1">
              <a:spcAft>
                <a:spcPts val="0"/>
              </a:spcAft>
              <a:buFont typeface="Arial" pitchFamily="34" charset="0"/>
              <a:buChar char="–"/>
              <a:defRPr/>
            </a:pPr>
            <a:r>
              <a:rPr lang="en-US" dirty="0" smtClean="0">
                <a:ea typeface="+mn-ea"/>
              </a:rPr>
              <a:t>Matching counselees to counselors</a:t>
            </a:r>
          </a:p>
          <a:p>
            <a:pPr marL="0" indent="0" eaLnBrk="1" fontAlgn="auto" hangingPunct="1">
              <a:spcAft>
                <a:spcPts val="0"/>
              </a:spcAft>
              <a:buNone/>
              <a:defRPr/>
            </a:pPr>
            <a:r>
              <a:rPr lang="en-US" dirty="0" smtClean="0">
                <a:ea typeface="+mn-ea"/>
                <a:cs typeface="+mn-cs"/>
              </a:rPr>
              <a:t>Performing the survey</a:t>
            </a:r>
          </a:p>
          <a:p>
            <a:pPr lvl="1" eaLnBrk="1" fontAlgn="auto" hangingPunct="1">
              <a:spcAft>
                <a:spcPts val="0"/>
              </a:spcAft>
              <a:buFont typeface="Arial" pitchFamily="34" charset="0"/>
              <a:buChar char="–"/>
              <a:defRPr/>
            </a:pPr>
            <a:r>
              <a:rPr lang="en-US" dirty="0" smtClean="0">
                <a:ea typeface="+mn-ea"/>
              </a:rPr>
              <a:t>Representing the questions</a:t>
            </a:r>
          </a:p>
          <a:p>
            <a:pPr lvl="1" eaLnBrk="1" fontAlgn="auto" hangingPunct="1">
              <a:spcAft>
                <a:spcPts val="0"/>
              </a:spcAft>
              <a:buFont typeface="Arial" pitchFamily="34" charset="0"/>
              <a:buChar char="–"/>
              <a:defRPr/>
            </a:pPr>
            <a:r>
              <a:rPr lang="en-US" dirty="0" smtClean="0">
                <a:ea typeface="+mn-ea"/>
              </a:rPr>
              <a:t>Representing the answers</a:t>
            </a:r>
          </a:p>
          <a:p>
            <a:pPr lvl="1" eaLnBrk="1" fontAlgn="auto" hangingPunct="1">
              <a:spcAft>
                <a:spcPts val="0"/>
              </a:spcAft>
              <a:buFont typeface="Arial" pitchFamily="34" charset="0"/>
              <a:buChar char="–"/>
              <a:defRPr/>
            </a:pPr>
            <a:r>
              <a:rPr lang="en-US" dirty="0" smtClean="0">
                <a:ea typeface="+mn-ea"/>
              </a:rPr>
              <a:t>Performing skip logic</a:t>
            </a:r>
          </a:p>
          <a:p>
            <a:pPr lvl="1" eaLnBrk="1" fontAlgn="auto" hangingPunct="1">
              <a:spcAft>
                <a:spcPts val="0"/>
              </a:spcAft>
              <a:buFont typeface="Arial" pitchFamily="34" charset="0"/>
              <a:buChar char="–"/>
              <a:defRPr/>
            </a:pPr>
            <a:r>
              <a:rPr lang="en-US" dirty="0" smtClean="0">
                <a:ea typeface="+mn-ea"/>
              </a:rPr>
              <a:t>Storing the answers</a:t>
            </a:r>
          </a:p>
          <a:p>
            <a:pPr marL="0" indent="0" eaLnBrk="1" fontAlgn="auto" hangingPunct="1">
              <a:spcAft>
                <a:spcPts val="0"/>
              </a:spcAft>
              <a:buNone/>
              <a:defRPr/>
            </a:pPr>
            <a:r>
              <a:rPr lang="en-US" dirty="0" smtClean="0">
                <a:ea typeface="+mn-ea"/>
                <a:cs typeface="+mn-cs"/>
              </a:rPr>
              <a:t>Generating the report</a:t>
            </a:r>
          </a:p>
          <a:p>
            <a:pPr lvl="1" eaLnBrk="1" fontAlgn="auto" hangingPunct="1">
              <a:spcAft>
                <a:spcPts val="0"/>
              </a:spcAft>
              <a:buFont typeface="Arial" pitchFamily="34" charset="0"/>
              <a:buChar char="–"/>
              <a:defRPr/>
            </a:pPr>
            <a:r>
              <a:rPr lang="en-US" dirty="0" smtClean="0">
                <a:ea typeface="+mn-ea"/>
              </a:rPr>
              <a:t>Reading the data</a:t>
            </a:r>
          </a:p>
          <a:p>
            <a:pPr lvl="1" eaLnBrk="1" fontAlgn="auto" hangingPunct="1">
              <a:spcAft>
                <a:spcPts val="0"/>
              </a:spcAft>
              <a:buFont typeface="Arial" pitchFamily="34" charset="0"/>
              <a:buChar char="–"/>
              <a:defRPr/>
            </a:pPr>
            <a:r>
              <a:rPr lang="en-US" dirty="0" smtClean="0">
                <a:ea typeface="+mn-ea"/>
              </a:rPr>
              <a:t>Performing calculations in the report</a:t>
            </a:r>
          </a:p>
          <a:p>
            <a:pPr lvl="1" eaLnBrk="1" fontAlgn="auto" hangingPunct="1">
              <a:spcAft>
                <a:spcPts val="0"/>
              </a:spcAft>
              <a:buFont typeface="Arial" pitchFamily="34" charset="0"/>
              <a:buChar char="–"/>
              <a:defRPr/>
            </a:pPr>
            <a:r>
              <a:rPr lang="en-US" dirty="0" smtClean="0">
                <a:ea typeface="+mn-ea"/>
              </a:rPr>
              <a:t>Sending to the printer</a:t>
            </a:r>
          </a:p>
          <a:p>
            <a:pPr lvl="1" eaLnBrk="1" fontAlgn="auto" hangingPunct="1">
              <a:spcAft>
                <a:spcPts val="0"/>
              </a:spcAft>
              <a:buFont typeface="Arial" pitchFamily="34" charset="0"/>
              <a:buChar char="–"/>
              <a:defRPr/>
            </a:pPr>
            <a:endParaRPr lang="en-US" dirty="0">
              <a:ea typeface="+mn-ea"/>
            </a:endParaRPr>
          </a:p>
        </p:txBody>
      </p:sp>
    </p:spTree>
    <p:extLst>
      <p:ext uri="{BB962C8B-B14F-4D97-AF65-F5344CB8AC3E}">
        <p14:creationId xmlns:p14="http://schemas.microsoft.com/office/powerpoint/2010/main" val="40073501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ounded Rectangle 127"/>
          <p:cNvSpPr/>
          <p:nvPr/>
        </p:nvSpPr>
        <p:spPr>
          <a:xfrm>
            <a:off x="5029200" y="4343400"/>
            <a:ext cx="3962400" cy="2362200"/>
          </a:xfrm>
          <a:prstGeom prst="roundRect">
            <a:avLst/>
          </a:prstGeom>
          <a:solidFill>
            <a:srgbClr val="FFC000">
              <a:alpha val="32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7" name="Rounded Rectangle 126"/>
          <p:cNvSpPr/>
          <p:nvPr/>
        </p:nvSpPr>
        <p:spPr>
          <a:xfrm>
            <a:off x="5257800" y="1676400"/>
            <a:ext cx="3581400" cy="2514600"/>
          </a:xfrm>
          <a:prstGeom prst="roundRect">
            <a:avLst/>
          </a:prstGeom>
          <a:solidFill>
            <a:srgbClr val="FFC000">
              <a:alpha val="32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6" name="Rounded Rectangle 125"/>
          <p:cNvSpPr/>
          <p:nvPr/>
        </p:nvSpPr>
        <p:spPr>
          <a:xfrm>
            <a:off x="6553200" y="228600"/>
            <a:ext cx="2362200" cy="1219200"/>
          </a:xfrm>
          <a:prstGeom prst="roundRect">
            <a:avLst/>
          </a:prstGeom>
          <a:solidFill>
            <a:srgbClr val="FFC000">
              <a:alpha val="32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5" name="Rounded Rectangle 124"/>
          <p:cNvSpPr/>
          <p:nvPr/>
        </p:nvSpPr>
        <p:spPr>
          <a:xfrm>
            <a:off x="76200" y="2209800"/>
            <a:ext cx="3733800" cy="3733800"/>
          </a:xfrm>
          <a:prstGeom prst="roundRect">
            <a:avLst/>
          </a:prstGeom>
          <a:solidFill>
            <a:srgbClr val="FFC000">
              <a:alpha val="32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46" name="Title 1"/>
          <p:cNvSpPr>
            <a:spLocks noGrp="1"/>
          </p:cNvSpPr>
          <p:nvPr>
            <p:ph type="title"/>
          </p:nvPr>
        </p:nvSpPr>
        <p:spPr>
          <a:xfrm>
            <a:off x="457200" y="0"/>
            <a:ext cx="4800600" cy="1676400"/>
          </a:xfrm>
        </p:spPr>
        <p:txBody>
          <a:bodyPr>
            <a:normAutofit fontScale="90000"/>
          </a:bodyPr>
          <a:lstStyle/>
          <a:p>
            <a:pPr eaLnBrk="1" hangingPunct="1">
              <a:defRPr/>
            </a:pPr>
            <a:r>
              <a:rPr lang="en-US" dirty="0" smtClean="0">
                <a:ea typeface="+mj-ea"/>
                <a:cs typeface="+mj-cs"/>
              </a:rPr>
              <a:t>Assigning concerns to code in this arch. dataflow diagram</a:t>
            </a:r>
          </a:p>
        </p:txBody>
      </p:sp>
      <p:sp>
        <p:nvSpPr>
          <p:cNvPr id="19462" name="TextBox 11"/>
          <p:cNvSpPr txBox="1">
            <a:spLocks noChangeArrowheads="1"/>
          </p:cNvSpPr>
          <p:nvPr/>
        </p:nvSpPr>
        <p:spPr bwMode="auto">
          <a:xfrm>
            <a:off x="1600200" y="24384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Counselee Rec.</a:t>
            </a:r>
          </a:p>
        </p:txBody>
      </p:sp>
      <p:sp>
        <p:nvSpPr>
          <p:cNvPr id="19463" name="TextBox 12"/>
          <p:cNvSpPr txBox="1">
            <a:spLocks noChangeArrowheads="1"/>
          </p:cNvSpPr>
          <p:nvPr/>
        </p:nvSpPr>
        <p:spPr bwMode="auto">
          <a:xfrm>
            <a:off x="381000" y="32004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Counselor Rec.</a:t>
            </a:r>
          </a:p>
        </p:txBody>
      </p:sp>
      <p:sp>
        <p:nvSpPr>
          <p:cNvPr id="19464" name="TextBox 22"/>
          <p:cNvSpPr txBox="1">
            <a:spLocks noChangeArrowheads="1"/>
          </p:cNvSpPr>
          <p:nvPr/>
        </p:nvSpPr>
        <p:spPr bwMode="auto">
          <a:xfrm>
            <a:off x="1600200" y="38862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Survey Instance</a:t>
            </a:r>
          </a:p>
        </p:txBody>
      </p:sp>
      <p:sp>
        <p:nvSpPr>
          <p:cNvPr id="19465" name="TextBox 23"/>
          <p:cNvSpPr txBox="1">
            <a:spLocks noChangeArrowheads="1"/>
          </p:cNvSpPr>
          <p:nvPr/>
        </p:nvSpPr>
        <p:spPr bwMode="auto">
          <a:xfrm>
            <a:off x="381000" y="45720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Questions</a:t>
            </a:r>
          </a:p>
        </p:txBody>
      </p:sp>
      <p:sp>
        <p:nvSpPr>
          <p:cNvPr id="19466" name="TextBox 24"/>
          <p:cNvSpPr txBox="1">
            <a:spLocks noChangeArrowheads="1"/>
          </p:cNvSpPr>
          <p:nvPr/>
        </p:nvSpPr>
        <p:spPr bwMode="auto">
          <a:xfrm>
            <a:off x="381000" y="51816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Answers</a:t>
            </a:r>
          </a:p>
        </p:txBody>
      </p:sp>
      <p:sp>
        <p:nvSpPr>
          <p:cNvPr id="19467" name="TextBox 25"/>
          <p:cNvSpPr txBox="1">
            <a:spLocks noChangeArrowheads="1"/>
          </p:cNvSpPr>
          <p:nvPr/>
        </p:nvSpPr>
        <p:spPr bwMode="auto">
          <a:xfrm>
            <a:off x="6705600" y="604838"/>
            <a:ext cx="1943100" cy="461962"/>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Authenticator</a:t>
            </a:r>
          </a:p>
        </p:txBody>
      </p:sp>
      <p:sp>
        <p:nvSpPr>
          <p:cNvPr id="19468" name="TextBox 27"/>
          <p:cNvSpPr txBox="1">
            <a:spLocks noChangeArrowheads="1"/>
          </p:cNvSpPr>
          <p:nvPr/>
        </p:nvSpPr>
        <p:spPr bwMode="auto">
          <a:xfrm>
            <a:off x="6705600" y="44958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Report Maker</a:t>
            </a:r>
          </a:p>
        </p:txBody>
      </p:sp>
      <p:sp>
        <p:nvSpPr>
          <p:cNvPr id="19469" name="TextBox 30"/>
          <p:cNvSpPr txBox="1">
            <a:spLocks noChangeArrowheads="1"/>
          </p:cNvSpPr>
          <p:nvPr/>
        </p:nvSpPr>
        <p:spPr bwMode="auto">
          <a:xfrm>
            <a:off x="6705600" y="1900238"/>
            <a:ext cx="1943100" cy="461962"/>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Survey Server</a:t>
            </a:r>
          </a:p>
        </p:txBody>
      </p:sp>
      <p:cxnSp>
        <p:nvCxnSpPr>
          <p:cNvPr id="44" name="Shape 43"/>
          <p:cNvCxnSpPr>
            <a:stCxn id="19464" idx="2"/>
            <a:endCxn id="19465" idx="3"/>
          </p:cNvCxnSpPr>
          <p:nvPr/>
        </p:nvCxnSpPr>
        <p:spPr>
          <a:xfrm rot="5400000">
            <a:off x="2220912" y="4451351"/>
            <a:ext cx="4540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45" name="Shape 44"/>
          <p:cNvCxnSpPr>
            <a:stCxn id="19464" idx="2"/>
            <a:endCxn id="19466" idx="3"/>
          </p:cNvCxnSpPr>
          <p:nvPr/>
        </p:nvCxnSpPr>
        <p:spPr>
          <a:xfrm rot="5400000">
            <a:off x="1916112" y="4756151"/>
            <a:ext cx="10636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57" name="Curved Connector 56"/>
          <p:cNvCxnSpPr>
            <a:stCxn id="19462" idx="2"/>
            <a:endCxn id="19464" idx="0"/>
          </p:cNvCxnSpPr>
          <p:nvPr/>
        </p:nvCxnSpPr>
        <p:spPr>
          <a:xfrm rot="5400000">
            <a:off x="2079625" y="3392488"/>
            <a:ext cx="985837" cy="1588"/>
          </a:xfrm>
          <a:prstGeom prst="curvedConnector3">
            <a:avLst>
              <a:gd name="adj1" fmla="val 50000"/>
            </a:avLst>
          </a:prstGeom>
          <a:ln w="254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hape 59"/>
          <p:cNvCxnSpPr>
            <a:stCxn id="19462" idx="2"/>
            <a:endCxn id="19463" idx="3"/>
          </p:cNvCxnSpPr>
          <p:nvPr/>
        </p:nvCxnSpPr>
        <p:spPr>
          <a:xfrm rot="5400000">
            <a:off x="2182812" y="3041651"/>
            <a:ext cx="5302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79" name="Curved Connector 78"/>
          <p:cNvCxnSpPr>
            <a:stCxn id="19469" idx="2"/>
            <a:endCxn id="19468" idx="0"/>
          </p:cNvCxnSpPr>
          <p:nvPr/>
        </p:nvCxnSpPr>
        <p:spPr>
          <a:xfrm rot="5400000">
            <a:off x="6611144" y="3429794"/>
            <a:ext cx="2133600" cy="1588"/>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8" name="Curved Connector 87"/>
          <p:cNvCxnSpPr>
            <a:stCxn id="19467" idx="2"/>
            <a:endCxn id="19469" idx="0"/>
          </p:cNvCxnSpPr>
          <p:nvPr/>
        </p:nvCxnSpPr>
        <p:spPr>
          <a:xfrm rot="5400000">
            <a:off x="7260431" y="1483519"/>
            <a:ext cx="835025" cy="1588"/>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0" name="Curved Connector 89"/>
          <p:cNvCxnSpPr>
            <a:stCxn id="19467" idx="1"/>
            <a:endCxn id="19462" idx="3"/>
          </p:cNvCxnSpPr>
          <p:nvPr/>
        </p:nvCxnSpPr>
        <p:spPr>
          <a:xfrm rot="10800000" flipV="1">
            <a:off x="3543300" y="836613"/>
            <a:ext cx="3162300" cy="1831975"/>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2" name="Curved Connector 91"/>
          <p:cNvCxnSpPr>
            <a:stCxn id="19478" idx="1"/>
            <a:endCxn id="19464" idx="3"/>
          </p:cNvCxnSpPr>
          <p:nvPr/>
        </p:nvCxnSpPr>
        <p:spPr>
          <a:xfrm rot="10800000" flipV="1">
            <a:off x="3543300" y="2744788"/>
            <a:ext cx="1943100" cy="1371600"/>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9478" name="TextBox 96"/>
          <p:cNvSpPr txBox="1">
            <a:spLocks noChangeArrowheads="1"/>
          </p:cNvSpPr>
          <p:nvPr/>
        </p:nvSpPr>
        <p:spPr bwMode="auto">
          <a:xfrm>
            <a:off x="5486400" y="25146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Question loader</a:t>
            </a:r>
            <a:endParaRPr lang="en-US">
              <a:latin typeface="Calibri" charset="0"/>
            </a:endParaRPr>
          </a:p>
        </p:txBody>
      </p:sp>
      <p:cxnSp>
        <p:nvCxnSpPr>
          <p:cNvPr id="99" name="Shape 98"/>
          <p:cNvCxnSpPr>
            <a:stCxn id="19469" idx="2"/>
            <a:endCxn id="19478" idx="3"/>
          </p:cNvCxnSpPr>
          <p:nvPr/>
        </p:nvCxnSpPr>
        <p:spPr>
          <a:xfrm rot="5400000">
            <a:off x="7362031" y="2429669"/>
            <a:ext cx="382588"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19480" name="TextBox 99"/>
          <p:cNvSpPr txBox="1">
            <a:spLocks noChangeArrowheads="1"/>
          </p:cNvSpPr>
          <p:nvPr/>
        </p:nvSpPr>
        <p:spPr bwMode="auto">
          <a:xfrm>
            <a:off x="5486400" y="30480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Skip logic module</a:t>
            </a:r>
            <a:endParaRPr lang="en-US">
              <a:latin typeface="Calibri" charset="0"/>
            </a:endParaRPr>
          </a:p>
        </p:txBody>
      </p:sp>
      <p:sp>
        <p:nvSpPr>
          <p:cNvPr id="19481" name="TextBox 107"/>
          <p:cNvSpPr txBox="1">
            <a:spLocks noChangeArrowheads="1"/>
          </p:cNvSpPr>
          <p:nvPr/>
        </p:nvSpPr>
        <p:spPr bwMode="auto">
          <a:xfrm>
            <a:off x="5486400" y="35814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Answer storer</a:t>
            </a:r>
            <a:endParaRPr lang="en-US">
              <a:latin typeface="Calibri" charset="0"/>
            </a:endParaRPr>
          </a:p>
        </p:txBody>
      </p:sp>
      <p:sp>
        <p:nvSpPr>
          <p:cNvPr id="19482" name="TextBox 110"/>
          <p:cNvSpPr txBox="1">
            <a:spLocks noChangeArrowheads="1"/>
          </p:cNvSpPr>
          <p:nvPr/>
        </p:nvSpPr>
        <p:spPr bwMode="auto">
          <a:xfrm>
            <a:off x="5486400" y="50292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Data loader</a:t>
            </a:r>
            <a:endParaRPr lang="en-US">
              <a:latin typeface="Calibri" charset="0"/>
            </a:endParaRPr>
          </a:p>
        </p:txBody>
      </p:sp>
      <p:cxnSp>
        <p:nvCxnSpPr>
          <p:cNvPr id="113" name="Shape 112"/>
          <p:cNvCxnSpPr>
            <a:stCxn id="19469" idx="2"/>
            <a:endCxn id="19480" idx="3"/>
          </p:cNvCxnSpPr>
          <p:nvPr/>
        </p:nvCxnSpPr>
        <p:spPr>
          <a:xfrm rot="5400000">
            <a:off x="7095331" y="2696369"/>
            <a:ext cx="915988"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115" name="Shape 114"/>
          <p:cNvCxnSpPr>
            <a:stCxn id="19469" idx="2"/>
            <a:endCxn id="19481" idx="3"/>
          </p:cNvCxnSpPr>
          <p:nvPr/>
        </p:nvCxnSpPr>
        <p:spPr>
          <a:xfrm rot="5400000">
            <a:off x="6828631" y="2963069"/>
            <a:ext cx="1449388"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117" name="Shape 116"/>
          <p:cNvCxnSpPr>
            <a:stCxn id="19468" idx="2"/>
            <a:endCxn id="19482" idx="3"/>
          </p:cNvCxnSpPr>
          <p:nvPr/>
        </p:nvCxnSpPr>
        <p:spPr>
          <a:xfrm rot="5400000">
            <a:off x="7402512" y="4984751"/>
            <a:ext cx="3016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19486" name="TextBox 117"/>
          <p:cNvSpPr txBox="1">
            <a:spLocks noChangeArrowheads="1"/>
          </p:cNvSpPr>
          <p:nvPr/>
        </p:nvSpPr>
        <p:spPr bwMode="auto">
          <a:xfrm>
            <a:off x="5486400" y="55626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Calculation module</a:t>
            </a:r>
            <a:endParaRPr lang="en-US">
              <a:latin typeface="Calibri" charset="0"/>
            </a:endParaRPr>
          </a:p>
        </p:txBody>
      </p:sp>
      <p:cxnSp>
        <p:nvCxnSpPr>
          <p:cNvPr id="120" name="Shape 119"/>
          <p:cNvCxnSpPr>
            <a:stCxn id="19468" idx="2"/>
            <a:endCxn id="19486" idx="3"/>
          </p:cNvCxnSpPr>
          <p:nvPr/>
        </p:nvCxnSpPr>
        <p:spPr>
          <a:xfrm rot="5400000">
            <a:off x="7135812" y="5251451"/>
            <a:ext cx="8350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19488" name="TextBox 120"/>
          <p:cNvSpPr txBox="1">
            <a:spLocks noChangeArrowheads="1"/>
          </p:cNvSpPr>
          <p:nvPr/>
        </p:nvSpPr>
        <p:spPr bwMode="auto">
          <a:xfrm>
            <a:off x="5486400" y="60960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Printer controller</a:t>
            </a:r>
            <a:endParaRPr lang="en-US">
              <a:latin typeface="Calibri" charset="0"/>
            </a:endParaRPr>
          </a:p>
        </p:txBody>
      </p:sp>
      <p:cxnSp>
        <p:nvCxnSpPr>
          <p:cNvPr id="123" name="Shape 122"/>
          <p:cNvCxnSpPr>
            <a:stCxn id="19468" idx="2"/>
            <a:endCxn id="19488" idx="3"/>
          </p:cNvCxnSpPr>
          <p:nvPr/>
        </p:nvCxnSpPr>
        <p:spPr>
          <a:xfrm rot="5400000">
            <a:off x="6869112" y="5518151"/>
            <a:ext cx="13684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130" name="Curved Connector 129"/>
          <p:cNvCxnSpPr>
            <a:stCxn id="19481" idx="1"/>
            <a:endCxn id="19464" idx="3"/>
          </p:cNvCxnSpPr>
          <p:nvPr/>
        </p:nvCxnSpPr>
        <p:spPr>
          <a:xfrm rot="10800000" flipV="1">
            <a:off x="3543300" y="3811588"/>
            <a:ext cx="1943100" cy="304800"/>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3" name="Curved Connector 132"/>
          <p:cNvCxnSpPr>
            <a:stCxn id="19482" idx="1"/>
            <a:endCxn id="19464" idx="3"/>
          </p:cNvCxnSpPr>
          <p:nvPr/>
        </p:nvCxnSpPr>
        <p:spPr>
          <a:xfrm rot="10800000">
            <a:off x="3543300" y="4116388"/>
            <a:ext cx="1943100" cy="1143000"/>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060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500"/>
                                        <p:tgtEl>
                                          <p:spTgt spid="1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6"/>
                                        </p:tgtEl>
                                        <p:attrNameLst>
                                          <p:attrName>style.visibility</p:attrName>
                                        </p:attrNameLst>
                                      </p:cBhvr>
                                      <p:to>
                                        <p:strVal val="visible"/>
                                      </p:to>
                                    </p:set>
                                    <p:animEffect transition="in" filter="fade">
                                      <p:cBhvr>
                                        <p:cTn id="13" dur="500"/>
                                        <p:tgtEl>
                                          <p:spTgt spid="1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5"/>
                                        </p:tgtEl>
                                        <p:attrNameLst>
                                          <p:attrName>style.visibility</p:attrName>
                                        </p:attrNameLst>
                                      </p:cBhvr>
                                      <p:to>
                                        <p:strVal val="visible"/>
                                      </p:to>
                                    </p:set>
                                    <p:animEffect transition="in" filter="fade">
                                      <p:cBhvr>
                                        <p:cTn id="16"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7" grpId="0" animBg="1"/>
      <p:bldP spid="126" grpId="0" animBg="1"/>
      <p:bldP spid="1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0"/>
            <a:ext cx="3276600" cy="2015067"/>
          </a:xfrm>
          <a:ln>
            <a:miter lim="800000"/>
            <a:headEnd/>
            <a:tailEnd/>
          </a:ln>
        </p:spPr>
        <p:txBody>
          <a:bodyPr/>
          <a:lstStyle/>
          <a:p>
            <a:pPr eaLnBrk="1" hangingPunct="1"/>
            <a:r>
              <a:rPr lang="en-US" dirty="0">
                <a:latin typeface="Calibri" charset="0"/>
              </a:rPr>
              <a:t>Coupling reduces maintainability</a:t>
            </a:r>
          </a:p>
        </p:txBody>
      </p:sp>
      <p:sp>
        <p:nvSpPr>
          <p:cNvPr id="22530" name="Content Placeholder 2"/>
          <p:cNvSpPr>
            <a:spLocks noGrp="1"/>
          </p:cNvSpPr>
          <p:nvPr>
            <p:ph idx="1"/>
          </p:nvPr>
        </p:nvSpPr>
        <p:spPr>
          <a:xfrm>
            <a:off x="3623733" y="59262"/>
            <a:ext cx="5080000" cy="6671733"/>
          </a:xfrm>
        </p:spPr>
        <p:txBody>
          <a:bodyPr/>
          <a:lstStyle/>
          <a:p>
            <a:pPr eaLnBrk="1" hangingPunct="1"/>
            <a:r>
              <a:rPr lang="en-US" sz="2400" dirty="0">
                <a:latin typeface="Calibri" charset="0"/>
              </a:rPr>
              <a:t>Levels of coupling</a:t>
            </a:r>
            <a:br>
              <a:rPr lang="en-US" sz="2400" dirty="0">
                <a:latin typeface="Calibri" charset="0"/>
              </a:rPr>
            </a:br>
            <a:r>
              <a:rPr lang="en-US" sz="2400" dirty="0">
                <a:latin typeface="Calibri" charset="0"/>
              </a:rPr>
              <a:t>A and B are different modules…</a:t>
            </a:r>
          </a:p>
          <a:p>
            <a:pPr lvl="1" eaLnBrk="1" hangingPunct="1"/>
            <a:r>
              <a:rPr lang="en-US" sz="2400" dirty="0">
                <a:solidFill>
                  <a:srgbClr val="595959"/>
                </a:solidFill>
                <a:latin typeface="Calibri" charset="0"/>
              </a:rPr>
              <a:t>Content coupling (worst)</a:t>
            </a:r>
          </a:p>
          <a:p>
            <a:pPr lvl="2" eaLnBrk="1" hangingPunct="1"/>
            <a:r>
              <a:rPr lang="en-US" dirty="0">
                <a:solidFill>
                  <a:srgbClr val="595959"/>
                </a:solidFill>
                <a:latin typeface="Calibri" charset="0"/>
              </a:rPr>
              <a:t>A modifies B</a:t>
            </a:r>
          </a:p>
          <a:p>
            <a:pPr lvl="1" eaLnBrk="1" hangingPunct="1"/>
            <a:r>
              <a:rPr lang="en-US" sz="2400" dirty="0">
                <a:solidFill>
                  <a:srgbClr val="595959"/>
                </a:solidFill>
                <a:latin typeface="Calibri" charset="0"/>
              </a:rPr>
              <a:t>Common coupling</a:t>
            </a:r>
          </a:p>
          <a:p>
            <a:pPr lvl="2" eaLnBrk="1" hangingPunct="1"/>
            <a:r>
              <a:rPr lang="en-US" dirty="0">
                <a:solidFill>
                  <a:srgbClr val="595959"/>
                </a:solidFill>
                <a:latin typeface="Calibri" charset="0"/>
              </a:rPr>
              <a:t>A and B both read/write the same data</a:t>
            </a:r>
          </a:p>
          <a:p>
            <a:pPr lvl="1" eaLnBrk="1" hangingPunct="1"/>
            <a:r>
              <a:rPr lang="en-US" sz="2400" dirty="0">
                <a:solidFill>
                  <a:srgbClr val="595959"/>
                </a:solidFill>
                <a:latin typeface="Calibri" charset="0"/>
              </a:rPr>
              <a:t>Control coupling</a:t>
            </a:r>
          </a:p>
          <a:p>
            <a:pPr lvl="2" eaLnBrk="1" hangingPunct="1"/>
            <a:r>
              <a:rPr lang="en-US" dirty="0">
                <a:solidFill>
                  <a:srgbClr val="595959"/>
                </a:solidFill>
                <a:latin typeface="Calibri" charset="0"/>
              </a:rPr>
              <a:t>A calls B</a:t>
            </a:r>
          </a:p>
          <a:p>
            <a:pPr lvl="1" eaLnBrk="1" hangingPunct="1"/>
            <a:r>
              <a:rPr lang="en-US" sz="2400" dirty="0">
                <a:solidFill>
                  <a:srgbClr val="595959"/>
                </a:solidFill>
                <a:latin typeface="Calibri" charset="0"/>
              </a:rPr>
              <a:t>Stamp coupling</a:t>
            </a:r>
          </a:p>
          <a:p>
            <a:pPr lvl="2" eaLnBrk="1" hangingPunct="1"/>
            <a:r>
              <a:rPr lang="en-US" dirty="0">
                <a:solidFill>
                  <a:srgbClr val="595959"/>
                </a:solidFill>
                <a:latin typeface="Calibri" charset="0"/>
              </a:rPr>
              <a:t>A provides structured data to B</a:t>
            </a:r>
          </a:p>
          <a:p>
            <a:pPr lvl="1" eaLnBrk="1" hangingPunct="1"/>
            <a:r>
              <a:rPr lang="en-US" sz="2400" dirty="0">
                <a:solidFill>
                  <a:srgbClr val="595959"/>
                </a:solidFill>
                <a:latin typeface="Calibri" charset="0"/>
              </a:rPr>
              <a:t>Data coupling</a:t>
            </a:r>
          </a:p>
          <a:p>
            <a:pPr lvl="2" eaLnBrk="1" hangingPunct="1"/>
            <a:r>
              <a:rPr lang="en-US" dirty="0">
                <a:solidFill>
                  <a:srgbClr val="595959"/>
                </a:solidFill>
                <a:latin typeface="Calibri" charset="0"/>
              </a:rPr>
              <a:t>A provides unstructured data to B</a:t>
            </a:r>
          </a:p>
          <a:p>
            <a:pPr lvl="1" eaLnBrk="1" hangingPunct="1"/>
            <a:r>
              <a:rPr lang="en-US" sz="2400" dirty="0">
                <a:solidFill>
                  <a:srgbClr val="595959"/>
                </a:solidFill>
                <a:latin typeface="Calibri" charset="0"/>
              </a:rPr>
              <a:t>Uncoupled (best)</a:t>
            </a:r>
          </a:p>
          <a:p>
            <a:pPr lvl="2" eaLnBrk="1" hangingPunct="1"/>
            <a:r>
              <a:rPr lang="en-US" dirty="0">
                <a:solidFill>
                  <a:srgbClr val="595959"/>
                </a:solidFill>
                <a:latin typeface="Calibri" charset="0"/>
              </a:rPr>
              <a:t>None of the above</a:t>
            </a:r>
          </a:p>
        </p:txBody>
      </p:sp>
      <p:sp>
        <p:nvSpPr>
          <p:cNvPr id="38" name="TextBox 37"/>
          <p:cNvSpPr txBox="1"/>
          <p:nvPr/>
        </p:nvSpPr>
        <p:spPr>
          <a:xfrm>
            <a:off x="152400" y="2209800"/>
            <a:ext cx="2667000" cy="923925"/>
          </a:xfrm>
          <a:prstGeom prst="rect">
            <a:avLst/>
          </a:prstGeom>
          <a:noFill/>
        </p:spPr>
        <p:txBody>
          <a:bodyPr>
            <a:spAutoFit/>
          </a:bodyPr>
          <a:lstStyle/>
          <a:p>
            <a:pPr marL="0" lvl="1" algn="ctr" fontAlgn="auto">
              <a:spcBef>
                <a:spcPts val="0"/>
              </a:spcBef>
              <a:spcAft>
                <a:spcPts val="0"/>
              </a:spcAft>
              <a:defRPr/>
            </a:pPr>
            <a:r>
              <a:rPr lang="en-US" dirty="0">
                <a:solidFill>
                  <a:schemeClr val="tx1">
                    <a:lumMod val="85000"/>
                    <a:lumOff val="15000"/>
                  </a:schemeClr>
                </a:solidFill>
                <a:latin typeface="+mn-lt"/>
                <a:ea typeface="+mn-ea"/>
                <a:cs typeface="+mn-cs"/>
              </a:rPr>
              <a:t>If A and B are coupled, then modifying A may require modifying B.</a:t>
            </a:r>
            <a:endParaRPr lang="en-US" dirty="0">
              <a:latin typeface="+mn-lt"/>
              <a:ea typeface="+mn-ea"/>
              <a:cs typeface="+mn-cs"/>
            </a:endParaRPr>
          </a:p>
        </p:txBody>
      </p:sp>
      <p:sp>
        <p:nvSpPr>
          <p:cNvPr id="40" name="5-Point Star 39"/>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228600" y="5715000"/>
            <a:ext cx="2667000" cy="923925"/>
          </a:xfrm>
          <a:prstGeom prst="rect">
            <a:avLst/>
          </a:prstGeom>
          <a:noFill/>
        </p:spPr>
        <p:txBody>
          <a:bodyPr>
            <a:spAutoFit/>
          </a:bodyPr>
          <a:lstStyle/>
          <a:p>
            <a:pPr marL="0" lvl="1" algn="ctr" fontAlgn="auto">
              <a:spcBef>
                <a:spcPts val="0"/>
              </a:spcBef>
              <a:spcAft>
                <a:spcPts val="0"/>
              </a:spcAft>
              <a:defRPr/>
            </a:pPr>
            <a:r>
              <a:rPr lang="en-US" dirty="0">
                <a:solidFill>
                  <a:schemeClr val="tx1">
                    <a:lumMod val="85000"/>
                    <a:lumOff val="15000"/>
                  </a:schemeClr>
                </a:solidFill>
                <a:latin typeface="+mn-lt"/>
                <a:ea typeface="+mn-ea"/>
                <a:cs typeface="+mn-cs"/>
              </a:rPr>
              <a:t>If two forms of coupling apply, then choose the one higher in the list.</a:t>
            </a:r>
            <a:endParaRPr lang="en-US" dirty="0">
              <a:latin typeface="+mn-lt"/>
              <a:ea typeface="+mn-ea"/>
              <a:cs typeface="+mn-cs"/>
            </a:endParaRPr>
          </a:p>
        </p:txBody>
      </p:sp>
    </p:spTree>
    <p:extLst>
      <p:ext uri="{BB962C8B-B14F-4D97-AF65-F5344CB8AC3E}">
        <p14:creationId xmlns:p14="http://schemas.microsoft.com/office/powerpoint/2010/main" val="39309110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76200" y="0"/>
            <a:ext cx="2954867" cy="1989667"/>
          </a:xfrm>
          <a:ln>
            <a:miter lim="800000"/>
            <a:headEnd/>
            <a:tailEnd/>
          </a:ln>
        </p:spPr>
        <p:txBody>
          <a:bodyPr/>
          <a:lstStyle/>
          <a:p>
            <a:pPr eaLnBrk="1" hangingPunct="1"/>
            <a:r>
              <a:rPr lang="en-US" dirty="0">
                <a:latin typeface="Calibri" charset="0"/>
              </a:rPr>
              <a:t>Inter-package coupling</a:t>
            </a:r>
          </a:p>
        </p:txBody>
      </p:sp>
      <p:sp>
        <p:nvSpPr>
          <p:cNvPr id="23554" name="TextBox 7"/>
          <p:cNvSpPr txBox="1">
            <a:spLocks noChangeArrowheads="1"/>
          </p:cNvSpPr>
          <p:nvPr/>
        </p:nvSpPr>
        <p:spPr bwMode="auto">
          <a:xfrm>
            <a:off x="1600200" y="24384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Counselee Rec.</a:t>
            </a:r>
          </a:p>
        </p:txBody>
      </p:sp>
      <p:sp>
        <p:nvSpPr>
          <p:cNvPr id="23555" name="TextBox 8"/>
          <p:cNvSpPr txBox="1">
            <a:spLocks noChangeArrowheads="1"/>
          </p:cNvSpPr>
          <p:nvPr/>
        </p:nvSpPr>
        <p:spPr bwMode="auto">
          <a:xfrm>
            <a:off x="381000" y="32004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Counselor Rec.</a:t>
            </a:r>
          </a:p>
        </p:txBody>
      </p:sp>
      <p:sp>
        <p:nvSpPr>
          <p:cNvPr id="23556" name="TextBox 9"/>
          <p:cNvSpPr txBox="1">
            <a:spLocks noChangeArrowheads="1"/>
          </p:cNvSpPr>
          <p:nvPr/>
        </p:nvSpPr>
        <p:spPr bwMode="auto">
          <a:xfrm>
            <a:off x="1600200" y="38862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Survey Instance</a:t>
            </a:r>
          </a:p>
        </p:txBody>
      </p:sp>
      <p:sp>
        <p:nvSpPr>
          <p:cNvPr id="23557" name="TextBox 10"/>
          <p:cNvSpPr txBox="1">
            <a:spLocks noChangeArrowheads="1"/>
          </p:cNvSpPr>
          <p:nvPr/>
        </p:nvSpPr>
        <p:spPr bwMode="auto">
          <a:xfrm>
            <a:off x="381000" y="45720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Questions</a:t>
            </a:r>
          </a:p>
        </p:txBody>
      </p:sp>
      <p:sp>
        <p:nvSpPr>
          <p:cNvPr id="23558" name="TextBox 11"/>
          <p:cNvSpPr txBox="1">
            <a:spLocks noChangeArrowheads="1"/>
          </p:cNvSpPr>
          <p:nvPr/>
        </p:nvSpPr>
        <p:spPr bwMode="auto">
          <a:xfrm>
            <a:off x="381000" y="51816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Answers</a:t>
            </a:r>
          </a:p>
        </p:txBody>
      </p:sp>
      <p:sp>
        <p:nvSpPr>
          <p:cNvPr id="23559" name="TextBox 12"/>
          <p:cNvSpPr txBox="1">
            <a:spLocks noChangeArrowheads="1"/>
          </p:cNvSpPr>
          <p:nvPr/>
        </p:nvSpPr>
        <p:spPr bwMode="auto">
          <a:xfrm>
            <a:off x="6705600" y="604838"/>
            <a:ext cx="1943100" cy="461962"/>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Authenticator</a:t>
            </a:r>
          </a:p>
        </p:txBody>
      </p:sp>
      <p:sp>
        <p:nvSpPr>
          <p:cNvPr id="23560" name="TextBox 13"/>
          <p:cNvSpPr txBox="1">
            <a:spLocks noChangeArrowheads="1"/>
          </p:cNvSpPr>
          <p:nvPr/>
        </p:nvSpPr>
        <p:spPr bwMode="auto">
          <a:xfrm>
            <a:off x="6705600" y="44958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Report Maker</a:t>
            </a:r>
          </a:p>
        </p:txBody>
      </p:sp>
      <p:sp>
        <p:nvSpPr>
          <p:cNvPr id="23561" name="TextBox 14"/>
          <p:cNvSpPr txBox="1">
            <a:spLocks noChangeArrowheads="1"/>
          </p:cNvSpPr>
          <p:nvPr/>
        </p:nvSpPr>
        <p:spPr bwMode="auto">
          <a:xfrm>
            <a:off x="6705600" y="1900238"/>
            <a:ext cx="1943100" cy="461962"/>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Survey server</a:t>
            </a:r>
          </a:p>
        </p:txBody>
      </p:sp>
      <p:cxnSp>
        <p:nvCxnSpPr>
          <p:cNvPr id="16" name="Shape 15"/>
          <p:cNvCxnSpPr>
            <a:stCxn id="23556" idx="2"/>
            <a:endCxn id="23557" idx="3"/>
          </p:cNvCxnSpPr>
          <p:nvPr/>
        </p:nvCxnSpPr>
        <p:spPr>
          <a:xfrm rot="5400000">
            <a:off x="2220912" y="4451351"/>
            <a:ext cx="4540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17" name="Shape 16"/>
          <p:cNvCxnSpPr>
            <a:stCxn id="23556" idx="2"/>
            <a:endCxn id="23558" idx="3"/>
          </p:cNvCxnSpPr>
          <p:nvPr/>
        </p:nvCxnSpPr>
        <p:spPr>
          <a:xfrm rot="5400000">
            <a:off x="1916112" y="4756151"/>
            <a:ext cx="10636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18" name="Curved Connector 17"/>
          <p:cNvCxnSpPr>
            <a:stCxn id="23554" idx="2"/>
            <a:endCxn id="23556" idx="0"/>
          </p:cNvCxnSpPr>
          <p:nvPr/>
        </p:nvCxnSpPr>
        <p:spPr>
          <a:xfrm rot="5400000">
            <a:off x="2079625" y="3392488"/>
            <a:ext cx="985837" cy="1588"/>
          </a:xfrm>
          <a:prstGeom prst="curved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cxnSp>
        <p:nvCxnSpPr>
          <p:cNvPr id="19" name="Shape 18"/>
          <p:cNvCxnSpPr>
            <a:stCxn id="23554" idx="2"/>
            <a:endCxn id="23555" idx="3"/>
          </p:cNvCxnSpPr>
          <p:nvPr/>
        </p:nvCxnSpPr>
        <p:spPr>
          <a:xfrm rot="5400000">
            <a:off x="2182812" y="3041651"/>
            <a:ext cx="5302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20" name="Curved Connector 19"/>
          <p:cNvCxnSpPr>
            <a:stCxn id="23561" idx="2"/>
            <a:endCxn id="23560" idx="0"/>
          </p:cNvCxnSpPr>
          <p:nvPr/>
        </p:nvCxnSpPr>
        <p:spPr>
          <a:xfrm rot="5400000">
            <a:off x="6611144" y="3429794"/>
            <a:ext cx="2133600" cy="1588"/>
          </a:xfrm>
          <a:prstGeom prst="curvedConnector3">
            <a:avLst>
              <a:gd name="adj1" fmla="val 50000"/>
            </a:avLst>
          </a:prstGeom>
          <a:ln w="50800"/>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23559" idx="2"/>
            <a:endCxn id="23561" idx="0"/>
          </p:cNvCxnSpPr>
          <p:nvPr/>
        </p:nvCxnSpPr>
        <p:spPr>
          <a:xfrm rot="5400000">
            <a:off x="7260431" y="1483519"/>
            <a:ext cx="835025" cy="1588"/>
          </a:xfrm>
          <a:prstGeom prst="curvedConnector3">
            <a:avLst>
              <a:gd name="adj1" fmla="val 50000"/>
            </a:avLst>
          </a:prstGeom>
          <a:ln w="50800"/>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23559" idx="1"/>
            <a:endCxn id="23554" idx="3"/>
          </p:cNvCxnSpPr>
          <p:nvPr/>
        </p:nvCxnSpPr>
        <p:spPr>
          <a:xfrm rot="10800000" flipV="1">
            <a:off x="3543300" y="836613"/>
            <a:ext cx="3162300" cy="1831975"/>
          </a:xfrm>
          <a:prstGeom prst="curvedConnector3">
            <a:avLst>
              <a:gd name="adj1" fmla="val 50000"/>
            </a:avLst>
          </a:prstGeom>
          <a:ln w="50800"/>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23571" idx="1"/>
            <a:endCxn id="23556" idx="3"/>
          </p:cNvCxnSpPr>
          <p:nvPr/>
        </p:nvCxnSpPr>
        <p:spPr>
          <a:xfrm rot="10800000" flipV="1">
            <a:off x="3543300" y="2744788"/>
            <a:ext cx="1943100" cy="1371600"/>
          </a:xfrm>
          <a:prstGeom prst="curvedConnector3">
            <a:avLst>
              <a:gd name="adj1" fmla="val 50000"/>
            </a:avLst>
          </a:prstGeom>
          <a:ln w="50800"/>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23575" idx="1"/>
            <a:endCxn id="23556" idx="3"/>
          </p:cNvCxnSpPr>
          <p:nvPr/>
        </p:nvCxnSpPr>
        <p:spPr>
          <a:xfrm rot="10800000">
            <a:off x="3543300" y="4116388"/>
            <a:ext cx="1943100" cy="1143000"/>
          </a:xfrm>
          <a:prstGeom prst="curvedConnector3">
            <a:avLst>
              <a:gd name="adj1" fmla="val 50000"/>
            </a:avLst>
          </a:prstGeom>
          <a:ln w="50800"/>
        </p:spPr>
        <p:style>
          <a:lnRef idx="1">
            <a:schemeClr val="accent1"/>
          </a:lnRef>
          <a:fillRef idx="0">
            <a:schemeClr val="accent1"/>
          </a:fillRef>
          <a:effectRef idx="0">
            <a:schemeClr val="accent1"/>
          </a:effectRef>
          <a:fontRef idx="minor">
            <a:schemeClr val="tx1"/>
          </a:fontRef>
        </p:style>
      </p:cxnSp>
      <p:sp>
        <p:nvSpPr>
          <p:cNvPr id="23571" name="TextBox 24"/>
          <p:cNvSpPr txBox="1">
            <a:spLocks noChangeArrowheads="1"/>
          </p:cNvSpPr>
          <p:nvPr/>
        </p:nvSpPr>
        <p:spPr bwMode="auto">
          <a:xfrm>
            <a:off x="5486400" y="25146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Question loader</a:t>
            </a:r>
            <a:endParaRPr lang="en-US">
              <a:latin typeface="Calibri" charset="0"/>
            </a:endParaRPr>
          </a:p>
        </p:txBody>
      </p:sp>
      <p:cxnSp>
        <p:nvCxnSpPr>
          <p:cNvPr id="26" name="Shape 25"/>
          <p:cNvCxnSpPr>
            <a:stCxn id="23561" idx="2"/>
            <a:endCxn id="23571" idx="3"/>
          </p:cNvCxnSpPr>
          <p:nvPr/>
        </p:nvCxnSpPr>
        <p:spPr>
          <a:xfrm rot="5400000">
            <a:off x="7362031" y="2429669"/>
            <a:ext cx="382588"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23573" name="TextBox 26"/>
          <p:cNvSpPr txBox="1">
            <a:spLocks noChangeArrowheads="1"/>
          </p:cNvSpPr>
          <p:nvPr/>
        </p:nvSpPr>
        <p:spPr bwMode="auto">
          <a:xfrm>
            <a:off x="5486400" y="30480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Skip logic module</a:t>
            </a:r>
            <a:endParaRPr lang="en-US">
              <a:latin typeface="Calibri" charset="0"/>
            </a:endParaRPr>
          </a:p>
        </p:txBody>
      </p:sp>
      <p:sp>
        <p:nvSpPr>
          <p:cNvPr id="23574" name="TextBox 27"/>
          <p:cNvSpPr txBox="1">
            <a:spLocks noChangeArrowheads="1"/>
          </p:cNvSpPr>
          <p:nvPr/>
        </p:nvSpPr>
        <p:spPr bwMode="auto">
          <a:xfrm>
            <a:off x="5486400" y="36576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Answer storer</a:t>
            </a:r>
            <a:endParaRPr lang="en-US">
              <a:latin typeface="Calibri" charset="0"/>
            </a:endParaRPr>
          </a:p>
        </p:txBody>
      </p:sp>
      <p:sp>
        <p:nvSpPr>
          <p:cNvPr id="23575" name="TextBox 28"/>
          <p:cNvSpPr txBox="1">
            <a:spLocks noChangeArrowheads="1"/>
          </p:cNvSpPr>
          <p:nvPr/>
        </p:nvSpPr>
        <p:spPr bwMode="auto">
          <a:xfrm>
            <a:off x="5486400" y="50292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Data loader</a:t>
            </a:r>
            <a:endParaRPr lang="en-US">
              <a:latin typeface="Calibri" charset="0"/>
            </a:endParaRPr>
          </a:p>
        </p:txBody>
      </p:sp>
      <p:cxnSp>
        <p:nvCxnSpPr>
          <p:cNvPr id="30" name="Shape 29"/>
          <p:cNvCxnSpPr>
            <a:stCxn id="23561" idx="2"/>
            <a:endCxn id="23573" idx="3"/>
          </p:cNvCxnSpPr>
          <p:nvPr/>
        </p:nvCxnSpPr>
        <p:spPr>
          <a:xfrm rot="5400000">
            <a:off x="7095331" y="2696369"/>
            <a:ext cx="915988"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31" name="Shape 30"/>
          <p:cNvCxnSpPr>
            <a:stCxn id="23561" idx="2"/>
            <a:endCxn id="23574" idx="3"/>
          </p:cNvCxnSpPr>
          <p:nvPr/>
        </p:nvCxnSpPr>
        <p:spPr>
          <a:xfrm rot="5400000">
            <a:off x="6790531" y="3001169"/>
            <a:ext cx="1525588"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32" name="Shape 31"/>
          <p:cNvCxnSpPr>
            <a:stCxn id="23560" idx="2"/>
            <a:endCxn id="23575" idx="3"/>
          </p:cNvCxnSpPr>
          <p:nvPr/>
        </p:nvCxnSpPr>
        <p:spPr>
          <a:xfrm rot="5400000">
            <a:off x="7402512" y="4984751"/>
            <a:ext cx="3016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23579" name="TextBox 32"/>
          <p:cNvSpPr txBox="1">
            <a:spLocks noChangeArrowheads="1"/>
          </p:cNvSpPr>
          <p:nvPr/>
        </p:nvSpPr>
        <p:spPr bwMode="auto">
          <a:xfrm>
            <a:off x="5486400" y="55626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Calculation module</a:t>
            </a:r>
            <a:endParaRPr lang="en-US">
              <a:latin typeface="Calibri" charset="0"/>
            </a:endParaRPr>
          </a:p>
        </p:txBody>
      </p:sp>
      <p:cxnSp>
        <p:nvCxnSpPr>
          <p:cNvPr id="34" name="Shape 33"/>
          <p:cNvCxnSpPr>
            <a:stCxn id="23560" idx="2"/>
            <a:endCxn id="23579" idx="3"/>
          </p:cNvCxnSpPr>
          <p:nvPr/>
        </p:nvCxnSpPr>
        <p:spPr>
          <a:xfrm rot="5400000">
            <a:off x="7135812" y="5251451"/>
            <a:ext cx="8350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23581" name="TextBox 34"/>
          <p:cNvSpPr txBox="1">
            <a:spLocks noChangeArrowheads="1"/>
          </p:cNvSpPr>
          <p:nvPr/>
        </p:nvSpPr>
        <p:spPr bwMode="auto">
          <a:xfrm>
            <a:off x="5486400" y="60960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Printer controller</a:t>
            </a:r>
            <a:endParaRPr lang="en-US">
              <a:latin typeface="Calibri" charset="0"/>
            </a:endParaRPr>
          </a:p>
        </p:txBody>
      </p:sp>
      <p:cxnSp>
        <p:nvCxnSpPr>
          <p:cNvPr id="36" name="Shape 35"/>
          <p:cNvCxnSpPr>
            <a:stCxn id="23560" idx="2"/>
            <a:endCxn id="23581" idx="3"/>
          </p:cNvCxnSpPr>
          <p:nvPr/>
        </p:nvCxnSpPr>
        <p:spPr>
          <a:xfrm rot="5400000">
            <a:off x="6869112" y="5518151"/>
            <a:ext cx="13684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6553200" y="228600"/>
            <a:ext cx="2362200" cy="1219200"/>
          </a:xfrm>
          <a:prstGeom prst="roundRect">
            <a:avLst/>
          </a:prstGeom>
          <a:solidFill>
            <a:srgbClr val="FFC000">
              <a:alpha val="8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chemeClr val="tx1"/>
                </a:solidFill>
              </a:rPr>
              <a:t>Authenticator</a:t>
            </a:r>
          </a:p>
        </p:txBody>
      </p:sp>
      <p:sp>
        <p:nvSpPr>
          <p:cNvPr id="7" name="Rounded Rectangle 6"/>
          <p:cNvSpPr/>
          <p:nvPr/>
        </p:nvSpPr>
        <p:spPr>
          <a:xfrm>
            <a:off x="76200" y="2209800"/>
            <a:ext cx="3733800" cy="3733800"/>
          </a:xfrm>
          <a:prstGeom prst="roundRect">
            <a:avLst/>
          </a:prstGeom>
          <a:solidFill>
            <a:srgbClr val="FFC000">
              <a:alpha val="8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chemeClr val="tx1"/>
                </a:solidFill>
              </a:rPr>
              <a:t>Data Records</a:t>
            </a:r>
          </a:p>
        </p:txBody>
      </p:sp>
      <p:sp>
        <p:nvSpPr>
          <p:cNvPr id="37" name="TextBox 36"/>
          <p:cNvSpPr txBox="1"/>
          <p:nvPr/>
        </p:nvSpPr>
        <p:spPr>
          <a:xfrm>
            <a:off x="2895600" y="152400"/>
            <a:ext cx="2009775" cy="2032000"/>
          </a:xfrm>
          <a:prstGeom prst="rect">
            <a:avLst/>
          </a:prstGeom>
          <a:noFill/>
        </p:spPr>
        <p:txBody>
          <a:bodyPr wrap="none">
            <a:spAutoFit/>
          </a:bodyPr>
          <a:lstStyle/>
          <a:p>
            <a:pPr lvl="1" indent="-341313" fontAlgn="auto">
              <a:spcBef>
                <a:spcPts val="0"/>
              </a:spcBef>
              <a:spcAft>
                <a:spcPts val="0"/>
              </a:spcAft>
              <a:defRPr/>
            </a:pPr>
            <a:r>
              <a:rPr lang="en-US" dirty="0">
                <a:solidFill>
                  <a:schemeClr val="tx1">
                    <a:lumMod val="85000"/>
                    <a:lumOff val="15000"/>
                  </a:schemeClr>
                </a:solidFill>
                <a:latin typeface="+mn-lt"/>
                <a:ea typeface="+mn-ea"/>
                <a:cs typeface="+mn-cs"/>
              </a:rPr>
              <a:t>Content coupling</a:t>
            </a:r>
          </a:p>
          <a:p>
            <a:pPr lvl="1" indent="-341313" fontAlgn="auto">
              <a:spcBef>
                <a:spcPts val="0"/>
              </a:spcBef>
              <a:spcAft>
                <a:spcPts val="0"/>
              </a:spcAft>
              <a:defRPr/>
            </a:pPr>
            <a:r>
              <a:rPr lang="en-US" dirty="0">
                <a:solidFill>
                  <a:schemeClr val="tx1">
                    <a:lumMod val="85000"/>
                    <a:lumOff val="15000"/>
                  </a:schemeClr>
                </a:solidFill>
                <a:latin typeface="+mn-lt"/>
                <a:ea typeface="+mn-ea"/>
                <a:cs typeface="+mn-cs"/>
              </a:rPr>
              <a:t>Common coupling</a:t>
            </a:r>
          </a:p>
          <a:p>
            <a:pPr lvl="1" indent="-341313" fontAlgn="auto">
              <a:spcBef>
                <a:spcPts val="0"/>
              </a:spcBef>
              <a:spcAft>
                <a:spcPts val="0"/>
              </a:spcAft>
              <a:defRPr/>
            </a:pPr>
            <a:r>
              <a:rPr lang="en-US" dirty="0">
                <a:solidFill>
                  <a:schemeClr val="tx1">
                    <a:lumMod val="85000"/>
                    <a:lumOff val="15000"/>
                  </a:schemeClr>
                </a:solidFill>
                <a:latin typeface="+mn-lt"/>
                <a:ea typeface="+mn-ea"/>
                <a:cs typeface="+mn-cs"/>
              </a:rPr>
              <a:t>Control coupling</a:t>
            </a:r>
          </a:p>
          <a:p>
            <a:pPr lvl="1" indent="-341313" fontAlgn="auto">
              <a:spcBef>
                <a:spcPts val="0"/>
              </a:spcBef>
              <a:spcAft>
                <a:spcPts val="0"/>
              </a:spcAft>
              <a:defRPr/>
            </a:pPr>
            <a:r>
              <a:rPr lang="en-US" dirty="0">
                <a:solidFill>
                  <a:schemeClr val="tx1">
                    <a:lumMod val="85000"/>
                    <a:lumOff val="15000"/>
                  </a:schemeClr>
                </a:solidFill>
                <a:latin typeface="+mn-lt"/>
                <a:ea typeface="+mn-ea"/>
                <a:cs typeface="+mn-cs"/>
              </a:rPr>
              <a:t>Stamp coupling</a:t>
            </a:r>
          </a:p>
          <a:p>
            <a:pPr lvl="1" indent="-341313" fontAlgn="auto">
              <a:spcBef>
                <a:spcPts val="0"/>
              </a:spcBef>
              <a:spcAft>
                <a:spcPts val="0"/>
              </a:spcAft>
              <a:defRPr/>
            </a:pPr>
            <a:r>
              <a:rPr lang="en-US" dirty="0">
                <a:solidFill>
                  <a:schemeClr val="tx1">
                    <a:lumMod val="85000"/>
                    <a:lumOff val="15000"/>
                  </a:schemeClr>
                </a:solidFill>
                <a:latin typeface="+mn-lt"/>
                <a:ea typeface="+mn-ea"/>
                <a:cs typeface="+mn-cs"/>
              </a:rPr>
              <a:t>Data coupling</a:t>
            </a:r>
          </a:p>
          <a:p>
            <a:pPr lvl="1" indent="-341313" fontAlgn="auto">
              <a:spcBef>
                <a:spcPts val="0"/>
              </a:spcBef>
              <a:spcAft>
                <a:spcPts val="0"/>
              </a:spcAft>
              <a:defRPr/>
            </a:pPr>
            <a:r>
              <a:rPr lang="en-US" dirty="0">
                <a:solidFill>
                  <a:schemeClr val="tx1">
                    <a:lumMod val="85000"/>
                    <a:lumOff val="15000"/>
                  </a:schemeClr>
                </a:solidFill>
                <a:latin typeface="+mn-lt"/>
                <a:ea typeface="+mn-ea"/>
                <a:cs typeface="+mn-cs"/>
              </a:rPr>
              <a:t>Uncoupled</a:t>
            </a:r>
          </a:p>
          <a:p>
            <a:pPr fontAlgn="auto">
              <a:spcBef>
                <a:spcPts val="0"/>
              </a:spcBef>
              <a:spcAft>
                <a:spcPts val="0"/>
              </a:spcAft>
              <a:defRPr/>
            </a:pPr>
            <a:endParaRPr lang="en-US" dirty="0">
              <a:latin typeface="+mn-lt"/>
              <a:ea typeface="+mn-ea"/>
              <a:cs typeface="+mn-cs"/>
            </a:endParaRPr>
          </a:p>
        </p:txBody>
      </p:sp>
      <p:cxnSp>
        <p:nvCxnSpPr>
          <p:cNvPr id="39" name="Curved Connector 38"/>
          <p:cNvCxnSpPr>
            <a:stCxn id="23574" idx="1"/>
            <a:endCxn id="7" idx="3"/>
          </p:cNvCxnSpPr>
          <p:nvPr/>
        </p:nvCxnSpPr>
        <p:spPr>
          <a:xfrm rot="10800000" flipV="1">
            <a:off x="3810000" y="3887788"/>
            <a:ext cx="1676400" cy="188912"/>
          </a:xfrm>
          <a:prstGeom prst="curvedConnector3">
            <a:avLst>
              <a:gd name="adj1" fmla="val 50000"/>
            </a:avLst>
          </a:prstGeom>
          <a:ln w="50800"/>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5029200" y="4343400"/>
            <a:ext cx="3962400" cy="2362200"/>
          </a:xfrm>
          <a:prstGeom prst="roundRect">
            <a:avLst/>
          </a:prstGeom>
          <a:solidFill>
            <a:srgbClr val="FFC000">
              <a:alpha val="8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chemeClr val="tx1"/>
                </a:solidFill>
              </a:rPr>
              <a:t>Report Maker</a:t>
            </a:r>
          </a:p>
        </p:txBody>
      </p:sp>
      <p:sp>
        <p:nvSpPr>
          <p:cNvPr id="5" name="Rounded Rectangle 4"/>
          <p:cNvSpPr/>
          <p:nvPr/>
        </p:nvSpPr>
        <p:spPr>
          <a:xfrm>
            <a:off x="5257800" y="1676400"/>
            <a:ext cx="3581400" cy="2514600"/>
          </a:xfrm>
          <a:prstGeom prst="roundRect">
            <a:avLst/>
          </a:prstGeom>
          <a:solidFill>
            <a:srgbClr val="FFC000">
              <a:alpha val="88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chemeClr val="tx1"/>
                </a:solidFill>
              </a:rPr>
              <a:t>Survey Server</a:t>
            </a:r>
          </a:p>
        </p:txBody>
      </p:sp>
    </p:spTree>
    <p:extLst>
      <p:ext uri="{BB962C8B-B14F-4D97-AF65-F5344CB8AC3E}">
        <p14:creationId xmlns:p14="http://schemas.microsoft.com/office/powerpoint/2010/main" val="39843485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52399" y="0"/>
            <a:ext cx="3454401" cy="2209800"/>
          </a:xfrm>
          <a:ln>
            <a:miter lim="800000"/>
            <a:headEnd/>
            <a:tailEnd/>
          </a:ln>
        </p:spPr>
        <p:txBody>
          <a:bodyPr/>
          <a:lstStyle/>
          <a:p>
            <a:pPr eaLnBrk="1" hangingPunct="1"/>
            <a:r>
              <a:rPr lang="en-US" dirty="0">
                <a:latin typeface="Calibri" charset="0"/>
              </a:rPr>
              <a:t>Cohesion increases maintainability</a:t>
            </a:r>
          </a:p>
        </p:txBody>
      </p:sp>
      <p:sp>
        <p:nvSpPr>
          <p:cNvPr id="24578" name="Content Placeholder 2"/>
          <p:cNvSpPr>
            <a:spLocks noGrp="1"/>
          </p:cNvSpPr>
          <p:nvPr>
            <p:ph idx="1"/>
          </p:nvPr>
        </p:nvSpPr>
        <p:spPr>
          <a:xfrm>
            <a:off x="3183475" y="-16940"/>
            <a:ext cx="5681133" cy="6553200"/>
          </a:xfrm>
        </p:spPr>
        <p:txBody>
          <a:bodyPr/>
          <a:lstStyle/>
          <a:p>
            <a:pPr eaLnBrk="1" hangingPunct="1"/>
            <a:r>
              <a:rPr lang="en-US" sz="2200" dirty="0">
                <a:latin typeface="Calibri" charset="0"/>
              </a:rPr>
              <a:t>Levels of cohesion</a:t>
            </a:r>
            <a:br>
              <a:rPr lang="en-US" sz="2200" dirty="0">
                <a:latin typeface="Calibri" charset="0"/>
              </a:rPr>
            </a:br>
            <a:r>
              <a:rPr lang="en-US" sz="2200" dirty="0">
                <a:latin typeface="Calibri" charset="0"/>
              </a:rPr>
              <a:t>A and B are inside same module…</a:t>
            </a:r>
          </a:p>
          <a:p>
            <a:pPr lvl="1" eaLnBrk="1" hangingPunct="1"/>
            <a:r>
              <a:rPr lang="en-US" sz="2200" dirty="0">
                <a:solidFill>
                  <a:srgbClr val="595959"/>
                </a:solidFill>
                <a:latin typeface="Calibri" charset="0"/>
              </a:rPr>
              <a:t>Functional/informational cohesion (best)</a:t>
            </a:r>
          </a:p>
          <a:p>
            <a:pPr lvl="2" eaLnBrk="1" hangingPunct="1"/>
            <a:r>
              <a:rPr lang="en-US" sz="2200" dirty="0">
                <a:solidFill>
                  <a:srgbClr val="595959"/>
                </a:solidFill>
                <a:latin typeface="Calibri" charset="0"/>
              </a:rPr>
              <a:t>A and B work together for just one purpose</a:t>
            </a:r>
          </a:p>
          <a:p>
            <a:pPr lvl="1" eaLnBrk="1" hangingPunct="1"/>
            <a:r>
              <a:rPr lang="en-US" sz="2200" dirty="0">
                <a:solidFill>
                  <a:srgbClr val="595959"/>
                </a:solidFill>
                <a:latin typeface="Calibri" charset="0"/>
              </a:rPr>
              <a:t>Communicational cohesion</a:t>
            </a:r>
          </a:p>
          <a:p>
            <a:pPr lvl="2" eaLnBrk="1" hangingPunct="1"/>
            <a:r>
              <a:rPr lang="en-US" sz="2200" dirty="0">
                <a:solidFill>
                  <a:srgbClr val="595959"/>
                </a:solidFill>
                <a:latin typeface="Calibri" charset="0"/>
              </a:rPr>
              <a:t>A and B use the same data</a:t>
            </a:r>
          </a:p>
          <a:p>
            <a:pPr lvl="1" eaLnBrk="1" hangingPunct="1"/>
            <a:r>
              <a:rPr lang="en-US" sz="2200" dirty="0">
                <a:solidFill>
                  <a:srgbClr val="595959"/>
                </a:solidFill>
                <a:latin typeface="Calibri" charset="0"/>
              </a:rPr>
              <a:t>Procedural cohesion</a:t>
            </a:r>
          </a:p>
          <a:p>
            <a:pPr lvl="2" eaLnBrk="1" hangingPunct="1"/>
            <a:r>
              <a:rPr lang="en-US" sz="2200" dirty="0">
                <a:solidFill>
                  <a:srgbClr val="595959"/>
                </a:solidFill>
                <a:latin typeface="Calibri" charset="0"/>
              </a:rPr>
              <a:t>A executes, then B executes, and A &amp; B are steps in a certain process</a:t>
            </a:r>
          </a:p>
          <a:p>
            <a:pPr lvl="1" eaLnBrk="1" hangingPunct="1"/>
            <a:r>
              <a:rPr lang="en-US" sz="2200" dirty="0">
                <a:solidFill>
                  <a:srgbClr val="595959"/>
                </a:solidFill>
                <a:latin typeface="Calibri" charset="0"/>
              </a:rPr>
              <a:t>Temporal cohesion</a:t>
            </a:r>
          </a:p>
          <a:p>
            <a:pPr lvl="2" eaLnBrk="1" hangingPunct="1"/>
            <a:r>
              <a:rPr lang="en-US" sz="2200" dirty="0">
                <a:solidFill>
                  <a:srgbClr val="595959"/>
                </a:solidFill>
                <a:latin typeface="Calibri" charset="0"/>
              </a:rPr>
              <a:t>A executes, then B executes, but A &amp; B do not have any related purpose or shared process</a:t>
            </a:r>
          </a:p>
          <a:p>
            <a:pPr lvl="1" eaLnBrk="1" hangingPunct="1"/>
            <a:r>
              <a:rPr lang="en-US" sz="2200" dirty="0">
                <a:solidFill>
                  <a:srgbClr val="595959"/>
                </a:solidFill>
                <a:latin typeface="Calibri" charset="0"/>
              </a:rPr>
              <a:t>Logical cohesion</a:t>
            </a:r>
          </a:p>
          <a:p>
            <a:pPr lvl="2" eaLnBrk="1" hangingPunct="1"/>
            <a:r>
              <a:rPr lang="en-US" sz="2200" dirty="0">
                <a:solidFill>
                  <a:srgbClr val="595959"/>
                </a:solidFill>
                <a:latin typeface="Calibri" charset="0"/>
              </a:rPr>
              <a:t>Either A or B might be executed</a:t>
            </a:r>
          </a:p>
          <a:p>
            <a:pPr lvl="1" eaLnBrk="1" hangingPunct="1"/>
            <a:r>
              <a:rPr lang="en-US" sz="2200" dirty="0">
                <a:solidFill>
                  <a:srgbClr val="595959"/>
                </a:solidFill>
                <a:latin typeface="Calibri" charset="0"/>
              </a:rPr>
              <a:t>Coincidental cohesion (worst)</a:t>
            </a:r>
          </a:p>
          <a:p>
            <a:pPr lvl="2" eaLnBrk="1" hangingPunct="1"/>
            <a:r>
              <a:rPr lang="en-US" sz="2200" dirty="0">
                <a:solidFill>
                  <a:srgbClr val="595959"/>
                </a:solidFill>
                <a:latin typeface="Calibri" charset="0"/>
              </a:rPr>
              <a:t>None of the above</a:t>
            </a:r>
          </a:p>
        </p:txBody>
      </p:sp>
      <p:sp>
        <p:nvSpPr>
          <p:cNvPr id="4" name="TextBox 3"/>
          <p:cNvSpPr txBox="1"/>
          <p:nvPr/>
        </p:nvSpPr>
        <p:spPr>
          <a:xfrm>
            <a:off x="152400" y="2209800"/>
            <a:ext cx="2667000" cy="923925"/>
          </a:xfrm>
          <a:prstGeom prst="rect">
            <a:avLst/>
          </a:prstGeom>
          <a:noFill/>
        </p:spPr>
        <p:txBody>
          <a:bodyPr>
            <a:spAutoFit/>
          </a:bodyPr>
          <a:lstStyle/>
          <a:p>
            <a:pPr marL="0" lvl="1" algn="ctr" fontAlgn="auto">
              <a:spcBef>
                <a:spcPts val="0"/>
              </a:spcBef>
              <a:spcAft>
                <a:spcPts val="0"/>
              </a:spcAft>
              <a:defRPr/>
            </a:pPr>
            <a:r>
              <a:rPr lang="en-US" dirty="0">
                <a:solidFill>
                  <a:schemeClr val="tx1">
                    <a:lumMod val="85000"/>
                    <a:lumOff val="15000"/>
                  </a:schemeClr>
                </a:solidFill>
                <a:latin typeface="+mn-lt"/>
                <a:ea typeface="+mn-ea"/>
                <a:cs typeface="+mn-cs"/>
              </a:rPr>
              <a:t>If A is highly cohesive, then it is easy to find the code for a concern.</a:t>
            </a:r>
            <a:endParaRPr lang="en-US" dirty="0">
              <a:latin typeface="+mn-lt"/>
              <a:ea typeface="+mn-ea"/>
              <a:cs typeface="+mn-cs"/>
            </a:endParaRPr>
          </a:p>
        </p:txBody>
      </p:sp>
      <p:sp>
        <p:nvSpPr>
          <p:cNvPr id="5" name="5-Point Star 4"/>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228600" y="5715000"/>
            <a:ext cx="2667000" cy="923925"/>
          </a:xfrm>
          <a:prstGeom prst="rect">
            <a:avLst/>
          </a:prstGeom>
          <a:noFill/>
        </p:spPr>
        <p:txBody>
          <a:bodyPr>
            <a:spAutoFit/>
          </a:bodyPr>
          <a:lstStyle/>
          <a:p>
            <a:pPr marL="0" lvl="1" algn="ctr" fontAlgn="auto">
              <a:spcBef>
                <a:spcPts val="0"/>
              </a:spcBef>
              <a:spcAft>
                <a:spcPts val="0"/>
              </a:spcAft>
              <a:defRPr/>
            </a:pPr>
            <a:r>
              <a:rPr lang="en-US" dirty="0">
                <a:solidFill>
                  <a:schemeClr val="tx1">
                    <a:lumMod val="85000"/>
                    <a:lumOff val="15000"/>
                  </a:schemeClr>
                </a:solidFill>
                <a:latin typeface="+mn-lt"/>
                <a:ea typeface="+mn-ea"/>
                <a:cs typeface="+mn-cs"/>
              </a:rPr>
              <a:t>If two forms of cohesion apply, then choose the one higher in the list.</a:t>
            </a:r>
            <a:endParaRPr lang="en-US" dirty="0">
              <a:latin typeface="+mn-lt"/>
              <a:ea typeface="+mn-ea"/>
              <a:cs typeface="+mn-cs"/>
            </a:endParaRPr>
          </a:p>
        </p:txBody>
      </p:sp>
    </p:spTree>
    <p:extLst>
      <p:ext uri="{BB962C8B-B14F-4D97-AF65-F5344CB8AC3E}">
        <p14:creationId xmlns:p14="http://schemas.microsoft.com/office/powerpoint/2010/main" val="33430391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76199" y="0"/>
            <a:ext cx="2929467" cy="2032000"/>
          </a:xfrm>
          <a:ln>
            <a:miter lim="800000"/>
            <a:headEnd/>
            <a:tailEnd/>
          </a:ln>
        </p:spPr>
        <p:txBody>
          <a:bodyPr/>
          <a:lstStyle/>
          <a:p>
            <a:pPr eaLnBrk="1" hangingPunct="1"/>
            <a:r>
              <a:rPr lang="en-US" dirty="0">
                <a:latin typeface="Calibri" charset="0"/>
              </a:rPr>
              <a:t>Intra-package cohesion</a:t>
            </a:r>
          </a:p>
        </p:txBody>
      </p:sp>
      <p:sp>
        <p:nvSpPr>
          <p:cNvPr id="37" name="TextBox 36"/>
          <p:cNvSpPr txBox="1"/>
          <p:nvPr/>
        </p:nvSpPr>
        <p:spPr>
          <a:xfrm>
            <a:off x="2895600" y="152400"/>
            <a:ext cx="3424238" cy="2032000"/>
          </a:xfrm>
          <a:prstGeom prst="rect">
            <a:avLst/>
          </a:prstGeom>
          <a:noFill/>
        </p:spPr>
        <p:txBody>
          <a:bodyPr wrap="none">
            <a:spAutoFit/>
          </a:bodyPr>
          <a:lstStyle/>
          <a:p>
            <a:pPr marL="0" lvl="1" fontAlgn="auto">
              <a:spcBef>
                <a:spcPts val="0"/>
              </a:spcBef>
              <a:spcAft>
                <a:spcPts val="0"/>
              </a:spcAft>
              <a:defRPr/>
            </a:pPr>
            <a:r>
              <a:rPr lang="en-US" dirty="0">
                <a:solidFill>
                  <a:schemeClr val="tx1">
                    <a:lumMod val="85000"/>
                    <a:lumOff val="15000"/>
                  </a:schemeClr>
                </a:solidFill>
                <a:latin typeface="+mn-lt"/>
                <a:ea typeface="+mn-ea"/>
                <a:cs typeface="+mn-cs"/>
              </a:rPr>
              <a:t>Functional/informational cohesion</a:t>
            </a:r>
          </a:p>
          <a:p>
            <a:pPr marL="0" lvl="1" fontAlgn="auto">
              <a:spcBef>
                <a:spcPts val="0"/>
              </a:spcBef>
              <a:spcAft>
                <a:spcPts val="0"/>
              </a:spcAft>
              <a:defRPr/>
            </a:pPr>
            <a:r>
              <a:rPr lang="en-US" dirty="0">
                <a:solidFill>
                  <a:schemeClr val="tx1">
                    <a:lumMod val="85000"/>
                    <a:lumOff val="15000"/>
                  </a:schemeClr>
                </a:solidFill>
                <a:latin typeface="+mn-lt"/>
                <a:ea typeface="+mn-ea"/>
                <a:cs typeface="+mn-cs"/>
              </a:rPr>
              <a:t>Communicational cohesion</a:t>
            </a:r>
          </a:p>
          <a:p>
            <a:pPr marL="0" lvl="1" fontAlgn="auto">
              <a:spcBef>
                <a:spcPts val="0"/>
              </a:spcBef>
              <a:spcAft>
                <a:spcPts val="0"/>
              </a:spcAft>
              <a:defRPr/>
            </a:pPr>
            <a:r>
              <a:rPr lang="en-US" dirty="0">
                <a:solidFill>
                  <a:schemeClr val="tx1">
                    <a:lumMod val="85000"/>
                    <a:lumOff val="15000"/>
                  </a:schemeClr>
                </a:solidFill>
                <a:latin typeface="+mn-lt"/>
                <a:ea typeface="+mn-ea"/>
                <a:cs typeface="+mn-cs"/>
              </a:rPr>
              <a:t>Procedural cohesion</a:t>
            </a:r>
          </a:p>
          <a:p>
            <a:pPr marL="0" lvl="1" fontAlgn="auto">
              <a:spcBef>
                <a:spcPts val="0"/>
              </a:spcBef>
              <a:spcAft>
                <a:spcPts val="0"/>
              </a:spcAft>
              <a:defRPr/>
            </a:pPr>
            <a:r>
              <a:rPr lang="en-US" dirty="0">
                <a:solidFill>
                  <a:schemeClr val="tx1">
                    <a:lumMod val="85000"/>
                    <a:lumOff val="15000"/>
                  </a:schemeClr>
                </a:solidFill>
                <a:latin typeface="+mn-lt"/>
                <a:ea typeface="+mn-ea"/>
                <a:cs typeface="+mn-cs"/>
              </a:rPr>
              <a:t>Temporal cohesion</a:t>
            </a:r>
          </a:p>
          <a:p>
            <a:pPr marL="0" lvl="1" fontAlgn="auto">
              <a:spcBef>
                <a:spcPts val="0"/>
              </a:spcBef>
              <a:spcAft>
                <a:spcPts val="0"/>
              </a:spcAft>
              <a:defRPr/>
            </a:pPr>
            <a:r>
              <a:rPr lang="en-US" dirty="0">
                <a:solidFill>
                  <a:schemeClr val="tx1">
                    <a:lumMod val="85000"/>
                    <a:lumOff val="15000"/>
                  </a:schemeClr>
                </a:solidFill>
                <a:latin typeface="+mn-lt"/>
                <a:ea typeface="+mn-ea"/>
                <a:cs typeface="+mn-cs"/>
              </a:rPr>
              <a:t>Logical cohesion</a:t>
            </a:r>
          </a:p>
          <a:p>
            <a:pPr marL="0" lvl="1" fontAlgn="auto">
              <a:spcBef>
                <a:spcPts val="0"/>
              </a:spcBef>
              <a:spcAft>
                <a:spcPts val="0"/>
              </a:spcAft>
              <a:defRPr/>
            </a:pPr>
            <a:r>
              <a:rPr lang="en-US" dirty="0">
                <a:solidFill>
                  <a:schemeClr val="tx1">
                    <a:lumMod val="85000"/>
                    <a:lumOff val="15000"/>
                  </a:schemeClr>
                </a:solidFill>
                <a:latin typeface="+mn-lt"/>
                <a:ea typeface="+mn-ea"/>
                <a:cs typeface="+mn-cs"/>
              </a:rPr>
              <a:t>Coincidental</a:t>
            </a:r>
          </a:p>
          <a:p>
            <a:pPr fontAlgn="auto">
              <a:spcBef>
                <a:spcPts val="0"/>
              </a:spcBef>
              <a:spcAft>
                <a:spcPts val="0"/>
              </a:spcAft>
              <a:defRPr/>
            </a:pPr>
            <a:endParaRPr lang="en-US" dirty="0">
              <a:solidFill>
                <a:schemeClr val="tx1">
                  <a:lumMod val="85000"/>
                  <a:lumOff val="15000"/>
                </a:schemeClr>
              </a:solidFill>
              <a:latin typeface="+mn-lt"/>
              <a:ea typeface="+mn-ea"/>
              <a:cs typeface="+mn-cs"/>
            </a:endParaRPr>
          </a:p>
        </p:txBody>
      </p:sp>
      <p:sp>
        <p:nvSpPr>
          <p:cNvPr id="38" name="Rounded Rectangle 37"/>
          <p:cNvSpPr/>
          <p:nvPr/>
        </p:nvSpPr>
        <p:spPr>
          <a:xfrm>
            <a:off x="5029200" y="4343400"/>
            <a:ext cx="3962400" cy="2362200"/>
          </a:xfrm>
          <a:prstGeom prst="roundRect">
            <a:avLst/>
          </a:prstGeom>
          <a:solidFill>
            <a:srgbClr val="FFC000">
              <a:alpha val="32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ounded Rectangle 38"/>
          <p:cNvSpPr/>
          <p:nvPr/>
        </p:nvSpPr>
        <p:spPr>
          <a:xfrm>
            <a:off x="5257800" y="1676400"/>
            <a:ext cx="3581400" cy="2514600"/>
          </a:xfrm>
          <a:prstGeom prst="roundRect">
            <a:avLst/>
          </a:prstGeom>
          <a:solidFill>
            <a:srgbClr val="FFC000">
              <a:alpha val="32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75000"/>
                </a:schemeClr>
              </a:solidFill>
            </a:endParaRPr>
          </a:p>
        </p:txBody>
      </p:sp>
      <p:sp>
        <p:nvSpPr>
          <p:cNvPr id="40" name="Rounded Rectangle 39"/>
          <p:cNvSpPr/>
          <p:nvPr/>
        </p:nvSpPr>
        <p:spPr>
          <a:xfrm>
            <a:off x="6553200" y="228600"/>
            <a:ext cx="2362200" cy="1219200"/>
          </a:xfrm>
          <a:prstGeom prst="roundRect">
            <a:avLst/>
          </a:prstGeom>
          <a:solidFill>
            <a:srgbClr val="FFC000">
              <a:alpha val="32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75000"/>
                </a:schemeClr>
              </a:solidFill>
            </a:endParaRPr>
          </a:p>
        </p:txBody>
      </p:sp>
      <p:sp>
        <p:nvSpPr>
          <p:cNvPr id="41" name="Rounded Rectangle 40"/>
          <p:cNvSpPr/>
          <p:nvPr/>
        </p:nvSpPr>
        <p:spPr>
          <a:xfrm>
            <a:off x="76200" y="2209800"/>
            <a:ext cx="3733800" cy="3733800"/>
          </a:xfrm>
          <a:prstGeom prst="roundRect">
            <a:avLst/>
          </a:prstGeom>
          <a:solidFill>
            <a:srgbClr val="FFC000">
              <a:alpha val="32000"/>
            </a:srgb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75000"/>
                </a:schemeClr>
              </a:solidFill>
            </a:endParaRPr>
          </a:p>
        </p:txBody>
      </p:sp>
      <p:sp>
        <p:nvSpPr>
          <p:cNvPr id="42" name="TextBox 41"/>
          <p:cNvSpPr txBox="1"/>
          <p:nvPr/>
        </p:nvSpPr>
        <p:spPr>
          <a:xfrm>
            <a:off x="1600200" y="2438400"/>
            <a:ext cx="1943100" cy="461963"/>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sz="2400" dirty="0">
                <a:latin typeface="+mn-lt"/>
                <a:ea typeface="+mn-ea"/>
                <a:cs typeface="+mn-cs"/>
              </a:rPr>
              <a:t>Counselee Rec.</a:t>
            </a:r>
          </a:p>
        </p:txBody>
      </p:sp>
      <p:sp>
        <p:nvSpPr>
          <p:cNvPr id="43" name="TextBox 42"/>
          <p:cNvSpPr txBox="1"/>
          <p:nvPr/>
        </p:nvSpPr>
        <p:spPr>
          <a:xfrm>
            <a:off x="381000" y="3200400"/>
            <a:ext cx="1943100" cy="461963"/>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sz="2400" dirty="0">
                <a:latin typeface="+mn-lt"/>
                <a:ea typeface="+mn-ea"/>
                <a:cs typeface="+mn-cs"/>
              </a:rPr>
              <a:t>Counselor Rec.</a:t>
            </a:r>
          </a:p>
        </p:txBody>
      </p:sp>
      <p:sp>
        <p:nvSpPr>
          <p:cNvPr id="44" name="TextBox 43"/>
          <p:cNvSpPr txBox="1"/>
          <p:nvPr/>
        </p:nvSpPr>
        <p:spPr>
          <a:xfrm>
            <a:off x="1600200" y="3886200"/>
            <a:ext cx="1943100" cy="461963"/>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sz="2400" dirty="0">
                <a:latin typeface="+mn-lt"/>
                <a:ea typeface="+mn-ea"/>
                <a:cs typeface="+mn-cs"/>
              </a:rPr>
              <a:t>Survey Instance</a:t>
            </a:r>
          </a:p>
        </p:txBody>
      </p:sp>
      <p:sp>
        <p:nvSpPr>
          <p:cNvPr id="45" name="TextBox 44"/>
          <p:cNvSpPr txBox="1"/>
          <p:nvPr/>
        </p:nvSpPr>
        <p:spPr>
          <a:xfrm>
            <a:off x="381000" y="4572000"/>
            <a:ext cx="1943100" cy="461963"/>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sz="2400" dirty="0">
                <a:latin typeface="+mn-lt"/>
                <a:ea typeface="+mn-ea"/>
                <a:cs typeface="+mn-cs"/>
              </a:rPr>
              <a:t>Questions</a:t>
            </a:r>
          </a:p>
        </p:txBody>
      </p:sp>
      <p:sp>
        <p:nvSpPr>
          <p:cNvPr id="46" name="TextBox 45"/>
          <p:cNvSpPr txBox="1"/>
          <p:nvPr/>
        </p:nvSpPr>
        <p:spPr>
          <a:xfrm>
            <a:off x="381000" y="5181600"/>
            <a:ext cx="1943100" cy="461963"/>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sz="2400" dirty="0">
                <a:latin typeface="+mn-lt"/>
                <a:ea typeface="+mn-ea"/>
                <a:cs typeface="+mn-cs"/>
              </a:rPr>
              <a:t>Answers</a:t>
            </a:r>
          </a:p>
        </p:txBody>
      </p:sp>
      <p:sp>
        <p:nvSpPr>
          <p:cNvPr id="47" name="TextBox 46"/>
          <p:cNvSpPr txBox="1"/>
          <p:nvPr/>
        </p:nvSpPr>
        <p:spPr>
          <a:xfrm>
            <a:off x="6705600" y="604838"/>
            <a:ext cx="1943100" cy="461962"/>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sz="2400" dirty="0">
                <a:latin typeface="+mn-lt"/>
                <a:ea typeface="+mn-ea"/>
                <a:cs typeface="+mn-cs"/>
              </a:rPr>
              <a:t>Authenticator</a:t>
            </a:r>
          </a:p>
        </p:txBody>
      </p:sp>
      <p:sp>
        <p:nvSpPr>
          <p:cNvPr id="48" name="TextBox 47"/>
          <p:cNvSpPr txBox="1"/>
          <p:nvPr/>
        </p:nvSpPr>
        <p:spPr>
          <a:xfrm>
            <a:off x="6705600" y="4495800"/>
            <a:ext cx="1943100" cy="461963"/>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sz="2400" dirty="0">
                <a:latin typeface="+mn-lt"/>
                <a:ea typeface="+mn-ea"/>
                <a:cs typeface="+mn-cs"/>
              </a:rPr>
              <a:t>Report Maker</a:t>
            </a:r>
          </a:p>
        </p:txBody>
      </p:sp>
      <p:sp>
        <p:nvSpPr>
          <p:cNvPr id="49" name="TextBox 48"/>
          <p:cNvSpPr txBox="1"/>
          <p:nvPr/>
        </p:nvSpPr>
        <p:spPr>
          <a:xfrm>
            <a:off x="6705600" y="1900238"/>
            <a:ext cx="1943100" cy="461962"/>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sz="2400" dirty="0">
                <a:latin typeface="+mn-lt"/>
                <a:ea typeface="+mn-ea"/>
                <a:cs typeface="+mn-cs"/>
              </a:rPr>
              <a:t>Survey Server</a:t>
            </a:r>
          </a:p>
        </p:txBody>
      </p:sp>
      <p:cxnSp>
        <p:nvCxnSpPr>
          <p:cNvPr id="50" name="Shape 49"/>
          <p:cNvCxnSpPr>
            <a:stCxn id="44" idx="2"/>
            <a:endCxn id="45" idx="3"/>
          </p:cNvCxnSpPr>
          <p:nvPr/>
        </p:nvCxnSpPr>
        <p:spPr>
          <a:xfrm rot="5400000">
            <a:off x="2220912" y="4451351"/>
            <a:ext cx="454025" cy="247650"/>
          </a:xfrm>
          <a:prstGeom prst="curvedConnector2">
            <a:avLst/>
          </a:prstGeom>
          <a:ln w="38100"/>
        </p:spPr>
        <p:style>
          <a:lnRef idx="1">
            <a:schemeClr val="accent1"/>
          </a:lnRef>
          <a:fillRef idx="0">
            <a:schemeClr val="accent1"/>
          </a:fillRef>
          <a:effectRef idx="0">
            <a:schemeClr val="accent1"/>
          </a:effectRef>
          <a:fontRef idx="minor">
            <a:schemeClr val="tx1"/>
          </a:fontRef>
        </p:style>
      </p:cxnSp>
      <p:cxnSp>
        <p:nvCxnSpPr>
          <p:cNvPr id="51" name="Shape 50"/>
          <p:cNvCxnSpPr>
            <a:stCxn id="44" idx="2"/>
            <a:endCxn id="46" idx="3"/>
          </p:cNvCxnSpPr>
          <p:nvPr/>
        </p:nvCxnSpPr>
        <p:spPr>
          <a:xfrm rot="5400000">
            <a:off x="1916112" y="4756151"/>
            <a:ext cx="1063625" cy="247650"/>
          </a:xfrm>
          <a:prstGeom prst="curvedConnector2">
            <a:avLst/>
          </a:prstGeom>
          <a:ln w="38100"/>
        </p:spPr>
        <p:style>
          <a:lnRef idx="1">
            <a:schemeClr val="accent1"/>
          </a:lnRef>
          <a:fillRef idx="0">
            <a:schemeClr val="accent1"/>
          </a:fillRef>
          <a:effectRef idx="0">
            <a:schemeClr val="accent1"/>
          </a:effectRef>
          <a:fontRef idx="minor">
            <a:schemeClr val="tx1"/>
          </a:fontRef>
        </p:style>
      </p:cxnSp>
      <p:cxnSp>
        <p:nvCxnSpPr>
          <p:cNvPr id="52" name="Curved Connector 51"/>
          <p:cNvCxnSpPr>
            <a:stCxn id="42" idx="2"/>
            <a:endCxn id="44" idx="0"/>
          </p:cNvCxnSpPr>
          <p:nvPr/>
        </p:nvCxnSpPr>
        <p:spPr>
          <a:xfrm rot="5400000">
            <a:off x="2079625" y="3392488"/>
            <a:ext cx="985837" cy="1588"/>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53" name="Shape 52"/>
          <p:cNvCxnSpPr>
            <a:stCxn id="42" idx="2"/>
            <a:endCxn id="43" idx="3"/>
          </p:cNvCxnSpPr>
          <p:nvPr/>
        </p:nvCxnSpPr>
        <p:spPr>
          <a:xfrm rot="5400000">
            <a:off x="2182812" y="3041651"/>
            <a:ext cx="530225" cy="247650"/>
          </a:xfrm>
          <a:prstGeom prst="curvedConnector2">
            <a:avLst/>
          </a:prstGeom>
          <a:ln w="38100"/>
        </p:spPr>
        <p:style>
          <a:lnRef idx="1">
            <a:schemeClr val="accent1"/>
          </a:lnRef>
          <a:fillRef idx="0">
            <a:schemeClr val="accent1"/>
          </a:fillRef>
          <a:effectRef idx="0">
            <a:schemeClr val="accent1"/>
          </a:effectRef>
          <a:fontRef idx="minor">
            <a:schemeClr val="tx1"/>
          </a:fontRef>
        </p:style>
      </p:cxnSp>
      <p:cxnSp>
        <p:nvCxnSpPr>
          <p:cNvPr id="54" name="Curved Connector 53"/>
          <p:cNvCxnSpPr>
            <a:stCxn id="49" idx="2"/>
            <a:endCxn id="48" idx="0"/>
          </p:cNvCxnSpPr>
          <p:nvPr/>
        </p:nvCxnSpPr>
        <p:spPr>
          <a:xfrm rot="5400000">
            <a:off x="6611144" y="3429794"/>
            <a:ext cx="2133600" cy="1588"/>
          </a:xfrm>
          <a:prstGeom prst="curvedConnector3">
            <a:avLst>
              <a:gd name="adj1" fmla="val 50000"/>
            </a:avLst>
          </a:prstGeom>
          <a:ln w="25400">
            <a:solidFill>
              <a:schemeClr val="accent1">
                <a:shade val="95000"/>
                <a:satMod val="105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5" name="Curved Connector 54"/>
          <p:cNvCxnSpPr>
            <a:stCxn id="47" idx="2"/>
            <a:endCxn id="49" idx="0"/>
          </p:cNvCxnSpPr>
          <p:nvPr/>
        </p:nvCxnSpPr>
        <p:spPr>
          <a:xfrm rot="5400000">
            <a:off x="7260431" y="1483519"/>
            <a:ext cx="835025" cy="1588"/>
          </a:xfrm>
          <a:prstGeom prst="curvedConnector3">
            <a:avLst>
              <a:gd name="adj1" fmla="val 50000"/>
            </a:avLst>
          </a:prstGeom>
          <a:ln w="25400">
            <a:solidFill>
              <a:schemeClr val="accent1">
                <a:shade val="95000"/>
                <a:satMod val="105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56" name="Curved Connector 55"/>
          <p:cNvCxnSpPr>
            <a:stCxn id="47" idx="1"/>
            <a:endCxn id="42" idx="3"/>
          </p:cNvCxnSpPr>
          <p:nvPr/>
        </p:nvCxnSpPr>
        <p:spPr>
          <a:xfrm rot="10800000" flipV="1">
            <a:off x="3543300" y="836613"/>
            <a:ext cx="3162300" cy="1831975"/>
          </a:xfrm>
          <a:prstGeom prst="curvedConnector3">
            <a:avLst>
              <a:gd name="adj1" fmla="val 50000"/>
            </a:avLst>
          </a:prstGeom>
          <a:ln w="25400">
            <a:solidFill>
              <a:schemeClr val="accent1">
                <a:shade val="95000"/>
                <a:satMod val="105000"/>
                <a:alpha val="69000"/>
              </a:schemeClr>
            </a:solidFill>
          </a:ln>
        </p:spPr>
        <p:style>
          <a:lnRef idx="1">
            <a:schemeClr val="accent1"/>
          </a:lnRef>
          <a:fillRef idx="0">
            <a:schemeClr val="accent1"/>
          </a:fillRef>
          <a:effectRef idx="0">
            <a:schemeClr val="accent1"/>
          </a:effectRef>
          <a:fontRef idx="minor">
            <a:schemeClr val="tx1"/>
          </a:fontRef>
        </p:style>
      </p:cxnSp>
      <p:cxnSp>
        <p:nvCxnSpPr>
          <p:cNvPr id="57" name="Curved Connector 56"/>
          <p:cNvCxnSpPr>
            <a:stCxn id="59" idx="1"/>
            <a:endCxn id="44" idx="3"/>
          </p:cNvCxnSpPr>
          <p:nvPr/>
        </p:nvCxnSpPr>
        <p:spPr>
          <a:xfrm rot="10800000" flipV="1">
            <a:off x="3543300" y="2744788"/>
            <a:ext cx="1943100" cy="1371600"/>
          </a:xfrm>
          <a:prstGeom prst="curvedConnector3">
            <a:avLst>
              <a:gd name="adj1" fmla="val 50000"/>
            </a:avLst>
          </a:prstGeom>
          <a:ln w="25400">
            <a:solidFill>
              <a:schemeClr val="accent1">
                <a:shade val="95000"/>
                <a:satMod val="105000"/>
                <a:alpha val="69000"/>
              </a:schemeClr>
            </a:solidFill>
          </a:ln>
        </p:spPr>
        <p:style>
          <a:lnRef idx="1">
            <a:schemeClr val="accent1"/>
          </a:lnRef>
          <a:fillRef idx="0">
            <a:schemeClr val="accent1"/>
          </a:fillRef>
          <a:effectRef idx="0">
            <a:schemeClr val="accent1"/>
          </a:effectRef>
          <a:fontRef idx="minor">
            <a:schemeClr val="tx1"/>
          </a:fontRef>
        </p:style>
      </p:cxnSp>
      <p:cxnSp>
        <p:nvCxnSpPr>
          <p:cNvPr id="58" name="Curved Connector 57"/>
          <p:cNvCxnSpPr>
            <a:stCxn id="63" idx="1"/>
            <a:endCxn id="44" idx="3"/>
          </p:cNvCxnSpPr>
          <p:nvPr/>
        </p:nvCxnSpPr>
        <p:spPr>
          <a:xfrm rot="10800000">
            <a:off x="3543300" y="4116388"/>
            <a:ext cx="1943100" cy="1143000"/>
          </a:xfrm>
          <a:prstGeom prst="curvedConnector3">
            <a:avLst>
              <a:gd name="adj1" fmla="val 50000"/>
            </a:avLst>
          </a:prstGeom>
          <a:ln w="25400">
            <a:solidFill>
              <a:schemeClr val="accent1">
                <a:shade val="95000"/>
                <a:satMod val="105000"/>
                <a:alpha val="69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486400" y="2514600"/>
            <a:ext cx="1943100" cy="461963"/>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dirty="0">
                <a:latin typeface="+mn-lt"/>
                <a:ea typeface="+mn-ea"/>
                <a:cs typeface="+mn-cs"/>
              </a:rPr>
              <a:t>Question loader</a:t>
            </a:r>
            <a:endParaRPr lang="en-US" sz="2400" dirty="0">
              <a:latin typeface="+mn-lt"/>
              <a:ea typeface="+mn-ea"/>
              <a:cs typeface="+mn-cs"/>
            </a:endParaRPr>
          </a:p>
        </p:txBody>
      </p:sp>
      <p:cxnSp>
        <p:nvCxnSpPr>
          <p:cNvPr id="60" name="Shape 59"/>
          <p:cNvCxnSpPr>
            <a:stCxn id="49" idx="2"/>
            <a:endCxn id="59" idx="3"/>
          </p:cNvCxnSpPr>
          <p:nvPr/>
        </p:nvCxnSpPr>
        <p:spPr>
          <a:xfrm rot="5400000">
            <a:off x="7362031" y="2429669"/>
            <a:ext cx="382588" cy="247650"/>
          </a:xfrm>
          <a:prstGeom prst="curvedConnector2">
            <a:avLst/>
          </a:prstGeom>
          <a:ln w="38100"/>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3048000"/>
            <a:ext cx="1943100" cy="461963"/>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dirty="0">
                <a:latin typeface="+mn-lt"/>
                <a:ea typeface="+mn-ea"/>
                <a:cs typeface="+mn-cs"/>
              </a:rPr>
              <a:t>Skip logic module</a:t>
            </a:r>
            <a:endParaRPr lang="en-US" sz="2400" dirty="0">
              <a:latin typeface="+mn-lt"/>
              <a:ea typeface="+mn-ea"/>
              <a:cs typeface="+mn-cs"/>
            </a:endParaRPr>
          </a:p>
        </p:txBody>
      </p:sp>
      <p:sp>
        <p:nvSpPr>
          <p:cNvPr id="62" name="TextBox 61"/>
          <p:cNvSpPr txBox="1"/>
          <p:nvPr/>
        </p:nvSpPr>
        <p:spPr>
          <a:xfrm>
            <a:off x="5486400" y="3581400"/>
            <a:ext cx="1943100" cy="461963"/>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dirty="0">
                <a:latin typeface="+mn-lt"/>
                <a:ea typeface="+mn-ea"/>
                <a:cs typeface="+mn-cs"/>
              </a:rPr>
              <a:t>Answer </a:t>
            </a:r>
            <a:r>
              <a:rPr lang="en-US" dirty="0" err="1">
                <a:latin typeface="+mn-lt"/>
                <a:ea typeface="+mn-ea"/>
                <a:cs typeface="+mn-cs"/>
              </a:rPr>
              <a:t>storer</a:t>
            </a:r>
            <a:endParaRPr lang="en-US" sz="2400" dirty="0">
              <a:latin typeface="+mn-lt"/>
              <a:ea typeface="+mn-ea"/>
              <a:cs typeface="+mn-cs"/>
            </a:endParaRPr>
          </a:p>
        </p:txBody>
      </p:sp>
      <p:sp>
        <p:nvSpPr>
          <p:cNvPr id="63" name="TextBox 62"/>
          <p:cNvSpPr txBox="1"/>
          <p:nvPr/>
        </p:nvSpPr>
        <p:spPr>
          <a:xfrm>
            <a:off x="5486400" y="5029200"/>
            <a:ext cx="1943100" cy="461963"/>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dirty="0">
                <a:latin typeface="+mn-lt"/>
                <a:ea typeface="+mn-ea"/>
                <a:cs typeface="+mn-cs"/>
              </a:rPr>
              <a:t>Data loader</a:t>
            </a:r>
            <a:endParaRPr lang="en-US" sz="2400" dirty="0">
              <a:latin typeface="+mn-lt"/>
              <a:ea typeface="+mn-ea"/>
              <a:cs typeface="+mn-cs"/>
            </a:endParaRPr>
          </a:p>
        </p:txBody>
      </p:sp>
      <p:cxnSp>
        <p:nvCxnSpPr>
          <p:cNvPr id="64" name="Shape 63"/>
          <p:cNvCxnSpPr>
            <a:stCxn id="49" idx="2"/>
            <a:endCxn id="61" idx="3"/>
          </p:cNvCxnSpPr>
          <p:nvPr/>
        </p:nvCxnSpPr>
        <p:spPr>
          <a:xfrm rot="5400000">
            <a:off x="7095331" y="2696369"/>
            <a:ext cx="915988" cy="247650"/>
          </a:xfrm>
          <a:prstGeom prst="curvedConnector2">
            <a:avLst/>
          </a:prstGeom>
          <a:ln w="38100"/>
        </p:spPr>
        <p:style>
          <a:lnRef idx="1">
            <a:schemeClr val="accent1"/>
          </a:lnRef>
          <a:fillRef idx="0">
            <a:schemeClr val="accent1"/>
          </a:fillRef>
          <a:effectRef idx="0">
            <a:schemeClr val="accent1"/>
          </a:effectRef>
          <a:fontRef idx="minor">
            <a:schemeClr val="tx1"/>
          </a:fontRef>
        </p:style>
      </p:cxnSp>
      <p:cxnSp>
        <p:nvCxnSpPr>
          <p:cNvPr id="65" name="Shape 64"/>
          <p:cNvCxnSpPr>
            <a:stCxn id="49" idx="2"/>
            <a:endCxn id="62" idx="3"/>
          </p:cNvCxnSpPr>
          <p:nvPr/>
        </p:nvCxnSpPr>
        <p:spPr>
          <a:xfrm rot="5400000">
            <a:off x="6828631" y="2963069"/>
            <a:ext cx="1449388" cy="247650"/>
          </a:xfrm>
          <a:prstGeom prst="curvedConnector2">
            <a:avLst/>
          </a:prstGeom>
          <a:ln w="38100"/>
        </p:spPr>
        <p:style>
          <a:lnRef idx="1">
            <a:schemeClr val="accent1"/>
          </a:lnRef>
          <a:fillRef idx="0">
            <a:schemeClr val="accent1"/>
          </a:fillRef>
          <a:effectRef idx="0">
            <a:schemeClr val="accent1"/>
          </a:effectRef>
          <a:fontRef idx="minor">
            <a:schemeClr val="tx1"/>
          </a:fontRef>
        </p:style>
      </p:cxnSp>
      <p:cxnSp>
        <p:nvCxnSpPr>
          <p:cNvPr id="66" name="Shape 65"/>
          <p:cNvCxnSpPr>
            <a:stCxn id="48" idx="2"/>
            <a:endCxn id="63" idx="3"/>
          </p:cNvCxnSpPr>
          <p:nvPr/>
        </p:nvCxnSpPr>
        <p:spPr>
          <a:xfrm rot="5400000">
            <a:off x="7402512" y="4984751"/>
            <a:ext cx="301625" cy="247650"/>
          </a:xfrm>
          <a:prstGeom prst="curvedConnector2">
            <a:avLst/>
          </a:prstGeom>
          <a:ln w="38100"/>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486400" y="5562600"/>
            <a:ext cx="1943100" cy="461963"/>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dirty="0">
                <a:latin typeface="+mn-lt"/>
                <a:ea typeface="+mn-ea"/>
                <a:cs typeface="+mn-cs"/>
              </a:rPr>
              <a:t>Calculation module</a:t>
            </a:r>
            <a:endParaRPr lang="en-US" sz="2400" dirty="0">
              <a:latin typeface="+mn-lt"/>
              <a:ea typeface="+mn-ea"/>
              <a:cs typeface="+mn-cs"/>
            </a:endParaRPr>
          </a:p>
        </p:txBody>
      </p:sp>
      <p:cxnSp>
        <p:nvCxnSpPr>
          <p:cNvPr id="68" name="Shape 67"/>
          <p:cNvCxnSpPr>
            <a:stCxn id="48" idx="2"/>
            <a:endCxn id="67" idx="3"/>
          </p:cNvCxnSpPr>
          <p:nvPr/>
        </p:nvCxnSpPr>
        <p:spPr>
          <a:xfrm rot="5400000">
            <a:off x="7135812" y="5251451"/>
            <a:ext cx="835025" cy="247650"/>
          </a:xfrm>
          <a:prstGeom prst="curvedConnector2">
            <a:avLst/>
          </a:prstGeom>
          <a:ln w="38100"/>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486400" y="6096000"/>
            <a:ext cx="1943100" cy="461963"/>
          </a:xfrm>
          <a:prstGeom prst="rect">
            <a:avLst/>
          </a:prstGeom>
          <a:solidFill>
            <a:schemeClr val="bg1"/>
          </a:solidFill>
          <a:ln>
            <a:solidFill>
              <a:schemeClr val="bg1">
                <a:lumMod val="65000"/>
              </a:schemeClr>
            </a:solidFill>
          </a:ln>
        </p:spPr>
        <p:txBody>
          <a:bodyPr wrap="none"/>
          <a:lstStyle/>
          <a:p>
            <a:pPr algn="ctr" fontAlgn="auto">
              <a:spcBef>
                <a:spcPts val="0"/>
              </a:spcBef>
              <a:spcAft>
                <a:spcPts val="0"/>
              </a:spcAft>
              <a:defRPr/>
            </a:pPr>
            <a:r>
              <a:rPr lang="en-US" dirty="0">
                <a:latin typeface="+mn-lt"/>
                <a:ea typeface="+mn-ea"/>
                <a:cs typeface="+mn-cs"/>
              </a:rPr>
              <a:t>Printer controller</a:t>
            </a:r>
            <a:endParaRPr lang="en-US" sz="2400" dirty="0">
              <a:latin typeface="+mn-lt"/>
              <a:ea typeface="+mn-ea"/>
              <a:cs typeface="+mn-cs"/>
            </a:endParaRPr>
          </a:p>
        </p:txBody>
      </p:sp>
      <p:cxnSp>
        <p:nvCxnSpPr>
          <p:cNvPr id="70" name="Shape 69"/>
          <p:cNvCxnSpPr>
            <a:stCxn id="48" idx="2"/>
            <a:endCxn id="69" idx="3"/>
          </p:cNvCxnSpPr>
          <p:nvPr/>
        </p:nvCxnSpPr>
        <p:spPr>
          <a:xfrm rot="5400000">
            <a:off x="6869112" y="5518151"/>
            <a:ext cx="1368425" cy="247650"/>
          </a:xfrm>
          <a:prstGeom prst="curvedConnector2">
            <a:avLst/>
          </a:prstGeom>
          <a:ln w="38100"/>
        </p:spPr>
        <p:style>
          <a:lnRef idx="1">
            <a:schemeClr val="accent1"/>
          </a:lnRef>
          <a:fillRef idx="0">
            <a:schemeClr val="accent1"/>
          </a:fillRef>
          <a:effectRef idx="0">
            <a:schemeClr val="accent1"/>
          </a:effectRef>
          <a:fontRef idx="minor">
            <a:schemeClr val="tx1"/>
          </a:fontRef>
        </p:style>
      </p:cxnSp>
      <p:cxnSp>
        <p:nvCxnSpPr>
          <p:cNvPr id="77" name="Curved Connector 76"/>
          <p:cNvCxnSpPr>
            <a:stCxn id="62" idx="1"/>
            <a:endCxn id="44" idx="3"/>
          </p:cNvCxnSpPr>
          <p:nvPr/>
        </p:nvCxnSpPr>
        <p:spPr>
          <a:xfrm rot="10800000" flipV="1">
            <a:off x="3543300" y="3811588"/>
            <a:ext cx="1943100" cy="304800"/>
          </a:xfrm>
          <a:prstGeom prst="curvedConnector3">
            <a:avLst>
              <a:gd name="adj1" fmla="val 50000"/>
            </a:avLst>
          </a:prstGeom>
          <a:ln w="25400">
            <a:solidFill>
              <a:schemeClr val="accent1">
                <a:shade val="95000"/>
                <a:satMod val="105000"/>
                <a:alpha val="69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2038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380712"/>
            <a:ext cx="2832626" cy="584776"/>
          </a:xfrm>
          <a:prstGeom prst="rect">
            <a:avLst/>
          </a:prstGeom>
          <a:noFill/>
        </p:spPr>
        <p:txBody>
          <a:bodyPr wrap="none" rtlCol="0">
            <a:spAutoFit/>
          </a:bodyPr>
          <a:lstStyle/>
          <a:p>
            <a:r>
              <a:rPr lang="en-US" sz="3200" dirty="0" smtClean="0">
                <a:solidFill>
                  <a:srgbClr val="008000"/>
                </a:solidFill>
              </a:rPr>
              <a:t>Donald Norman</a:t>
            </a:r>
            <a:endParaRPr lang="en-US" sz="3200" dirty="0">
              <a:solidFill>
                <a:srgbClr val="008000"/>
              </a:solidFill>
            </a:endParaRPr>
          </a:p>
        </p:txBody>
      </p:sp>
      <p:sp>
        <p:nvSpPr>
          <p:cNvPr id="3" name="TextBox 2"/>
          <p:cNvSpPr txBox="1"/>
          <p:nvPr/>
        </p:nvSpPr>
        <p:spPr>
          <a:xfrm>
            <a:off x="514350" y="991176"/>
            <a:ext cx="8629650" cy="892552"/>
          </a:xfrm>
          <a:prstGeom prst="rect">
            <a:avLst/>
          </a:prstGeom>
          <a:noFill/>
        </p:spPr>
        <p:txBody>
          <a:bodyPr wrap="square" rtlCol="0">
            <a:spAutoFit/>
          </a:bodyPr>
          <a:lstStyle/>
          <a:p>
            <a:r>
              <a:rPr lang="en-US" sz="2800" dirty="0" smtClean="0"/>
              <a:t>Worked for Apple in the 90s as </a:t>
            </a:r>
            <a:r>
              <a:rPr lang="en-US" sz="2800" i="1" dirty="0" smtClean="0">
                <a:solidFill>
                  <a:srgbClr val="660066"/>
                </a:solidFill>
              </a:rPr>
              <a:t>User Experience Architect</a:t>
            </a:r>
          </a:p>
          <a:p>
            <a:pPr marL="914400" lvl="1" indent="-457200">
              <a:buFont typeface="Arial"/>
              <a:buChar char="•"/>
            </a:pPr>
            <a:r>
              <a:rPr lang="en-US" sz="2400" dirty="0" smtClean="0"/>
              <a:t>1st to have “UX” in job title</a:t>
            </a:r>
            <a:endParaRPr lang="en-US" sz="2400" dirty="0"/>
          </a:p>
        </p:txBody>
      </p:sp>
      <p:pic>
        <p:nvPicPr>
          <p:cNvPr id="4" name="Picture 3"/>
          <p:cNvPicPr>
            <a:picLocks noChangeAspect="1"/>
          </p:cNvPicPr>
          <p:nvPr/>
        </p:nvPicPr>
        <p:blipFill rotWithShape="1">
          <a:blip r:embed="rId2"/>
          <a:srcRect l="32714"/>
          <a:stretch/>
        </p:blipFill>
        <p:spPr>
          <a:xfrm>
            <a:off x="895350" y="2390550"/>
            <a:ext cx="3683000" cy="3641950"/>
          </a:xfrm>
          <a:prstGeom prst="rect">
            <a:avLst/>
          </a:prstGeom>
        </p:spPr>
      </p:pic>
      <p:pic>
        <p:nvPicPr>
          <p:cNvPr id="5" name="Picture 4"/>
          <p:cNvPicPr>
            <a:picLocks noChangeAspect="1"/>
          </p:cNvPicPr>
          <p:nvPr/>
        </p:nvPicPr>
        <p:blipFill>
          <a:blip r:embed="rId3"/>
          <a:stretch>
            <a:fillRect/>
          </a:stretch>
        </p:blipFill>
        <p:spPr>
          <a:xfrm>
            <a:off x="5170466" y="1669569"/>
            <a:ext cx="3325834" cy="5064722"/>
          </a:xfrm>
          <a:prstGeom prst="rect">
            <a:avLst/>
          </a:prstGeom>
        </p:spPr>
      </p:pic>
    </p:spTree>
    <p:extLst>
      <p:ext uri="{BB962C8B-B14F-4D97-AF65-F5344CB8AC3E}">
        <p14:creationId xmlns:p14="http://schemas.microsoft.com/office/powerpoint/2010/main" val="23078862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287874" y="0"/>
            <a:ext cx="2599267" cy="2929467"/>
          </a:xfrm>
          <a:ln>
            <a:miter lim="800000"/>
            <a:headEnd/>
            <a:tailEnd/>
          </a:ln>
        </p:spPr>
        <p:txBody>
          <a:bodyPr/>
          <a:lstStyle/>
          <a:p>
            <a:pPr eaLnBrk="1" hangingPunct="1"/>
            <a:r>
              <a:rPr lang="en-US" dirty="0">
                <a:latin typeface="Calibri" charset="0"/>
              </a:rPr>
              <a:t>Tips and techniques</a:t>
            </a:r>
          </a:p>
        </p:txBody>
      </p:sp>
      <p:sp>
        <p:nvSpPr>
          <p:cNvPr id="26626" name="Content Placeholder 2"/>
          <p:cNvSpPr>
            <a:spLocks noGrp="1"/>
          </p:cNvSpPr>
          <p:nvPr>
            <p:ph idx="1"/>
          </p:nvPr>
        </p:nvSpPr>
        <p:spPr>
          <a:xfrm>
            <a:off x="2971800" y="152400"/>
            <a:ext cx="6172200" cy="6553200"/>
          </a:xfrm>
        </p:spPr>
        <p:txBody>
          <a:bodyPr/>
          <a:lstStyle/>
          <a:p>
            <a:pPr eaLnBrk="1" hangingPunct="1"/>
            <a:r>
              <a:rPr lang="en-US" dirty="0">
                <a:latin typeface="Calibri" charset="0"/>
              </a:rPr>
              <a:t>Some tips and techniques to help improve your software designs…</a:t>
            </a:r>
          </a:p>
          <a:p>
            <a:pPr lvl="1" eaLnBrk="1" hangingPunct="1"/>
            <a:r>
              <a:rPr lang="en-US" dirty="0">
                <a:solidFill>
                  <a:srgbClr val="595959"/>
                </a:solidFill>
                <a:latin typeface="Calibri" charset="0"/>
              </a:rPr>
              <a:t>Don</a:t>
            </a:r>
            <a:r>
              <a:rPr lang="en-US" altLang="ja-JP" dirty="0">
                <a:solidFill>
                  <a:srgbClr val="595959"/>
                </a:solidFill>
                <a:latin typeface="Calibri" charset="0"/>
              </a:rPr>
              <a:t>’t talk to strangers</a:t>
            </a:r>
          </a:p>
          <a:p>
            <a:pPr lvl="1" eaLnBrk="1" hangingPunct="1"/>
            <a:r>
              <a:rPr lang="en-US" dirty="0">
                <a:solidFill>
                  <a:srgbClr val="595959"/>
                </a:solidFill>
                <a:latin typeface="Calibri" charset="0"/>
              </a:rPr>
              <a:t>Move code to where it</a:t>
            </a:r>
            <a:r>
              <a:rPr lang="en-US" altLang="ja-JP" dirty="0">
                <a:solidFill>
                  <a:srgbClr val="595959"/>
                </a:solidFill>
                <a:latin typeface="Calibri" charset="0"/>
              </a:rPr>
              <a:t>’s used</a:t>
            </a:r>
          </a:p>
          <a:p>
            <a:pPr lvl="1" eaLnBrk="1" hangingPunct="1"/>
            <a:r>
              <a:rPr lang="en-US" dirty="0">
                <a:solidFill>
                  <a:srgbClr val="595959"/>
                </a:solidFill>
                <a:latin typeface="Calibri" charset="0"/>
              </a:rPr>
              <a:t>Split modules to reduce cycles</a:t>
            </a:r>
          </a:p>
          <a:p>
            <a:pPr lvl="1" eaLnBrk="1" hangingPunct="1"/>
            <a:r>
              <a:rPr lang="en-US" dirty="0">
                <a:solidFill>
                  <a:srgbClr val="595959"/>
                </a:solidFill>
                <a:latin typeface="Calibri" charset="0"/>
              </a:rPr>
              <a:t>Prefer composition over inheritance</a:t>
            </a:r>
          </a:p>
          <a:p>
            <a:pPr lvl="1" eaLnBrk="1" hangingPunct="1"/>
            <a:r>
              <a:rPr lang="en-US" dirty="0">
                <a:solidFill>
                  <a:srgbClr val="595959"/>
                </a:solidFill>
                <a:latin typeface="Calibri" charset="0"/>
              </a:rPr>
              <a:t>Use interfaces to declare promises</a:t>
            </a:r>
          </a:p>
          <a:p>
            <a:pPr lvl="1" eaLnBrk="1" hangingPunct="1"/>
            <a:r>
              <a:rPr lang="en-US" dirty="0">
                <a:solidFill>
                  <a:srgbClr val="595959"/>
                </a:solidFill>
                <a:latin typeface="Calibri" charset="0"/>
              </a:rPr>
              <a:t>Plan for future development</a:t>
            </a:r>
          </a:p>
          <a:p>
            <a:pPr lvl="1" eaLnBrk="1" hangingPunct="1"/>
            <a:endParaRPr lang="en-US" dirty="0">
              <a:solidFill>
                <a:srgbClr val="595959"/>
              </a:solidFill>
              <a:latin typeface="Calibri" charset="0"/>
            </a:endParaRPr>
          </a:p>
        </p:txBody>
      </p:sp>
    </p:spTree>
    <p:extLst>
      <p:ext uri="{BB962C8B-B14F-4D97-AF65-F5344CB8AC3E}">
        <p14:creationId xmlns:p14="http://schemas.microsoft.com/office/powerpoint/2010/main" val="19327775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ounded Rectangle 127"/>
          <p:cNvSpPr/>
          <p:nvPr/>
        </p:nvSpPr>
        <p:spPr>
          <a:xfrm>
            <a:off x="5023152" y="4337352"/>
            <a:ext cx="3962400" cy="2362200"/>
          </a:xfrm>
          <a:prstGeom prst="roundRect">
            <a:avLst/>
          </a:prstGeom>
          <a:solidFill>
            <a:srgbClr val="FFC000">
              <a:alpha val="32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7" name="Rounded Rectangle 126"/>
          <p:cNvSpPr/>
          <p:nvPr/>
        </p:nvSpPr>
        <p:spPr>
          <a:xfrm>
            <a:off x="5257800" y="1676400"/>
            <a:ext cx="3581400" cy="2514600"/>
          </a:xfrm>
          <a:prstGeom prst="roundRect">
            <a:avLst/>
          </a:prstGeom>
          <a:solidFill>
            <a:srgbClr val="FFC000">
              <a:alpha val="32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6" name="Rounded Rectangle 125"/>
          <p:cNvSpPr/>
          <p:nvPr/>
        </p:nvSpPr>
        <p:spPr>
          <a:xfrm>
            <a:off x="6553200" y="228600"/>
            <a:ext cx="2362200" cy="1219200"/>
          </a:xfrm>
          <a:prstGeom prst="roundRect">
            <a:avLst/>
          </a:prstGeom>
          <a:solidFill>
            <a:srgbClr val="FFC000">
              <a:alpha val="32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5" name="Rounded Rectangle 124"/>
          <p:cNvSpPr/>
          <p:nvPr/>
        </p:nvSpPr>
        <p:spPr>
          <a:xfrm>
            <a:off x="76200" y="2209800"/>
            <a:ext cx="3733800" cy="3733800"/>
          </a:xfrm>
          <a:prstGeom prst="roundRect">
            <a:avLst/>
          </a:prstGeom>
          <a:solidFill>
            <a:srgbClr val="FFC000">
              <a:alpha val="32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653" name="Title 1"/>
          <p:cNvSpPr>
            <a:spLocks noGrp="1"/>
          </p:cNvSpPr>
          <p:nvPr>
            <p:ph type="title"/>
          </p:nvPr>
        </p:nvSpPr>
        <p:spPr>
          <a:xfrm>
            <a:off x="457200" y="0"/>
            <a:ext cx="3454400" cy="2133600"/>
          </a:xfrm>
          <a:ln>
            <a:miter lim="800000"/>
            <a:headEnd/>
            <a:tailEnd/>
          </a:ln>
        </p:spPr>
        <p:txBody>
          <a:bodyPr/>
          <a:lstStyle/>
          <a:p>
            <a:pPr eaLnBrk="1" hangingPunct="1"/>
            <a:r>
              <a:rPr lang="en-US" dirty="0">
                <a:latin typeface="Calibri" charset="0"/>
              </a:rPr>
              <a:t>Tip #1: </a:t>
            </a:r>
            <a:r>
              <a:rPr lang="en-US" dirty="0" smtClean="0">
                <a:latin typeface="Calibri" charset="0"/>
              </a:rPr>
              <a:t>Don</a:t>
            </a:r>
            <a:r>
              <a:rPr lang="en-US" altLang="ja-JP" dirty="0" smtClean="0">
                <a:latin typeface="Calibri" charset="0"/>
              </a:rPr>
              <a:t>’t </a:t>
            </a:r>
            <a:r>
              <a:rPr lang="en-US" altLang="ja-JP" dirty="0">
                <a:latin typeface="Calibri" charset="0"/>
              </a:rPr>
              <a:t>talk to strangers</a:t>
            </a:r>
            <a:br>
              <a:rPr lang="en-US" altLang="ja-JP" dirty="0">
                <a:latin typeface="Calibri" charset="0"/>
              </a:rPr>
            </a:br>
            <a:r>
              <a:rPr lang="en-US" altLang="ja-JP" sz="2000" dirty="0">
                <a:latin typeface="Calibri" charset="0"/>
              </a:rPr>
              <a:t>(</a:t>
            </a:r>
            <a:r>
              <a:rPr lang="ja-JP" altLang="en-US" sz="2000" dirty="0">
                <a:latin typeface="Calibri" charset="0"/>
              </a:rPr>
              <a:t>“</a:t>
            </a:r>
            <a:r>
              <a:rPr lang="en-US" altLang="ja-JP" sz="2000" dirty="0">
                <a:latin typeface="Calibri" charset="0"/>
              </a:rPr>
              <a:t>Law of Demeter</a:t>
            </a:r>
            <a:r>
              <a:rPr lang="ja-JP" altLang="en-US" sz="2000" dirty="0">
                <a:latin typeface="Calibri" charset="0"/>
              </a:rPr>
              <a:t>”</a:t>
            </a:r>
            <a:r>
              <a:rPr lang="en-US" altLang="ja-JP" sz="2000" dirty="0">
                <a:latin typeface="Calibri" charset="0"/>
              </a:rPr>
              <a:t>)</a:t>
            </a:r>
            <a:endParaRPr lang="en-US" dirty="0">
              <a:latin typeface="Calibri" charset="0"/>
            </a:endParaRPr>
          </a:p>
        </p:txBody>
      </p:sp>
      <p:sp>
        <p:nvSpPr>
          <p:cNvPr id="27654" name="TextBox 11"/>
          <p:cNvSpPr txBox="1">
            <a:spLocks noChangeArrowheads="1"/>
          </p:cNvSpPr>
          <p:nvPr/>
        </p:nvSpPr>
        <p:spPr bwMode="auto">
          <a:xfrm>
            <a:off x="1600200" y="24384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Counselee Rec.</a:t>
            </a:r>
          </a:p>
        </p:txBody>
      </p:sp>
      <p:sp>
        <p:nvSpPr>
          <p:cNvPr id="27655" name="TextBox 12"/>
          <p:cNvSpPr txBox="1">
            <a:spLocks noChangeArrowheads="1"/>
          </p:cNvSpPr>
          <p:nvPr/>
        </p:nvSpPr>
        <p:spPr bwMode="auto">
          <a:xfrm>
            <a:off x="381000" y="32004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Counselor Rec.</a:t>
            </a:r>
          </a:p>
        </p:txBody>
      </p:sp>
      <p:sp>
        <p:nvSpPr>
          <p:cNvPr id="27656" name="TextBox 22"/>
          <p:cNvSpPr txBox="1">
            <a:spLocks noChangeArrowheads="1"/>
          </p:cNvSpPr>
          <p:nvPr/>
        </p:nvSpPr>
        <p:spPr bwMode="auto">
          <a:xfrm>
            <a:off x="1600200" y="38862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Survey Instance</a:t>
            </a:r>
          </a:p>
        </p:txBody>
      </p:sp>
      <p:sp>
        <p:nvSpPr>
          <p:cNvPr id="27657" name="TextBox 23"/>
          <p:cNvSpPr txBox="1">
            <a:spLocks noChangeArrowheads="1"/>
          </p:cNvSpPr>
          <p:nvPr/>
        </p:nvSpPr>
        <p:spPr bwMode="auto">
          <a:xfrm>
            <a:off x="381000" y="45720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Questions</a:t>
            </a:r>
          </a:p>
        </p:txBody>
      </p:sp>
      <p:sp>
        <p:nvSpPr>
          <p:cNvPr id="27658" name="TextBox 24"/>
          <p:cNvSpPr txBox="1">
            <a:spLocks noChangeArrowheads="1"/>
          </p:cNvSpPr>
          <p:nvPr/>
        </p:nvSpPr>
        <p:spPr bwMode="auto">
          <a:xfrm>
            <a:off x="381000" y="51816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Answers</a:t>
            </a:r>
          </a:p>
        </p:txBody>
      </p:sp>
      <p:sp>
        <p:nvSpPr>
          <p:cNvPr id="27659" name="TextBox 25"/>
          <p:cNvSpPr txBox="1">
            <a:spLocks noChangeArrowheads="1"/>
          </p:cNvSpPr>
          <p:nvPr/>
        </p:nvSpPr>
        <p:spPr bwMode="auto">
          <a:xfrm>
            <a:off x="6705600" y="604838"/>
            <a:ext cx="1943100" cy="461962"/>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Authenticator</a:t>
            </a:r>
          </a:p>
        </p:txBody>
      </p:sp>
      <p:sp>
        <p:nvSpPr>
          <p:cNvPr id="27660" name="TextBox 27"/>
          <p:cNvSpPr txBox="1">
            <a:spLocks noChangeArrowheads="1"/>
          </p:cNvSpPr>
          <p:nvPr/>
        </p:nvSpPr>
        <p:spPr bwMode="auto">
          <a:xfrm>
            <a:off x="6705600" y="44958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Report Maker</a:t>
            </a:r>
          </a:p>
        </p:txBody>
      </p:sp>
      <p:sp>
        <p:nvSpPr>
          <p:cNvPr id="27661" name="TextBox 30"/>
          <p:cNvSpPr txBox="1">
            <a:spLocks noChangeArrowheads="1"/>
          </p:cNvSpPr>
          <p:nvPr/>
        </p:nvSpPr>
        <p:spPr bwMode="auto">
          <a:xfrm>
            <a:off x="6705600" y="1900238"/>
            <a:ext cx="1943100" cy="461962"/>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Survey Server</a:t>
            </a:r>
          </a:p>
        </p:txBody>
      </p:sp>
      <p:cxnSp>
        <p:nvCxnSpPr>
          <p:cNvPr id="44" name="Shape 43"/>
          <p:cNvCxnSpPr>
            <a:stCxn id="27656" idx="2"/>
            <a:endCxn id="27657" idx="3"/>
          </p:cNvCxnSpPr>
          <p:nvPr/>
        </p:nvCxnSpPr>
        <p:spPr>
          <a:xfrm rot="5400000">
            <a:off x="2220912" y="4451351"/>
            <a:ext cx="4540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45" name="Shape 44"/>
          <p:cNvCxnSpPr>
            <a:stCxn id="27656" idx="2"/>
            <a:endCxn id="27658" idx="3"/>
          </p:cNvCxnSpPr>
          <p:nvPr/>
        </p:nvCxnSpPr>
        <p:spPr>
          <a:xfrm rot="5400000">
            <a:off x="1916112" y="4756151"/>
            <a:ext cx="10636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57" name="Curved Connector 56"/>
          <p:cNvCxnSpPr>
            <a:stCxn id="27654" idx="2"/>
            <a:endCxn id="27656" idx="0"/>
          </p:cNvCxnSpPr>
          <p:nvPr/>
        </p:nvCxnSpPr>
        <p:spPr>
          <a:xfrm rot="5400000">
            <a:off x="2079625" y="3392488"/>
            <a:ext cx="985837" cy="1588"/>
          </a:xfrm>
          <a:prstGeom prst="curvedConnector3">
            <a:avLst>
              <a:gd name="adj1" fmla="val 50000"/>
            </a:avLst>
          </a:prstGeom>
          <a:ln w="254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hape 59"/>
          <p:cNvCxnSpPr>
            <a:stCxn id="27654" idx="2"/>
            <a:endCxn id="27655" idx="3"/>
          </p:cNvCxnSpPr>
          <p:nvPr/>
        </p:nvCxnSpPr>
        <p:spPr>
          <a:xfrm rot="5400000">
            <a:off x="2182812" y="3041651"/>
            <a:ext cx="5302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79" name="Curved Connector 78"/>
          <p:cNvCxnSpPr>
            <a:stCxn id="27661" idx="2"/>
            <a:endCxn id="27660" idx="0"/>
          </p:cNvCxnSpPr>
          <p:nvPr/>
        </p:nvCxnSpPr>
        <p:spPr>
          <a:xfrm rot="5400000">
            <a:off x="6611144" y="3429794"/>
            <a:ext cx="2133600" cy="1588"/>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8" name="Curved Connector 87"/>
          <p:cNvCxnSpPr>
            <a:stCxn id="27659" idx="2"/>
            <a:endCxn id="27661" idx="0"/>
          </p:cNvCxnSpPr>
          <p:nvPr/>
        </p:nvCxnSpPr>
        <p:spPr>
          <a:xfrm rot="5400000">
            <a:off x="7260431" y="1483519"/>
            <a:ext cx="835025" cy="1588"/>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0" name="Curved Connector 89"/>
          <p:cNvCxnSpPr>
            <a:stCxn id="27659" idx="1"/>
            <a:endCxn id="27654" idx="3"/>
          </p:cNvCxnSpPr>
          <p:nvPr/>
        </p:nvCxnSpPr>
        <p:spPr>
          <a:xfrm rot="10800000" flipV="1">
            <a:off x="3543300" y="836613"/>
            <a:ext cx="3162300" cy="1831975"/>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2" name="Curved Connector 91"/>
          <p:cNvCxnSpPr>
            <a:stCxn id="27670" idx="1"/>
            <a:endCxn id="27657" idx="3"/>
          </p:cNvCxnSpPr>
          <p:nvPr/>
        </p:nvCxnSpPr>
        <p:spPr>
          <a:xfrm rot="10800000" flipV="1">
            <a:off x="2324100" y="2744788"/>
            <a:ext cx="3162300" cy="2057400"/>
          </a:xfrm>
          <a:prstGeom prst="curved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7670" name="TextBox 96"/>
          <p:cNvSpPr txBox="1">
            <a:spLocks noChangeArrowheads="1"/>
          </p:cNvSpPr>
          <p:nvPr/>
        </p:nvSpPr>
        <p:spPr bwMode="auto">
          <a:xfrm>
            <a:off x="5486400" y="25146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Question loader</a:t>
            </a:r>
            <a:endParaRPr lang="en-US">
              <a:latin typeface="Calibri" charset="0"/>
            </a:endParaRPr>
          </a:p>
        </p:txBody>
      </p:sp>
      <p:cxnSp>
        <p:nvCxnSpPr>
          <p:cNvPr id="99" name="Shape 98"/>
          <p:cNvCxnSpPr>
            <a:stCxn id="27661" idx="2"/>
            <a:endCxn id="27670" idx="3"/>
          </p:cNvCxnSpPr>
          <p:nvPr/>
        </p:nvCxnSpPr>
        <p:spPr>
          <a:xfrm rot="5400000">
            <a:off x="7362031" y="2429669"/>
            <a:ext cx="382588"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27672" name="TextBox 99"/>
          <p:cNvSpPr txBox="1">
            <a:spLocks noChangeArrowheads="1"/>
          </p:cNvSpPr>
          <p:nvPr/>
        </p:nvSpPr>
        <p:spPr bwMode="auto">
          <a:xfrm>
            <a:off x="5486400" y="30480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Skip logic module</a:t>
            </a:r>
            <a:endParaRPr lang="en-US">
              <a:latin typeface="Calibri" charset="0"/>
            </a:endParaRPr>
          </a:p>
        </p:txBody>
      </p:sp>
      <p:sp>
        <p:nvSpPr>
          <p:cNvPr id="27673" name="TextBox 107"/>
          <p:cNvSpPr txBox="1">
            <a:spLocks noChangeArrowheads="1"/>
          </p:cNvSpPr>
          <p:nvPr/>
        </p:nvSpPr>
        <p:spPr bwMode="auto">
          <a:xfrm>
            <a:off x="5486400" y="35814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Answer storer</a:t>
            </a:r>
            <a:endParaRPr lang="en-US">
              <a:latin typeface="Calibri" charset="0"/>
            </a:endParaRPr>
          </a:p>
        </p:txBody>
      </p:sp>
      <p:sp>
        <p:nvSpPr>
          <p:cNvPr id="27674" name="TextBox 110"/>
          <p:cNvSpPr txBox="1">
            <a:spLocks noChangeArrowheads="1"/>
          </p:cNvSpPr>
          <p:nvPr/>
        </p:nvSpPr>
        <p:spPr bwMode="auto">
          <a:xfrm>
            <a:off x="5486400" y="50292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Data loader</a:t>
            </a:r>
            <a:endParaRPr lang="en-US">
              <a:latin typeface="Calibri" charset="0"/>
            </a:endParaRPr>
          </a:p>
        </p:txBody>
      </p:sp>
      <p:cxnSp>
        <p:nvCxnSpPr>
          <p:cNvPr id="113" name="Shape 112"/>
          <p:cNvCxnSpPr>
            <a:stCxn id="27661" idx="2"/>
            <a:endCxn id="27672" idx="3"/>
          </p:cNvCxnSpPr>
          <p:nvPr/>
        </p:nvCxnSpPr>
        <p:spPr>
          <a:xfrm rot="5400000">
            <a:off x="7095331" y="2696369"/>
            <a:ext cx="915988"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115" name="Shape 114"/>
          <p:cNvCxnSpPr>
            <a:stCxn id="27661" idx="2"/>
            <a:endCxn id="27673" idx="3"/>
          </p:cNvCxnSpPr>
          <p:nvPr/>
        </p:nvCxnSpPr>
        <p:spPr>
          <a:xfrm rot="5400000">
            <a:off x="6828631" y="2963069"/>
            <a:ext cx="1449388"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117" name="Shape 116"/>
          <p:cNvCxnSpPr>
            <a:stCxn id="27660" idx="2"/>
            <a:endCxn id="27674" idx="3"/>
          </p:cNvCxnSpPr>
          <p:nvPr/>
        </p:nvCxnSpPr>
        <p:spPr>
          <a:xfrm rot="5400000">
            <a:off x="7402512" y="4984751"/>
            <a:ext cx="3016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27678" name="TextBox 117"/>
          <p:cNvSpPr txBox="1">
            <a:spLocks noChangeArrowheads="1"/>
          </p:cNvSpPr>
          <p:nvPr/>
        </p:nvSpPr>
        <p:spPr bwMode="auto">
          <a:xfrm>
            <a:off x="5486400" y="55626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Calculation module</a:t>
            </a:r>
            <a:endParaRPr lang="en-US">
              <a:latin typeface="Calibri" charset="0"/>
            </a:endParaRPr>
          </a:p>
        </p:txBody>
      </p:sp>
      <p:cxnSp>
        <p:nvCxnSpPr>
          <p:cNvPr id="120" name="Shape 119"/>
          <p:cNvCxnSpPr>
            <a:stCxn id="27660" idx="2"/>
            <a:endCxn id="27678" idx="3"/>
          </p:cNvCxnSpPr>
          <p:nvPr/>
        </p:nvCxnSpPr>
        <p:spPr>
          <a:xfrm rot="5400000">
            <a:off x="7135812" y="5251451"/>
            <a:ext cx="8350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27680" name="TextBox 120"/>
          <p:cNvSpPr txBox="1">
            <a:spLocks noChangeArrowheads="1"/>
          </p:cNvSpPr>
          <p:nvPr/>
        </p:nvSpPr>
        <p:spPr bwMode="auto">
          <a:xfrm>
            <a:off x="5486400" y="60960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Printer controller</a:t>
            </a:r>
            <a:endParaRPr lang="en-US">
              <a:latin typeface="Calibri" charset="0"/>
            </a:endParaRPr>
          </a:p>
        </p:txBody>
      </p:sp>
      <p:cxnSp>
        <p:nvCxnSpPr>
          <p:cNvPr id="123" name="Shape 122"/>
          <p:cNvCxnSpPr>
            <a:stCxn id="27660" idx="2"/>
            <a:endCxn id="27680" idx="3"/>
          </p:cNvCxnSpPr>
          <p:nvPr/>
        </p:nvCxnSpPr>
        <p:spPr>
          <a:xfrm rot="5400000">
            <a:off x="6869112" y="5518151"/>
            <a:ext cx="13684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130" name="Curved Connector 129"/>
          <p:cNvCxnSpPr>
            <a:stCxn id="27673" idx="1"/>
            <a:endCxn id="27658" idx="3"/>
          </p:cNvCxnSpPr>
          <p:nvPr/>
        </p:nvCxnSpPr>
        <p:spPr>
          <a:xfrm rot="10800000" flipV="1">
            <a:off x="2324100" y="3811588"/>
            <a:ext cx="3162300" cy="1600200"/>
          </a:xfrm>
          <a:prstGeom prst="curved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3" name="Curved Connector 132"/>
          <p:cNvCxnSpPr>
            <a:stCxn id="27674" idx="1"/>
            <a:endCxn id="27657" idx="3"/>
          </p:cNvCxnSpPr>
          <p:nvPr/>
        </p:nvCxnSpPr>
        <p:spPr>
          <a:xfrm rot="10800000">
            <a:off x="2324100" y="4802188"/>
            <a:ext cx="3162300" cy="457200"/>
          </a:xfrm>
          <a:prstGeom prst="curved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7684" name="TextBox 36"/>
          <p:cNvSpPr txBox="1">
            <a:spLocks noChangeArrowheads="1"/>
          </p:cNvSpPr>
          <p:nvPr/>
        </p:nvSpPr>
        <p:spPr bwMode="auto">
          <a:xfrm>
            <a:off x="3285076" y="70379"/>
            <a:ext cx="31130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indent="-34131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r>
              <a:rPr lang="en-US" sz="2800" b="1" dirty="0">
                <a:solidFill>
                  <a:srgbClr val="C00000"/>
                </a:solidFill>
                <a:latin typeface="Calibri" charset="0"/>
              </a:rPr>
              <a:t>This would be bad:</a:t>
            </a:r>
          </a:p>
          <a:p>
            <a:pPr eaLnBrk="1" hangingPunct="1"/>
            <a:endParaRPr lang="en-US" sz="1800" dirty="0">
              <a:latin typeface="Calibri" charset="0"/>
            </a:endParaRPr>
          </a:p>
        </p:txBody>
      </p:sp>
      <p:cxnSp>
        <p:nvCxnSpPr>
          <p:cNvPr id="41" name="Curved Connector 40"/>
          <p:cNvCxnSpPr>
            <a:endCxn id="27658" idx="3"/>
          </p:cNvCxnSpPr>
          <p:nvPr/>
        </p:nvCxnSpPr>
        <p:spPr>
          <a:xfrm rot="10800000" flipV="1">
            <a:off x="2324100" y="5257800"/>
            <a:ext cx="3162300" cy="153988"/>
          </a:xfrm>
          <a:prstGeom prst="curved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0866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57200" y="0"/>
            <a:ext cx="3352800" cy="1981200"/>
          </a:xfrm>
          <a:ln>
            <a:solidFill>
              <a:schemeClr val="tx2">
                <a:alpha val="10980"/>
              </a:schemeClr>
            </a:solidFill>
            <a:miter lim="800000"/>
            <a:headEnd/>
            <a:tailEnd/>
          </a:ln>
        </p:spPr>
        <p:txBody>
          <a:bodyPr/>
          <a:lstStyle/>
          <a:p>
            <a:pPr eaLnBrk="1" hangingPunct="1"/>
            <a:r>
              <a:rPr lang="en-US" dirty="0">
                <a:latin typeface="Calibri" charset="0"/>
              </a:rPr>
              <a:t>Tip #2: Move code to where </a:t>
            </a:r>
            <a:r>
              <a:rPr lang="en-US" dirty="0" smtClean="0">
                <a:latin typeface="Calibri" charset="0"/>
              </a:rPr>
              <a:t>it</a:t>
            </a:r>
            <a:r>
              <a:rPr lang="en-US" altLang="ja-JP" dirty="0" smtClean="0">
                <a:latin typeface="Calibri" charset="0"/>
              </a:rPr>
              <a:t>’s </a:t>
            </a:r>
            <a:r>
              <a:rPr lang="en-US" altLang="ja-JP" dirty="0">
                <a:latin typeface="Calibri" charset="0"/>
              </a:rPr>
              <a:t>used</a:t>
            </a:r>
            <a:endParaRPr lang="en-US" dirty="0">
              <a:latin typeface="Calibri" charset="0"/>
            </a:endParaRPr>
          </a:p>
        </p:txBody>
      </p:sp>
      <p:sp>
        <p:nvSpPr>
          <p:cNvPr id="12" name="TextBox 11"/>
          <p:cNvSpPr txBox="1"/>
          <p:nvPr/>
        </p:nvSpPr>
        <p:spPr>
          <a:xfrm>
            <a:off x="1600200" y="2438400"/>
            <a:ext cx="1943100" cy="461963"/>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sz="2400" dirty="0">
                <a:solidFill>
                  <a:schemeClr val="tx1">
                    <a:lumMod val="85000"/>
                    <a:lumOff val="15000"/>
                  </a:schemeClr>
                </a:solidFill>
                <a:latin typeface="+mn-lt"/>
                <a:ea typeface="+mn-ea"/>
                <a:cs typeface="+mn-cs"/>
              </a:rPr>
              <a:t>Counselee Rec.</a:t>
            </a:r>
          </a:p>
        </p:txBody>
      </p:sp>
      <p:sp>
        <p:nvSpPr>
          <p:cNvPr id="13" name="TextBox 12"/>
          <p:cNvSpPr txBox="1"/>
          <p:nvPr/>
        </p:nvSpPr>
        <p:spPr>
          <a:xfrm>
            <a:off x="381000" y="3200400"/>
            <a:ext cx="1943100" cy="461963"/>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sz="2400" dirty="0">
                <a:solidFill>
                  <a:schemeClr val="tx1">
                    <a:lumMod val="85000"/>
                    <a:lumOff val="15000"/>
                  </a:schemeClr>
                </a:solidFill>
                <a:latin typeface="+mn-lt"/>
                <a:ea typeface="+mn-ea"/>
                <a:cs typeface="+mn-cs"/>
              </a:rPr>
              <a:t>Counselor Rec.</a:t>
            </a:r>
          </a:p>
        </p:txBody>
      </p:sp>
      <p:sp>
        <p:nvSpPr>
          <p:cNvPr id="26" name="TextBox 25"/>
          <p:cNvSpPr txBox="1"/>
          <p:nvPr/>
        </p:nvSpPr>
        <p:spPr>
          <a:xfrm>
            <a:off x="6705600" y="604838"/>
            <a:ext cx="1943100" cy="461962"/>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sz="2400" dirty="0">
                <a:solidFill>
                  <a:schemeClr val="tx1">
                    <a:lumMod val="85000"/>
                    <a:lumOff val="15000"/>
                  </a:schemeClr>
                </a:solidFill>
                <a:latin typeface="+mn-lt"/>
                <a:ea typeface="+mn-ea"/>
                <a:cs typeface="+mn-cs"/>
              </a:rPr>
              <a:t>Authenticator</a:t>
            </a:r>
          </a:p>
        </p:txBody>
      </p:sp>
      <p:sp>
        <p:nvSpPr>
          <p:cNvPr id="28" name="TextBox 27"/>
          <p:cNvSpPr txBox="1"/>
          <p:nvPr/>
        </p:nvSpPr>
        <p:spPr>
          <a:xfrm>
            <a:off x="6705600" y="4495800"/>
            <a:ext cx="1943100" cy="461963"/>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sz="2400" dirty="0">
                <a:solidFill>
                  <a:schemeClr val="tx1">
                    <a:lumMod val="85000"/>
                    <a:lumOff val="15000"/>
                  </a:schemeClr>
                </a:solidFill>
                <a:latin typeface="+mn-lt"/>
                <a:ea typeface="+mn-ea"/>
                <a:cs typeface="+mn-cs"/>
              </a:rPr>
              <a:t>Report Maker</a:t>
            </a:r>
          </a:p>
        </p:txBody>
      </p:sp>
      <p:cxnSp>
        <p:nvCxnSpPr>
          <p:cNvPr id="60" name="Shape 59"/>
          <p:cNvCxnSpPr>
            <a:stCxn id="12" idx="2"/>
            <a:endCxn id="13" idx="3"/>
          </p:cNvCxnSpPr>
          <p:nvPr/>
        </p:nvCxnSpPr>
        <p:spPr>
          <a:xfrm rot="5400000">
            <a:off x="2182812" y="3041651"/>
            <a:ext cx="530225" cy="247650"/>
          </a:xfrm>
          <a:prstGeom prst="curvedConnector2">
            <a:avLst/>
          </a:prstGeom>
          <a:ln w="25400">
            <a:solidFill>
              <a:schemeClr val="tx2">
                <a:alpha val="11000"/>
              </a:schemeClr>
            </a:solidFill>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5486400" y="5029200"/>
            <a:ext cx="1943100" cy="461963"/>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dirty="0">
                <a:solidFill>
                  <a:schemeClr val="tx1">
                    <a:lumMod val="85000"/>
                    <a:lumOff val="15000"/>
                  </a:schemeClr>
                </a:solidFill>
                <a:latin typeface="+mn-lt"/>
                <a:ea typeface="+mn-ea"/>
                <a:cs typeface="+mn-cs"/>
              </a:rPr>
              <a:t>Data loader</a:t>
            </a:r>
            <a:endParaRPr lang="en-US" sz="2400" dirty="0">
              <a:solidFill>
                <a:schemeClr val="tx1">
                  <a:lumMod val="85000"/>
                  <a:lumOff val="15000"/>
                </a:schemeClr>
              </a:solidFill>
              <a:latin typeface="+mn-lt"/>
              <a:ea typeface="+mn-ea"/>
              <a:cs typeface="+mn-cs"/>
            </a:endParaRPr>
          </a:p>
        </p:txBody>
      </p:sp>
      <p:cxnSp>
        <p:nvCxnSpPr>
          <p:cNvPr id="117" name="Shape 116"/>
          <p:cNvCxnSpPr>
            <a:stCxn id="28" idx="2"/>
            <a:endCxn id="111" idx="3"/>
          </p:cNvCxnSpPr>
          <p:nvPr/>
        </p:nvCxnSpPr>
        <p:spPr>
          <a:xfrm rot="5400000">
            <a:off x="7402512" y="4984751"/>
            <a:ext cx="301625" cy="247650"/>
          </a:xfrm>
          <a:prstGeom prst="curvedConnector2">
            <a:avLst/>
          </a:prstGeom>
          <a:ln w="25400">
            <a:solidFill>
              <a:schemeClr val="tx2">
                <a:alpha val="11000"/>
              </a:schemeClr>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5486400" y="5562600"/>
            <a:ext cx="1943100" cy="461963"/>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dirty="0">
                <a:solidFill>
                  <a:schemeClr val="tx1">
                    <a:lumMod val="85000"/>
                    <a:lumOff val="15000"/>
                  </a:schemeClr>
                </a:solidFill>
                <a:latin typeface="+mn-lt"/>
                <a:ea typeface="+mn-ea"/>
                <a:cs typeface="+mn-cs"/>
              </a:rPr>
              <a:t>Calculation module</a:t>
            </a:r>
            <a:endParaRPr lang="en-US" sz="2400" dirty="0">
              <a:solidFill>
                <a:schemeClr val="tx1">
                  <a:lumMod val="85000"/>
                  <a:lumOff val="15000"/>
                </a:schemeClr>
              </a:solidFill>
              <a:latin typeface="+mn-lt"/>
              <a:ea typeface="+mn-ea"/>
              <a:cs typeface="+mn-cs"/>
            </a:endParaRPr>
          </a:p>
        </p:txBody>
      </p:sp>
      <p:cxnSp>
        <p:nvCxnSpPr>
          <p:cNvPr id="120" name="Shape 119"/>
          <p:cNvCxnSpPr>
            <a:stCxn id="28" idx="2"/>
            <a:endCxn id="118" idx="3"/>
          </p:cNvCxnSpPr>
          <p:nvPr/>
        </p:nvCxnSpPr>
        <p:spPr>
          <a:xfrm rot="5400000">
            <a:off x="7135812" y="5251451"/>
            <a:ext cx="835025" cy="247650"/>
          </a:xfrm>
          <a:prstGeom prst="curvedConnector2">
            <a:avLst/>
          </a:prstGeom>
          <a:ln w="25400">
            <a:solidFill>
              <a:schemeClr val="tx2">
                <a:alpha val="11000"/>
              </a:schemeClr>
            </a:solidFill>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5486400" y="6096000"/>
            <a:ext cx="1943100" cy="461963"/>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dirty="0">
                <a:solidFill>
                  <a:schemeClr val="tx1">
                    <a:lumMod val="85000"/>
                    <a:lumOff val="15000"/>
                  </a:schemeClr>
                </a:solidFill>
                <a:latin typeface="+mn-lt"/>
                <a:ea typeface="+mn-ea"/>
                <a:cs typeface="+mn-cs"/>
              </a:rPr>
              <a:t>Printer controller</a:t>
            </a:r>
            <a:endParaRPr lang="en-US" sz="2400" dirty="0">
              <a:solidFill>
                <a:schemeClr val="tx1">
                  <a:lumMod val="85000"/>
                  <a:lumOff val="15000"/>
                </a:schemeClr>
              </a:solidFill>
              <a:latin typeface="+mn-lt"/>
              <a:ea typeface="+mn-ea"/>
              <a:cs typeface="+mn-cs"/>
            </a:endParaRPr>
          </a:p>
        </p:txBody>
      </p:sp>
      <p:cxnSp>
        <p:nvCxnSpPr>
          <p:cNvPr id="123" name="Shape 122"/>
          <p:cNvCxnSpPr>
            <a:stCxn id="28" idx="2"/>
            <a:endCxn id="121" idx="3"/>
          </p:cNvCxnSpPr>
          <p:nvPr/>
        </p:nvCxnSpPr>
        <p:spPr>
          <a:xfrm rot="5400000">
            <a:off x="6869112" y="5518151"/>
            <a:ext cx="1368425" cy="247650"/>
          </a:xfrm>
          <a:prstGeom prst="curvedConnector2">
            <a:avLst/>
          </a:prstGeom>
          <a:ln w="25400">
            <a:solidFill>
              <a:schemeClr val="tx2">
                <a:alpha val="11000"/>
              </a:schemeClr>
            </a:solidFill>
          </a:ln>
        </p:spPr>
        <p:style>
          <a:lnRef idx="1">
            <a:schemeClr val="accent1"/>
          </a:lnRef>
          <a:fillRef idx="0">
            <a:schemeClr val="accent1"/>
          </a:fillRef>
          <a:effectRef idx="0">
            <a:schemeClr val="accent1"/>
          </a:effectRef>
          <a:fontRef idx="minor">
            <a:schemeClr val="tx1"/>
          </a:fontRef>
        </p:style>
      </p:cxnSp>
      <p:cxnSp>
        <p:nvCxnSpPr>
          <p:cNvPr id="92" name="Curved Connector 91"/>
          <p:cNvCxnSpPr>
            <a:stCxn id="97" idx="1"/>
            <a:endCxn id="23" idx="3"/>
          </p:cNvCxnSpPr>
          <p:nvPr/>
        </p:nvCxnSpPr>
        <p:spPr>
          <a:xfrm rot="10800000" flipV="1">
            <a:off x="3543300" y="2744788"/>
            <a:ext cx="1943100" cy="1673225"/>
          </a:xfrm>
          <a:prstGeom prst="curvedConnector3">
            <a:avLst>
              <a:gd name="adj1" fmla="val 50000"/>
            </a:avLst>
          </a:prstGeom>
          <a:ln w="25400">
            <a:solidFill>
              <a:schemeClr val="tx2">
                <a:alpha val="11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0" name="Curved Connector 129"/>
          <p:cNvCxnSpPr>
            <a:stCxn id="108" idx="1"/>
            <a:endCxn id="23" idx="3"/>
          </p:cNvCxnSpPr>
          <p:nvPr/>
        </p:nvCxnSpPr>
        <p:spPr>
          <a:xfrm rot="10800000" flipV="1">
            <a:off x="3543300" y="3811588"/>
            <a:ext cx="1943100" cy="606425"/>
          </a:xfrm>
          <a:prstGeom prst="curvedConnector3">
            <a:avLst>
              <a:gd name="adj1" fmla="val 50000"/>
            </a:avLst>
          </a:prstGeom>
          <a:ln w="25400">
            <a:solidFill>
              <a:schemeClr val="tx2">
                <a:alpha val="11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600200" y="4186238"/>
            <a:ext cx="1943100" cy="461962"/>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sz="2400" dirty="0">
                <a:solidFill>
                  <a:schemeClr val="tx1">
                    <a:lumMod val="85000"/>
                    <a:lumOff val="15000"/>
                  </a:schemeClr>
                </a:solidFill>
                <a:latin typeface="+mn-lt"/>
                <a:ea typeface="+mn-ea"/>
                <a:cs typeface="+mn-cs"/>
              </a:rPr>
              <a:t>Survey Instance</a:t>
            </a:r>
          </a:p>
        </p:txBody>
      </p:sp>
      <p:sp>
        <p:nvSpPr>
          <p:cNvPr id="24" name="TextBox 23"/>
          <p:cNvSpPr txBox="1"/>
          <p:nvPr/>
        </p:nvSpPr>
        <p:spPr>
          <a:xfrm>
            <a:off x="381000" y="4872038"/>
            <a:ext cx="1943100" cy="461962"/>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sz="2400" dirty="0">
                <a:solidFill>
                  <a:schemeClr val="tx1">
                    <a:lumMod val="85000"/>
                    <a:lumOff val="15000"/>
                  </a:schemeClr>
                </a:solidFill>
                <a:latin typeface="+mn-lt"/>
                <a:ea typeface="+mn-ea"/>
                <a:cs typeface="+mn-cs"/>
              </a:rPr>
              <a:t>Questions</a:t>
            </a:r>
          </a:p>
        </p:txBody>
      </p:sp>
      <p:sp>
        <p:nvSpPr>
          <p:cNvPr id="25" name="TextBox 24"/>
          <p:cNvSpPr txBox="1"/>
          <p:nvPr/>
        </p:nvSpPr>
        <p:spPr>
          <a:xfrm>
            <a:off x="381000" y="5481638"/>
            <a:ext cx="1943100" cy="461962"/>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sz="2400" dirty="0">
                <a:solidFill>
                  <a:schemeClr val="tx1">
                    <a:lumMod val="85000"/>
                    <a:lumOff val="15000"/>
                  </a:schemeClr>
                </a:solidFill>
                <a:latin typeface="+mn-lt"/>
                <a:ea typeface="+mn-ea"/>
                <a:cs typeface="+mn-cs"/>
              </a:rPr>
              <a:t>Answers</a:t>
            </a:r>
          </a:p>
        </p:txBody>
      </p:sp>
      <p:cxnSp>
        <p:nvCxnSpPr>
          <p:cNvPr id="44" name="Shape 43"/>
          <p:cNvCxnSpPr>
            <a:stCxn id="23" idx="2"/>
            <a:endCxn id="24" idx="3"/>
          </p:cNvCxnSpPr>
          <p:nvPr/>
        </p:nvCxnSpPr>
        <p:spPr>
          <a:xfrm rot="5400000">
            <a:off x="2220118" y="4752182"/>
            <a:ext cx="455613" cy="247650"/>
          </a:xfrm>
          <a:prstGeom prst="curvedConnector2">
            <a:avLst/>
          </a:prstGeom>
          <a:ln w="25400">
            <a:solidFill>
              <a:schemeClr val="tx2">
                <a:alpha val="11000"/>
              </a:schemeClr>
            </a:solidFill>
          </a:ln>
        </p:spPr>
        <p:style>
          <a:lnRef idx="1">
            <a:schemeClr val="accent1"/>
          </a:lnRef>
          <a:fillRef idx="0">
            <a:schemeClr val="accent1"/>
          </a:fillRef>
          <a:effectRef idx="0">
            <a:schemeClr val="accent1"/>
          </a:effectRef>
          <a:fontRef idx="minor">
            <a:schemeClr val="tx1"/>
          </a:fontRef>
        </p:style>
      </p:cxnSp>
      <p:cxnSp>
        <p:nvCxnSpPr>
          <p:cNvPr id="45" name="Shape 44"/>
          <p:cNvCxnSpPr>
            <a:stCxn id="23" idx="2"/>
            <a:endCxn id="25" idx="3"/>
          </p:cNvCxnSpPr>
          <p:nvPr/>
        </p:nvCxnSpPr>
        <p:spPr>
          <a:xfrm rot="5400000">
            <a:off x="1915318" y="5056982"/>
            <a:ext cx="1065213" cy="247650"/>
          </a:xfrm>
          <a:prstGeom prst="curvedConnector2">
            <a:avLst/>
          </a:prstGeom>
          <a:ln w="25400">
            <a:solidFill>
              <a:schemeClr val="tx2">
                <a:alpha val="11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705600" y="1900238"/>
            <a:ext cx="1943100" cy="461962"/>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sz="2400" dirty="0">
                <a:solidFill>
                  <a:schemeClr val="tx1">
                    <a:lumMod val="85000"/>
                    <a:lumOff val="15000"/>
                  </a:schemeClr>
                </a:solidFill>
                <a:latin typeface="+mn-lt"/>
                <a:ea typeface="+mn-ea"/>
                <a:cs typeface="+mn-cs"/>
              </a:rPr>
              <a:t>Survey Server</a:t>
            </a:r>
          </a:p>
        </p:txBody>
      </p:sp>
      <p:sp>
        <p:nvSpPr>
          <p:cNvPr id="97" name="TextBox 96"/>
          <p:cNvSpPr txBox="1"/>
          <p:nvPr/>
        </p:nvSpPr>
        <p:spPr>
          <a:xfrm>
            <a:off x="5486400" y="2514600"/>
            <a:ext cx="1943100" cy="461963"/>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dirty="0">
                <a:solidFill>
                  <a:schemeClr val="tx1">
                    <a:lumMod val="85000"/>
                    <a:lumOff val="15000"/>
                  </a:schemeClr>
                </a:solidFill>
                <a:latin typeface="+mn-lt"/>
                <a:ea typeface="+mn-ea"/>
                <a:cs typeface="+mn-cs"/>
              </a:rPr>
              <a:t>Question loader</a:t>
            </a:r>
            <a:endParaRPr lang="en-US" sz="2400" dirty="0">
              <a:solidFill>
                <a:schemeClr val="tx1">
                  <a:lumMod val="85000"/>
                  <a:lumOff val="15000"/>
                </a:schemeClr>
              </a:solidFill>
              <a:latin typeface="+mn-lt"/>
              <a:ea typeface="+mn-ea"/>
              <a:cs typeface="+mn-cs"/>
            </a:endParaRPr>
          </a:p>
        </p:txBody>
      </p:sp>
      <p:cxnSp>
        <p:nvCxnSpPr>
          <p:cNvPr id="99" name="Shape 98"/>
          <p:cNvCxnSpPr>
            <a:stCxn id="31" idx="2"/>
            <a:endCxn id="97" idx="3"/>
          </p:cNvCxnSpPr>
          <p:nvPr/>
        </p:nvCxnSpPr>
        <p:spPr>
          <a:xfrm rot="5400000">
            <a:off x="7362031" y="2429669"/>
            <a:ext cx="382588" cy="247650"/>
          </a:xfrm>
          <a:prstGeom prst="curvedConnector2">
            <a:avLst/>
          </a:prstGeom>
          <a:ln w="25400">
            <a:solidFill>
              <a:schemeClr val="tx2">
                <a:alpha val="11000"/>
              </a:schemeClr>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5486400" y="3048000"/>
            <a:ext cx="1943100" cy="461963"/>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dirty="0">
                <a:solidFill>
                  <a:schemeClr val="tx1">
                    <a:lumMod val="85000"/>
                    <a:lumOff val="15000"/>
                  </a:schemeClr>
                </a:solidFill>
                <a:latin typeface="+mn-lt"/>
                <a:ea typeface="+mn-ea"/>
                <a:cs typeface="+mn-cs"/>
              </a:rPr>
              <a:t>Skip logic module</a:t>
            </a:r>
            <a:endParaRPr lang="en-US" sz="2400" dirty="0">
              <a:solidFill>
                <a:schemeClr val="tx1">
                  <a:lumMod val="85000"/>
                  <a:lumOff val="15000"/>
                </a:schemeClr>
              </a:solidFill>
              <a:latin typeface="+mn-lt"/>
              <a:ea typeface="+mn-ea"/>
              <a:cs typeface="+mn-cs"/>
            </a:endParaRPr>
          </a:p>
        </p:txBody>
      </p:sp>
      <p:sp>
        <p:nvSpPr>
          <p:cNvPr id="108" name="TextBox 107"/>
          <p:cNvSpPr txBox="1"/>
          <p:nvPr/>
        </p:nvSpPr>
        <p:spPr>
          <a:xfrm>
            <a:off x="5486400" y="3581400"/>
            <a:ext cx="1943100" cy="461963"/>
          </a:xfrm>
          <a:prstGeom prst="rect">
            <a:avLst/>
          </a:prstGeom>
          <a:solidFill>
            <a:schemeClr val="bg1"/>
          </a:solidFill>
          <a:ln>
            <a:solidFill>
              <a:schemeClr val="tx2">
                <a:alpha val="11000"/>
              </a:schemeClr>
            </a:solidFill>
          </a:ln>
        </p:spPr>
        <p:txBody>
          <a:bodyPr wrap="none"/>
          <a:lstStyle/>
          <a:p>
            <a:pPr algn="ctr" fontAlgn="auto">
              <a:spcBef>
                <a:spcPts val="0"/>
              </a:spcBef>
              <a:spcAft>
                <a:spcPts val="0"/>
              </a:spcAft>
              <a:defRPr/>
            </a:pPr>
            <a:r>
              <a:rPr lang="en-US" dirty="0">
                <a:solidFill>
                  <a:schemeClr val="tx1">
                    <a:lumMod val="85000"/>
                    <a:lumOff val="15000"/>
                  </a:schemeClr>
                </a:solidFill>
                <a:latin typeface="+mn-lt"/>
                <a:ea typeface="+mn-ea"/>
                <a:cs typeface="+mn-cs"/>
              </a:rPr>
              <a:t>Answer </a:t>
            </a:r>
            <a:r>
              <a:rPr lang="en-US" dirty="0" err="1">
                <a:solidFill>
                  <a:schemeClr val="tx1">
                    <a:lumMod val="85000"/>
                    <a:lumOff val="15000"/>
                  </a:schemeClr>
                </a:solidFill>
                <a:latin typeface="+mn-lt"/>
                <a:ea typeface="+mn-ea"/>
                <a:cs typeface="+mn-cs"/>
              </a:rPr>
              <a:t>storer</a:t>
            </a:r>
            <a:endParaRPr lang="en-US" sz="2400" dirty="0">
              <a:solidFill>
                <a:schemeClr val="tx1">
                  <a:lumMod val="85000"/>
                  <a:lumOff val="15000"/>
                </a:schemeClr>
              </a:solidFill>
              <a:latin typeface="+mn-lt"/>
              <a:ea typeface="+mn-ea"/>
              <a:cs typeface="+mn-cs"/>
            </a:endParaRPr>
          </a:p>
        </p:txBody>
      </p:sp>
      <p:cxnSp>
        <p:nvCxnSpPr>
          <p:cNvPr id="113" name="Shape 112"/>
          <p:cNvCxnSpPr>
            <a:stCxn id="31" idx="2"/>
            <a:endCxn id="100" idx="3"/>
          </p:cNvCxnSpPr>
          <p:nvPr/>
        </p:nvCxnSpPr>
        <p:spPr>
          <a:xfrm rot="5400000">
            <a:off x="7095331" y="2696369"/>
            <a:ext cx="915988" cy="247650"/>
          </a:xfrm>
          <a:prstGeom prst="curvedConnector2">
            <a:avLst/>
          </a:prstGeom>
          <a:ln w="25400">
            <a:solidFill>
              <a:schemeClr val="tx2">
                <a:alpha val="11000"/>
              </a:schemeClr>
            </a:solidFill>
          </a:ln>
        </p:spPr>
        <p:style>
          <a:lnRef idx="1">
            <a:schemeClr val="accent1"/>
          </a:lnRef>
          <a:fillRef idx="0">
            <a:schemeClr val="accent1"/>
          </a:fillRef>
          <a:effectRef idx="0">
            <a:schemeClr val="accent1"/>
          </a:effectRef>
          <a:fontRef idx="minor">
            <a:schemeClr val="tx1"/>
          </a:fontRef>
        </p:style>
      </p:cxnSp>
      <p:cxnSp>
        <p:nvCxnSpPr>
          <p:cNvPr id="115" name="Shape 114"/>
          <p:cNvCxnSpPr>
            <a:stCxn id="31" idx="2"/>
            <a:endCxn id="108" idx="3"/>
          </p:cNvCxnSpPr>
          <p:nvPr/>
        </p:nvCxnSpPr>
        <p:spPr>
          <a:xfrm rot="5400000">
            <a:off x="6828631" y="2963069"/>
            <a:ext cx="1449388" cy="247650"/>
          </a:xfrm>
          <a:prstGeom prst="curvedConnector2">
            <a:avLst/>
          </a:prstGeom>
          <a:ln w="25400">
            <a:solidFill>
              <a:schemeClr val="tx2">
                <a:alpha val="11000"/>
              </a:schemeClr>
            </a:solidFill>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6200" y="2209800"/>
            <a:ext cx="3733800" cy="1600200"/>
          </a:xfrm>
          <a:prstGeom prst="roundRect">
            <a:avLst/>
          </a:prstGeom>
          <a:solidFill>
            <a:srgbClr val="FFC000">
              <a:alpha val="32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85000"/>
                  <a:lumOff val="15000"/>
                </a:schemeClr>
              </a:solidFill>
            </a:endParaRPr>
          </a:p>
        </p:txBody>
      </p:sp>
      <p:sp>
        <p:nvSpPr>
          <p:cNvPr id="37" name="Freeform 36"/>
          <p:cNvSpPr/>
          <p:nvPr/>
        </p:nvSpPr>
        <p:spPr>
          <a:xfrm>
            <a:off x="46038" y="1501775"/>
            <a:ext cx="9212262" cy="5075238"/>
          </a:xfrm>
          <a:custGeom>
            <a:avLst/>
            <a:gdLst>
              <a:gd name="connsiteX0" fmla="*/ 5238427 w 5618136"/>
              <a:gd name="connsiteY0" fmla="*/ 0 h 3680847"/>
              <a:gd name="connsiteX1" fmla="*/ 4448014 w 5618136"/>
              <a:gd name="connsiteY1" fmla="*/ 503695 h 3680847"/>
              <a:gd name="connsiteX2" fmla="*/ 3812583 w 5618136"/>
              <a:gd name="connsiteY2" fmla="*/ 1518834 h 3680847"/>
              <a:gd name="connsiteX3" fmla="*/ 2820692 w 5618136"/>
              <a:gd name="connsiteY3" fmla="*/ 1588576 h 3680847"/>
              <a:gd name="connsiteX4" fmla="*/ 914400 w 5618136"/>
              <a:gd name="connsiteY4" fmla="*/ 1627322 h 3680847"/>
              <a:gd name="connsiteX5" fmla="*/ 0 w 5618136"/>
              <a:gd name="connsiteY5" fmla="*/ 2045776 h 3680847"/>
              <a:gd name="connsiteX6" fmla="*/ 46495 w 5618136"/>
              <a:gd name="connsiteY6" fmla="*/ 3680847 h 3680847"/>
              <a:gd name="connsiteX7" fmla="*/ 3363132 w 5618136"/>
              <a:gd name="connsiteY7" fmla="*/ 3564610 h 3680847"/>
              <a:gd name="connsiteX8" fmla="*/ 4107051 w 5618136"/>
              <a:gd name="connsiteY8" fmla="*/ 2479729 h 3680847"/>
              <a:gd name="connsiteX9" fmla="*/ 4827722 w 5618136"/>
              <a:gd name="connsiteY9" fmla="*/ 1689315 h 3680847"/>
              <a:gd name="connsiteX10" fmla="*/ 5618136 w 5618136"/>
              <a:gd name="connsiteY10" fmla="*/ 1642820 h 3680847"/>
              <a:gd name="connsiteX11" fmla="*/ 5463153 w 5618136"/>
              <a:gd name="connsiteY11" fmla="*/ 1588576 h 3680847"/>
              <a:gd name="connsiteX12" fmla="*/ 5284922 w 5618136"/>
              <a:gd name="connsiteY12" fmla="*/ 1487837 h 3680847"/>
              <a:gd name="connsiteX13" fmla="*/ 5222929 w 5618136"/>
              <a:gd name="connsiteY13" fmla="*/ 1185620 h 3680847"/>
              <a:gd name="connsiteX14" fmla="*/ 5238427 w 5618136"/>
              <a:gd name="connsiteY14" fmla="*/ 92990 h 3680847"/>
              <a:gd name="connsiteX0" fmla="*/ 5238427 w 5618136"/>
              <a:gd name="connsiteY0" fmla="*/ 0 h 3680847"/>
              <a:gd name="connsiteX1" fmla="*/ 4448014 w 5618136"/>
              <a:gd name="connsiteY1" fmla="*/ 503695 h 3680847"/>
              <a:gd name="connsiteX2" fmla="*/ 3812583 w 5618136"/>
              <a:gd name="connsiteY2" fmla="*/ 1518834 h 3680847"/>
              <a:gd name="connsiteX3" fmla="*/ 2820692 w 5618136"/>
              <a:gd name="connsiteY3" fmla="*/ 1588576 h 3680847"/>
              <a:gd name="connsiteX4" fmla="*/ 914400 w 5618136"/>
              <a:gd name="connsiteY4" fmla="*/ 1627322 h 3680847"/>
              <a:gd name="connsiteX5" fmla="*/ 0 w 5618136"/>
              <a:gd name="connsiteY5" fmla="*/ 2045776 h 3680847"/>
              <a:gd name="connsiteX6" fmla="*/ 46495 w 5618136"/>
              <a:gd name="connsiteY6" fmla="*/ 3680847 h 3680847"/>
              <a:gd name="connsiteX7" fmla="*/ 3363132 w 5618136"/>
              <a:gd name="connsiteY7" fmla="*/ 3564610 h 3680847"/>
              <a:gd name="connsiteX8" fmla="*/ 4107051 w 5618136"/>
              <a:gd name="connsiteY8" fmla="*/ 2479729 h 3680847"/>
              <a:gd name="connsiteX9" fmla="*/ 4827722 w 5618136"/>
              <a:gd name="connsiteY9" fmla="*/ 1689315 h 3680847"/>
              <a:gd name="connsiteX10" fmla="*/ 5618136 w 5618136"/>
              <a:gd name="connsiteY10" fmla="*/ 1642820 h 3680847"/>
              <a:gd name="connsiteX11" fmla="*/ 5463153 w 5618136"/>
              <a:gd name="connsiteY11" fmla="*/ 1588576 h 3680847"/>
              <a:gd name="connsiteX12" fmla="*/ 5284922 w 5618136"/>
              <a:gd name="connsiteY12" fmla="*/ 1487837 h 3680847"/>
              <a:gd name="connsiteX13" fmla="*/ 5222929 w 5618136"/>
              <a:gd name="connsiteY13" fmla="*/ 1185620 h 3680847"/>
              <a:gd name="connsiteX14" fmla="*/ 5238427 w 5618136"/>
              <a:gd name="connsiteY14" fmla="*/ 92990 h 3680847"/>
              <a:gd name="connsiteX0" fmla="*/ 5238427 w 5618136"/>
              <a:gd name="connsiteY0" fmla="*/ 0 h 3680847"/>
              <a:gd name="connsiteX1" fmla="*/ 4448014 w 5618136"/>
              <a:gd name="connsiteY1" fmla="*/ 503695 h 3680847"/>
              <a:gd name="connsiteX2" fmla="*/ 3812583 w 5618136"/>
              <a:gd name="connsiteY2" fmla="*/ 1518834 h 3680847"/>
              <a:gd name="connsiteX3" fmla="*/ 2820692 w 5618136"/>
              <a:gd name="connsiteY3" fmla="*/ 1588576 h 3680847"/>
              <a:gd name="connsiteX4" fmla="*/ 914400 w 5618136"/>
              <a:gd name="connsiteY4" fmla="*/ 1627322 h 3680847"/>
              <a:gd name="connsiteX5" fmla="*/ 0 w 5618136"/>
              <a:gd name="connsiteY5" fmla="*/ 2045776 h 3680847"/>
              <a:gd name="connsiteX6" fmla="*/ 46495 w 5618136"/>
              <a:gd name="connsiteY6" fmla="*/ 3680847 h 3680847"/>
              <a:gd name="connsiteX7" fmla="*/ 3363132 w 5618136"/>
              <a:gd name="connsiteY7" fmla="*/ 3564610 h 3680847"/>
              <a:gd name="connsiteX8" fmla="*/ 4107051 w 5618136"/>
              <a:gd name="connsiteY8" fmla="*/ 2479729 h 3680847"/>
              <a:gd name="connsiteX9" fmla="*/ 4827722 w 5618136"/>
              <a:gd name="connsiteY9" fmla="*/ 1689315 h 3680847"/>
              <a:gd name="connsiteX10" fmla="*/ 5618136 w 5618136"/>
              <a:gd name="connsiteY10" fmla="*/ 1642820 h 3680847"/>
              <a:gd name="connsiteX11" fmla="*/ 5463153 w 5618136"/>
              <a:gd name="connsiteY11" fmla="*/ 1588576 h 3680847"/>
              <a:gd name="connsiteX12" fmla="*/ 5284922 w 5618136"/>
              <a:gd name="connsiteY12" fmla="*/ 1487837 h 3680847"/>
              <a:gd name="connsiteX13" fmla="*/ 5222929 w 5618136"/>
              <a:gd name="connsiteY13" fmla="*/ 1185620 h 3680847"/>
              <a:gd name="connsiteX14" fmla="*/ 5238427 w 5618136"/>
              <a:gd name="connsiteY14" fmla="*/ 92990 h 3680847"/>
              <a:gd name="connsiteX0" fmla="*/ 5238427 w 5618136"/>
              <a:gd name="connsiteY0" fmla="*/ 0 h 3680847"/>
              <a:gd name="connsiteX1" fmla="*/ 4448014 w 5618136"/>
              <a:gd name="connsiteY1" fmla="*/ 503695 h 3680847"/>
              <a:gd name="connsiteX2" fmla="*/ 3812583 w 5618136"/>
              <a:gd name="connsiteY2" fmla="*/ 1518834 h 3680847"/>
              <a:gd name="connsiteX3" fmla="*/ 2820692 w 5618136"/>
              <a:gd name="connsiteY3" fmla="*/ 1588576 h 3680847"/>
              <a:gd name="connsiteX4" fmla="*/ 914400 w 5618136"/>
              <a:gd name="connsiteY4" fmla="*/ 1627322 h 3680847"/>
              <a:gd name="connsiteX5" fmla="*/ 0 w 5618136"/>
              <a:gd name="connsiteY5" fmla="*/ 2045776 h 3680847"/>
              <a:gd name="connsiteX6" fmla="*/ 46495 w 5618136"/>
              <a:gd name="connsiteY6" fmla="*/ 3680847 h 3680847"/>
              <a:gd name="connsiteX7" fmla="*/ 3363132 w 5618136"/>
              <a:gd name="connsiteY7" fmla="*/ 3564610 h 3680847"/>
              <a:gd name="connsiteX8" fmla="*/ 4107051 w 5618136"/>
              <a:gd name="connsiteY8" fmla="*/ 2479729 h 3680847"/>
              <a:gd name="connsiteX9" fmla="*/ 4827722 w 5618136"/>
              <a:gd name="connsiteY9" fmla="*/ 1689315 h 3680847"/>
              <a:gd name="connsiteX10" fmla="*/ 5618136 w 5618136"/>
              <a:gd name="connsiteY10" fmla="*/ 1642820 h 3680847"/>
              <a:gd name="connsiteX11" fmla="*/ 5463153 w 5618136"/>
              <a:gd name="connsiteY11" fmla="*/ 1588576 h 3680847"/>
              <a:gd name="connsiteX12" fmla="*/ 5284922 w 5618136"/>
              <a:gd name="connsiteY12" fmla="*/ 1487837 h 3680847"/>
              <a:gd name="connsiteX13" fmla="*/ 5222929 w 5618136"/>
              <a:gd name="connsiteY13" fmla="*/ 1185620 h 3680847"/>
              <a:gd name="connsiteX14" fmla="*/ 5238427 w 5618136"/>
              <a:gd name="connsiteY14" fmla="*/ 92990 h 3680847"/>
              <a:gd name="connsiteX0" fmla="*/ 5238427 w 5618136"/>
              <a:gd name="connsiteY0" fmla="*/ 0 h 3680847"/>
              <a:gd name="connsiteX1" fmla="*/ 4448014 w 5618136"/>
              <a:gd name="connsiteY1" fmla="*/ 503695 h 3680847"/>
              <a:gd name="connsiteX2" fmla="*/ 3812583 w 5618136"/>
              <a:gd name="connsiteY2" fmla="*/ 1518834 h 3680847"/>
              <a:gd name="connsiteX3" fmla="*/ 2820692 w 5618136"/>
              <a:gd name="connsiteY3" fmla="*/ 1588576 h 3680847"/>
              <a:gd name="connsiteX4" fmla="*/ 914400 w 5618136"/>
              <a:gd name="connsiteY4" fmla="*/ 1627322 h 3680847"/>
              <a:gd name="connsiteX5" fmla="*/ 0 w 5618136"/>
              <a:gd name="connsiteY5" fmla="*/ 2045776 h 3680847"/>
              <a:gd name="connsiteX6" fmla="*/ 46495 w 5618136"/>
              <a:gd name="connsiteY6" fmla="*/ 3680847 h 3680847"/>
              <a:gd name="connsiteX7" fmla="*/ 3363132 w 5618136"/>
              <a:gd name="connsiteY7" fmla="*/ 3564610 h 3680847"/>
              <a:gd name="connsiteX8" fmla="*/ 4107051 w 5618136"/>
              <a:gd name="connsiteY8" fmla="*/ 2479729 h 3680847"/>
              <a:gd name="connsiteX9" fmla="*/ 4827722 w 5618136"/>
              <a:gd name="connsiteY9" fmla="*/ 1689315 h 3680847"/>
              <a:gd name="connsiteX10" fmla="*/ 5618136 w 5618136"/>
              <a:gd name="connsiteY10" fmla="*/ 1642820 h 3680847"/>
              <a:gd name="connsiteX11" fmla="*/ 5463153 w 5618136"/>
              <a:gd name="connsiteY11" fmla="*/ 1588576 h 3680847"/>
              <a:gd name="connsiteX12" fmla="*/ 5284922 w 5618136"/>
              <a:gd name="connsiteY12" fmla="*/ 1487837 h 3680847"/>
              <a:gd name="connsiteX13" fmla="*/ 5222929 w 5618136"/>
              <a:gd name="connsiteY13" fmla="*/ 1185620 h 3680847"/>
              <a:gd name="connsiteX14" fmla="*/ 5238427 w 5618136"/>
              <a:gd name="connsiteY14" fmla="*/ 92990 h 3680847"/>
              <a:gd name="connsiteX0" fmla="*/ 5238427 w 5618136"/>
              <a:gd name="connsiteY0" fmla="*/ 0 h 3680847"/>
              <a:gd name="connsiteX1" fmla="*/ 4448014 w 5618136"/>
              <a:gd name="connsiteY1" fmla="*/ 503695 h 3680847"/>
              <a:gd name="connsiteX2" fmla="*/ 3812583 w 5618136"/>
              <a:gd name="connsiteY2" fmla="*/ 1518834 h 3680847"/>
              <a:gd name="connsiteX3" fmla="*/ 2820692 w 5618136"/>
              <a:gd name="connsiteY3" fmla="*/ 1588576 h 3680847"/>
              <a:gd name="connsiteX4" fmla="*/ 914400 w 5618136"/>
              <a:gd name="connsiteY4" fmla="*/ 1627322 h 3680847"/>
              <a:gd name="connsiteX5" fmla="*/ 0 w 5618136"/>
              <a:gd name="connsiteY5" fmla="*/ 2045776 h 3680847"/>
              <a:gd name="connsiteX6" fmla="*/ 46495 w 5618136"/>
              <a:gd name="connsiteY6" fmla="*/ 3680847 h 3680847"/>
              <a:gd name="connsiteX7" fmla="*/ 3363132 w 5618136"/>
              <a:gd name="connsiteY7" fmla="*/ 3564610 h 3680847"/>
              <a:gd name="connsiteX8" fmla="*/ 4107051 w 5618136"/>
              <a:gd name="connsiteY8" fmla="*/ 2479729 h 3680847"/>
              <a:gd name="connsiteX9" fmla="*/ 4827722 w 5618136"/>
              <a:gd name="connsiteY9" fmla="*/ 1689315 h 3680847"/>
              <a:gd name="connsiteX10" fmla="*/ 5618136 w 5618136"/>
              <a:gd name="connsiteY10" fmla="*/ 1642820 h 3680847"/>
              <a:gd name="connsiteX11" fmla="*/ 5463153 w 5618136"/>
              <a:gd name="connsiteY11" fmla="*/ 1588576 h 3680847"/>
              <a:gd name="connsiteX12" fmla="*/ 5284922 w 5618136"/>
              <a:gd name="connsiteY12" fmla="*/ 1487837 h 3680847"/>
              <a:gd name="connsiteX13" fmla="*/ 5222929 w 5618136"/>
              <a:gd name="connsiteY13" fmla="*/ 1185620 h 3680847"/>
              <a:gd name="connsiteX14" fmla="*/ 5238427 w 5618136"/>
              <a:gd name="connsiteY14" fmla="*/ 92990 h 3680847"/>
              <a:gd name="connsiteX0" fmla="*/ 5238427 w 5618136"/>
              <a:gd name="connsiteY0" fmla="*/ 0 h 3933986"/>
              <a:gd name="connsiteX1" fmla="*/ 4448014 w 5618136"/>
              <a:gd name="connsiteY1" fmla="*/ 503695 h 3933986"/>
              <a:gd name="connsiteX2" fmla="*/ 3812583 w 5618136"/>
              <a:gd name="connsiteY2" fmla="*/ 1518834 h 3933986"/>
              <a:gd name="connsiteX3" fmla="*/ 2820692 w 5618136"/>
              <a:gd name="connsiteY3" fmla="*/ 1588576 h 3933986"/>
              <a:gd name="connsiteX4" fmla="*/ 914400 w 5618136"/>
              <a:gd name="connsiteY4" fmla="*/ 1627322 h 3933986"/>
              <a:gd name="connsiteX5" fmla="*/ 0 w 5618136"/>
              <a:gd name="connsiteY5" fmla="*/ 2045776 h 3933986"/>
              <a:gd name="connsiteX6" fmla="*/ 46495 w 5618136"/>
              <a:gd name="connsiteY6" fmla="*/ 3680847 h 3933986"/>
              <a:gd name="connsiteX7" fmla="*/ 3363132 w 5618136"/>
              <a:gd name="connsiteY7" fmla="*/ 3564610 h 3933986"/>
              <a:gd name="connsiteX8" fmla="*/ 4107051 w 5618136"/>
              <a:gd name="connsiteY8" fmla="*/ 2479729 h 3933986"/>
              <a:gd name="connsiteX9" fmla="*/ 4827722 w 5618136"/>
              <a:gd name="connsiteY9" fmla="*/ 1689315 h 3933986"/>
              <a:gd name="connsiteX10" fmla="*/ 5618136 w 5618136"/>
              <a:gd name="connsiteY10" fmla="*/ 1642820 h 3933986"/>
              <a:gd name="connsiteX11" fmla="*/ 5463153 w 5618136"/>
              <a:gd name="connsiteY11" fmla="*/ 1588576 h 3933986"/>
              <a:gd name="connsiteX12" fmla="*/ 5284922 w 5618136"/>
              <a:gd name="connsiteY12" fmla="*/ 1487837 h 3933986"/>
              <a:gd name="connsiteX13" fmla="*/ 5222929 w 5618136"/>
              <a:gd name="connsiteY13" fmla="*/ 1185620 h 3933986"/>
              <a:gd name="connsiteX14" fmla="*/ 5238427 w 5618136"/>
              <a:gd name="connsiteY14" fmla="*/ 92990 h 3933986"/>
              <a:gd name="connsiteX0" fmla="*/ 5752454 w 6132163"/>
              <a:gd name="connsiteY0" fmla="*/ 0 h 3933986"/>
              <a:gd name="connsiteX1" fmla="*/ 4962041 w 6132163"/>
              <a:gd name="connsiteY1" fmla="*/ 503695 h 3933986"/>
              <a:gd name="connsiteX2" fmla="*/ 4326610 w 6132163"/>
              <a:gd name="connsiteY2" fmla="*/ 1518834 h 3933986"/>
              <a:gd name="connsiteX3" fmla="*/ 3334719 w 6132163"/>
              <a:gd name="connsiteY3" fmla="*/ 1588576 h 3933986"/>
              <a:gd name="connsiteX4" fmla="*/ 1428427 w 6132163"/>
              <a:gd name="connsiteY4" fmla="*/ 1627322 h 3933986"/>
              <a:gd name="connsiteX5" fmla="*/ 514027 w 6132163"/>
              <a:gd name="connsiteY5" fmla="*/ 2045776 h 3933986"/>
              <a:gd name="connsiteX6" fmla="*/ 560522 w 6132163"/>
              <a:gd name="connsiteY6" fmla="*/ 3680847 h 3933986"/>
              <a:gd name="connsiteX7" fmla="*/ 3877159 w 6132163"/>
              <a:gd name="connsiteY7" fmla="*/ 3564610 h 3933986"/>
              <a:gd name="connsiteX8" fmla="*/ 4621078 w 6132163"/>
              <a:gd name="connsiteY8" fmla="*/ 2479729 h 3933986"/>
              <a:gd name="connsiteX9" fmla="*/ 5341749 w 6132163"/>
              <a:gd name="connsiteY9" fmla="*/ 1689315 h 3933986"/>
              <a:gd name="connsiteX10" fmla="*/ 6132163 w 6132163"/>
              <a:gd name="connsiteY10" fmla="*/ 1642820 h 3933986"/>
              <a:gd name="connsiteX11" fmla="*/ 5977180 w 6132163"/>
              <a:gd name="connsiteY11" fmla="*/ 1588576 h 3933986"/>
              <a:gd name="connsiteX12" fmla="*/ 5798949 w 6132163"/>
              <a:gd name="connsiteY12" fmla="*/ 1487837 h 3933986"/>
              <a:gd name="connsiteX13" fmla="*/ 5736956 w 6132163"/>
              <a:gd name="connsiteY13" fmla="*/ 1185620 h 3933986"/>
              <a:gd name="connsiteX14" fmla="*/ 5752454 w 6132163"/>
              <a:gd name="connsiteY14" fmla="*/ 92990 h 3933986"/>
              <a:gd name="connsiteX0" fmla="*/ 5308600 w 5688309"/>
              <a:gd name="connsiteY0" fmla="*/ 0 h 4051514"/>
              <a:gd name="connsiteX1" fmla="*/ 4518187 w 5688309"/>
              <a:gd name="connsiteY1" fmla="*/ 503695 h 4051514"/>
              <a:gd name="connsiteX2" fmla="*/ 3882756 w 5688309"/>
              <a:gd name="connsiteY2" fmla="*/ 1518834 h 4051514"/>
              <a:gd name="connsiteX3" fmla="*/ 2890865 w 5688309"/>
              <a:gd name="connsiteY3" fmla="*/ 1588576 h 4051514"/>
              <a:gd name="connsiteX4" fmla="*/ 984573 w 5688309"/>
              <a:gd name="connsiteY4" fmla="*/ 1627322 h 4051514"/>
              <a:gd name="connsiteX5" fmla="*/ 70173 w 5688309"/>
              <a:gd name="connsiteY5" fmla="*/ 2045776 h 4051514"/>
              <a:gd name="connsiteX6" fmla="*/ 563537 w 5688309"/>
              <a:gd name="connsiteY6" fmla="*/ 3798375 h 4051514"/>
              <a:gd name="connsiteX7" fmla="*/ 3433305 w 5688309"/>
              <a:gd name="connsiteY7" fmla="*/ 3564610 h 4051514"/>
              <a:gd name="connsiteX8" fmla="*/ 4177224 w 5688309"/>
              <a:gd name="connsiteY8" fmla="*/ 2479729 h 4051514"/>
              <a:gd name="connsiteX9" fmla="*/ 4897895 w 5688309"/>
              <a:gd name="connsiteY9" fmla="*/ 1689315 h 4051514"/>
              <a:gd name="connsiteX10" fmla="*/ 5688309 w 5688309"/>
              <a:gd name="connsiteY10" fmla="*/ 1642820 h 4051514"/>
              <a:gd name="connsiteX11" fmla="*/ 5533326 w 5688309"/>
              <a:gd name="connsiteY11" fmla="*/ 1588576 h 4051514"/>
              <a:gd name="connsiteX12" fmla="*/ 5355095 w 5688309"/>
              <a:gd name="connsiteY12" fmla="*/ 1487837 h 4051514"/>
              <a:gd name="connsiteX13" fmla="*/ 5293102 w 5688309"/>
              <a:gd name="connsiteY13" fmla="*/ 1185620 h 4051514"/>
              <a:gd name="connsiteX14" fmla="*/ 5308600 w 5688309"/>
              <a:gd name="connsiteY14" fmla="*/ 92990 h 4051514"/>
              <a:gd name="connsiteX0" fmla="*/ 5308600 w 5688309"/>
              <a:gd name="connsiteY0" fmla="*/ 0 h 4051514"/>
              <a:gd name="connsiteX1" fmla="*/ 4518187 w 5688309"/>
              <a:gd name="connsiteY1" fmla="*/ 503695 h 4051514"/>
              <a:gd name="connsiteX2" fmla="*/ 3882756 w 5688309"/>
              <a:gd name="connsiteY2" fmla="*/ 1518834 h 4051514"/>
              <a:gd name="connsiteX3" fmla="*/ 2890865 w 5688309"/>
              <a:gd name="connsiteY3" fmla="*/ 1588576 h 4051514"/>
              <a:gd name="connsiteX4" fmla="*/ 984573 w 5688309"/>
              <a:gd name="connsiteY4" fmla="*/ 1627322 h 4051514"/>
              <a:gd name="connsiteX5" fmla="*/ 70173 w 5688309"/>
              <a:gd name="connsiteY5" fmla="*/ 2045776 h 4051514"/>
              <a:gd name="connsiteX6" fmla="*/ 563537 w 5688309"/>
              <a:gd name="connsiteY6" fmla="*/ 3798375 h 4051514"/>
              <a:gd name="connsiteX7" fmla="*/ 3433305 w 5688309"/>
              <a:gd name="connsiteY7" fmla="*/ 3564610 h 4051514"/>
              <a:gd name="connsiteX8" fmla="*/ 4177224 w 5688309"/>
              <a:gd name="connsiteY8" fmla="*/ 2479729 h 4051514"/>
              <a:gd name="connsiteX9" fmla="*/ 4897895 w 5688309"/>
              <a:gd name="connsiteY9" fmla="*/ 1689315 h 4051514"/>
              <a:gd name="connsiteX10" fmla="*/ 5688309 w 5688309"/>
              <a:gd name="connsiteY10" fmla="*/ 1642820 h 4051514"/>
              <a:gd name="connsiteX11" fmla="*/ 5533326 w 5688309"/>
              <a:gd name="connsiteY11" fmla="*/ 1588576 h 4051514"/>
              <a:gd name="connsiteX12" fmla="*/ 5355095 w 5688309"/>
              <a:gd name="connsiteY12" fmla="*/ 1487837 h 4051514"/>
              <a:gd name="connsiteX13" fmla="*/ 5293102 w 5688309"/>
              <a:gd name="connsiteY13" fmla="*/ 1185620 h 4051514"/>
              <a:gd name="connsiteX14" fmla="*/ 5308600 w 5688309"/>
              <a:gd name="connsiteY14" fmla="*/ 92990 h 4051514"/>
              <a:gd name="connsiteX0" fmla="*/ 5308600 w 5688309"/>
              <a:gd name="connsiteY0" fmla="*/ 0 h 4051514"/>
              <a:gd name="connsiteX1" fmla="*/ 4518187 w 5688309"/>
              <a:gd name="connsiteY1" fmla="*/ 503695 h 4051514"/>
              <a:gd name="connsiteX2" fmla="*/ 3882756 w 5688309"/>
              <a:gd name="connsiteY2" fmla="*/ 1518834 h 4051514"/>
              <a:gd name="connsiteX3" fmla="*/ 2890865 w 5688309"/>
              <a:gd name="connsiteY3" fmla="*/ 1588576 h 4051514"/>
              <a:gd name="connsiteX4" fmla="*/ 984573 w 5688309"/>
              <a:gd name="connsiteY4" fmla="*/ 1627322 h 4051514"/>
              <a:gd name="connsiteX5" fmla="*/ 70173 w 5688309"/>
              <a:gd name="connsiteY5" fmla="*/ 2045776 h 4051514"/>
              <a:gd name="connsiteX6" fmla="*/ 563537 w 5688309"/>
              <a:gd name="connsiteY6" fmla="*/ 3798375 h 4051514"/>
              <a:gd name="connsiteX7" fmla="*/ 3433305 w 5688309"/>
              <a:gd name="connsiteY7" fmla="*/ 3564610 h 4051514"/>
              <a:gd name="connsiteX8" fmla="*/ 4177224 w 5688309"/>
              <a:gd name="connsiteY8" fmla="*/ 2479729 h 4051514"/>
              <a:gd name="connsiteX9" fmla="*/ 4897895 w 5688309"/>
              <a:gd name="connsiteY9" fmla="*/ 1689315 h 4051514"/>
              <a:gd name="connsiteX10" fmla="*/ 5688309 w 5688309"/>
              <a:gd name="connsiteY10" fmla="*/ 1642820 h 4051514"/>
              <a:gd name="connsiteX11" fmla="*/ 5533326 w 5688309"/>
              <a:gd name="connsiteY11" fmla="*/ 1588576 h 4051514"/>
              <a:gd name="connsiteX12" fmla="*/ 5355095 w 5688309"/>
              <a:gd name="connsiteY12" fmla="*/ 1487837 h 4051514"/>
              <a:gd name="connsiteX13" fmla="*/ 5293102 w 5688309"/>
              <a:gd name="connsiteY13" fmla="*/ 1185620 h 4051514"/>
              <a:gd name="connsiteX14" fmla="*/ 5308600 w 5688309"/>
              <a:gd name="connsiteY14" fmla="*/ 92990 h 4051514"/>
              <a:gd name="connsiteX0" fmla="*/ 5308600 w 5688309"/>
              <a:gd name="connsiteY0" fmla="*/ 0 h 4051514"/>
              <a:gd name="connsiteX1" fmla="*/ 4518187 w 5688309"/>
              <a:gd name="connsiteY1" fmla="*/ 503695 h 4051514"/>
              <a:gd name="connsiteX2" fmla="*/ 3882756 w 5688309"/>
              <a:gd name="connsiteY2" fmla="*/ 1518834 h 4051514"/>
              <a:gd name="connsiteX3" fmla="*/ 2890865 w 5688309"/>
              <a:gd name="connsiteY3" fmla="*/ 1588576 h 4051514"/>
              <a:gd name="connsiteX4" fmla="*/ 984573 w 5688309"/>
              <a:gd name="connsiteY4" fmla="*/ 1627322 h 4051514"/>
              <a:gd name="connsiteX5" fmla="*/ 70173 w 5688309"/>
              <a:gd name="connsiteY5" fmla="*/ 2045776 h 4051514"/>
              <a:gd name="connsiteX6" fmla="*/ 563537 w 5688309"/>
              <a:gd name="connsiteY6" fmla="*/ 3798375 h 4051514"/>
              <a:gd name="connsiteX7" fmla="*/ 3433305 w 5688309"/>
              <a:gd name="connsiteY7" fmla="*/ 3564610 h 4051514"/>
              <a:gd name="connsiteX8" fmla="*/ 4177224 w 5688309"/>
              <a:gd name="connsiteY8" fmla="*/ 2479729 h 4051514"/>
              <a:gd name="connsiteX9" fmla="*/ 4897895 w 5688309"/>
              <a:gd name="connsiteY9" fmla="*/ 1689315 h 4051514"/>
              <a:gd name="connsiteX10" fmla="*/ 5688309 w 5688309"/>
              <a:gd name="connsiteY10" fmla="*/ 1642820 h 4051514"/>
              <a:gd name="connsiteX11" fmla="*/ 5533326 w 5688309"/>
              <a:gd name="connsiteY11" fmla="*/ 1588576 h 4051514"/>
              <a:gd name="connsiteX12" fmla="*/ 5355095 w 5688309"/>
              <a:gd name="connsiteY12" fmla="*/ 1487837 h 4051514"/>
              <a:gd name="connsiteX13" fmla="*/ 5293102 w 5688309"/>
              <a:gd name="connsiteY13" fmla="*/ 1185620 h 4051514"/>
              <a:gd name="connsiteX0" fmla="*/ 5308600 w 5688309"/>
              <a:gd name="connsiteY0" fmla="*/ 0 h 4051514"/>
              <a:gd name="connsiteX1" fmla="*/ 4518187 w 5688309"/>
              <a:gd name="connsiteY1" fmla="*/ 503695 h 4051514"/>
              <a:gd name="connsiteX2" fmla="*/ 3882756 w 5688309"/>
              <a:gd name="connsiteY2" fmla="*/ 1518834 h 4051514"/>
              <a:gd name="connsiteX3" fmla="*/ 2890865 w 5688309"/>
              <a:gd name="connsiteY3" fmla="*/ 1588576 h 4051514"/>
              <a:gd name="connsiteX4" fmla="*/ 984573 w 5688309"/>
              <a:gd name="connsiteY4" fmla="*/ 1627322 h 4051514"/>
              <a:gd name="connsiteX5" fmla="*/ 70173 w 5688309"/>
              <a:gd name="connsiteY5" fmla="*/ 2045776 h 4051514"/>
              <a:gd name="connsiteX6" fmla="*/ 563537 w 5688309"/>
              <a:gd name="connsiteY6" fmla="*/ 3798375 h 4051514"/>
              <a:gd name="connsiteX7" fmla="*/ 3433305 w 5688309"/>
              <a:gd name="connsiteY7" fmla="*/ 3564610 h 4051514"/>
              <a:gd name="connsiteX8" fmla="*/ 4177224 w 5688309"/>
              <a:gd name="connsiteY8" fmla="*/ 2479729 h 4051514"/>
              <a:gd name="connsiteX9" fmla="*/ 4897895 w 5688309"/>
              <a:gd name="connsiteY9" fmla="*/ 1689315 h 4051514"/>
              <a:gd name="connsiteX10" fmla="*/ 5688309 w 5688309"/>
              <a:gd name="connsiteY10" fmla="*/ 1642820 h 4051514"/>
              <a:gd name="connsiteX11" fmla="*/ 5516537 w 5688309"/>
              <a:gd name="connsiteY11" fmla="*/ 1664775 h 4051514"/>
              <a:gd name="connsiteX12" fmla="*/ 5355095 w 5688309"/>
              <a:gd name="connsiteY12" fmla="*/ 1487837 h 4051514"/>
              <a:gd name="connsiteX13" fmla="*/ 5293102 w 5688309"/>
              <a:gd name="connsiteY13" fmla="*/ 1185620 h 4051514"/>
              <a:gd name="connsiteX0" fmla="*/ 5308600 w 5688309"/>
              <a:gd name="connsiteY0" fmla="*/ 0 h 4051514"/>
              <a:gd name="connsiteX1" fmla="*/ 4518187 w 5688309"/>
              <a:gd name="connsiteY1" fmla="*/ 503695 h 4051514"/>
              <a:gd name="connsiteX2" fmla="*/ 3882756 w 5688309"/>
              <a:gd name="connsiteY2" fmla="*/ 1518834 h 4051514"/>
              <a:gd name="connsiteX3" fmla="*/ 2890865 w 5688309"/>
              <a:gd name="connsiteY3" fmla="*/ 1588576 h 4051514"/>
              <a:gd name="connsiteX4" fmla="*/ 984573 w 5688309"/>
              <a:gd name="connsiteY4" fmla="*/ 1627322 h 4051514"/>
              <a:gd name="connsiteX5" fmla="*/ 70173 w 5688309"/>
              <a:gd name="connsiteY5" fmla="*/ 2045776 h 4051514"/>
              <a:gd name="connsiteX6" fmla="*/ 563537 w 5688309"/>
              <a:gd name="connsiteY6" fmla="*/ 3798375 h 4051514"/>
              <a:gd name="connsiteX7" fmla="*/ 3433305 w 5688309"/>
              <a:gd name="connsiteY7" fmla="*/ 3564610 h 4051514"/>
              <a:gd name="connsiteX8" fmla="*/ 4177224 w 5688309"/>
              <a:gd name="connsiteY8" fmla="*/ 2479729 h 4051514"/>
              <a:gd name="connsiteX9" fmla="*/ 4897895 w 5688309"/>
              <a:gd name="connsiteY9" fmla="*/ 1689315 h 4051514"/>
              <a:gd name="connsiteX10" fmla="*/ 5688309 w 5688309"/>
              <a:gd name="connsiteY10" fmla="*/ 1642820 h 4051514"/>
              <a:gd name="connsiteX11" fmla="*/ 5516537 w 5688309"/>
              <a:gd name="connsiteY11" fmla="*/ 1664775 h 4051514"/>
              <a:gd name="connsiteX12" fmla="*/ 5355095 w 5688309"/>
              <a:gd name="connsiteY12" fmla="*/ 1487837 h 4051514"/>
              <a:gd name="connsiteX0" fmla="*/ 5308600 w 5688309"/>
              <a:gd name="connsiteY0" fmla="*/ 0 h 4051514"/>
              <a:gd name="connsiteX1" fmla="*/ 4518187 w 5688309"/>
              <a:gd name="connsiteY1" fmla="*/ 503695 h 4051514"/>
              <a:gd name="connsiteX2" fmla="*/ 3882756 w 5688309"/>
              <a:gd name="connsiteY2" fmla="*/ 1518834 h 4051514"/>
              <a:gd name="connsiteX3" fmla="*/ 2890865 w 5688309"/>
              <a:gd name="connsiteY3" fmla="*/ 1588576 h 4051514"/>
              <a:gd name="connsiteX4" fmla="*/ 984573 w 5688309"/>
              <a:gd name="connsiteY4" fmla="*/ 1627322 h 4051514"/>
              <a:gd name="connsiteX5" fmla="*/ 70173 w 5688309"/>
              <a:gd name="connsiteY5" fmla="*/ 2045776 h 4051514"/>
              <a:gd name="connsiteX6" fmla="*/ 563537 w 5688309"/>
              <a:gd name="connsiteY6" fmla="*/ 3798375 h 4051514"/>
              <a:gd name="connsiteX7" fmla="*/ 3433305 w 5688309"/>
              <a:gd name="connsiteY7" fmla="*/ 3564610 h 4051514"/>
              <a:gd name="connsiteX8" fmla="*/ 4177224 w 5688309"/>
              <a:gd name="connsiteY8" fmla="*/ 2479729 h 4051514"/>
              <a:gd name="connsiteX9" fmla="*/ 4897895 w 5688309"/>
              <a:gd name="connsiteY9" fmla="*/ 1689315 h 4051514"/>
              <a:gd name="connsiteX10" fmla="*/ 5688309 w 5688309"/>
              <a:gd name="connsiteY10" fmla="*/ 1642820 h 4051514"/>
              <a:gd name="connsiteX11" fmla="*/ 5516537 w 5688309"/>
              <a:gd name="connsiteY11" fmla="*/ 1664775 h 4051514"/>
              <a:gd name="connsiteX0" fmla="*/ 5308600 w 5516537"/>
              <a:gd name="connsiteY0" fmla="*/ 0 h 4051514"/>
              <a:gd name="connsiteX1" fmla="*/ 4518187 w 5516537"/>
              <a:gd name="connsiteY1" fmla="*/ 503695 h 4051514"/>
              <a:gd name="connsiteX2" fmla="*/ 3882756 w 5516537"/>
              <a:gd name="connsiteY2" fmla="*/ 1518834 h 4051514"/>
              <a:gd name="connsiteX3" fmla="*/ 2890865 w 5516537"/>
              <a:gd name="connsiteY3" fmla="*/ 1588576 h 4051514"/>
              <a:gd name="connsiteX4" fmla="*/ 984573 w 5516537"/>
              <a:gd name="connsiteY4" fmla="*/ 1627322 h 4051514"/>
              <a:gd name="connsiteX5" fmla="*/ 70173 w 5516537"/>
              <a:gd name="connsiteY5" fmla="*/ 2045776 h 4051514"/>
              <a:gd name="connsiteX6" fmla="*/ 563537 w 5516537"/>
              <a:gd name="connsiteY6" fmla="*/ 3798375 h 4051514"/>
              <a:gd name="connsiteX7" fmla="*/ 3433305 w 5516537"/>
              <a:gd name="connsiteY7" fmla="*/ 3564610 h 4051514"/>
              <a:gd name="connsiteX8" fmla="*/ 4177224 w 5516537"/>
              <a:gd name="connsiteY8" fmla="*/ 2479729 h 4051514"/>
              <a:gd name="connsiteX9" fmla="*/ 4897895 w 5516537"/>
              <a:gd name="connsiteY9" fmla="*/ 1689315 h 4051514"/>
              <a:gd name="connsiteX10" fmla="*/ 5516537 w 5516537"/>
              <a:gd name="connsiteY10" fmla="*/ 1664775 h 4051514"/>
              <a:gd name="connsiteX0" fmla="*/ 5308600 w 5308600"/>
              <a:gd name="connsiteY0" fmla="*/ 0 h 4051514"/>
              <a:gd name="connsiteX1" fmla="*/ 4518187 w 5308600"/>
              <a:gd name="connsiteY1" fmla="*/ 503695 h 4051514"/>
              <a:gd name="connsiteX2" fmla="*/ 3882756 w 5308600"/>
              <a:gd name="connsiteY2" fmla="*/ 1518834 h 4051514"/>
              <a:gd name="connsiteX3" fmla="*/ 2890865 w 5308600"/>
              <a:gd name="connsiteY3" fmla="*/ 1588576 h 4051514"/>
              <a:gd name="connsiteX4" fmla="*/ 984573 w 5308600"/>
              <a:gd name="connsiteY4" fmla="*/ 1627322 h 4051514"/>
              <a:gd name="connsiteX5" fmla="*/ 70173 w 5308600"/>
              <a:gd name="connsiteY5" fmla="*/ 2045776 h 4051514"/>
              <a:gd name="connsiteX6" fmla="*/ 563537 w 5308600"/>
              <a:gd name="connsiteY6" fmla="*/ 3798375 h 4051514"/>
              <a:gd name="connsiteX7" fmla="*/ 3433305 w 5308600"/>
              <a:gd name="connsiteY7" fmla="*/ 3564610 h 4051514"/>
              <a:gd name="connsiteX8" fmla="*/ 4177224 w 5308600"/>
              <a:gd name="connsiteY8" fmla="*/ 2479729 h 4051514"/>
              <a:gd name="connsiteX9" fmla="*/ 4897895 w 5308600"/>
              <a:gd name="connsiteY9" fmla="*/ 1689315 h 4051514"/>
              <a:gd name="connsiteX10" fmla="*/ 5211737 w 5308600"/>
              <a:gd name="connsiteY10" fmla="*/ 1436175 h 4051514"/>
              <a:gd name="connsiteX0" fmla="*/ 5308600 w 5308600"/>
              <a:gd name="connsiteY0" fmla="*/ 0 h 4051514"/>
              <a:gd name="connsiteX1" fmla="*/ 4518187 w 5308600"/>
              <a:gd name="connsiteY1" fmla="*/ 503695 h 4051514"/>
              <a:gd name="connsiteX2" fmla="*/ 3882756 w 5308600"/>
              <a:gd name="connsiteY2" fmla="*/ 1518834 h 4051514"/>
              <a:gd name="connsiteX3" fmla="*/ 2890865 w 5308600"/>
              <a:gd name="connsiteY3" fmla="*/ 1588576 h 4051514"/>
              <a:gd name="connsiteX4" fmla="*/ 984573 w 5308600"/>
              <a:gd name="connsiteY4" fmla="*/ 1627322 h 4051514"/>
              <a:gd name="connsiteX5" fmla="*/ 70173 w 5308600"/>
              <a:gd name="connsiteY5" fmla="*/ 2045776 h 4051514"/>
              <a:gd name="connsiteX6" fmla="*/ 563537 w 5308600"/>
              <a:gd name="connsiteY6" fmla="*/ 3798375 h 4051514"/>
              <a:gd name="connsiteX7" fmla="*/ 3433305 w 5308600"/>
              <a:gd name="connsiteY7" fmla="*/ 3564610 h 4051514"/>
              <a:gd name="connsiteX8" fmla="*/ 4177224 w 5308600"/>
              <a:gd name="connsiteY8" fmla="*/ 2479729 h 4051514"/>
              <a:gd name="connsiteX9" fmla="*/ 4897895 w 5308600"/>
              <a:gd name="connsiteY9" fmla="*/ 1689315 h 4051514"/>
              <a:gd name="connsiteX10" fmla="*/ 5287937 w 5308600"/>
              <a:gd name="connsiteY10" fmla="*/ 1436175 h 4051514"/>
              <a:gd name="connsiteX0" fmla="*/ 5308600 w 5308600"/>
              <a:gd name="connsiteY0" fmla="*/ 0 h 4051514"/>
              <a:gd name="connsiteX1" fmla="*/ 4518187 w 5308600"/>
              <a:gd name="connsiteY1" fmla="*/ 503695 h 4051514"/>
              <a:gd name="connsiteX2" fmla="*/ 3882756 w 5308600"/>
              <a:gd name="connsiteY2" fmla="*/ 1518834 h 4051514"/>
              <a:gd name="connsiteX3" fmla="*/ 2890865 w 5308600"/>
              <a:gd name="connsiteY3" fmla="*/ 1588576 h 4051514"/>
              <a:gd name="connsiteX4" fmla="*/ 984573 w 5308600"/>
              <a:gd name="connsiteY4" fmla="*/ 1627322 h 4051514"/>
              <a:gd name="connsiteX5" fmla="*/ 70173 w 5308600"/>
              <a:gd name="connsiteY5" fmla="*/ 2045776 h 4051514"/>
              <a:gd name="connsiteX6" fmla="*/ 563537 w 5308600"/>
              <a:gd name="connsiteY6" fmla="*/ 3798375 h 4051514"/>
              <a:gd name="connsiteX7" fmla="*/ 3433305 w 5308600"/>
              <a:gd name="connsiteY7" fmla="*/ 3564610 h 4051514"/>
              <a:gd name="connsiteX8" fmla="*/ 4177224 w 5308600"/>
              <a:gd name="connsiteY8" fmla="*/ 2479729 h 4051514"/>
              <a:gd name="connsiteX9" fmla="*/ 4897895 w 5308600"/>
              <a:gd name="connsiteY9" fmla="*/ 1689315 h 4051514"/>
              <a:gd name="connsiteX10" fmla="*/ 5287937 w 5308600"/>
              <a:gd name="connsiteY10" fmla="*/ 1436175 h 4051514"/>
              <a:gd name="connsiteX0" fmla="*/ 5211737 w 5287937"/>
              <a:gd name="connsiteY0" fmla="*/ 0 h 3986939"/>
              <a:gd name="connsiteX1" fmla="*/ 4518187 w 5287937"/>
              <a:gd name="connsiteY1" fmla="*/ 439120 h 3986939"/>
              <a:gd name="connsiteX2" fmla="*/ 3882756 w 5287937"/>
              <a:gd name="connsiteY2" fmla="*/ 1454259 h 3986939"/>
              <a:gd name="connsiteX3" fmla="*/ 2890865 w 5287937"/>
              <a:gd name="connsiteY3" fmla="*/ 1524001 h 3986939"/>
              <a:gd name="connsiteX4" fmla="*/ 984573 w 5287937"/>
              <a:gd name="connsiteY4" fmla="*/ 1562747 h 3986939"/>
              <a:gd name="connsiteX5" fmla="*/ 70173 w 5287937"/>
              <a:gd name="connsiteY5" fmla="*/ 1981201 h 3986939"/>
              <a:gd name="connsiteX6" fmla="*/ 563537 w 5287937"/>
              <a:gd name="connsiteY6" fmla="*/ 3733800 h 3986939"/>
              <a:gd name="connsiteX7" fmla="*/ 3433305 w 5287937"/>
              <a:gd name="connsiteY7" fmla="*/ 3500035 h 3986939"/>
              <a:gd name="connsiteX8" fmla="*/ 4177224 w 5287937"/>
              <a:gd name="connsiteY8" fmla="*/ 2415154 h 3986939"/>
              <a:gd name="connsiteX9" fmla="*/ 4897895 w 5287937"/>
              <a:gd name="connsiteY9" fmla="*/ 1624740 h 3986939"/>
              <a:gd name="connsiteX10" fmla="*/ 5287937 w 5287937"/>
              <a:gd name="connsiteY10" fmla="*/ 1371600 h 3986939"/>
              <a:gd name="connsiteX0" fmla="*/ 5211737 w 5211738"/>
              <a:gd name="connsiteY0" fmla="*/ 0 h 3986939"/>
              <a:gd name="connsiteX1" fmla="*/ 4518187 w 5211738"/>
              <a:gd name="connsiteY1" fmla="*/ 439120 h 3986939"/>
              <a:gd name="connsiteX2" fmla="*/ 3882756 w 5211738"/>
              <a:gd name="connsiteY2" fmla="*/ 1454259 h 3986939"/>
              <a:gd name="connsiteX3" fmla="*/ 2890865 w 5211738"/>
              <a:gd name="connsiteY3" fmla="*/ 1524001 h 3986939"/>
              <a:gd name="connsiteX4" fmla="*/ 984573 w 5211738"/>
              <a:gd name="connsiteY4" fmla="*/ 1562747 h 3986939"/>
              <a:gd name="connsiteX5" fmla="*/ 70173 w 5211738"/>
              <a:gd name="connsiteY5" fmla="*/ 1981201 h 3986939"/>
              <a:gd name="connsiteX6" fmla="*/ 563537 w 5211738"/>
              <a:gd name="connsiteY6" fmla="*/ 3733800 h 3986939"/>
              <a:gd name="connsiteX7" fmla="*/ 3433305 w 5211738"/>
              <a:gd name="connsiteY7" fmla="*/ 3500035 h 3986939"/>
              <a:gd name="connsiteX8" fmla="*/ 4177224 w 5211738"/>
              <a:gd name="connsiteY8" fmla="*/ 2415154 h 3986939"/>
              <a:gd name="connsiteX9" fmla="*/ 4897895 w 5211738"/>
              <a:gd name="connsiteY9" fmla="*/ 1624740 h 3986939"/>
              <a:gd name="connsiteX10" fmla="*/ 5211738 w 5211738"/>
              <a:gd name="connsiteY10" fmla="*/ 1295400 h 3986939"/>
              <a:gd name="connsiteX0" fmla="*/ 5211737 w 5211738"/>
              <a:gd name="connsiteY0" fmla="*/ 0 h 3986939"/>
              <a:gd name="connsiteX1" fmla="*/ 4518187 w 5211738"/>
              <a:gd name="connsiteY1" fmla="*/ 439120 h 3986939"/>
              <a:gd name="connsiteX2" fmla="*/ 3882756 w 5211738"/>
              <a:gd name="connsiteY2" fmla="*/ 1454259 h 3986939"/>
              <a:gd name="connsiteX3" fmla="*/ 2890865 w 5211738"/>
              <a:gd name="connsiteY3" fmla="*/ 1524001 h 3986939"/>
              <a:gd name="connsiteX4" fmla="*/ 984573 w 5211738"/>
              <a:gd name="connsiteY4" fmla="*/ 1562747 h 3986939"/>
              <a:gd name="connsiteX5" fmla="*/ 70173 w 5211738"/>
              <a:gd name="connsiteY5" fmla="*/ 1981201 h 3986939"/>
              <a:gd name="connsiteX6" fmla="*/ 563537 w 5211738"/>
              <a:gd name="connsiteY6" fmla="*/ 3733800 h 3986939"/>
              <a:gd name="connsiteX7" fmla="*/ 3433305 w 5211738"/>
              <a:gd name="connsiteY7" fmla="*/ 3500035 h 3986939"/>
              <a:gd name="connsiteX8" fmla="*/ 4177224 w 5211738"/>
              <a:gd name="connsiteY8" fmla="*/ 2415154 h 3986939"/>
              <a:gd name="connsiteX9" fmla="*/ 4897895 w 5211738"/>
              <a:gd name="connsiteY9" fmla="*/ 1624740 h 3986939"/>
              <a:gd name="connsiteX10" fmla="*/ 5211738 w 5211738"/>
              <a:gd name="connsiteY10" fmla="*/ 1295400 h 3986939"/>
              <a:gd name="connsiteX0" fmla="*/ 5211737 w 8640738"/>
              <a:gd name="connsiteY0" fmla="*/ 0 h 3986939"/>
              <a:gd name="connsiteX1" fmla="*/ 4518187 w 8640738"/>
              <a:gd name="connsiteY1" fmla="*/ 439120 h 3986939"/>
              <a:gd name="connsiteX2" fmla="*/ 3882756 w 8640738"/>
              <a:gd name="connsiteY2" fmla="*/ 1454259 h 3986939"/>
              <a:gd name="connsiteX3" fmla="*/ 2890865 w 8640738"/>
              <a:gd name="connsiteY3" fmla="*/ 1524001 h 3986939"/>
              <a:gd name="connsiteX4" fmla="*/ 984573 w 8640738"/>
              <a:gd name="connsiteY4" fmla="*/ 1562747 h 3986939"/>
              <a:gd name="connsiteX5" fmla="*/ 70173 w 8640738"/>
              <a:gd name="connsiteY5" fmla="*/ 1981201 h 3986939"/>
              <a:gd name="connsiteX6" fmla="*/ 563537 w 8640738"/>
              <a:gd name="connsiteY6" fmla="*/ 3733800 h 3986939"/>
              <a:gd name="connsiteX7" fmla="*/ 3433305 w 8640738"/>
              <a:gd name="connsiteY7" fmla="*/ 3500035 h 3986939"/>
              <a:gd name="connsiteX8" fmla="*/ 4177224 w 8640738"/>
              <a:gd name="connsiteY8" fmla="*/ 2415154 h 3986939"/>
              <a:gd name="connsiteX9" fmla="*/ 4897895 w 8640738"/>
              <a:gd name="connsiteY9" fmla="*/ 1624740 h 3986939"/>
              <a:gd name="connsiteX10" fmla="*/ 8640738 w 8640738"/>
              <a:gd name="connsiteY10" fmla="*/ 1524000 h 3986939"/>
              <a:gd name="connsiteX0" fmla="*/ 5211737 w 8640738"/>
              <a:gd name="connsiteY0" fmla="*/ 0 h 3986939"/>
              <a:gd name="connsiteX1" fmla="*/ 4518187 w 8640738"/>
              <a:gd name="connsiteY1" fmla="*/ 439120 h 3986939"/>
              <a:gd name="connsiteX2" fmla="*/ 3882756 w 8640738"/>
              <a:gd name="connsiteY2" fmla="*/ 1454259 h 3986939"/>
              <a:gd name="connsiteX3" fmla="*/ 2890865 w 8640738"/>
              <a:gd name="connsiteY3" fmla="*/ 1524001 h 3986939"/>
              <a:gd name="connsiteX4" fmla="*/ 984573 w 8640738"/>
              <a:gd name="connsiteY4" fmla="*/ 1562747 h 3986939"/>
              <a:gd name="connsiteX5" fmla="*/ 70173 w 8640738"/>
              <a:gd name="connsiteY5" fmla="*/ 1981201 h 3986939"/>
              <a:gd name="connsiteX6" fmla="*/ 563537 w 8640738"/>
              <a:gd name="connsiteY6" fmla="*/ 3733800 h 3986939"/>
              <a:gd name="connsiteX7" fmla="*/ 3433305 w 8640738"/>
              <a:gd name="connsiteY7" fmla="*/ 3500035 h 3986939"/>
              <a:gd name="connsiteX8" fmla="*/ 4177224 w 8640738"/>
              <a:gd name="connsiteY8" fmla="*/ 2415154 h 3986939"/>
              <a:gd name="connsiteX9" fmla="*/ 4897895 w 8640738"/>
              <a:gd name="connsiteY9" fmla="*/ 1624740 h 3986939"/>
              <a:gd name="connsiteX10" fmla="*/ 8640738 w 8640738"/>
              <a:gd name="connsiteY10" fmla="*/ 1524000 h 3986939"/>
              <a:gd name="connsiteX11" fmla="*/ 5211737 w 8640738"/>
              <a:gd name="connsiteY11" fmla="*/ 0 h 3986939"/>
              <a:gd name="connsiteX0" fmla="*/ 5211737 w 8693045"/>
              <a:gd name="connsiteY0" fmla="*/ 0 h 3986939"/>
              <a:gd name="connsiteX1" fmla="*/ 4518187 w 8693045"/>
              <a:gd name="connsiteY1" fmla="*/ 439120 h 3986939"/>
              <a:gd name="connsiteX2" fmla="*/ 3882756 w 8693045"/>
              <a:gd name="connsiteY2" fmla="*/ 1454259 h 3986939"/>
              <a:gd name="connsiteX3" fmla="*/ 2890865 w 8693045"/>
              <a:gd name="connsiteY3" fmla="*/ 1524001 h 3986939"/>
              <a:gd name="connsiteX4" fmla="*/ 984573 w 8693045"/>
              <a:gd name="connsiteY4" fmla="*/ 1562747 h 3986939"/>
              <a:gd name="connsiteX5" fmla="*/ 70173 w 8693045"/>
              <a:gd name="connsiteY5" fmla="*/ 1981201 h 3986939"/>
              <a:gd name="connsiteX6" fmla="*/ 563537 w 8693045"/>
              <a:gd name="connsiteY6" fmla="*/ 3733800 h 3986939"/>
              <a:gd name="connsiteX7" fmla="*/ 3433305 w 8693045"/>
              <a:gd name="connsiteY7" fmla="*/ 3500035 h 3986939"/>
              <a:gd name="connsiteX8" fmla="*/ 4177224 w 8693045"/>
              <a:gd name="connsiteY8" fmla="*/ 2415154 h 3986939"/>
              <a:gd name="connsiteX9" fmla="*/ 4897895 w 8693045"/>
              <a:gd name="connsiteY9" fmla="*/ 1624740 h 3986939"/>
              <a:gd name="connsiteX10" fmla="*/ 8640738 w 8693045"/>
              <a:gd name="connsiteY10" fmla="*/ 1524000 h 3986939"/>
              <a:gd name="connsiteX11" fmla="*/ 5211737 w 8693045"/>
              <a:gd name="connsiteY11" fmla="*/ 0 h 3986939"/>
              <a:gd name="connsiteX0" fmla="*/ 5211737 w 9136038"/>
              <a:gd name="connsiteY0" fmla="*/ 1168400 h 5155339"/>
              <a:gd name="connsiteX1" fmla="*/ 4518187 w 9136038"/>
              <a:gd name="connsiteY1" fmla="*/ 1607520 h 5155339"/>
              <a:gd name="connsiteX2" fmla="*/ 3882756 w 9136038"/>
              <a:gd name="connsiteY2" fmla="*/ 2622659 h 5155339"/>
              <a:gd name="connsiteX3" fmla="*/ 2890865 w 9136038"/>
              <a:gd name="connsiteY3" fmla="*/ 2692401 h 5155339"/>
              <a:gd name="connsiteX4" fmla="*/ 984573 w 9136038"/>
              <a:gd name="connsiteY4" fmla="*/ 2731147 h 5155339"/>
              <a:gd name="connsiteX5" fmla="*/ 70173 w 9136038"/>
              <a:gd name="connsiteY5" fmla="*/ 3149601 h 5155339"/>
              <a:gd name="connsiteX6" fmla="*/ 563537 w 9136038"/>
              <a:gd name="connsiteY6" fmla="*/ 4902200 h 5155339"/>
              <a:gd name="connsiteX7" fmla="*/ 3433305 w 9136038"/>
              <a:gd name="connsiteY7" fmla="*/ 4668435 h 5155339"/>
              <a:gd name="connsiteX8" fmla="*/ 4177224 w 9136038"/>
              <a:gd name="connsiteY8" fmla="*/ 3583554 h 5155339"/>
              <a:gd name="connsiteX9" fmla="*/ 4897895 w 9136038"/>
              <a:gd name="connsiteY9" fmla="*/ 2793140 h 5155339"/>
              <a:gd name="connsiteX10" fmla="*/ 8640738 w 9136038"/>
              <a:gd name="connsiteY10" fmla="*/ 2692400 h 5155339"/>
              <a:gd name="connsiteX11" fmla="*/ 8564538 w 9136038"/>
              <a:gd name="connsiteY11" fmla="*/ 254000 h 5155339"/>
              <a:gd name="connsiteX12" fmla="*/ 5211737 w 9136038"/>
              <a:gd name="connsiteY12" fmla="*/ 1168400 h 5155339"/>
              <a:gd name="connsiteX0" fmla="*/ 5211737 w 9136038"/>
              <a:gd name="connsiteY0" fmla="*/ 1241156 h 5228095"/>
              <a:gd name="connsiteX1" fmla="*/ 4518187 w 9136038"/>
              <a:gd name="connsiteY1" fmla="*/ 1680276 h 5228095"/>
              <a:gd name="connsiteX2" fmla="*/ 3882756 w 9136038"/>
              <a:gd name="connsiteY2" fmla="*/ 2695415 h 5228095"/>
              <a:gd name="connsiteX3" fmla="*/ 2890865 w 9136038"/>
              <a:gd name="connsiteY3" fmla="*/ 2765157 h 5228095"/>
              <a:gd name="connsiteX4" fmla="*/ 984573 w 9136038"/>
              <a:gd name="connsiteY4" fmla="*/ 2803903 h 5228095"/>
              <a:gd name="connsiteX5" fmla="*/ 70173 w 9136038"/>
              <a:gd name="connsiteY5" fmla="*/ 3222357 h 5228095"/>
              <a:gd name="connsiteX6" fmla="*/ 563537 w 9136038"/>
              <a:gd name="connsiteY6" fmla="*/ 4974956 h 5228095"/>
              <a:gd name="connsiteX7" fmla="*/ 3433305 w 9136038"/>
              <a:gd name="connsiteY7" fmla="*/ 4741191 h 5228095"/>
              <a:gd name="connsiteX8" fmla="*/ 4177224 w 9136038"/>
              <a:gd name="connsiteY8" fmla="*/ 3656310 h 5228095"/>
              <a:gd name="connsiteX9" fmla="*/ 4897895 w 9136038"/>
              <a:gd name="connsiteY9" fmla="*/ 2865896 h 5228095"/>
              <a:gd name="connsiteX10" fmla="*/ 8640738 w 9136038"/>
              <a:gd name="connsiteY10" fmla="*/ 2765156 h 5228095"/>
              <a:gd name="connsiteX11" fmla="*/ 8564538 w 9136038"/>
              <a:gd name="connsiteY11" fmla="*/ 326756 h 5228095"/>
              <a:gd name="connsiteX12" fmla="*/ 5821337 w 9136038"/>
              <a:gd name="connsiteY12" fmla="*/ 555356 h 5228095"/>
              <a:gd name="connsiteX13" fmla="*/ 5211737 w 9136038"/>
              <a:gd name="connsiteY13" fmla="*/ 1241156 h 5228095"/>
              <a:gd name="connsiteX0" fmla="*/ 5211737 w 9212237"/>
              <a:gd name="connsiteY0" fmla="*/ 1088756 h 5075695"/>
              <a:gd name="connsiteX1" fmla="*/ 4518187 w 9212237"/>
              <a:gd name="connsiteY1" fmla="*/ 1527876 h 5075695"/>
              <a:gd name="connsiteX2" fmla="*/ 3882756 w 9212237"/>
              <a:gd name="connsiteY2" fmla="*/ 2543015 h 5075695"/>
              <a:gd name="connsiteX3" fmla="*/ 2890865 w 9212237"/>
              <a:gd name="connsiteY3" fmla="*/ 2612757 h 5075695"/>
              <a:gd name="connsiteX4" fmla="*/ 984573 w 9212237"/>
              <a:gd name="connsiteY4" fmla="*/ 2651503 h 5075695"/>
              <a:gd name="connsiteX5" fmla="*/ 70173 w 9212237"/>
              <a:gd name="connsiteY5" fmla="*/ 3069957 h 5075695"/>
              <a:gd name="connsiteX6" fmla="*/ 563537 w 9212237"/>
              <a:gd name="connsiteY6" fmla="*/ 4822556 h 5075695"/>
              <a:gd name="connsiteX7" fmla="*/ 3433305 w 9212237"/>
              <a:gd name="connsiteY7" fmla="*/ 4588791 h 5075695"/>
              <a:gd name="connsiteX8" fmla="*/ 4177224 w 9212237"/>
              <a:gd name="connsiteY8" fmla="*/ 3503910 h 5075695"/>
              <a:gd name="connsiteX9" fmla="*/ 4897895 w 9212237"/>
              <a:gd name="connsiteY9" fmla="*/ 2713496 h 5075695"/>
              <a:gd name="connsiteX10" fmla="*/ 8640738 w 9212237"/>
              <a:gd name="connsiteY10" fmla="*/ 2612756 h 5075695"/>
              <a:gd name="connsiteX11" fmla="*/ 8640737 w 9212237"/>
              <a:gd name="connsiteY11" fmla="*/ 326756 h 5075695"/>
              <a:gd name="connsiteX12" fmla="*/ 5821337 w 9212237"/>
              <a:gd name="connsiteY12" fmla="*/ 402956 h 5075695"/>
              <a:gd name="connsiteX13" fmla="*/ 5211737 w 9212237"/>
              <a:gd name="connsiteY13" fmla="*/ 1088756 h 507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2237" h="5075695">
                <a:moveTo>
                  <a:pt x="5211737" y="1088756"/>
                </a:moveTo>
                <a:cubicBezTo>
                  <a:pt x="4948266" y="1256654"/>
                  <a:pt x="4739684" y="1285500"/>
                  <a:pt x="4518187" y="1527876"/>
                </a:cubicBezTo>
                <a:cubicBezTo>
                  <a:pt x="4296690" y="1770253"/>
                  <a:pt x="4153976" y="2362202"/>
                  <a:pt x="3882756" y="2543015"/>
                </a:cubicBezTo>
                <a:cubicBezTo>
                  <a:pt x="3611536" y="2723828"/>
                  <a:pt x="3373895" y="2594676"/>
                  <a:pt x="2890865" y="2612757"/>
                </a:cubicBezTo>
                <a:cubicBezTo>
                  <a:pt x="2407835" y="2630838"/>
                  <a:pt x="1454688" y="2575303"/>
                  <a:pt x="984573" y="2651503"/>
                </a:cubicBezTo>
                <a:cubicBezTo>
                  <a:pt x="514458" y="2727703"/>
                  <a:pt x="140346" y="2708115"/>
                  <a:pt x="70173" y="3069957"/>
                </a:cubicBezTo>
                <a:cubicBezTo>
                  <a:pt x="0" y="3431799"/>
                  <a:pt x="3015" y="4569417"/>
                  <a:pt x="563537" y="4822556"/>
                </a:cubicBezTo>
                <a:cubicBezTo>
                  <a:pt x="1124059" y="5075695"/>
                  <a:pt x="2756546" y="4788977"/>
                  <a:pt x="3433305" y="4588791"/>
                </a:cubicBezTo>
                <a:cubicBezTo>
                  <a:pt x="4035586" y="4369017"/>
                  <a:pt x="3933126" y="3816459"/>
                  <a:pt x="4177224" y="3503910"/>
                </a:cubicBezTo>
                <a:cubicBezTo>
                  <a:pt x="4421322" y="3191361"/>
                  <a:pt x="4646048" y="2852981"/>
                  <a:pt x="4897895" y="2713496"/>
                </a:cubicBezTo>
                <a:cubicBezTo>
                  <a:pt x="5070314" y="2526870"/>
                  <a:pt x="8536124" y="2722536"/>
                  <a:pt x="8640738" y="2612756"/>
                </a:cubicBezTo>
                <a:cubicBezTo>
                  <a:pt x="8979118" y="2443566"/>
                  <a:pt x="9212237" y="580756"/>
                  <a:pt x="8640737" y="326756"/>
                </a:cubicBezTo>
                <a:cubicBezTo>
                  <a:pt x="8299774" y="0"/>
                  <a:pt x="6392837" y="275956"/>
                  <a:pt x="5821337" y="402956"/>
                </a:cubicBezTo>
                <a:cubicBezTo>
                  <a:pt x="5249837" y="529956"/>
                  <a:pt x="5557866" y="942813"/>
                  <a:pt x="5211737" y="1088756"/>
                </a:cubicBezTo>
                <a:close/>
              </a:path>
            </a:pathLst>
          </a:custGeom>
          <a:solidFill>
            <a:srgbClr val="FFC000">
              <a:alpha val="32000"/>
            </a:srgbClr>
          </a:solidFill>
          <a:ln w="127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schemeClr val="tx1">
                  <a:lumMod val="85000"/>
                  <a:lumOff val="15000"/>
                </a:schemeClr>
              </a:solidFill>
            </a:endParaRPr>
          </a:p>
        </p:txBody>
      </p:sp>
      <p:sp>
        <p:nvSpPr>
          <p:cNvPr id="128" name="Rounded Rectangle 127"/>
          <p:cNvSpPr/>
          <p:nvPr/>
        </p:nvSpPr>
        <p:spPr>
          <a:xfrm>
            <a:off x="5029200" y="4343400"/>
            <a:ext cx="3962400" cy="2362200"/>
          </a:xfrm>
          <a:prstGeom prst="roundRect">
            <a:avLst/>
          </a:prstGeom>
          <a:solidFill>
            <a:srgbClr val="FFC000">
              <a:alpha val="32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85000"/>
                  <a:lumOff val="15000"/>
                </a:schemeClr>
              </a:solidFill>
            </a:endParaRPr>
          </a:p>
        </p:txBody>
      </p:sp>
      <p:sp>
        <p:nvSpPr>
          <p:cNvPr id="126" name="Rounded Rectangle 125"/>
          <p:cNvSpPr/>
          <p:nvPr/>
        </p:nvSpPr>
        <p:spPr>
          <a:xfrm>
            <a:off x="6553200" y="228600"/>
            <a:ext cx="2362200" cy="1219200"/>
          </a:xfrm>
          <a:prstGeom prst="roundRect">
            <a:avLst/>
          </a:prstGeom>
          <a:solidFill>
            <a:srgbClr val="FFC000">
              <a:alpha val="32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85000"/>
                  <a:lumOff val="15000"/>
                </a:schemeClr>
              </a:solidFill>
            </a:endParaRPr>
          </a:p>
        </p:txBody>
      </p:sp>
      <p:cxnSp>
        <p:nvCxnSpPr>
          <p:cNvPr id="57" name="Curved Connector 56"/>
          <p:cNvCxnSpPr>
            <a:stCxn id="12" idx="2"/>
            <a:endCxn id="23" idx="0"/>
          </p:cNvCxnSpPr>
          <p:nvPr/>
        </p:nvCxnSpPr>
        <p:spPr>
          <a:xfrm rot="5400000">
            <a:off x="1928813" y="3543300"/>
            <a:ext cx="1287462" cy="1588"/>
          </a:xfrm>
          <a:prstGeom prst="curvedConnector3">
            <a:avLst>
              <a:gd name="adj1" fmla="val 50000"/>
            </a:avLst>
          </a:prstGeom>
          <a:ln w="381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Curved Connector 78"/>
          <p:cNvCxnSpPr>
            <a:stCxn id="31" idx="2"/>
            <a:endCxn id="28" idx="0"/>
          </p:cNvCxnSpPr>
          <p:nvPr/>
        </p:nvCxnSpPr>
        <p:spPr>
          <a:xfrm rot="5400000">
            <a:off x="6611144" y="3429794"/>
            <a:ext cx="2133600" cy="1588"/>
          </a:xfrm>
          <a:prstGeom prst="curvedConnector3">
            <a:avLst>
              <a:gd name="adj1" fmla="val 50000"/>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8" name="Curved Connector 87"/>
          <p:cNvCxnSpPr>
            <a:stCxn id="26" idx="2"/>
            <a:endCxn id="31" idx="0"/>
          </p:cNvCxnSpPr>
          <p:nvPr/>
        </p:nvCxnSpPr>
        <p:spPr>
          <a:xfrm rot="5400000">
            <a:off x="7260431" y="1483519"/>
            <a:ext cx="835025" cy="1588"/>
          </a:xfrm>
          <a:prstGeom prst="curvedConnector3">
            <a:avLst>
              <a:gd name="adj1" fmla="val 50000"/>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0" name="Curved Connector 89"/>
          <p:cNvCxnSpPr>
            <a:stCxn id="26" idx="1"/>
            <a:endCxn id="12" idx="3"/>
          </p:cNvCxnSpPr>
          <p:nvPr/>
        </p:nvCxnSpPr>
        <p:spPr>
          <a:xfrm rot="10800000" flipV="1">
            <a:off x="3543300" y="836613"/>
            <a:ext cx="3162300" cy="1831975"/>
          </a:xfrm>
          <a:prstGeom prst="curvedConnector3">
            <a:avLst>
              <a:gd name="adj1" fmla="val 50000"/>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33" name="Curved Connector 132"/>
          <p:cNvCxnSpPr>
            <a:stCxn id="111" idx="1"/>
            <a:endCxn id="23" idx="3"/>
          </p:cNvCxnSpPr>
          <p:nvPr/>
        </p:nvCxnSpPr>
        <p:spPr>
          <a:xfrm rot="10800000">
            <a:off x="3543300" y="4418013"/>
            <a:ext cx="1943100" cy="841375"/>
          </a:xfrm>
          <a:prstGeom prst="curvedConnector3">
            <a:avLst>
              <a:gd name="adj1" fmla="val 50000"/>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8708" name="TextBox 37"/>
          <p:cNvSpPr txBox="1">
            <a:spLocks noChangeArrowheads="1"/>
          </p:cNvSpPr>
          <p:nvPr/>
        </p:nvSpPr>
        <p:spPr bwMode="auto">
          <a:xfrm>
            <a:off x="3608387" y="152400"/>
            <a:ext cx="284162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2800" b="1" dirty="0">
                <a:solidFill>
                  <a:srgbClr val="C00000"/>
                </a:solidFill>
                <a:latin typeface="Calibri" charset="0"/>
              </a:rPr>
              <a:t>Reducing inter-</a:t>
            </a:r>
            <a:br>
              <a:rPr lang="en-US" sz="2800" b="1" dirty="0">
                <a:solidFill>
                  <a:srgbClr val="C00000"/>
                </a:solidFill>
                <a:latin typeface="Calibri" charset="0"/>
              </a:rPr>
            </a:br>
            <a:r>
              <a:rPr lang="en-US" sz="2800" b="1" dirty="0">
                <a:solidFill>
                  <a:srgbClr val="C00000"/>
                </a:solidFill>
                <a:latin typeface="Calibri" charset="0"/>
              </a:rPr>
              <a:t>package coupling.</a:t>
            </a:r>
          </a:p>
          <a:p>
            <a:pPr eaLnBrk="1" hangingPunct="1"/>
            <a:endParaRPr lang="en-US" sz="1800" dirty="0">
              <a:latin typeface="Calibri" charset="0"/>
            </a:endParaRPr>
          </a:p>
        </p:txBody>
      </p:sp>
    </p:spTree>
    <p:extLst>
      <p:ext uri="{BB962C8B-B14F-4D97-AF65-F5344CB8AC3E}">
        <p14:creationId xmlns:p14="http://schemas.microsoft.com/office/powerpoint/2010/main" val="32699034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932" y="3793117"/>
            <a:ext cx="72358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7" name="Title 1"/>
          <p:cNvSpPr>
            <a:spLocks noGrp="1"/>
          </p:cNvSpPr>
          <p:nvPr>
            <p:ph type="title"/>
          </p:nvPr>
        </p:nvSpPr>
        <p:spPr>
          <a:ln>
            <a:miter lim="800000"/>
            <a:headEnd/>
            <a:tailEnd/>
          </a:ln>
        </p:spPr>
        <p:txBody>
          <a:bodyPr/>
          <a:lstStyle/>
          <a:p>
            <a:pPr eaLnBrk="1" hangingPunct="1"/>
            <a:r>
              <a:rPr lang="en-US">
                <a:latin typeface="Calibri" charset="0"/>
              </a:rPr>
              <a:t>Tip #3: Split modules to reduce cycles</a:t>
            </a:r>
          </a:p>
        </p:txBody>
      </p:sp>
      <p:sp>
        <p:nvSpPr>
          <p:cNvPr id="29698" name="Content Placeholder 2"/>
          <p:cNvSpPr>
            <a:spLocks noGrp="1"/>
          </p:cNvSpPr>
          <p:nvPr>
            <p:ph idx="1"/>
          </p:nvPr>
        </p:nvSpPr>
        <p:spPr/>
        <p:txBody>
          <a:bodyPr/>
          <a:lstStyle/>
          <a:p>
            <a:pPr eaLnBrk="1" hangingPunct="1"/>
            <a:r>
              <a:rPr lang="en-US" dirty="0" smtClean="0">
                <a:latin typeface="Calibri" charset="0"/>
              </a:rPr>
              <a:t>Cycles are bad for incremental development</a:t>
            </a:r>
          </a:p>
          <a:p>
            <a:pPr lvl="1"/>
            <a:r>
              <a:rPr lang="en-US" dirty="0" smtClean="0">
                <a:latin typeface="Calibri" charset="0"/>
              </a:rPr>
              <a:t>But may not be avoidable</a:t>
            </a:r>
          </a:p>
          <a:p>
            <a:r>
              <a:rPr lang="en-US" dirty="0" smtClean="0">
                <a:latin typeface="Calibri" charset="0"/>
              </a:rPr>
              <a:t>Our design </a:t>
            </a:r>
            <a:r>
              <a:rPr lang="en-US" dirty="0">
                <a:latin typeface="Calibri" charset="0"/>
              </a:rPr>
              <a:t>had no cycles</a:t>
            </a:r>
          </a:p>
          <a:p>
            <a:pPr lvl="1" eaLnBrk="1" hangingPunct="1"/>
            <a:r>
              <a:rPr lang="en-US" dirty="0">
                <a:solidFill>
                  <a:srgbClr val="595959"/>
                </a:solidFill>
                <a:latin typeface="Calibri" charset="0"/>
              </a:rPr>
              <a:t>But </a:t>
            </a:r>
            <a:r>
              <a:rPr lang="en-US" dirty="0" smtClean="0">
                <a:solidFill>
                  <a:srgbClr val="595959"/>
                </a:solidFill>
                <a:latin typeface="Calibri" charset="0"/>
              </a:rPr>
              <a:t>here</a:t>
            </a:r>
            <a:r>
              <a:rPr lang="en-US" altLang="ja-JP" dirty="0" smtClean="0">
                <a:solidFill>
                  <a:srgbClr val="595959"/>
                </a:solidFill>
                <a:latin typeface="Calibri" charset="0"/>
              </a:rPr>
              <a:t>’s </a:t>
            </a:r>
            <a:r>
              <a:rPr lang="en-US" altLang="ja-JP" dirty="0">
                <a:solidFill>
                  <a:srgbClr val="595959"/>
                </a:solidFill>
                <a:latin typeface="Calibri" charset="0"/>
              </a:rPr>
              <a:t>one way to get rid of cycles when they do happen to occur…</a:t>
            </a:r>
            <a:endParaRPr lang="en-US" dirty="0">
              <a:solidFill>
                <a:srgbClr val="595959"/>
              </a:solidFill>
              <a:latin typeface="Calibri" charset="0"/>
            </a:endParaRPr>
          </a:p>
        </p:txBody>
      </p:sp>
      <p:sp>
        <p:nvSpPr>
          <p:cNvPr id="5" name="TextBox 4"/>
          <p:cNvSpPr txBox="1"/>
          <p:nvPr/>
        </p:nvSpPr>
        <p:spPr>
          <a:xfrm>
            <a:off x="0" y="6611938"/>
            <a:ext cx="1036638" cy="246062"/>
          </a:xfrm>
          <a:prstGeom prst="rect">
            <a:avLst/>
          </a:prstGeom>
          <a:noFill/>
        </p:spPr>
        <p:txBody>
          <a:bodyPr wrap="none">
            <a:spAutoFit/>
          </a:bodyPr>
          <a:lstStyle/>
          <a:p>
            <a:pPr fontAlgn="auto">
              <a:spcBef>
                <a:spcPts val="0"/>
              </a:spcBef>
              <a:spcAft>
                <a:spcPts val="0"/>
              </a:spcAft>
              <a:defRPr/>
            </a:pPr>
            <a:r>
              <a:rPr lang="en-US" sz="1000" dirty="0" err="1">
                <a:solidFill>
                  <a:schemeClr val="bg1">
                    <a:lumMod val="65000"/>
                  </a:schemeClr>
                </a:solidFill>
                <a:latin typeface="+mn-lt"/>
                <a:ea typeface="+mn-ea"/>
                <a:cs typeface="+mn-cs"/>
              </a:rPr>
              <a:t>Pfleeger</a:t>
            </a:r>
            <a:r>
              <a:rPr lang="en-US" sz="1000" dirty="0">
                <a:solidFill>
                  <a:schemeClr val="bg1">
                    <a:lumMod val="65000"/>
                  </a:schemeClr>
                </a:solidFill>
                <a:latin typeface="+mn-lt"/>
                <a:ea typeface="+mn-ea"/>
                <a:cs typeface="+mn-cs"/>
              </a:rPr>
              <a:t> &amp; Atlee</a:t>
            </a:r>
          </a:p>
        </p:txBody>
      </p:sp>
      <p:sp>
        <p:nvSpPr>
          <p:cNvPr id="6" name="5-Point Star 5"/>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08553289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Tip #4: In reuse, prefer composition over inheritance</a:t>
            </a:r>
            <a:endParaRPr lang="en-US" dirty="0">
              <a:ea typeface="+mj-ea"/>
              <a:cs typeface="+mj-cs"/>
            </a:endParaRPr>
          </a:p>
        </p:txBody>
      </p:sp>
      <p:sp>
        <p:nvSpPr>
          <p:cNvPr id="30722" name="Content Placeholder 2"/>
          <p:cNvSpPr>
            <a:spLocks noGrp="1"/>
          </p:cNvSpPr>
          <p:nvPr>
            <p:ph idx="1"/>
          </p:nvPr>
        </p:nvSpPr>
        <p:spPr/>
        <p:txBody>
          <a:bodyPr/>
          <a:lstStyle/>
          <a:p>
            <a:pPr eaLnBrk="1" hangingPunct="1"/>
            <a:r>
              <a:rPr lang="en-US" dirty="0">
                <a:latin typeface="Calibri" charset="0"/>
              </a:rPr>
              <a:t>In general, </a:t>
            </a:r>
            <a:r>
              <a:rPr lang="en-US" dirty="0">
                <a:solidFill>
                  <a:srgbClr val="C00000"/>
                </a:solidFill>
                <a:latin typeface="Calibri" charset="0"/>
              </a:rPr>
              <a:t>use composition </a:t>
            </a:r>
            <a:r>
              <a:rPr lang="en-US" dirty="0" smtClean="0">
                <a:solidFill>
                  <a:srgbClr val="C00000"/>
                </a:solidFill>
                <a:latin typeface="Calibri" charset="0"/>
              </a:rPr>
              <a:t>to </a:t>
            </a:r>
            <a:r>
              <a:rPr lang="en-US" dirty="0">
                <a:solidFill>
                  <a:srgbClr val="C00000"/>
                </a:solidFill>
                <a:latin typeface="Calibri" charset="0"/>
              </a:rPr>
              <a:t>add features or to reuse code</a:t>
            </a:r>
            <a:r>
              <a:rPr lang="en-US" dirty="0">
                <a:latin typeface="Calibri" charset="0"/>
              </a:rPr>
              <a:t>, and use inheritance to add a new version of an entity.</a:t>
            </a:r>
          </a:p>
        </p:txBody>
      </p:sp>
      <p:sp>
        <p:nvSpPr>
          <p:cNvPr id="6" name="5-Point Star 5"/>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24" name="TextBox 12"/>
          <p:cNvSpPr txBox="1">
            <a:spLocks noChangeArrowheads="1"/>
          </p:cNvSpPr>
          <p:nvPr/>
        </p:nvSpPr>
        <p:spPr bwMode="auto">
          <a:xfrm>
            <a:off x="6629400" y="28194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Survey Server</a:t>
            </a:r>
          </a:p>
        </p:txBody>
      </p:sp>
      <p:sp>
        <p:nvSpPr>
          <p:cNvPr id="30725" name="TextBox 13"/>
          <p:cNvSpPr txBox="1">
            <a:spLocks noChangeArrowheads="1"/>
          </p:cNvSpPr>
          <p:nvPr/>
        </p:nvSpPr>
        <p:spPr bwMode="auto">
          <a:xfrm>
            <a:off x="5410200" y="3433763"/>
            <a:ext cx="1943100" cy="461962"/>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Question loader</a:t>
            </a:r>
            <a:endParaRPr lang="en-US">
              <a:latin typeface="Calibri" charset="0"/>
            </a:endParaRPr>
          </a:p>
        </p:txBody>
      </p:sp>
      <p:cxnSp>
        <p:nvCxnSpPr>
          <p:cNvPr id="15" name="Shape 14"/>
          <p:cNvCxnSpPr>
            <a:stCxn id="30724" idx="2"/>
            <a:endCxn id="30725" idx="3"/>
          </p:cNvCxnSpPr>
          <p:nvPr/>
        </p:nvCxnSpPr>
        <p:spPr>
          <a:xfrm rot="5400000">
            <a:off x="7285831" y="3348832"/>
            <a:ext cx="382587"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30727" name="TextBox 15"/>
          <p:cNvSpPr txBox="1">
            <a:spLocks noChangeArrowheads="1"/>
          </p:cNvSpPr>
          <p:nvPr/>
        </p:nvSpPr>
        <p:spPr bwMode="auto">
          <a:xfrm>
            <a:off x="5410200" y="3967163"/>
            <a:ext cx="1943100" cy="461962"/>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Skip logic module</a:t>
            </a:r>
            <a:endParaRPr lang="en-US">
              <a:latin typeface="Calibri" charset="0"/>
            </a:endParaRPr>
          </a:p>
        </p:txBody>
      </p:sp>
      <p:sp>
        <p:nvSpPr>
          <p:cNvPr id="30728" name="TextBox 16"/>
          <p:cNvSpPr txBox="1">
            <a:spLocks noChangeArrowheads="1"/>
          </p:cNvSpPr>
          <p:nvPr/>
        </p:nvSpPr>
        <p:spPr bwMode="auto">
          <a:xfrm>
            <a:off x="5410200" y="4500563"/>
            <a:ext cx="1943100" cy="461962"/>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Answer storer</a:t>
            </a:r>
            <a:endParaRPr lang="en-US">
              <a:latin typeface="Calibri" charset="0"/>
            </a:endParaRPr>
          </a:p>
        </p:txBody>
      </p:sp>
      <p:cxnSp>
        <p:nvCxnSpPr>
          <p:cNvPr id="18" name="Shape 17"/>
          <p:cNvCxnSpPr>
            <a:stCxn id="30724" idx="2"/>
            <a:endCxn id="30727" idx="3"/>
          </p:cNvCxnSpPr>
          <p:nvPr/>
        </p:nvCxnSpPr>
        <p:spPr>
          <a:xfrm rot="5400000">
            <a:off x="7019131" y="3615532"/>
            <a:ext cx="915987"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19" name="Shape 18"/>
          <p:cNvCxnSpPr>
            <a:stCxn id="30724" idx="2"/>
            <a:endCxn id="30728" idx="3"/>
          </p:cNvCxnSpPr>
          <p:nvPr/>
        </p:nvCxnSpPr>
        <p:spPr>
          <a:xfrm rot="5400000">
            <a:off x="6752431" y="3882232"/>
            <a:ext cx="1449387"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30731" name="TextBox 19"/>
          <p:cNvSpPr txBox="1">
            <a:spLocks noChangeArrowheads="1"/>
          </p:cNvSpPr>
          <p:nvPr/>
        </p:nvSpPr>
        <p:spPr bwMode="auto">
          <a:xfrm>
            <a:off x="5410200" y="5105400"/>
            <a:ext cx="1943100" cy="461963"/>
          </a:xfrm>
          <a:prstGeom prst="rect">
            <a:avLst/>
          </a:prstGeom>
          <a:solidFill>
            <a:srgbClr val="FFC000">
              <a:alpha val="16862"/>
            </a:srgbClr>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Answer cross-check</a:t>
            </a:r>
            <a:endParaRPr lang="en-US">
              <a:latin typeface="Calibri" charset="0"/>
            </a:endParaRPr>
          </a:p>
        </p:txBody>
      </p:sp>
      <p:sp>
        <p:nvSpPr>
          <p:cNvPr id="30732" name="TextBox 20"/>
          <p:cNvSpPr txBox="1">
            <a:spLocks noChangeArrowheads="1"/>
          </p:cNvSpPr>
          <p:nvPr/>
        </p:nvSpPr>
        <p:spPr bwMode="auto">
          <a:xfrm>
            <a:off x="5410200" y="5791200"/>
            <a:ext cx="1943100" cy="461963"/>
          </a:xfrm>
          <a:prstGeom prst="rect">
            <a:avLst/>
          </a:prstGeom>
          <a:solidFill>
            <a:srgbClr val="FFC000">
              <a:alpha val="16862"/>
            </a:srgbClr>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Logging module</a:t>
            </a:r>
            <a:endParaRPr lang="en-US">
              <a:latin typeface="Calibri" charset="0"/>
            </a:endParaRPr>
          </a:p>
        </p:txBody>
      </p:sp>
      <p:cxnSp>
        <p:nvCxnSpPr>
          <p:cNvPr id="25" name="Shape 24"/>
          <p:cNvCxnSpPr>
            <a:stCxn id="30724" idx="2"/>
            <a:endCxn id="30732" idx="3"/>
          </p:cNvCxnSpPr>
          <p:nvPr/>
        </p:nvCxnSpPr>
        <p:spPr>
          <a:xfrm rot="5400000">
            <a:off x="6107112" y="4527551"/>
            <a:ext cx="27400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30734" name="TextBox 27"/>
          <p:cNvSpPr txBox="1">
            <a:spLocks noChangeArrowheads="1"/>
          </p:cNvSpPr>
          <p:nvPr/>
        </p:nvSpPr>
        <p:spPr bwMode="auto">
          <a:xfrm>
            <a:off x="2438400" y="31242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Survey Instance</a:t>
            </a:r>
          </a:p>
        </p:txBody>
      </p:sp>
      <p:sp>
        <p:nvSpPr>
          <p:cNvPr id="30735" name="TextBox 28"/>
          <p:cNvSpPr txBox="1">
            <a:spLocks noChangeArrowheads="1"/>
          </p:cNvSpPr>
          <p:nvPr/>
        </p:nvSpPr>
        <p:spPr bwMode="auto">
          <a:xfrm>
            <a:off x="1219200" y="38100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Questions</a:t>
            </a:r>
          </a:p>
        </p:txBody>
      </p:sp>
      <p:sp>
        <p:nvSpPr>
          <p:cNvPr id="30736" name="TextBox 29"/>
          <p:cNvSpPr txBox="1">
            <a:spLocks noChangeArrowheads="1"/>
          </p:cNvSpPr>
          <p:nvPr/>
        </p:nvSpPr>
        <p:spPr bwMode="auto">
          <a:xfrm>
            <a:off x="1219200" y="4419600"/>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Answers</a:t>
            </a:r>
          </a:p>
        </p:txBody>
      </p:sp>
      <p:cxnSp>
        <p:nvCxnSpPr>
          <p:cNvPr id="31" name="Shape 30"/>
          <p:cNvCxnSpPr>
            <a:stCxn id="30734" idx="2"/>
            <a:endCxn id="30735" idx="3"/>
          </p:cNvCxnSpPr>
          <p:nvPr/>
        </p:nvCxnSpPr>
        <p:spPr>
          <a:xfrm rot="5400000">
            <a:off x="3059112" y="3689351"/>
            <a:ext cx="4540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32" name="Shape 31"/>
          <p:cNvCxnSpPr>
            <a:stCxn id="30734" idx="2"/>
            <a:endCxn id="30736" idx="3"/>
          </p:cNvCxnSpPr>
          <p:nvPr/>
        </p:nvCxnSpPr>
        <p:spPr>
          <a:xfrm rot="5400000">
            <a:off x="2754312" y="3994151"/>
            <a:ext cx="10636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30739" name="TextBox 32"/>
          <p:cNvSpPr txBox="1">
            <a:spLocks noChangeArrowheads="1"/>
          </p:cNvSpPr>
          <p:nvPr/>
        </p:nvSpPr>
        <p:spPr bwMode="auto">
          <a:xfrm>
            <a:off x="1219200" y="5029200"/>
            <a:ext cx="1943100" cy="461963"/>
          </a:xfrm>
          <a:prstGeom prst="rect">
            <a:avLst/>
          </a:prstGeom>
          <a:solidFill>
            <a:srgbClr val="FFC000">
              <a:alpha val="16862"/>
            </a:srgbClr>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Timing data</a:t>
            </a:r>
            <a:endParaRPr lang="en-US">
              <a:latin typeface="Calibri" charset="0"/>
            </a:endParaRPr>
          </a:p>
        </p:txBody>
      </p:sp>
      <p:cxnSp>
        <p:nvCxnSpPr>
          <p:cNvPr id="34" name="Shape 33"/>
          <p:cNvCxnSpPr>
            <a:stCxn id="30734" idx="2"/>
            <a:endCxn id="30739" idx="3"/>
          </p:cNvCxnSpPr>
          <p:nvPr/>
        </p:nvCxnSpPr>
        <p:spPr>
          <a:xfrm rot="5400000">
            <a:off x="2449512" y="4298951"/>
            <a:ext cx="16732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0728" idx="2"/>
            <a:endCxn id="30731" idx="0"/>
          </p:cNvCxnSpPr>
          <p:nvPr/>
        </p:nvCxnSpPr>
        <p:spPr>
          <a:xfrm rot="5400000">
            <a:off x="6310312" y="5033963"/>
            <a:ext cx="142875"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20364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Tip #4: In reuse, prefer composition over inheritance</a:t>
            </a:r>
            <a:endParaRPr lang="en-US" dirty="0">
              <a:ea typeface="+mj-ea"/>
              <a:cs typeface="+mj-cs"/>
            </a:endParaRPr>
          </a:p>
        </p:txBody>
      </p:sp>
      <p:sp>
        <p:nvSpPr>
          <p:cNvPr id="31746" name="Content Placeholder 2"/>
          <p:cNvSpPr>
            <a:spLocks noGrp="1"/>
          </p:cNvSpPr>
          <p:nvPr>
            <p:ph idx="1"/>
          </p:nvPr>
        </p:nvSpPr>
        <p:spPr/>
        <p:txBody>
          <a:bodyPr/>
          <a:lstStyle/>
          <a:p>
            <a:pPr eaLnBrk="1" hangingPunct="1"/>
            <a:r>
              <a:rPr lang="en-US">
                <a:latin typeface="Calibri" charset="0"/>
              </a:rPr>
              <a:t>In general, use composition </a:t>
            </a:r>
            <a:br>
              <a:rPr lang="en-US">
                <a:latin typeface="Calibri" charset="0"/>
              </a:rPr>
            </a:br>
            <a:r>
              <a:rPr lang="en-US">
                <a:latin typeface="Calibri" charset="0"/>
              </a:rPr>
              <a:t>to add features or to reuse code, and </a:t>
            </a:r>
            <a:r>
              <a:rPr lang="en-US">
                <a:solidFill>
                  <a:srgbClr val="C00000"/>
                </a:solidFill>
                <a:latin typeface="Calibri" charset="0"/>
              </a:rPr>
              <a:t>use inheritance to add a new version of an entity</a:t>
            </a:r>
            <a:r>
              <a:rPr lang="en-US">
                <a:latin typeface="Calibri" charset="0"/>
              </a:rPr>
              <a:t>.</a:t>
            </a:r>
          </a:p>
        </p:txBody>
      </p:sp>
      <p:sp>
        <p:nvSpPr>
          <p:cNvPr id="6" name="5-Point Star 5"/>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48" name="TextBox 27"/>
          <p:cNvSpPr txBox="1">
            <a:spLocks noChangeArrowheads="1"/>
          </p:cNvSpPr>
          <p:nvPr/>
        </p:nvSpPr>
        <p:spPr bwMode="auto">
          <a:xfrm>
            <a:off x="1295400" y="3022608"/>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Survey Instance</a:t>
            </a:r>
          </a:p>
        </p:txBody>
      </p:sp>
      <p:sp>
        <p:nvSpPr>
          <p:cNvPr id="31749" name="TextBox 28"/>
          <p:cNvSpPr txBox="1">
            <a:spLocks noChangeArrowheads="1"/>
          </p:cNvSpPr>
          <p:nvPr/>
        </p:nvSpPr>
        <p:spPr bwMode="auto">
          <a:xfrm>
            <a:off x="76200" y="3708408"/>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i="1">
                <a:latin typeface="Calibri" charset="0"/>
              </a:rPr>
              <a:t>Questions</a:t>
            </a:r>
          </a:p>
        </p:txBody>
      </p:sp>
      <p:sp>
        <p:nvSpPr>
          <p:cNvPr id="31750" name="TextBox 29"/>
          <p:cNvSpPr txBox="1">
            <a:spLocks noChangeArrowheads="1"/>
          </p:cNvSpPr>
          <p:nvPr/>
        </p:nvSpPr>
        <p:spPr bwMode="auto">
          <a:xfrm>
            <a:off x="2438400" y="3708408"/>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i="1">
                <a:latin typeface="Calibri" charset="0"/>
              </a:rPr>
              <a:t>Answers</a:t>
            </a:r>
          </a:p>
        </p:txBody>
      </p:sp>
      <p:cxnSp>
        <p:nvCxnSpPr>
          <p:cNvPr id="31" name="Shape 30"/>
          <p:cNvCxnSpPr>
            <a:stCxn id="31748" idx="2"/>
            <a:endCxn id="31749" idx="3"/>
          </p:cNvCxnSpPr>
          <p:nvPr/>
        </p:nvCxnSpPr>
        <p:spPr>
          <a:xfrm rot="5400000">
            <a:off x="1916112" y="3587759"/>
            <a:ext cx="4540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cxnSp>
        <p:nvCxnSpPr>
          <p:cNvPr id="32" name="Shape 31"/>
          <p:cNvCxnSpPr>
            <a:stCxn id="31748" idx="2"/>
            <a:endCxn id="31750" idx="1"/>
          </p:cNvCxnSpPr>
          <p:nvPr/>
        </p:nvCxnSpPr>
        <p:spPr>
          <a:xfrm rot="16200000" flipH="1">
            <a:off x="2125662" y="3625859"/>
            <a:ext cx="454025" cy="1714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31753" name="TextBox 25"/>
          <p:cNvSpPr txBox="1">
            <a:spLocks noChangeArrowheads="1"/>
          </p:cNvSpPr>
          <p:nvPr/>
        </p:nvSpPr>
        <p:spPr bwMode="auto">
          <a:xfrm>
            <a:off x="6781800" y="2946408"/>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Report Maker</a:t>
            </a:r>
          </a:p>
        </p:txBody>
      </p:sp>
      <p:sp>
        <p:nvSpPr>
          <p:cNvPr id="31754" name="TextBox 26"/>
          <p:cNvSpPr txBox="1">
            <a:spLocks noChangeArrowheads="1"/>
          </p:cNvSpPr>
          <p:nvPr/>
        </p:nvSpPr>
        <p:spPr bwMode="auto">
          <a:xfrm>
            <a:off x="5562600" y="3479808"/>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Data loader</a:t>
            </a:r>
            <a:endParaRPr lang="en-US">
              <a:latin typeface="Calibri" charset="0"/>
            </a:endParaRPr>
          </a:p>
        </p:txBody>
      </p:sp>
      <p:cxnSp>
        <p:nvCxnSpPr>
          <p:cNvPr id="35" name="Shape 34"/>
          <p:cNvCxnSpPr>
            <a:stCxn id="31753" idx="2"/>
            <a:endCxn id="31754" idx="3"/>
          </p:cNvCxnSpPr>
          <p:nvPr/>
        </p:nvCxnSpPr>
        <p:spPr>
          <a:xfrm rot="5400000">
            <a:off x="7478712" y="3435359"/>
            <a:ext cx="3016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31756" name="TextBox 35"/>
          <p:cNvSpPr txBox="1">
            <a:spLocks noChangeArrowheads="1"/>
          </p:cNvSpPr>
          <p:nvPr/>
        </p:nvSpPr>
        <p:spPr bwMode="auto">
          <a:xfrm>
            <a:off x="5562600" y="4013208"/>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Calculation module</a:t>
            </a:r>
            <a:endParaRPr lang="en-US">
              <a:latin typeface="Calibri" charset="0"/>
            </a:endParaRPr>
          </a:p>
        </p:txBody>
      </p:sp>
      <p:cxnSp>
        <p:nvCxnSpPr>
          <p:cNvPr id="37" name="Shape 36"/>
          <p:cNvCxnSpPr>
            <a:stCxn id="31753" idx="2"/>
            <a:endCxn id="31756" idx="3"/>
          </p:cNvCxnSpPr>
          <p:nvPr/>
        </p:nvCxnSpPr>
        <p:spPr>
          <a:xfrm rot="5400000">
            <a:off x="7212012" y="3702059"/>
            <a:ext cx="8350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31758" name="TextBox 38"/>
          <p:cNvSpPr txBox="1">
            <a:spLocks noChangeArrowheads="1"/>
          </p:cNvSpPr>
          <p:nvPr/>
        </p:nvSpPr>
        <p:spPr bwMode="auto">
          <a:xfrm>
            <a:off x="5562600" y="4546608"/>
            <a:ext cx="1943100" cy="461963"/>
          </a:xfrm>
          <a:prstGeom prst="rect">
            <a:avLst/>
          </a:prstGeom>
          <a:solidFill>
            <a:schemeClr val="bg1"/>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i="1">
                <a:latin typeface="Calibri" charset="0"/>
              </a:rPr>
              <a:t>Printer controller</a:t>
            </a:r>
            <a:endParaRPr lang="en-US" i="1">
              <a:latin typeface="Calibri" charset="0"/>
            </a:endParaRPr>
          </a:p>
        </p:txBody>
      </p:sp>
      <p:cxnSp>
        <p:nvCxnSpPr>
          <p:cNvPr id="40" name="Shape 39"/>
          <p:cNvCxnSpPr>
            <a:stCxn id="31753" idx="2"/>
            <a:endCxn id="31758" idx="3"/>
          </p:cNvCxnSpPr>
          <p:nvPr/>
        </p:nvCxnSpPr>
        <p:spPr>
          <a:xfrm rot="5400000">
            <a:off x="6945312" y="3968759"/>
            <a:ext cx="1368425" cy="247650"/>
          </a:xfrm>
          <a:prstGeom prst="curvedConnector2">
            <a:avLst/>
          </a:prstGeom>
          <a:ln w="25400"/>
        </p:spPr>
        <p:style>
          <a:lnRef idx="1">
            <a:schemeClr val="accent1"/>
          </a:lnRef>
          <a:fillRef idx="0">
            <a:schemeClr val="accent1"/>
          </a:fillRef>
          <a:effectRef idx="0">
            <a:schemeClr val="accent1"/>
          </a:effectRef>
          <a:fontRef idx="minor">
            <a:schemeClr val="tx1"/>
          </a:fontRef>
        </p:style>
      </p:cxnSp>
      <p:sp>
        <p:nvSpPr>
          <p:cNvPr id="41" name="Isosceles Triangle 40"/>
          <p:cNvSpPr/>
          <p:nvPr/>
        </p:nvSpPr>
        <p:spPr>
          <a:xfrm>
            <a:off x="381000" y="4165608"/>
            <a:ext cx="228600" cy="152400"/>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61" name="TextBox 44"/>
          <p:cNvSpPr txBox="1">
            <a:spLocks noChangeArrowheads="1"/>
          </p:cNvSpPr>
          <p:nvPr/>
        </p:nvSpPr>
        <p:spPr bwMode="auto">
          <a:xfrm>
            <a:off x="762000" y="4470408"/>
            <a:ext cx="1752600" cy="304800"/>
          </a:xfrm>
          <a:prstGeom prst="rect">
            <a:avLst/>
          </a:prstGeom>
          <a:solidFill>
            <a:srgbClr val="FFC000">
              <a:alpha val="16862"/>
            </a:srgbClr>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Numeric question</a:t>
            </a:r>
          </a:p>
        </p:txBody>
      </p:sp>
      <p:sp>
        <p:nvSpPr>
          <p:cNvPr id="31762" name="TextBox 46"/>
          <p:cNvSpPr txBox="1">
            <a:spLocks noChangeArrowheads="1"/>
          </p:cNvSpPr>
          <p:nvPr/>
        </p:nvSpPr>
        <p:spPr bwMode="auto">
          <a:xfrm>
            <a:off x="762000" y="4851408"/>
            <a:ext cx="1752600" cy="304800"/>
          </a:xfrm>
          <a:prstGeom prst="rect">
            <a:avLst/>
          </a:prstGeom>
          <a:solidFill>
            <a:srgbClr val="FFC000">
              <a:alpha val="16862"/>
            </a:srgbClr>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Multiple choice ques.</a:t>
            </a:r>
          </a:p>
        </p:txBody>
      </p:sp>
      <p:sp>
        <p:nvSpPr>
          <p:cNvPr id="31763" name="TextBox 47"/>
          <p:cNvSpPr txBox="1">
            <a:spLocks noChangeArrowheads="1"/>
          </p:cNvSpPr>
          <p:nvPr/>
        </p:nvSpPr>
        <p:spPr bwMode="auto">
          <a:xfrm>
            <a:off x="762000" y="5232408"/>
            <a:ext cx="1752600" cy="304800"/>
          </a:xfrm>
          <a:prstGeom prst="rect">
            <a:avLst/>
          </a:prstGeom>
          <a:solidFill>
            <a:srgbClr val="FFC000">
              <a:alpha val="16862"/>
            </a:srgbClr>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Free-text question</a:t>
            </a:r>
          </a:p>
        </p:txBody>
      </p:sp>
      <p:cxnSp>
        <p:nvCxnSpPr>
          <p:cNvPr id="65" name="Shape 64"/>
          <p:cNvCxnSpPr>
            <a:stCxn id="41" idx="3"/>
            <a:endCxn id="31763" idx="1"/>
          </p:cNvCxnSpPr>
          <p:nvPr/>
        </p:nvCxnSpPr>
        <p:spPr>
          <a:xfrm rot="16200000" flipH="1">
            <a:off x="95250" y="4718058"/>
            <a:ext cx="1066800" cy="266700"/>
          </a:xfrm>
          <a:prstGeom prst="bentConnector2">
            <a:avLst/>
          </a:prstGeom>
          <a:ln w="25400"/>
        </p:spPr>
        <p:style>
          <a:lnRef idx="1">
            <a:schemeClr val="accent1"/>
          </a:lnRef>
          <a:fillRef idx="0">
            <a:schemeClr val="accent1"/>
          </a:fillRef>
          <a:effectRef idx="0">
            <a:schemeClr val="accent1"/>
          </a:effectRef>
          <a:fontRef idx="minor">
            <a:schemeClr val="tx1"/>
          </a:fontRef>
        </p:style>
      </p:cxnSp>
      <p:cxnSp>
        <p:nvCxnSpPr>
          <p:cNvPr id="66" name="Shape 65"/>
          <p:cNvCxnSpPr>
            <a:stCxn id="41" idx="3"/>
            <a:endCxn id="31762" idx="1"/>
          </p:cNvCxnSpPr>
          <p:nvPr/>
        </p:nvCxnSpPr>
        <p:spPr>
          <a:xfrm rot="16200000" flipH="1">
            <a:off x="285750" y="4527558"/>
            <a:ext cx="685800" cy="266700"/>
          </a:xfrm>
          <a:prstGeom prst="bentConnector2">
            <a:avLst/>
          </a:prstGeom>
          <a:ln w="25400"/>
        </p:spPr>
        <p:style>
          <a:lnRef idx="1">
            <a:schemeClr val="accent1"/>
          </a:lnRef>
          <a:fillRef idx="0">
            <a:schemeClr val="accent1"/>
          </a:fillRef>
          <a:effectRef idx="0">
            <a:schemeClr val="accent1"/>
          </a:effectRef>
          <a:fontRef idx="minor">
            <a:schemeClr val="tx1"/>
          </a:fontRef>
        </p:style>
      </p:cxnSp>
      <p:cxnSp>
        <p:nvCxnSpPr>
          <p:cNvPr id="69" name="Shape 68"/>
          <p:cNvCxnSpPr>
            <a:stCxn id="41" idx="3"/>
            <a:endCxn id="31761" idx="1"/>
          </p:cNvCxnSpPr>
          <p:nvPr/>
        </p:nvCxnSpPr>
        <p:spPr>
          <a:xfrm rot="16200000" flipH="1">
            <a:off x="476250" y="4337058"/>
            <a:ext cx="304800" cy="266700"/>
          </a:xfrm>
          <a:prstGeom prst="bentConnector2">
            <a:avLst/>
          </a:prstGeom>
          <a:ln w="25400"/>
        </p:spPr>
        <p:style>
          <a:lnRef idx="1">
            <a:schemeClr val="accent1"/>
          </a:lnRef>
          <a:fillRef idx="0">
            <a:schemeClr val="accent1"/>
          </a:fillRef>
          <a:effectRef idx="0">
            <a:schemeClr val="accent1"/>
          </a:effectRef>
          <a:fontRef idx="minor">
            <a:schemeClr val="tx1"/>
          </a:fontRef>
        </p:style>
      </p:cxnSp>
      <p:sp>
        <p:nvSpPr>
          <p:cNvPr id="72" name="Isosceles Triangle 71"/>
          <p:cNvSpPr/>
          <p:nvPr/>
        </p:nvSpPr>
        <p:spPr>
          <a:xfrm>
            <a:off x="2819400" y="4165608"/>
            <a:ext cx="228600" cy="152400"/>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68" name="TextBox 72"/>
          <p:cNvSpPr txBox="1">
            <a:spLocks noChangeArrowheads="1"/>
          </p:cNvSpPr>
          <p:nvPr/>
        </p:nvSpPr>
        <p:spPr bwMode="auto">
          <a:xfrm>
            <a:off x="3200400" y="4470408"/>
            <a:ext cx="1752600" cy="304800"/>
          </a:xfrm>
          <a:prstGeom prst="rect">
            <a:avLst/>
          </a:prstGeom>
          <a:solidFill>
            <a:srgbClr val="FFC000">
              <a:alpha val="16862"/>
            </a:srgbClr>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Numeric answer</a:t>
            </a:r>
          </a:p>
        </p:txBody>
      </p:sp>
      <p:sp>
        <p:nvSpPr>
          <p:cNvPr id="31769" name="TextBox 73"/>
          <p:cNvSpPr txBox="1">
            <a:spLocks noChangeArrowheads="1"/>
          </p:cNvSpPr>
          <p:nvPr/>
        </p:nvSpPr>
        <p:spPr bwMode="auto">
          <a:xfrm>
            <a:off x="3200400" y="4851408"/>
            <a:ext cx="1752600" cy="304800"/>
          </a:xfrm>
          <a:prstGeom prst="rect">
            <a:avLst/>
          </a:prstGeom>
          <a:solidFill>
            <a:srgbClr val="FFC000">
              <a:alpha val="16862"/>
            </a:srgbClr>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Multiple choice ans.</a:t>
            </a:r>
          </a:p>
        </p:txBody>
      </p:sp>
      <p:sp>
        <p:nvSpPr>
          <p:cNvPr id="31770" name="TextBox 74"/>
          <p:cNvSpPr txBox="1">
            <a:spLocks noChangeArrowheads="1"/>
          </p:cNvSpPr>
          <p:nvPr/>
        </p:nvSpPr>
        <p:spPr bwMode="auto">
          <a:xfrm>
            <a:off x="3200400" y="5232408"/>
            <a:ext cx="1752600" cy="304800"/>
          </a:xfrm>
          <a:prstGeom prst="rect">
            <a:avLst/>
          </a:prstGeom>
          <a:solidFill>
            <a:srgbClr val="FFC000">
              <a:alpha val="16862"/>
            </a:srgbClr>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Free-text answer</a:t>
            </a:r>
          </a:p>
        </p:txBody>
      </p:sp>
      <p:cxnSp>
        <p:nvCxnSpPr>
          <p:cNvPr id="76" name="Shape 75"/>
          <p:cNvCxnSpPr>
            <a:stCxn id="72" idx="3"/>
            <a:endCxn id="31770" idx="1"/>
          </p:cNvCxnSpPr>
          <p:nvPr/>
        </p:nvCxnSpPr>
        <p:spPr>
          <a:xfrm rot="16200000" flipH="1">
            <a:off x="2533650" y="4718058"/>
            <a:ext cx="1066800" cy="266700"/>
          </a:xfrm>
          <a:prstGeom prst="bentConnector2">
            <a:avLst/>
          </a:prstGeom>
          <a:ln w="25400"/>
        </p:spPr>
        <p:style>
          <a:lnRef idx="1">
            <a:schemeClr val="accent1"/>
          </a:lnRef>
          <a:fillRef idx="0">
            <a:schemeClr val="accent1"/>
          </a:fillRef>
          <a:effectRef idx="0">
            <a:schemeClr val="accent1"/>
          </a:effectRef>
          <a:fontRef idx="minor">
            <a:schemeClr val="tx1"/>
          </a:fontRef>
        </p:style>
      </p:cxnSp>
      <p:cxnSp>
        <p:nvCxnSpPr>
          <p:cNvPr id="77" name="Shape 76"/>
          <p:cNvCxnSpPr>
            <a:stCxn id="72" idx="3"/>
            <a:endCxn id="31769" idx="1"/>
          </p:cNvCxnSpPr>
          <p:nvPr/>
        </p:nvCxnSpPr>
        <p:spPr>
          <a:xfrm rot="16200000" flipH="1">
            <a:off x="2724150" y="4527558"/>
            <a:ext cx="685800" cy="266700"/>
          </a:xfrm>
          <a:prstGeom prst="bentConnector2">
            <a:avLst/>
          </a:prstGeom>
          <a:ln w="25400"/>
        </p:spPr>
        <p:style>
          <a:lnRef idx="1">
            <a:schemeClr val="accent1"/>
          </a:lnRef>
          <a:fillRef idx="0">
            <a:schemeClr val="accent1"/>
          </a:fillRef>
          <a:effectRef idx="0">
            <a:schemeClr val="accent1"/>
          </a:effectRef>
          <a:fontRef idx="minor">
            <a:schemeClr val="tx1"/>
          </a:fontRef>
        </p:style>
      </p:cxnSp>
      <p:cxnSp>
        <p:nvCxnSpPr>
          <p:cNvPr id="78" name="Shape 77"/>
          <p:cNvCxnSpPr>
            <a:stCxn id="72" idx="3"/>
            <a:endCxn id="31768" idx="1"/>
          </p:cNvCxnSpPr>
          <p:nvPr/>
        </p:nvCxnSpPr>
        <p:spPr>
          <a:xfrm rot="16200000" flipH="1">
            <a:off x="2914650" y="4337058"/>
            <a:ext cx="304800" cy="266700"/>
          </a:xfrm>
          <a:prstGeom prst="bentConnector2">
            <a:avLst/>
          </a:prstGeom>
          <a:ln w="25400"/>
        </p:spPr>
        <p:style>
          <a:lnRef idx="1">
            <a:schemeClr val="accent1"/>
          </a:lnRef>
          <a:fillRef idx="0">
            <a:schemeClr val="accent1"/>
          </a:fillRef>
          <a:effectRef idx="0">
            <a:schemeClr val="accent1"/>
          </a:effectRef>
          <a:fontRef idx="minor">
            <a:schemeClr val="tx1"/>
          </a:fontRef>
        </p:style>
      </p:cxnSp>
      <p:sp>
        <p:nvSpPr>
          <p:cNvPr id="80" name="Isosceles Triangle 79"/>
          <p:cNvSpPr/>
          <p:nvPr/>
        </p:nvSpPr>
        <p:spPr>
          <a:xfrm>
            <a:off x="5791200" y="5003808"/>
            <a:ext cx="228600" cy="152400"/>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75" name="TextBox 80"/>
          <p:cNvSpPr txBox="1">
            <a:spLocks noChangeArrowheads="1"/>
          </p:cNvSpPr>
          <p:nvPr/>
        </p:nvSpPr>
        <p:spPr bwMode="auto">
          <a:xfrm>
            <a:off x="6172200" y="5308608"/>
            <a:ext cx="1752600" cy="304800"/>
          </a:xfrm>
          <a:prstGeom prst="rect">
            <a:avLst/>
          </a:prstGeom>
          <a:solidFill>
            <a:srgbClr val="FFC000">
              <a:alpha val="16862"/>
            </a:srgbClr>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Physical printer ctrllr.</a:t>
            </a:r>
          </a:p>
        </p:txBody>
      </p:sp>
      <p:sp>
        <p:nvSpPr>
          <p:cNvPr id="31776" name="TextBox 81"/>
          <p:cNvSpPr txBox="1">
            <a:spLocks noChangeArrowheads="1"/>
          </p:cNvSpPr>
          <p:nvPr/>
        </p:nvSpPr>
        <p:spPr bwMode="auto">
          <a:xfrm>
            <a:off x="6172200" y="5689608"/>
            <a:ext cx="1752600" cy="304800"/>
          </a:xfrm>
          <a:prstGeom prst="rect">
            <a:avLst/>
          </a:prstGeom>
          <a:solidFill>
            <a:srgbClr val="FFC000">
              <a:alpha val="16862"/>
            </a:srgbClr>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Printout-by-email ctrllr.</a:t>
            </a:r>
          </a:p>
        </p:txBody>
      </p:sp>
      <p:sp>
        <p:nvSpPr>
          <p:cNvPr id="31777" name="TextBox 82"/>
          <p:cNvSpPr txBox="1">
            <a:spLocks noChangeArrowheads="1"/>
          </p:cNvSpPr>
          <p:nvPr/>
        </p:nvSpPr>
        <p:spPr bwMode="auto">
          <a:xfrm>
            <a:off x="6172200" y="6070608"/>
            <a:ext cx="1752600" cy="304800"/>
          </a:xfrm>
          <a:prstGeom prst="rect">
            <a:avLst/>
          </a:prstGeom>
          <a:solidFill>
            <a:srgbClr val="FFC000">
              <a:alpha val="16862"/>
            </a:srgbClr>
          </a:solidFill>
          <a:ln w="9525">
            <a:solidFill>
              <a:schemeClr val="tx2"/>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latin typeface="Calibri" charset="0"/>
              </a:rPr>
              <a:t>Printout-by-web ctrllr.</a:t>
            </a:r>
          </a:p>
        </p:txBody>
      </p:sp>
      <p:cxnSp>
        <p:nvCxnSpPr>
          <p:cNvPr id="84" name="Shape 83"/>
          <p:cNvCxnSpPr>
            <a:stCxn id="80" idx="3"/>
            <a:endCxn id="31777" idx="1"/>
          </p:cNvCxnSpPr>
          <p:nvPr/>
        </p:nvCxnSpPr>
        <p:spPr>
          <a:xfrm rot="16200000" flipH="1">
            <a:off x="5505450" y="5556258"/>
            <a:ext cx="1066800" cy="266700"/>
          </a:xfrm>
          <a:prstGeom prst="bentConnector2">
            <a:avLst/>
          </a:prstGeom>
          <a:ln w="25400"/>
        </p:spPr>
        <p:style>
          <a:lnRef idx="1">
            <a:schemeClr val="accent1"/>
          </a:lnRef>
          <a:fillRef idx="0">
            <a:schemeClr val="accent1"/>
          </a:fillRef>
          <a:effectRef idx="0">
            <a:schemeClr val="accent1"/>
          </a:effectRef>
          <a:fontRef idx="minor">
            <a:schemeClr val="tx1"/>
          </a:fontRef>
        </p:style>
      </p:cxnSp>
      <p:cxnSp>
        <p:nvCxnSpPr>
          <p:cNvPr id="85" name="Shape 84"/>
          <p:cNvCxnSpPr>
            <a:stCxn id="80" idx="3"/>
            <a:endCxn id="31776" idx="1"/>
          </p:cNvCxnSpPr>
          <p:nvPr/>
        </p:nvCxnSpPr>
        <p:spPr>
          <a:xfrm rot="16200000" flipH="1">
            <a:off x="5695950" y="5365758"/>
            <a:ext cx="685800" cy="266700"/>
          </a:xfrm>
          <a:prstGeom prst="bentConnector2">
            <a:avLst/>
          </a:prstGeom>
          <a:ln w="25400"/>
        </p:spPr>
        <p:style>
          <a:lnRef idx="1">
            <a:schemeClr val="accent1"/>
          </a:lnRef>
          <a:fillRef idx="0">
            <a:schemeClr val="accent1"/>
          </a:fillRef>
          <a:effectRef idx="0">
            <a:schemeClr val="accent1"/>
          </a:effectRef>
          <a:fontRef idx="minor">
            <a:schemeClr val="tx1"/>
          </a:fontRef>
        </p:style>
      </p:cxnSp>
      <p:cxnSp>
        <p:nvCxnSpPr>
          <p:cNvPr id="86" name="Shape 85"/>
          <p:cNvCxnSpPr>
            <a:stCxn id="80" idx="3"/>
            <a:endCxn id="31775" idx="1"/>
          </p:cNvCxnSpPr>
          <p:nvPr/>
        </p:nvCxnSpPr>
        <p:spPr>
          <a:xfrm rot="16200000" flipH="1">
            <a:off x="5886450" y="5175258"/>
            <a:ext cx="304800" cy="266700"/>
          </a:xfrm>
          <a:prstGeom prst="bentConnector2">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50521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pPr eaLnBrk="1" hangingPunct="1">
              <a:defRPr/>
            </a:pPr>
            <a:r>
              <a:rPr lang="en-US" dirty="0" smtClean="0">
                <a:ea typeface="+mj-ea"/>
                <a:cs typeface="+mj-cs"/>
              </a:rPr>
              <a:t>Tip #5: Use interfaces to declare promises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ea typeface="+mn-ea"/>
                <a:cs typeface="+mn-cs"/>
              </a:rPr>
              <a:t>An interface is a promise</a:t>
            </a:r>
          </a:p>
          <a:p>
            <a:pPr lvl="1" eaLnBrk="1" fontAlgn="auto" hangingPunct="1">
              <a:spcAft>
                <a:spcPts val="0"/>
              </a:spcAft>
              <a:buFont typeface="Arial" pitchFamily="34" charset="0"/>
              <a:buChar char="–"/>
              <a:defRPr/>
            </a:pPr>
            <a:r>
              <a:rPr lang="en-US" dirty="0" smtClean="0">
                <a:ea typeface="+mn-ea"/>
              </a:rPr>
              <a:t>I can do this for you.</a:t>
            </a:r>
          </a:p>
          <a:p>
            <a:pPr lvl="1" eaLnBrk="1" fontAlgn="auto" hangingPunct="1">
              <a:spcAft>
                <a:spcPts val="0"/>
              </a:spcAft>
              <a:buFont typeface="Arial" pitchFamily="34" charset="0"/>
              <a:buChar char="–"/>
              <a:defRPr/>
            </a:pPr>
            <a:r>
              <a:rPr lang="en-US" dirty="0" smtClean="0">
                <a:ea typeface="+mn-ea"/>
              </a:rPr>
              <a:t>If you meet these preconditions, then I can meet these </a:t>
            </a:r>
            <a:r>
              <a:rPr lang="en-US" dirty="0" err="1" smtClean="0">
                <a:ea typeface="+mn-ea"/>
              </a:rPr>
              <a:t>postconditions</a:t>
            </a:r>
            <a:r>
              <a:rPr lang="en-US" dirty="0" smtClean="0">
                <a:ea typeface="+mn-ea"/>
              </a:rPr>
              <a:t>.</a:t>
            </a:r>
          </a:p>
          <a:p>
            <a:pPr lvl="2" eaLnBrk="1" fontAlgn="auto" hangingPunct="1">
              <a:spcAft>
                <a:spcPts val="0"/>
              </a:spcAft>
              <a:buFont typeface="Arial" pitchFamily="34" charset="0"/>
              <a:buChar char="•"/>
              <a:defRPr/>
            </a:pPr>
            <a:r>
              <a:rPr lang="en-US" dirty="0" smtClean="0">
                <a:ea typeface="+mn-ea"/>
              </a:rPr>
              <a:t>Functional or non-functional</a:t>
            </a:r>
          </a:p>
          <a:p>
            <a:pPr lvl="2" eaLnBrk="1" fontAlgn="auto" hangingPunct="1">
              <a:spcAft>
                <a:spcPts val="0"/>
              </a:spcAft>
              <a:buFont typeface="Arial" pitchFamily="34" charset="0"/>
              <a:buChar char="•"/>
              <a:defRPr/>
            </a:pPr>
            <a:endParaRPr lang="en-US" dirty="0" smtClean="0">
              <a:ea typeface="+mn-ea"/>
            </a:endParaRPr>
          </a:p>
          <a:p>
            <a:pPr eaLnBrk="1" fontAlgn="auto" hangingPunct="1">
              <a:spcAft>
                <a:spcPts val="0"/>
              </a:spcAft>
              <a:buFont typeface="Arial" pitchFamily="34" charset="0"/>
              <a:buChar char="•"/>
              <a:defRPr/>
            </a:pPr>
            <a:r>
              <a:rPr lang="en-US" dirty="0" smtClean="0">
                <a:ea typeface="+mn-ea"/>
                <a:cs typeface="+mn-cs"/>
              </a:rPr>
              <a:t>Polymorphism</a:t>
            </a:r>
          </a:p>
          <a:p>
            <a:pPr lvl="1" eaLnBrk="1" fontAlgn="auto" hangingPunct="1">
              <a:spcAft>
                <a:spcPts val="0"/>
              </a:spcAft>
              <a:buFont typeface="Arial" pitchFamily="34" charset="0"/>
              <a:buChar char="–"/>
              <a:defRPr/>
            </a:pPr>
            <a:r>
              <a:rPr lang="en-US" dirty="0" smtClean="0">
                <a:ea typeface="+mn-ea"/>
              </a:rPr>
              <a:t>If A and B and C and D each implement an interface, then they all make the same promise</a:t>
            </a:r>
          </a:p>
          <a:p>
            <a:pPr lvl="2" eaLnBrk="1" fontAlgn="auto" hangingPunct="1">
              <a:spcAft>
                <a:spcPts val="0"/>
              </a:spcAft>
              <a:buFont typeface="Arial" pitchFamily="34" charset="0"/>
              <a:buChar char="•"/>
              <a:defRPr/>
            </a:pPr>
            <a:r>
              <a:rPr lang="en-US" dirty="0" smtClean="0">
                <a:ea typeface="+mn-ea"/>
              </a:rPr>
              <a:t>But may keep the promise in different ways!</a:t>
            </a:r>
          </a:p>
        </p:txBody>
      </p:sp>
    </p:spTree>
    <p:extLst>
      <p:ext uri="{BB962C8B-B14F-4D97-AF65-F5344CB8AC3E}">
        <p14:creationId xmlns:p14="http://schemas.microsoft.com/office/powerpoint/2010/main" val="26476232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ln>
            <a:miter lim="800000"/>
            <a:headEnd/>
            <a:tailEnd/>
          </a:ln>
        </p:spPr>
        <p:txBody>
          <a:bodyPr/>
          <a:lstStyle/>
          <a:p>
            <a:pPr eaLnBrk="1" hangingPunct="1"/>
            <a:r>
              <a:rPr lang="en-US">
                <a:latin typeface="Calibri" charset="0"/>
              </a:rPr>
              <a:t>Tip #6: Plan for future development</a:t>
            </a:r>
          </a:p>
        </p:txBody>
      </p:sp>
      <p:sp>
        <p:nvSpPr>
          <p:cNvPr id="33794" name="Content Placeholder 2"/>
          <p:cNvSpPr>
            <a:spLocks noGrp="1"/>
          </p:cNvSpPr>
          <p:nvPr>
            <p:ph idx="1"/>
          </p:nvPr>
        </p:nvSpPr>
        <p:spPr>
          <a:xfrm>
            <a:off x="457199" y="1189561"/>
            <a:ext cx="8453967" cy="5302250"/>
          </a:xfrm>
        </p:spPr>
        <p:txBody>
          <a:bodyPr/>
          <a:lstStyle/>
          <a:p>
            <a:pPr eaLnBrk="1" hangingPunct="1"/>
            <a:r>
              <a:rPr lang="en-US" sz="2800" dirty="0">
                <a:latin typeface="Calibri" charset="0"/>
              </a:rPr>
              <a:t>Use incremental development</a:t>
            </a:r>
          </a:p>
          <a:p>
            <a:pPr lvl="1" eaLnBrk="1" hangingPunct="1"/>
            <a:r>
              <a:rPr lang="en-US" sz="2400" dirty="0">
                <a:solidFill>
                  <a:srgbClr val="595959"/>
                </a:solidFill>
                <a:latin typeface="Calibri" charset="0"/>
              </a:rPr>
              <a:t>When much of the </a:t>
            </a:r>
            <a:r>
              <a:rPr lang="en-US" sz="2400" dirty="0" smtClean="0">
                <a:solidFill>
                  <a:srgbClr val="595959"/>
                </a:solidFill>
                <a:latin typeface="Calibri" charset="0"/>
              </a:rPr>
              <a:t>system</a:t>
            </a:r>
            <a:r>
              <a:rPr lang="en-US" altLang="ja-JP" sz="2400" dirty="0" smtClean="0">
                <a:solidFill>
                  <a:srgbClr val="595959"/>
                </a:solidFill>
                <a:latin typeface="Calibri" charset="0"/>
              </a:rPr>
              <a:t>’s </a:t>
            </a:r>
            <a:r>
              <a:rPr lang="en-US" altLang="ja-JP" sz="2400" dirty="0">
                <a:solidFill>
                  <a:srgbClr val="595959"/>
                </a:solidFill>
                <a:latin typeface="Calibri" charset="0"/>
              </a:rPr>
              <a:t>value resides in one subsection</a:t>
            </a:r>
          </a:p>
          <a:p>
            <a:pPr lvl="1" eaLnBrk="1" hangingPunct="1"/>
            <a:r>
              <a:rPr lang="en-US" sz="2400" dirty="0">
                <a:solidFill>
                  <a:srgbClr val="595959"/>
                </a:solidFill>
                <a:latin typeface="Calibri" charset="0"/>
              </a:rPr>
              <a:t>When one part of the system must be completed (logically) before another</a:t>
            </a:r>
          </a:p>
          <a:p>
            <a:pPr lvl="1" eaLnBrk="1" hangingPunct="1"/>
            <a:r>
              <a:rPr lang="en-US" sz="2400" dirty="0">
                <a:solidFill>
                  <a:srgbClr val="595959"/>
                </a:solidFill>
                <a:latin typeface="Calibri" charset="0"/>
              </a:rPr>
              <a:t>There should be a </a:t>
            </a:r>
            <a:r>
              <a:rPr lang="en-US" sz="2400" dirty="0">
                <a:solidFill>
                  <a:srgbClr val="C00000"/>
                </a:solidFill>
                <a:latin typeface="Calibri" charset="0"/>
              </a:rPr>
              <a:t>module boundary </a:t>
            </a:r>
            <a:r>
              <a:rPr lang="en-US" sz="2400" dirty="0">
                <a:solidFill>
                  <a:srgbClr val="595959"/>
                </a:solidFill>
                <a:latin typeface="Calibri" charset="0"/>
              </a:rPr>
              <a:t>around each increment, eventually.</a:t>
            </a:r>
          </a:p>
          <a:p>
            <a:pPr lvl="1" eaLnBrk="1" hangingPunct="1"/>
            <a:endParaRPr lang="en-US" sz="2400" dirty="0">
              <a:solidFill>
                <a:srgbClr val="595959"/>
              </a:solidFill>
              <a:latin typeface="Calibri" charset="0"/>
            </a:endParaRPr>
          </a:p>
          <a:p>
            <a:pPr eaLnBrk="1" hangingPunct="1"/>
            <a:r>
              <a:rPr lang="en-US" sz="2800" dirty="0">
                <a:latin typeface="Calibri" charset="0"/>
              </a:rPr>
              <a:t>Use iterative development</a:t>
            </a:r>
          </a:p>
          <a:p>
            <a:pPr lvl="1" eaLnBrk="1" hangingPunct="1"/>
            <a:r>
              <a:rPr lang="en-US" sz="2400" dirty="0">
                <a:solidFill>
                  <a:srgbClr val="595959"/>
                </a:solidFill>
                <a:latin typeface="Calibri" charset="0"/>
              </a:rPr>
              <a:t>When the </a:t>
            </a:r>
            <a:r>
              <a:rPr lang="en-US" sz="2400" dirty="0" smtClean="0">
                <a:solidFill>
                  <a:srgbClr val="595959"/>
                </a:solidFill>
                <a:latin typeface="Calibri" charset="0"/>
              </a:rPr>
              <a:t>system</a:t>
            </a:r>
            <a:r>
              <a:rPr lang="en-US" altLang="ja-JP" sz="2400" dirty="0" smtClean="0">
                <a:solidFill>
                  <a:srgbClr val="595959"/>
                </a:solidFill>
                <a:latin typeface="Calibri" charset="0"/>
              </a:rPr>
              <a:t>’s </a:t>
            </a:r>
            <a:r>
              <a:rPr lang="en-US" altLang="ja-JP" sz="2400" dirty="0">
                <a:solidFill>
                  <a:srgbClr val="595959"/>
                </a:solidFill>
                <a:latin typeface="Calibri" charset="0"/>
              </a:rPr>
              <a:t>value is spread out over much of the system</a:t>
            </a:r>
          </a:p>
          <a:p>
            <a:pPr lvl="1" eaLnBrk="1" hangingPunct="1"/>
            <a:r>
              <a:rPr lang="en-US" sz="2400" dirty="0">
                <a:solidFill>
                  <a:srgbClr val="595959"/>
                </a:solidFill>
                <a:latin typeface="Calibri" charset="0"/>
              </a:rPr>
              <a:t>When the whole system needs to work at least a bit before you can build up</a:t>
            </a:r>
          </a:p>
          <a:p>
            <a:pPr lvl="1" eaLnBrk="1" hangingPunct="1"/>
            <a:r>
              <a:rPr lang="en-US" sz="2400" dirty="0">
                <a:solidFill>
                  <a:srgbClr val="595959"/>
                </a:solidFill>
                <a:latin typeface="Calibri" charset="0"/>
              </a:rPr>
              <a:t>Modules should be </a:t>
            </a:r>
            <a:r>
              <a:rPr lang="en-US" sz="2400" dirty="0">
                <a:solidFill>
                  <a:srgbClr val="C00000"/>
                </a:solidFill>
                <a:latin typeface="Calibri" charset="0"/>
              </a:rPr>
              <a:t>decomposed</a:t>
            </a:r>
            <a:r>
              <a:rPr lang="en-US" sz="2400" dirty="0">
                <a:solidFill>
                  <a:srgbClr val="595959"/>
                </a:solidFill>
                <a:latin typeface="Calibri" charset="0"/>
              </a:rPr>
              <a:t> to facilitate maintenance.</a:t>
            </a:r>
          </a:p>
          <a:p>
            <a:pPr lvl="1" eaLnBrk="1" hangingPunct="1"/>
            <a:endParaRPr lang="en-US" sz="2400" dirty="0">
              <a:solidFill>
                <a:srgbClr val="595959"/>
              </a:solidFill>
              <a:latin typeface="Calibri" charset="0"/>
            </a:endParaRPr>
          </a:p>
          <a:p>
            <a:pPr eaLnBrk="1" hangingPunct="1"/>
            <a:endParaRPr lang="en-US" sz="2800" dirty="0">
              <a:latin typeface="Calibri" charset="0"/>
            </a:endParaRPr>
          </a:p>
        </p:txBody>
      </p:sp>
    </p:spTree>
    <p:extLst>
      <p:ext uri="{BB962C8B-B14F-4D97-AF65-F5344CB8AC3E}">
        <p14:creationId xmlns:p14="http://schemas.microsoft.com/office/powerpoint/2010/main" val="275004690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ln>
            <a:miter lim="800000"/>
            <a:headEnd/>
            <a:tailEnd/>
          </a:ln>
        </p:spPr>
        <p:txBody>
          <a:bodyPr/>
          <a:lstStyle/>
          <a:p>
            <a:pPr eaLnBrk="1" hangingPunct="1"/>
            <a:r>
              <a:rPr lang="en-US">
                <a:latin typeface="Calibri" charset="0"/>
              </a:rPr>
              <a:t>Incremental and iterative development</a:t>
            </a:r>
          </a:p>
        </p:txBody>
      </p:sp>
      <p:sp>
        <p:nvSpPr>
          <p:cNvPr id="34818" name="Content Placeholder 2"/>
          <p:cNvSpPr>
            <a:spLocks noGrp="1"/>
          </p:cNvSpPr>
          <p:nvPr>
            <p:ph idx="1"/>
          </p:nvPr>
        </p:nvSpPr>
        <p:spPr/>
        <p:txBody>
          <a:bodyPr/>
          <a:lstStyle/>
          <a:p>
            <a:pPr eaLnBrk="1" hangingPunct="1"/>
            <a:r>
              <a:rPr lang="en-US" sz="2400" dirty="0">
                <a:latin typeface="Calibri" charset="0"/>
              </a:rPr>
              <a:t>Incremental examples</a:t>
            </a:r>
          </a:p>
          <a:p>
            <a:pPr lvl="1" eaLnBrk="1" hangingPunct="1"/>
            <a:r>
              <a:rPr lang="en-US" sz="2000" dirty="0">
                <a:solidFill>
                  <a:srgbClr val="595959"/>
                </a:solidFill>
                <a:latin typeface="Calibri" charset="0"/>
              </a:rPr>
              <a:t>Adding new kinds of print outs</a:t>
            </a:r>
          </a:p>
          <a:p>
            <a:pPr lvl="2" eaLnBrk="1" hangingPunct="1"/>
            <a:r>
              <a:rPr lang="en-US" sz="1800" dirty="0">
                <a:solidFill>
                  <a:srgbClr val="595959"/>
                </a:solidFill>
                <a:latin typeface="Calibri" charset="0"/>
              </a:rPr>
              <a:t>From customers</a:t>
            </a:r>
            <a:r>
              <a:rPr lang="ja-JP" altLang="en-US" sz="1800" dirty="0">
                <a:solidFill>
                  <a:srgbClr val="595959"/>
                </a:solidFill>
                <a:latin typeface="Calibri" charset="0"/>
              </a:rPr>
              <a:t>’</a:t>
            </a:r>
            <a:r>
              <a:rPr lang="en-US" altLang="ja-JP" sz="1800" dirty="0">
                <a:solidFill>
                  <a:srgbClr val="595959"/>
                </a:solidFill>
                <a:latin typeface="Calibri" charset="0"/>
              </a:rPr>
              <a:t> standpoint, paper printout carried much of the </a:t>
            </a:r>
            <a:r>
              <a:rPr lang="en-US" altLang="ja-JP" sz="1800" dirty="0" smtClean="0">
                <a:solidFill>
                  <a:srgbClr val="595959"/>
                </a:solidFill>
                <a:latin typeface="Calibri" charset="0"/>
              </a:rPr>
              <a:t>system’s </a:t>
            </a:r>
            <a:r>
              <a:rPr lang="en-US" altLang="ja-JP" sz="1800" dirty="0">
                <a:solidFill>
                  <a:srgbClr val="595959"/>
                </a:solidFill>
                <a:latin typeface="Calibri" charset="0"/>
              </a:rPr>
              <a:t>value</a:t>
            </a:r>
          </a:p>
          <a:p>
            <a:pPr lvl="1" eaLnBrk="1" hangingPunct="1"/>
            <a:r>
              <a:rPr lang="en-US" sz="2000" dirty="0">
                <a:solidFill>
                  <a:srgbClr val="595959"/>
                </a:solidFill>
                <a:latin typeface="Calibri" charset="0"/>
              </a:rPr>
              <a:t>Adding a new data export module</a:t>
            </a:r>
          </a:p>
          <a:p>
            <a:pPr lvl="2" eaLnBrk="1" hangingPunct="1"/>
            <a:r>
              <a:rPr lang="en-US" sz="1800" dirty="0">
                <a:solidFill>
                  <a:srgbClr val="595959"/>
                </a:solidFill>
                <a:latin typeface="Calibri" charset="0"/>
              </a:rPr>
              <a:t>Logically, the main system needs to be done before we can worry about exporting data.</a:t>
            </a:r>
          </a:p>
          <a:p>
            <a:pPr lvl="1" eaLnBrk="1" hangingPunct="1"/>
            <a:endParaRPr lang="en-US" sz="2000" dirty="0">
              <a:solidFill>
                <a:srgbClr val="595959"/>
              </a:solidFill>
              <a:latin typeface="Calibri" charset="0"/>
            </a:endParaRPr>
          </a:p>
          <a:p>
            <a:pPr eaLnBrk="1" hangingPunct="1"/>
            <a:r>
              <a:rPr lang="en-US" sz="2400" dirty="0">
                <a:latin typeface="Calibri" charset="0"/>
              </a:rPr>
              <a:t>Iterative examples</a:t>
            </a:r>
          </a:p>
          <a:p>
            <a:pPr lvl="1" eaLnBrk="1" hangingPunct="1"/>
            <a:r>
              <a:rPr lang="en-US" sz="2000" dirty="0">
                <a:solidFill>
                  <a:srgbClr val="595959"/>
                </a:solidFill>
                <a:latin typeface="Calibri" charset="0"/>
              </a:rPr>
              <a:t>Tweaking reports and surveyor user interface to improve usability</a:t>
            </a:r>
          </a:p>
          <a:p>
            <a:pPr lvl="2" eaLnBrk="1" hangingPunct="1"/>
            <a:r>
              <a:rPr lang="en-US" sz="1800" dirty="0">
                <a:solidFill>
                  <a:srgbClr val="595959"/>
                </a:solidFill>
                <a:latin typeface="Calibri" charset="0"/>
              </a:rPr>
              <a:t>Improvements to existing pieces of system</a:t>
            </a:r>
          </a:p>
          <a:p>
            <a:pPr lvl="1" eaLnBrk="1" hangingPunct="1"/>
            <a:r>
              <a:rPr lang="en-US" sz="2000" dirty="0">
                <a:solidFill>
                  <a:srgbClr val="595959"/>
                </a:solidFill>
                <a:latin typeface="Calibri" charset="0"/>
              </a:rPr>
              <a:t>Adding new kinds of questions (and answers), changing reports accordingly</a:t>
            </a:r>
          </a:p>
          <a:p>
            <a:pPr lvl="2" eaLnBrk="1" hangingPunct="1"/>
            <a:r>
              <a:rPr lang="en-US" sz="1800" dirty="0">
                <a:solidFill>
                  <a:srgbClr val="595959"/>
                </a:solidFill>
                <a:latin typeface="Calibri" charset="0"/>
              </a:rPr>
              <a:t>Changes are spread across system</a:t>
            </a:r>
          </a:p>
        </p:txBody>
      </p:sp>
    </p:spTree>
    <p:extLst>
      <p:ext uri="{BB962C8B-B14F-4D97-AF65-F5344CB8AC3E}">
        <p14:creationId xmlns:p14="http://schemas.microsoft.com/office/powerpoint/2010/main" val="315997776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 for you?</a:t>
            </a:r>
            <a:endParaRPr lang="en-US" dirty="0"/>
          </a:p>
        </p:txBody>
      </p:sp>
      <p:sp>
        <p:nvSpPr>
          <p:cNvPr id="3" name="Content Placeholder 2"/>
          <p:cNvSpPr>
            <a:spLocks noGrp="1"/>
          </p:cNvSpPr>
          <p:nvPr>
            <p:ph idx="1"/>
          </p:nvPr>
        </p:nvSpPr>
        <p:spPr/>
        <p:txBody>
          <a:bodyPr/>
          <a:lstStyle/>
          <a:p>
            <a:r>
              <a:rPr lang="en-US" dirty="0" smtClean="0"/>
              <a:t>HW3.5 due in 1 week</a:t>
            </a:r>
          </a:p>
          <a:p>
            <a:r>
              <a:rPr lang="en-US" dirty="0" smtClean="0"/>
              <a:t>Midterm exam in 1 week</a:t>
            </a:r>
          </a:p>
          <a:p>
            <a:pPr lvl="1"/>
            <a:r>
              <a:rPr lang="en-US" dirty="0" smtClean="0"/>
              <a:t>See old exam posted online</a:t>
            </a:r>
            <a:endParaRPr lang="en-US" dirty="0"/>
          </a:p>
        </p:txBody>
      </p:sp>
    </p:spTree>
    <p:extLst>
      <p:ext uri="{BB962C8B-B14F-4D97-AF65-F5344CB8AC3E}">
        <p14:creationId xmlns:p14="http://schemas.microsoft.com/office/powerpoint/2010/main" val="4530151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Objects</a:t>
            </a:r>
            <a:endParaRPr lang="en-US" dirty="0"/>
          </a:p>
        </p:txBody>
      </p:sp>
      <p:grpSp>
        <p:nvGrpSpPr>
          <p:cNvPr id="3" name="Group 2"/>
          <p:cNvGrpSpPr/>
          <p:nvPr/>
        </p:nvGrpSpPr>
        <p:grpSpPr>
          <a:xfrm>
            <a:off x="1249786" y="2069095"/>
            <a:ext cx="3087270" cy="2785864"/>
            <a:chOff x="1726125" y="1923334"/>
            <a:chExt cx="3087270" cy="2785864"/>
          </a:xfrm>
        </p:grpSpPr>
        <p:sp>
          <p:nvSpPr>
            <p:cNvPr id="4" name="Oval 3"/>
            <p:cNvSpPr/>
            <p:nvPr/>
          </p:nvSpPr>
          <p:spPr>
            <a:xfrm>
              <a:off x="2272163" y="2539892"/>
              <a:ext cx="2004164" cy="20041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2850400" y="1923334"/>
              <a:ext cx="758458" cy="907831"/>
              <a:chOff x="2850400" y="1923334"/>
              <a:chExt cx="758458" cy="907831"/>
            </a:xfrm>
          </p:grpSpPr>
          <p:sp>
            <p:nvSpPr>
              <p:cNvPr id="29" name="Oval 28"/>
              <p:cNvSpPr/>
              <p:nvPr/>
            </p:nvSpPr>
            <p:spPr>
              <a:xfrm>
                <a:off x="2850400" y="2458337"/>
                <a:ext cx="758458" cy="372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007055" y="2458337"/>
                <a:ext cx="448425" cy="2204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an 30"/>
              <p:cNvSpPr/>
              <p:nvPr/>
            </p:nvSpPr>
            <p:spPr>
              <a:xfrm>
                <a:off x="3169376" y="2073857"/>
                <a:ext cx="128173" cy="47419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017991" y="1923334"/>
                <a:ext cx="425837" cy="4258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rot="17607582">
              <a:off x="1800812" y="2598075"/>
              <a:ext cx="758458" cy="907831"/>
              <a:chOff x="2850400" y="1923334"/>
              <a:chExt cx="758458" cy="907831"/>
            </a:xfrm>
          </p:grpSpPr>
          <p:sp>
            <p:nvSpPr>
              <p:cNvPr id="25" name="Oval 24"/>
              <p:cNvSpPr/>
              <p:nvPr/>
            </p:nvSpPr>
            <p:spPr>
              <a:xfrm>
                <a:off x="2850400" y="2458337"/>
                <a:ext cx="758458" cy="372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007055" y="2458337"/>
                <a:ext cx="448425" cy="2204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an 26"/>
              <p:cNvSpPr/>
              <p:nvPr/>
            </p:nvSpPr>
            <p:spPr>
              <a:xfrm>
                <a:off x="3169376" y="2073857"/>
                <a:ext cx="128173" cy="47419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017991" y="1923334"/>
                <a:ext cx="425837" cy="4258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rot="7488022">
              <a:off x="3837682" y="3795130"/>
              <a:ext cx="758458" cy="907831"/>
              <a:chOff x="2850400" y="1923334"/>
              <a:chExt cx="758458" cy="907831"/>
            </a:xfrm>
          </p:grpSpPr>
          <p:sp>
            <p:nvSpPr>
              <p:cNvPr id="21" name="Oval 20"/>
              <p:cNvSpPr/>
              <p:nvPr/>
            </p:nvSpPr>
            <p:spPr>
              <a:xfrm>
                <a:off x="2850400" y="2458337"/>
                <a:ext cx="758458" cy="372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007055" y="2458337"/>
                <a:ext cx="448425" cy="2204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an 22"/>
              <p:cNvSpPr/>
              <p:nvPr/>
            </p:nvSpPr>
            <p:spPr>
              <a:xfrm>
                <a:off x="3169376" y="2073857"/>
                <a:ext cx="128173" cy="47419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3017991" y="1923334"/>
                <a:ext cx="425837" cy="4258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rot="4005476">
              <a:off x="3980251" y="2596912"/>
              <a:ext cx="758458" cy="907831"/>
              <a:chOff x="2850400" y="1923334"/>
              <a:chExt cx="758458" cy="907831"/>
            </a:xfrm>
          </p:grpSpPr>
          <p:sp>
            <p:nvSpPr>
              <p:cNvPr id="17" name="Oval 16"/>
              <p:cNvSpPr/>
              <p:nvPr/>
            </p:nvSpPr>
            <p:spPr>
              <a:xfrm>
                <a:off x="2850400" y="2458337"/>
                <a:ext cx="758458" cy="372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007055" y="2458337"/>
                <a:ext cx="448425" cy="2204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an 18"/>
              <p:cNvSpPr/>
              <p:nvPr/>
            </p:nvSpPr>
            <p:spPr>
              <a:xfrm>
                <a:off x="3169376" y="2073857"/>
                <a:ext cx="128173" cy="47419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017991" y="1923334"/>
                <a:ext cx="425837" cy="4258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rot="13795529">
              <a:off x="2041742" y="3876053"/>
              <a:ext cx="758458" cy="907831"/>
              <a:chOff x="2850400" y="1923334"/>
              <a:chExt cx="758458" cy="907831"/>
            </a:xfrm>
          </p:grpSpPr>
          <p:sp>
            <p:nvSpPr>
              <p:cNvPr id="13" name="Oval 12"/>
              <p:cNvSpPr/>
              <p:nvPr/>
            </p:nvSpPr>
            <p:spPr>
              <a:xfrm>
                <a:off x="2850400" y="2458337"/>
                <a:ext cx="758458" cy="372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007055" y="2458337"/>
                <a:ext cx="448425" cy="2204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a:off x="3169376" y="2073857"/>
                <a:ext cx="128173" cy="47419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017991" y="1923334"/>
                <a:ext cx="425837" cy="4258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p:nvPr/>
          </p:nvSpPr>
          <p:spPr>
            <a:xfrm>
              <a:off x="3035138" y="3119565"/>
              <a:ext cx="151478" cy="4683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323052" y="3119931"/>
              <a:ext cx="151478" cy="4683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Bracket 11"/>
            <p:cNvSpPr/>
            <p:nvPr/>
          </p:nvSpPr>
          <p:spPr>
            <a:xfrm rot="16200000">
              <a:off x="3189219" y="3405256"/>
              <a:ext cx="143012" cy="787400"/>
            </a:xfrm>
            <a:prstGeom prst="leftBracket">
              <a:avLst/>
            </a:prstGeom>
            <a:ln w="1270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4669366" y="2464624"/>
            <a:ext cx="4318000" cy="2246769"/>
          </a:xfrm>
          <a:prstGeom prst="rect">
            <a:avLst/>
          </a:prstGeom>
          <a:noFill/>
        </p:spPr>
        <p:txBody>
          <a:bodyPr wrap="square" rtlCol="0">
            <a:spAutoFit/>
          </a:bodyPr>
          <a:lstStyle/>
          <a:p>
            <a:pPr marL="457200" indent="-457200">
              <a:buFont typeface="Arial"/>
              <a:buChar char="•"/>
            </a:pPr>
            <a:r>
              <a:rPr lang="en-US" sz="2800" dirty="0" smtClean="0"/>
              <a:t>Knows information</a:t>
            </a:r>
          </a:p>
          <a:p>
            <a:pPr marL="457200" indent="-457200">
              <a:buFont typeface="Arial"/>
              <a:buChar char="•"/>
            </a:pPr>
            <a:r>
              <a:rPr lang="en-US" sz="2800" dirty="0" smtClean="0"/>
              <a:t>Performs services</a:t>
            </a:r>
          </a:p>
          <a:p>
            <a:pPr marL="457200" indent="-457200">
              <a:buFont typeface="Arial"/>
              <a:buChar char="•"/>
            </a:pPr>
            <a:r>
              <a:rPr lang="en-US" sz="2800" dirty="0" smtClean="0"/>
              <a:t>Makes decisions</a:t>
            </a:r>
          </a:p>
          <a:p>
            <a:pPr marL="457200" indent="-457200">
              <a:buFont typeface="Arial"/>
              <a:buChar char="•"/>
            </a:pPr>
            <a:r>
              <a:rPr lang="en-US" sz="2800" i="1" dirty="0" smtClean="0">
                <a:solidFill>
                  <a:srgbClr val="660066"/>
                </a:solidFill>
              </a:rPr>
              <a:t>And perhaps most importantly…</a:t>
            </a:r>
            <a:endParaRPr lang="en-US" sz="2800" i="1" dirty="0">
              <a:solidFill>
                <a:srgbClr val="660066"/>
              </a:solidFill>
            </a:endParaRPr>
          </a:p>
        </p:txBody>
      </p:sp>
      <p:pic>
        <p:nvPicPr>
          <p:cNvPr id="38" name="Picture 37" descr="forever_alone_by_fastdesign-d3eps1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695" y="2963223"/>
            <a:ext cx="1549399" cy="1797676"/>
          </a:xfrm>
          <a:prstGeom prst="rect">
            <a:avLst/>
          </a:prstGeom>
        </p:spPr>
      </p:pic>
      <p:sp>
        <p:nvSpPr>
          <p:cNvPr id="39" name="5-Point Star 38"/>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229701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wipe(left)">
                                      <p:cBhvr>
                                        <p:cTn id="7" dur="500"/>
                                        <p:tgtEl>
                                          <p:spTgt spid="3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xEl>
                                              <p:pRg st="1" end="1"/>
                                            </p:txEl>
                                          </p:spTgt>
                                        </p:tgtEl>
                                        <p:attrNameLst>
                                          <p:attrName>style.visibility</p:attrName>
                                        </p:attrNameLst>
                                      </p:cBhvr>
                                      <p:to>
                                        <p:strVal val="visible"/>
                                      </p:to>
                                    </p:set>
                                    <p:animEffect transition="in" filter="wipe(left)">
                                      <p:cBhvr>
                                        <p:cTn id="10" dur="500"/>
                                        <p:tgtEl>
                                          <p:spTgt spid="3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7">
                                            <p:txEl>
                                              <p:pRg st="2" end="2"/>
                                            </p:txEl>
                                          </p:spTgt>
                                        </p:tgtEl>
                                        <p:attrNameLst>
                                          <p:attrName>style.visibility</p:attrName>
                                        </p:attrNameLst>
                                      </p:cBhvr>
                                      <p:to>
                                        <p:strVal val="visible"/>
                                      </p:to>
                                    </p:set>
                                    <p:animEffect transition="in" filter="wipe(left)">
                                      <p:cBhvr>
                                        <p:cTn id="13" dur="500"/>
                                        <p:tgtEl>
                                          <p:spTgt spid="3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7">
                                            <p:txEl>
                                              <p:pRg st="3" end="3"/>
                                            </p:txEl>
                                          </p:spTgt>
                                        </p:tgtEl>
                                        <p:attrNameLst>
                                          <p:attrName>style.visibility</p:attrName>
                                        </p:attrNameLst>
                                      </p:cBhvr>
                                      <p:to>
                                        <p:strVal val="visible"/>
                                      </p:to>
                                    </p:set>
                                    <p:animEffect transition="in" filter="wipe(left)">
                                      <p:cBhvr>
                                        <p:cTn id="18" dur="500"/>
                                        <p:tgtEl>
                                          <p:spTgt spid="37">
                                            <p:txEl>
                                              <p:pRg st="3" end="3"/>
                                            </p:txEl>
                                          </p:spTgt>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1828800" y="1828800"/>
            <a:ext cx="5486400" cy="2895600"/>
          </a:xfrm>
          <a:prstGeom prst="rect">
            <a:avLst/>
          </a:prstGeom>
          <a:noFill/>
          <a:ln w="6350" cmpd="sng">
            <a:solidFill>
              <a:schemeClr val="tx1"/>
            </a:solidFill>
          </a:ln>
          <a:effectLst/>
        </p:spPr>
        <p:txBody>
          <a:bodyPr/>
          <a:lstStyle/>
          <a:p>
            <a:pPr algn="just">
              <a:spcAft>
                <a:spcPts val="800"/>
              </a:spcAft>
              <a:defRPr/>
            </a:pPr>
            <a:r>
              <a:rPr lang="en-US" sz="800" dirty="0">
                <a:latin typeface="Times New Roman"/>
                <a:cs typeface="Arial" charset="0"/>
              </a:rPr>
              <a:t>Copyright (c) Christopher </a:t>
            </a:r>
            <a:r>
              <a:rPr lang="en-US" sz="800" dirty="0" err="1">
                <a:latin typeface="Times New Roman"/>
                <a:cs typeface="Arial" charset="0"/>
              </a:rPr>
              <a:t>Scaffidi</a:t>
            </a:r>
            <a:r>
              <a:rPr lang="en-US" sz="800" dirty="0">
                <a:latin typeface="Times New Roman"/>
                <a:cs typeface="Arial" charset="0"/>
              </a:rPr>
              <a:t> 2009 All rights reserved.</a:t>
            </a:r>
          </a:p>
          <a:p>
            <a:pPr algn="just">
              <a:spcAft>
                <a:spcPts val="800"/>
              </a:spcAft>
              <a:defRPr/>
            </a:pPr>
            <a:r>
              <a:rPr lang="en-US" sz="800" dirty="0">
                <a:latin typeface="Times New Roman"/>
                <a:cs typeface="Arial" charset="0"/>
              </a:rPr>
              <a:t>Redistribution and use in source and binary forms, with or without modification, are permitted provided that the following conditions are met:</a:t>
            </a:r>
          </a:p>
          <a:p>
            <a:pPr algn="just">
              <a:spcAft>
                <a:spcPts val="800"/>
              </a:spcAft>
              <a:defRPr/>
            </a:pPr>
            <a:r>
              <a:rPr lang="en-US" sz="800" dirty="0">
                <a:latin typeface="Times New Roman"/>
                <a:cs typeface="Arial" charset="0"/>
              </a:rPr>
              <a:t>Redistributions of source code must retain the above copyright notice, this list of conditions and the following disclaimer.</a:t>
            </a:r>
          </a:p>
          <a:p>
            <a:pPr algn="just">
              <a:spcAft>
                <a:spcPts val="800"/>
              </a:spcAft>
              <a:defRPr/>
            </a:pPr>
            <a:r>
              <a:rPr lang="en-US" sz="800" dirty="0">
                <a:latin typeface="Times New Roman"/>
                <a:cs typeface="Arial" charset="0"/>
              </a:rPr>
              <a:t>Redistributions in binary form must reproduce the above copyright notice, this list of conditions and the following disclaimer in the documentation and/or other materials provided with the distribution.</a:t>
            </a:r>
          </a:p>
          <a:p>
            <a:pPr algn="just">
              <a:spcAft>
                <a:spcPts val="800"/>
              </a:spcAft>
              <a:defRPr/>
            </a:pPr>
            <a:r>
              <a:rPr lang="en-US" sz="800" dirty="0">
                <a:latin typeface="Times New Roman"/>
                <a:cs typeface="Arial" charset="0"/>
              </a:rPr>
              <a:t>Neither the name of Oregon State University nor the names of its contributors may be used to endorse or promote products derived from this software without specific prior written permission.</a:t>
            </a:r>
          </a:p>
          <a:p>
            <a:pPr algn="just">
              <a:spcAft>
                <a:spcPts val="800"/>
              </a:spcAft>
              <a:defRPr/>
            </a:pPr>
            <a:r>
              <a:rPr lang="en-US" sz="800" dirty="0">
                <a:latin typeface="Times New Roman"/>
                <a:cs typeface="Arial" charset="0"/>
              </a:rPr>
              <a:t>THIS SOFTWARE IS PROVIDED BY THE COPYRIGHT HOLDERS AND CONTRIBUTORS "AS IS" AND ANY EXPRESS OR IMPLIED WARRANTIES, INCLUDING, BUT NOT LIMITED TO, THE IMPLIED WARRANTIES OF MERCHANTABILITY AND FITNESS FOR A PARTICULAR PURPOSE ARE DISCLAIMED. IN NO EVENT SHALL THE COPYRIGHT OWNER OR CONTRIBUTORS BE LIABLE FOR ANY DIRECT, INDIRECT, INCIDENTAL, SPECIAL, EXEMPLARY, OR CONSEQUENTIAL DAMAGES (INCLUDING, BUT NOT LIMITED TO, PROCUREMENT OF SUBSTITUTE GOODS OR SERVICES; LOSS OF USE, DATA, OR PROFITS; OR BUSINESS INTERRUPTION) HOWEVER CAUSED AND ON ANY THEORY OF LIABILITY, WHETHER IN CONTRACT, STRICT LIABILITY, OR TORT (INCLUDING NEGLIGENCE OR OTHERWISE) ARISING IN ANY WAY OUT OF THE USE OF THIS SOFTWARE, EVEN IF ADVISED OF THE POSSIBILITY OF SUCH DAMAGE.</a:t>
            </a:r>
          </a:p>
          <a:p>
            <a:pPr algn="just">
              <a:spcAft>
                <a:spcPts val="800"/>
              </a:spcAft>
              <a:defRPr/>
            </a:pPr>
            <a:r>
              <a:rPr lang="en-US" sz="800" dirty="0">
                <a:latin typeface="Times New Roman"/>
                <a:cs typeface="Arial" charset="0"/>
              </a:rPr>
              <a:t>Modified by Scott D. Fleming &lt;</a:t>
            </a:r>
            <a:r>
              <a:rPr lang="en-US" sz="800" dirty="0" err="1">
                <a:latin typeface="Times New Roman"/>
                <a:cs typeface="Arial" charset="0"/>
              </a:rPr>
              <a:t>Scott.Fleming@memphis.edu</a:t>
            </a:r>
            <a:r>
              <a:rPr lang="en-US" sz="800" dirty="0">
                <a:latin typeface="Times New Roman"/>
                <a:cs typeface="Arial" charset="0"/>
              </a:rPr>
              <a:t>&gt; 2011.</a:t>
            </a:r>
          </a:p>
          <a:p>
            <a:pPr algn="just">
              <a:spcAft>
                <a:spcPts val="800"/>
              </a:spcAft>
              <a:defRPr/>
            </a:pPr>
            <a:endParaRPr lang="en-US" sz="800" dirty="0">
              <a:solidFill>
                <a:schemeClr val="bg1">
                  <a:lumMod val="95000"/>
                </a:schemeClr>
              </a:solidFill>
              <a:latin typeface="Times New Roman"/>
              <a:cs typeface="Arial" charset="0"/>
            </a:endParaRPr>
          </a:p>
        </p:txBody>
      </p:sp>
    </p:spTree>
    <p:extLst>
      <p:ext uri="{BB962C8B-B14F-4D97-AF65-F5344CB8AC3E}">
        <p14:creationId xmlns:p14="http://schemas.microsoft.com/office/powerpoint/2010/main" val="22568124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Collaborations</a:t>
            </a:r>
            <a:endParaRPr lang="en-US" dirty="0"/>
          </a:p>
        </p:txBody>
      </p:sp>
      <p:grpSp>
        <p:nvGrpSpPr>
          <p:cNvPr id="132" name="Group 131"/>
          <p:cNvGrpSpPr/>
          <p:nvPr/>
        </p:nvGrpSpPr>
        <p:grpSpPr>
          <a:xfrm>
            <a:off x="1848011" y="1235935"/>
            <a:ext cx="5447978" cy="4112657"/>
            <a:chOff x="393045" y="1458237"/>
            <a:chExt cx="6421686" cy="4847705"/>
          </a:xfrm>
        </p:grpSpPr>
        <p:grpSp>
          <p:nvGrpSpPr>
            <p:cNvPr id="3" name="Group 2"/>
            <p:cNvGrpSpPr/>
            <p:nvPr/>
          </p:nvGrpSpPr>
          <p:grpSpPr>
            <a:xfrm>
              <a:off x="1499074" y="1458237"/>
              <a:ext cx="2155165" cy="1944759"/>
              <a:chOff x="1726125" y="1923334"/>
              <a:chExt cx="3087270" cy="2785864"/>
            </a:xfrm>
          </p:grpSpPr>
          <p:sp>
            <p:nvSpPr>
              <p:cNvPr id="4" name="Oval 3"/>
              <p:cNvSpPr/>
              <p:nvPr/>
            </p:nvSpPr>
            <p:spPr>
              <a:xfrm>
                <a:off x="2272163" y="2539892"/>
                <a:ext cx="2004164" cy="20041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2850400" y="1923334"/>
                <a:ext cx="758458" cy="907831"/>
                <a:chOff x="2850400" y="1923334"/>
                <a:chExt cx="758458" cy="907831"/>
              </a:xfrm>
            </p:grpSpPr>
            <p:sp>
              <p:nvSpPr>
                <p:cNvPr id="29" name="Oval 28"/>
                <p:cNvSpPr/>
                <p:nvPr/>
              </p:nvSpPr>
              <p:spPr>
                <a:xfrm>
                  <a:off x="2850400" y="2458337"/>
                  <a:ext cx="758458" cy="372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007055" y="2458337"/>
                  <a:ext cx="448425" cy="2204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an 30"/>
                <p:cNvSpPr/>
                <p:nvPr/>
              </p:nvSpPr>
              <p:spPr>
                <a:xfrm>
                  <a:off x="3169376" y="2073857"/>
                  <a:ext cx="128173" cy="47419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017991" y="1923334"/>
                  <a:ext cx="425837" cy="4258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rot="17607582">
                <a:off x="1800812" y="2598075"/>
                <a:ext cx="758458" cy="907831"/>
                <a:chOff x="2850400" y="1923334"/>
                <a:chExt cx="758458" cy="907831"/>
              </a:xfrm>
            </p:grpSpPr>
            <p:sp>
              <p:nvSpPr>
                <p:cNvPr id="25" name="Oval 24"/>
                <p:cNvSpPr/>
                <p:nvPr/>
              </p:nvSpPr>
              <p:spPr>
                <a:xfrm>
                  <a:off x="2850400" y="2458337"/>
                  <a:ext cx="758458" cy="372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007055" y="2458337"/>
                  <a:ext cx="448425" cy="2204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an 26"/>
                <p:cNvSpPr/>
                <p:nvPr/>
              </p:nvSpPr>
              <p:spPr>
                <a:xfrm>
                  <a:off x="3169376" y="2073857"/>
                  <a:ext cx="128173" cy="47419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017991" y="1923334"/>
                  <a:ext cx="425837" cy="4258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rot="7488022">
                <a:off x="3837682" y="3795130"/>
                <a:ext cx="758458" cy="907831"/>
                <a:chOff x="2850400" y="1923334"/>
                <a:chExt cx="758458" cy="907831"/>
              </a:xfrm>
            </p:grpSpPr>
            <p:sp>
              <p:nvSpPr>
                <p:cNvPr id="21" name="Oval 20"/>
                <p:cNvSpPr/>
                <p:nvPr/>
              </p:nvSpPr>
              <p:spPr>
                <a:xfrm>
                  <a:off x="2850400" y="2458337"/>
                  <a:ext cx="758458" cy="372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007055" y="2458337"/>
                  <a:ext cx="448425" cy="2204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an 22"/>
                <p:cNvSpPr/>
                <p:nvPr/>
              </p:nvSpPr>
              <p:spPr>
                <a:xfrm>
                  <a:off x="3169376" y="2073857"/>
                  <a:ext cx="128173" cy="47419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3017991" y="1923334"/>
                  <a:ext cx="425837" cy="4258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rot="4005476">
                <a:off x="3980251" y="2596912"/>
                <a:ext cx="758458" cy="907831"/>
                <a:chOff x="2850400" y="1923334"/>
                <a:chExt cx="758458" cy="907831"/>
              </a:xfrm>
            </p:grpSpPr>
            <p:sp>
              <p:nvSpPr>
                <p:cNvPr id="17" name="Oval 16"/>
                <p:cNvSpPr/>
                <p:nvPr/>
              </p:nvSpPr>
              <p:spPr>
                <a:xfrm>
                  <a:off x="2850400" y="2458337"/>
                  <a:ext cx="758458" cy="372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007055" y="2458337"/>
                  <a:ext cx="448425" cy="2204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an 18"/>
                <p:cNvSpPr/>
                <p:nvPr/>
              </p:nvSpPr>
              <p:spPr>
                <a:xfrm>
                  <a:off x="3169376" y="2073857"/>
                  <a:ext cx="128173" cy="47419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017991" y="1923334"/>
                  <a:ext cx="425837" cy="4258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rot="13795529">
                <a:off x="2041742" y="3876053"/>
                <a:ext cx="758458" cy="907831"/>
                <a:chOff x="2850400" y="1923334"/>
                <a:chExt cx="758458" cy="907831"/>
              </a:xfrm>
            </p:grpSpPr>
            <p:sp>
              <p:nvSpPr>
                <p:cNvPr id="13" name="Oval 12"/>
                <p:cNvSpPr/>
                <p:nvPr/>
              </p:nvSpPr>
              <p:spPr>
                <a:xfrm>
                  <a:off x="2850400" y="2458337"/>
                  <a:ext cx="758458" cy="372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007055" y="2458337"/>
                  <a:ext cx="448425" cy="2204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a:off x="3169376" y="2073857"/>
                  <a:ext cx="128173" cy="47419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017991" y="1923334"/>
                  <a:ext cx="425837" cy="4258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p:nvPr/>
            </p:nvSpPr>
            <p:spPr>
              <a:xfrm>
                <a:off x="3035138" y="3119565"/>
                <a:ext cx="151478" cy="4683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323052" y="3119931"/>
                <a:ext cx="151478" cy="4683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Bracket 11"/>
              <p:cNvSpPr/>
              <p:nvPr/>
            </p:nvSpPr>
            <p:spPr>
              <a:xfrm rot="16200000">
                <a:off x="3189219" y="3405256"/>
                <a:ext cx="143012" cy="787400"/>
              </a:xfrm>
              <a:prstGeom prst="leftBracket">
                <a:avLst/>
              </a:prstGeom>
              <a:ln w="1270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3" name="Group 32"/>
            <p:cNvGrpSpPr/>
            <p:nvPr/>
          </p:nvGrpSpPr>
          <p:grpSpPr>
            <a:xfrm>
              <a:off x="393045" y="4185482"/>
              <a:ext cx="2155165" cy="1944759"/>
              <a:chOff x="1726125" y="1923334"/>
              <a:chExt cx="3087270" cy="2785864"/>
            </a:xfrm>
          </p:grpSpPr>
          <p:sp>
            <p:nvSpPr>
              <p:cNvPr id="34" name="Oval 33"/>
              <p:cNvSpPr/>
              <p:nvPr/>
            </p:nvSpPr>
            <p:spPr>
              <a:xfrm>
                <a:off x="2272163" y="2539892"/>
                <a:ext cx="2004164" cy="200416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nvGrpSpPr>
              <p:cNvPr id="35" name="Group 34"/>
              <p:cNvGrpSpPr/>
              <p:nvPr/>
            </p:nvGrpSpPr>
            <p:grpSpPr>
              <a:xfrm>
                <a:off x="2850400" y="1923334"/>
                <a:ext cx="758458" cy="907831"/>
                <a:chOff x="2850400" y="1923334"/>
                <a:chExt cx="758458" cy="907831"/>
              </a:xfrm>
            </p:grpSpPr>
            <p:sp>
              <p:nvSpPr>
                <p:cNvPr id="59" name="Oval 58"/>
                <p:cNvSpPr/>
                <p:nvPr/>
              </p:nvSpPr>
              <p:spPr>
                <a:xfrm>
                  <a:off x="2850400" y="2458337"/>
                  <a:ext cx="758458" cy="37282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0" name="Oval 59"/>
                <p:cNvSpPr/>
                <p:nvPr/>
              </p:nvSpPr>
              <p:spPr>
                <a:xfrm>
                  <a:off x="3007055" y="2458337"/>
                  <a:ext cx="448425" cy="22042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1" name="Can 60"/>
                <p:cNvSpPr/>
                <p:nvPr/>
              </p:nvSpPr>
              <p:spPr>
                <a:xfrm>
                  <a:off x="3169376" y="2073857"/>
                  <a:ext cx="128173" cy="474190"/>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2" name="Oval 61"/>
                <p:cNvSpPr/>
                <p:nvPr/>
              </p:nvSpPr>
              <p:spPr>
                <a:xfrm>
                  <a:off x="3017991" y="1923334"/>
                  <a:ext cx="425837" cy="42583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36" name="Group 35"/>
              <p:cNvGrpSpPr/>
              <p:nvPr/>
            </p:nvGrpSpPr>
            <p:grpSpPr>
              <a:xfrm rot="17607582">
                <a:off x="1800812" y="2598075"/>
                <a:ext cx="758458" cy="907831"/>
                <a:chOff x="2850400" y="1923334"/>
                <a:chExt cx="758458" cy="907831"/>
              </a:xfrm>
            </p:grpSpPr>
            <p:sp>
              <p:nvSpPr>
                <p:cNvPr id="55" name="Oval 54"/>
                <p:cNvSpPr/>
                <p:nvPr/>
              </p:nvSpPr>
              <p:spPr>
                <a:xfrm>
                  <a:off x="2850400" y="2458337"/>
                  <a:ext cx="758458" cy="37282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6" name="Oval 55"/>
                <p:cNvSpPr/>
                <p:nvPr/>
              </p:nvSpPr>
              <p:spPr>
                <a:xfrm>
                  <a:off x="3007055" y="2458337"/>
                  <a:ext cx="448425" cy="22042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7" name="Can 56"/>
                <p:cNvSpPr/>
                <p:nvPr/>
              </p:nvSpPr>
              <p:spPr>
                <a:xfrm>
                  <a:off x="3169376" y="2073857"/>
                  <a:ext cx="128173" cy="474190"/>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8" name="Oval 57"/>
                <p:cNvSpPr/>
                <p:nvPr/>
              </p:nvSpPr>
              <p:spPr>
                <a:xfrm>
                  <a:off x="3017991" y="1923334"/>
                  <a:ext cx="425837" cy="42583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37" name="Group 36"/>
              <p:cNvGrpSpPr/>
              <p:nvPr/>
            </p:nvGrpSpPr>
            <p:grpSpPr>
              <a:xfrm rot="7488022">
                <a:off x="3837682" y="3795130"/>
                <a:ext cx="758458" cy="907831"/>
                <a:chOff x="2850400" y="1923334"/>
                <a:chExt cx="758458" cy="907831"/>
              </a:xfrm>
            </p:grpSpPr>
            <p:sp>
              <p:nvSpPr>
                <p:cNvPr id="51" name="Oval 50"/>
                <p:cNvSpPr/>
                <p:nvPr/>
              </p:nvSpPr>
              <p:spPr>
                <a:xfrm>
                  <a:off x="2850400" y="2458337"/>
                  <a:ext cx="758458" cy="37282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2" name="Oval 51"/>
                <p:cNvSpPr/>
                <p:nvPr/>
              </p:nvSpPr>
              <p:spPr>
                <a:xfrm>
                  <a:off x="3007055" y="2458337"/>
                  <a:ext cx="448425" cy="22042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3" name="Can 52"/>
                <p:cNvSpPr/>
                <p:nvPr/>
              </p:nvSpPr>
              <p:spPr>
                <a:xfrm>
                  <a:off x="3169376" y="2073857"/>
                  <a:ext cx="128173" cy="474190"/>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4" name="Oval 53"/>
                <p:cNvSpPr/>
                <p:nvPr/>
              </p:nvSpPr>
              <p:spPr>
                <a:xfrm>
                  <a:off x="3017991" y="1923334"/>
                  <a:ext cx="425837" cy="42583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38" name="Group 37"/>
              <p:cNvGrpSpPr/>
              <p:nvPr/>
            </p:nvGrpSpPr>
            <p:grpSpPr>
              <a:xfrm rot="4005476">
                <a:off x="3980251" y="2596912"/>
                <a:ext cx="758458" cy="907831"/>
                <a:chOff x="2850400" y="1923334"/>
                <a:chExt cx="758458" cy="907831"/>
              </a:xfrm>
            </p:grpSpPr>
            <p:sp>
              <p:nvSpPr>
                <p:cNvPr id="47" name="Oval 46"/>
                <p:cNvSpPr/>
                <p:nvPr/>
              </p:nvSpPr>
              <p:spPr>
                <a:xfrm>
                  <a:off x="2850400" y="2458337"/>
                  <a:ext cx="758458" cy="37282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8" name="Oval 47"/>
                <p:cNvSpPr/>
                <p:nvPr/>
              </p:nvSpPr>
              <p:spPr>
                <a:xfrm>
                  <a:off x="3007055" y="2458337"/>
                  <a:ext cx="448425" cy="22042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9" name="Can 48"/>
                <p:cNvSpPr/>
                <p:nvPr/>
              </p:nvSpPr>
              <p:spPr>
                <a:xfrm>
                  <a:off x="3169376" y="2073857"/>
                  <a:ext cx="128173" cy="474190"/>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p:cNvSpPr/>
                <p:nvPr/>
              </p:nvSpPr>
              <p:spPr>
                <a:xfrm>
                  <a:off x="3017991" y="1923334"/>
                  <a:ext cx="425837" cy="42583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39" name="Group 38"/>
              <p:cNvGrpSpPr/>
              <p:nvPr/>
            </p:nvGrpSpPr>
            <p:grpSpPr>
              <a:xfrm rot="13795529">
                <a:off x="2041742" y="3876053"/>
                <a:ext cx="758458" cy="907831"/>
                <a:chOff x="2850400" y="1923334"/>
                <a:chExt cx="758458" cy="907831"/>
              </a:xfrm>
            </p:grpSpPr>
            <p:sp>
              <p:nvSpPr>
                <p:cNvPr id="43" name="Oval 42"/>
                <p:cNvSpPr/>
                <p:nvPr/>
              </p:nvSpPr>
              <p:spPr>
                <a:xfrm>
                  <a:off x="2850400" y="2458337"/>
                  <a:ext cx="758458" cy="37282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4" name="Oval 43"/>
                <p:cNvSpPr/>
                <p:nvPr/>
              </p:nvSpPr>
              <p:spPr>
                <a:xfrm>
                  <a:off x="3007055" y="2458337"/>
                  <a:ext cx="448425" cy="22042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5" name="Can 44"/>
                <p:cNvSpPr/>
                <p:nvPr/>
              </p:nvSpPr>
              <p:spPr>
                <a:xfrm>
                  <a:off x="3169376" y="2073857"/>
                  <a:ext cx="128173" cy="474190"/>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6" name="Oval 45"/>
                <p:cNvSpPr/>
                <p:nvPr/>
              </p:nvSpPr>
              <p:spPr>
                <a:xfrm>
                  <a:off x="3017991" y="1923334"/>
                  <a:ext cx="425837" cy="42583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40" name="Rectangle 39"/>
              <p:cNvSpPr/>
              <p:nvPr/>
            </p:nvSpPr>
            <p:spPr>
              <a:xfrm>
                <a:off x="3035138" y="3119565"/>
                <a:ext cx="151478" cy="4683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3323052" y="3119931"/>
                <a:ext cx="151478" cy="4683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Left Bracket 41"/>
              <p:cNvSpPr/>
              <p:nvPr/>
            </p:nvSpPr>
            <p:spPr>
              <a:xfrm rot="16200000">
                <a:off x="3189219" y="3405256"/>
                <a:ext cx="143012" cy="787400"/>
              </a:xfrm>
              <a:prstGeom prst="leftBracket">
                <a:avLst/>
              </a:prstGeom>
              <a:ln w="1270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3" name="Group 62"/>
            <p:cNvGrpSpPr/>
            <p:nvPr/>
          </p:nvGrpSpPr>
          <p:grpSpPr>
            <a:xfrm>
              <a:off x="3668213" y="4361183"/>
              <a:ext cx="2155165" cy="1944759"/>
              <a:chOff x="1726125" y="1923334"/>
              <a:chExt cx="3087270" cy="2785864"/>
            </a:xfrm>
          </p:grpSpPr>
          <p:sp>
            <p:nvSpPr>
              <p:cNvPr id="64" name="Oval 63"/>
              <p:cNvSpPr/>
              <p:nvPr/>
            </p:nvSpPr>
            <p:spPr>
              <a:xfrm>
                <a:off x="2272163" y="2539892"/>
                <a:ext cx="2004164" cy="2004164"/>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65" name="Group 64"/>
              <p:cNvGrpSpPr/>
              <p:nvPr/>
            </p:nvGrpSpPr>
            <p:grpSpPr>
              <a:xfrm>
                <a:off x="2850400" y="1923334"/>
                <a:ext cx="758458" cy="907831"/>
                <a:chOff x="2850400" y="1923334"/>
                <a:chExt cx="758458" cy="907831"/>
              </a:xfrm>
            </p:grpSpPr>
            <p:sp>
              <p:nvSpPr>
                <p:cNvPr id="89" name="Oval 88"/>
                <p:cNvSpPr/>
                <p:nvPr/>
              </p:nvSpPr>
              <p:spPr>
                <a:xfrm>
                  <a:off x="2850400" y="2458337"/>
                  <a:ext cx="758458" cy="37282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0" name="Oval 89"/>
                <p:cNvSpPr/>
                <p:nvPr/>
              </p:nvSpPr>
              <p:spPr>
                <a:xfrm>
                  <a:off x="3007055" y="2458337"/>
                  <a:ext cx="448425" cy="22042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1" name="Can 90"/>
                <p:cNvSpPr/>
                <p:nvPr/>
              </p:nvSpPr>
              <p:spPr>
                <a:xfrm>
                  <a:off x="3169376" y="2073857"/>
                  <a:ext cx="128173" cy="474190"/>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2" name="Oval 91"/>
                <p:cNvSpPr/>
                <p:nvPr/>
              </p:nvSpPr>
              <p:spPr>
                <a:xfrm>
                  <a:off x="3017991" y="1923334"/>
                  <a:ext cx="425837" cy="42583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66" name="Group 65"/>
              <p:cNvGrpSpPr/>
              <p:nvPr/>
            </p:nvGrpSpPr>
            <p:grpSpPr>
              <a:xfrm rot="17607582">
                <a:off x="1800812" y="2598075"/>
                <a:ext cx="758458" cy="907831"/>
                <a:chOff x="2850400" y="1923334"/>
                <a:chExt cx="758458" cy="907831"/>
              </a:xfrm>
            </p:grpSpPr>
            <p:sp>
              <p:nvSpPr>
                <p:cNvPr id="85" name="Oval 84"/>
                <p:cNvSpPr/>
                <p:nvPr/>
              </p:nvSpPr>
              <p:spPr>
                <a:xfrm>
                  <a:off x="2850400" y="2458337"/>
                  <a:ext cx="758458" cy="37282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6" name="Oval 85"/>
                <p:cNvSpPr/>
                <p:nvPr/>
              </p:nvSpPr>
              <p:spPr>
                <a:xfrm>
                  <a:off x="3007055" y="2458337"/>
                  <a:ext cx="448425" cy="22042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7" name="Can 86"/>
                <p:cNvSpPr/>
                <p:nvPr/>
              </p:nvSpPr>
              <p:spPr>
                <a:xfrm>
                  <a:off x="3169376" y="2073857"/>
                  <a:ext cx="128173" cy="474190"/>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8" name="Oval 87"/>
                <p:cNvSpPr/>
                <p:nvPr/>
              </p:nvSpPr>
              <p:spPr>
                <a:xfrm>
                  <a:off x="3017991" y="1923334"/>
                  <a:ext cx="425837" cy="42583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67" name="Group 66"/>
              <p:cNvGrpSpPr/>
              <p:nvPr/>
            </p:nvGrpSpPr>
            <p:grpSpPr>
              <a:xfrm rot="7488022">
                <a:off x="3837682" y="3795130"/>
                <a:ext cx="758458" cy="907831"/>
                <a:chOff x="2850400" y="1923334"/>
                <a:chExt cx="758458" cy="907831"/>
              </a:xfrm>
            </p:grpSpPr>
            <p:sp>
              <p:nvSpPr>
                <p:cNvPr id="81" name="Oval 80"/>
                <p:cNvSpPr/>
                <p:nvPr/>
              </p:nvSpPr>
              <p:spPr>
                <a:xfrm>
                  <a:off x="2850400" y="2458337"/>
                  <a:ext cx="758458" cy="37282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Oval 81"/>
                <p:cNvSpPr/>
                <p:nvPr/>
              </p:nvSpPr>
              <p:spPr>
                <a:xfrm>
                  <a:off x="3007055" y="2458337"/>
                  <a:ext cx="448425" cy="22042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Can 82"/>
                <p:cNvSpPr/>
                <p:nvPr/>
              </p:nvSpPr>
              <p:spPr>
                <a:xfrm>
                  <a:off x="3169376" y="2073857"/>
                  <a:ext cx="128173" cy="474190"/>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Oval 83"/>
                <p:cNvSpPr/>
                <p:nvPr/>
              </p:nvSpPr>
              <p:spPr>
                <a:xfrm>
                  <a:off x="3017991" y="1923334"/>
                  <a:ext cx="425837" cy="42583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68" name="Group 67"/>
              <p:cNvGrpSpPr/>
              <p:nvPr/>
            </p:nvGrpSpPr>
            <p:grpSpPr>
              <a:xfrm rot="4005476">
                <a:off x="3980251" y="2596912"/>
                <a:ext cx="758458" cy="907831"/>
                <a:chOff x="2850400" y="1923334"/>
                <a:chExt cx="758458" cy="907831"/>
              </a:xfrm>
            </p:grpSpPr>
            <p:sp>
              <p:nvSpPr>
                <p:cNvPr id="77" name="Oval 76"/>
                <p:cNvSpPr/>
                <p:nvPr/>
              </p:nvSpPr>
              <p:spPr>
                <a:xfrm>
                  <a:off x="2850400" y="2458337"/>
                  <a:ext cx="758458" cy="37282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8" name="Oval 77"/>
                <p:cNvSpPr/>
                <p:nvPr/>
              </p:nvSpPr>
              <p:spPr>
                <a:xfrm>
                  <a:off x="3007055" y="2458337"/>
                  <a:ext cx="448425" cy="22042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9" name="Can 78"/>
                <p:cNvSpPr/>
                <p:nvPr/>
              </p:nvSpPr>
              <p:spPr>
                <a:xfrm>
                  <a:off x="3169376" y="2073857"/>
                  <a:ext cx="128173" cy="474190"/>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0" name="Oval 79"/>
                <p:cNvSpPr/>
                <p:nvPr/>
              </p:nvSpPr>
              <p:spPr>
                <a:xfrm>
                  <a:off x="3017991" y="1923334"/>
                  <a:ext cx="425837" cy="42583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69" name="Group 68"/>
              <p:cNvGrpSpPr/>
              <p:nvPr/>
            </p:nvGrpSpPr>
            <p:grpSpPr>
              <a:xfrm rot="13795529">
                <a:off x="2041742" y="3876053"/>
                <a:ext cx="758458" cy="907831"/>
                <a:chOff x="2850400" y="1923334"/>
                <a:chExt cx="758458" cy="907831"/>
              </a:xfrm>
            </p:grpSpPr>
            <p:sp>
              <p:nvSpPr>
                <p:cNvPr id="73" name="Oval 72"/>
                <p:cNvSpPr/>
                <p:nvPr/>
              </p:nvSpPr>
              <p:spPr>
                <a:xfrm>
                  <a:off x="2850400" y="2458337"/>
                  <a:ext cx="758458" cy="37282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4" name="Oval 73"/>
                <p:cNvSpPr/>
                <p:nvPr/>
              </p:nvSpPr>
              <p:spPr>
                <a:xfrm>
                  <a:off x="3007055" y="2458337"/>
                  <a:ext cx="448425" cy="22042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5" name="Can 74"/>
                <p:cNvSpPr/>
                <p:nvPr/>
              </p:nvSpPr>
              <p:spPr>
                <a:xfrm>
                  <a:off x="3169376" y="2073857"/>
                  <a:ext cx="128173" cy="474190"/>
                </a:xfrm>
                <a:prstGeom prst="ca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6" name="Oval 75"/>
                <p:cNvSpPr/>
                <p:nvPr/>
              </p:nvSpPr>
              <p:spPr>
                <a:xfrm>
                  <a:off x="3017991" y="1923334"/>
                  <a:ext cx="425837" cy="42583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70" name="Rectangle 69"/>
              <p:cNvSpPr/>
              <p:nvPr/>
            </p:nvSpPr>
            <p:spPr>
              <a:xfrm>
                <a:off x="3035138" y="3119565"/>
                <a:ext cx="151478" cy="4683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3323052" y="3119931"/>
                <a:ext cx="151478" cy="4683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Left Bracket 71"/>
              <p:cNvSpPr/>
              <p:nvPr/>
            </p:nvSpPr>
            <p:spPr>
              <a:xfrm rot="16200000">
                <a:off x="3189219" y="3405256"/>
                <a:ext cx="143012" cy="787400"/>
              </a:xfrm>
              <a:prstGeom prst="leftBracket">
                <a:avLst/>
              </a:prstGeom>
              <a:ln w="1270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3" name="Group 92"/>
            <p:cNvGrpSpPr/>
            <p:nvPr/>
          </p:nvGrpSpPr>
          <p:grpSpPr>
            <a:xfrm>
              <a:off x="4659566" y="1624165"/>
              <a:ext cx="2155165" cy="1944759"/>
              <a:chOff x="1726125" y="1923334"/>
              <a:chExt cx="3087270" cy="2785864"/>
            </a:xfrm>
          </p:grpSpPr>
          <p:sp>
            <p:nvSpPr>
              <p:cNvPr id="94" name="Oval 93"/>
              <p:cNvSpPr/>
              <p:nvPr/>
            </p:nvSpPr>
            <p:spPr>
              <a:xfrm>
                <a:off x="2272163" y="2539892"/>
                <a:ext cx="2004164" cy="200416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95" name="Group 94"/>
              <p:cNvGrpSpPr/>
              <p:nvPr/>
            </p:nvGrpSpPr>
            <p:grpSpPr>
              <a:xfrm>
                <a:off x="2850400" y="1923334"/>
                <a:ext cx="758458" cy="907831"/>
                <a:chOff x="2850400" y="1923334"/>
                <a:chExt cx="758458" cy="907831"/>
              </a:xfrm>
            </p:grpSpPr>
            <p:sp>
              <p:nvSpPr>
                <p:cNvPr id="119" name="Oval 118"/>
                <p:cNvSpPr/>
                <p:nvPr/>
              </p:nvSpPr>
              <p:spPr>
                <a:xfrm>
                  <a:off x="2850400" y="2458337"/>
                  <a:ext cx="758458" cy="37282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0" name="Oval 119"/>
                <p:cNvSpPr/>
                <p:nvPr/>
              </p:nvSpPr>
              <p:spPr>
                <a:xfrm>
                  <a:off x="3007055" y="2458337"/>
                  <a:ext cx="448425" cy="22042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1" name="Can 120"/>
                <p:cNvSpPr/>
                <p:nvPr/>
              </p:nvSpPr>
              <p:spPr>
                <a:xfrm>
                  <a:off x="3169376" y="2073857"/>
                  <a:ext cx="128173" cy="47419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2" name="Oval 121"/>
                <p:cNvSpPr/>
                <p:nvPr/>
              </p:nvSpPr>
              <p:spPr>
                <a:xfrm>
                  <a:off x="3017991" y="1923334"/>
                  <a:ext cx="425837" cy="42583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96" name="Group 95"/>
              <p:cNvGrpSpPr/>
              <p:nvPr/>
            </p:nvGrpSpPr>
            <p:grpSpPr>
              <a:xfrm rot="17607582">
                <a:off x="1800812" y="2598075"/>
                <a:ext cx="758458" cy="907831"/>
                <a:chOff x="2850400" y="1923334"/>
                <a:chExt cx="758458" cy="907831"/>
              </a:xfrm>
            </p:grpSpPr>
            <p:sp>
              <p:nvSpPr>
                <p:cNvPr id="115" name="Oval 114"/>
                <p:cNvSpPr/>
                <p:nvPr/>
              </p:nvSpPr>
              <p:spPr>
                <a:xfrm>
                  <a:off x="2850400" y="2458337"/>
                  <a:ext cx="758458" cy="37282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6" name="Oval 115"/>
                <p:cNvSpPr/>
                <p:nvPr/>
              </p:nvSpPr>
              <p:spPr>
                <a:xfrm>
                  <a:off x="3007055" y="2458337"/>
                  <a:ext cx="448425" cy="22042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7" name="Can 116"/>
                <p:cNvSpPr/>
                <p:nvPr/>
              </p:nvSpPr>
              <p:spPr>
                <a:xfrm>
                  <a:off x="3169376" y="2073857"/>
                  <a:ext cx="128173" cy="47419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8" name="Oval 117"/>
                <p:cNvSpPr/>
                <p:nvPr/>
              </p:nvSpPr>
              <p:spPr>
                <a:xfrm>
                  <a:off x="3017991" y="1923334"/>
                  <a:ext cx="425837" cy="42583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97" name="Group 96"/>
              <p:cNvGrpSpPr/>
              <p:nvPr/>
            </p:nvGrpSpPr>
            <p:grpSpPr>
              <a:xfrm rot="7488022">
                <a:off x="3837682" y="3795130"/>
                <a:ext cx="758458" cy="907831"/>
                <a:chOff x="2850400" y="1923334"/>
                <a:chExt cx="758458" cy="907831"/>
              </a:xfrm>
            </p:grpSpPr>
            <p:sp>
              <p:nvSpPr>
                <p:cNvPr id="111" name="Oval 110"/>
                <p:cNvSpPr/>
                <p:nvPr/>
              </p:nvSpPr>
              <p:spPr>
                <a:xfrm>
                  <a:off x="2850400" y="2458337"/>
                  <a:ext cx="758458" cy="37282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2" name="Oval 111"/>
                <p:cNvSpPr/>
                <p:nvPr/>
              </p:nvSpPr>
              <p:spPr>
                <a:xfrm>
                  <a:off x="3007055" y="2458337"/>
                  <a:ext cx="448425" cy="22042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3" name="Can 112"/>
                <p:cNvSpPr/>
                <p:nvPr/>
              </p:nvSpPr>
              <p:spPr>
                <a:xfrm>
                  <a:off x="3169376" y="2073857"/>
                  <a:ext cx="128173" cy="47419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4" name="Oval 113"/>
                <p:cNvSpPr/>
                <p:nvPr/>
              </p:nvSpPr>
              <p:spPr>
                <a:xfrm>
                  <a:off x="3017991" y="1923334"/>
                  <a:ext cx="425837" cy="42583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98" name="Group 97"/>
              <p:cNvGrpSpPr/>
              <p:nvPr/>
            </p:nvGrpSpPr>
            <p:grpSpPr>
              <a:xfrm rot="4005476">
                <a:off x="3980251" y="2596912"/>
                <a:ext cx="758458" cy="907831"/>
                <a:chOff x="2850400" y="1923334"/>
                <a:chExt cx="758458" cy="907831"/>
              </a:xfrm>
            </p:grpSpPr>
            <p:sp>
              <p:nvSpPr>
                <p:cNvPr id="107" name="Oval 106"/>
                <p:cNvSpPr/>
                <p:nvPr/>
              </p:nvSpPr>
              <p:spPr>
                <a:xfrm>
                  <a:off x="2850400" y="2458337"/>
                  <a:ext cx="758458" cy="37282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8" name="Oval 107"/>
                <p:cNvSpPr/>
                <p:nvPr/>
              </p:nvSpPr>
              <p:spPr>
                <a:xfrm>
                  <a:off x="3007055" y="2458337"/>
                  <a:ext cx="448425" cy="22042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9" name="Can 108"/>
                <p:cNvSpPr/>
                <p:nvPr/>
              </p:nvSpPr>
              <p:spPr>
                <a:xfrm>
                  <a:off x="3169376" y="2073857"/>
                  <a:ext cx="128173" cy="47419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0" name="Oval 109"/>
                <p:cNvSpPr/>
                <p:nvPr/>
              </p:nvSpPr>
              <p:spPr>
                <a:xfrm>
                  <a:off x="3017991" y="1923334"/>
                  <a:ext cx="425837" cy="42583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grpSp>
            <p:nvGrpSpPr>
              <p:cNvPr id="99" name="Group 98"/>
              <p:cNvGrpSpPr/>
              <p:nvPr/>
            </p:nvGrpSpPr>
            <p:grpSpPr>
              <a:xfrm rot="13795529">
                <a:off x="2041742" y="3876053"/>
                <a:ext cx="758458" cy="907831"/>
                <a:chOff x="2850400" y="1923334"/>
                <a:chExt cx="758458" cy="907831"/>
              </a:xfrm>
            </p:grpSpPr>
            <p:sp>
              <p:nvSpPr>
                <p:cNvPr id="103" name="Oval 102"/>
                <p:cNvSpPr/>
                <p:nvPr/>
              </p:nvSpPr>
              <p:spPr>
                <a:xfrm>
                  <a:off x="2850400" y="2458337"/>
                  <a:ext cx="758458" cy="37282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4" name="Oval 103"/>
                <p:cNvSpPr/>
                <p:nvPr/>
              </p:nvSpPr>
              <p:spPr>
                <a:xfrm>
                  <a:off x="3007055" y="2458337"/>
                  <a:ext cx="448425" cy="22042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5" name="Can 104"/>
                <p:cNvSpPr/>
                <p:nvPr/>
              </p:nvSpPr>
              <p:spPr>
                <a:xfrm>
                  <a:off x="3169376" y="2073857"/>
                  <a:ext cx="128173" cy="474190"/>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6" name="Oval 105"/>
                <p:cNvSpPr/>
                <p:nvPr/>
              </p:nvSpPr>
              <p:spPr>
                <a:xfrm>
                  <a:off x="3017991" y="1923334"/>
                  <a:ext cx="425837" cy="42583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
            <p:nvSpPr>
              <p:cNvPr id="100" name="Rectangle 99"/>
              <p:cNvSpPr/>
              <p:nvPr/>
            </p:nvSpPr>
            <p:spPr>
              <a:xfrm>
                <a:off x="3035138" y="3119565"/>
                <a:ext cx="151478" cy="4683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3323052" y="3119931"/>
                <a:ext cx="151478" cy="4683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Left Bracket 101"/>
              <p:cNvSpPr/>
              <p:nvPr/>
            </p:nvSpPr>
            <p:spPr>
              <a:xfrm rot="16200000">
                <a:off x="3189219" y="3405256"/>
                <a:ext cx="143012" cy="787400"/>
              </a:xfrm>
              <a:prstGeom prst="leftBracket">
                <a:avLst/>
              </a:prstGeom>
              <a:ln w="1270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23" name="Straight Connector 122"/>
            <p:cNvCxnSpPr/>
            <p:nvPr/>
          </p:nvCxnSpPr>
          <p:spPr>
            <a:xfrm>
              <a:off x="3489053" y="2178715"/>
              <a:ext cx="1328341" cy="174763"/>
            </a:xfrm>
            <a:prstGeom prst="line">
              <a:avLst/>
            </a:prstGeom>
            <a:ln w="57150" cmpd="sng">
              <a:solidFill>
                <a:srgbClr val="8FFF00"/>
              </a:solidFill>
              <a:headEnd type="oval"/>
              <a:tailEnd type="oval"/>
            </a:ln>
            <a:effectLst>
              <a:glow rad="228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H="1">
              <a:off x="1449932" y="3238946"/>
              <a:ext cx="396172" cy="1106833"/>
            </a:xfrm>
            <a:prstGeom prst="line">
              <a:avLst/>
            </a:prstGeom>
            <a:ln w="57150" cmpd="sng">
              <a:solidFill>
                <a:srgbClr val="8FFF00"/>
              </a:solidFill>
              <a:headEnd type="oval"/>
              <a:tailEnd type="oval"/>
            </a:ln>
            <a:effectLst>
              <a:glow rad="228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V="1">
              <a:off x="2370450" y="3425359"/>
              <a:ext cx="2633378" cy="1479663"/>
            </a:xfrm>
            <a:prstGeom prst="line">
              <a:avLst/>
            </a:prstGeom>
            <a:ln w="57150" cmpd="sng">
              <a:solidFill>
                <a:srgbClr val="8FFF00"/>
              </a:solidFill>
              <a:headEnd type="oval"/>
              <a:tailEnd type="oval"/>
            </a:ln>
            <a:effectLst>
              <a:glow rad="228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5656347" y="3343803"/>
              <a:ext cx="885561" cy="1735981"/>
            </a:xfrm>
            <a:prstGeom prst="line">
              <a:avLst/>
            </a:prstGeom>
            <a:ln w="57150" cmpd="sng">
              <a:solidFill>
                <a:srgbClr val="8FFF00"/>
              </a:solidFill>
              <a:headEnd type="oval"/>
              <a:tailEnd type="oval"/>
            </a:ln>
            <a:effectLst>
              <a:glow rad="228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grpSp>
      <p:sp>
        <p:nvSpPr>
          <p:cNvPr id="127" name="TextBox 126"/>
          <p:cNvSpPr txBox="1"/>
          <p:nvPr/>
        </p:nvSpPr>
        <p:spPr>
          <a:xfrm>
            <a:off x="1026602" y="5730292"/>
            <a:ext cx="7090796" cy="892552"/>
          </a:xfrm>
          <a:prstGeom prst="rect">
            <a:avLst/>
          </a:prstGeom>
          <a:noFill/>
        </p:spPr>
        <p:txBody>
          <a:bodyPr wrap="square" rtlCol="0">
            <a:spAutoFit/>
          </a:bodyPr>
          <a:lstStyle/>
          <a:p>
            <a:pPr marL="457200" indent="-457200">
              <a:buFont typeface="Arial"/>
              <a:buChar char="•"/>
            </a:pPr>
            <a:r>
              <a:rPr lang="en-US" sz="2800" dirty="0" smtClean="0"/>
              <a:t>Maintains connections to other objects</a:t>
            </a:r>
          </a:p>
          <a:p>
            <a:pPr marL="914400" lvl="1" indent="-457200">
              <a:buFont typeface="Arial"/>
              <a:buChar char="•"/>
            </a:pPr>
            <a:r>
              <a:rPr lang="en-US" sz="2400" dirty="0" smtClean="0"/>
              <a:t>Communicate by </a:t>
            </a:r>
            <a:r>
              <a:rPr lang="en-US" sz="2400" i="1" dirty="0" smtClean="0">
                <a:solidFill>
                  <a:srgbClr val="660066"/>
                </a:solidFill>
              </a:rPr>
              <a:t>passing messages</a:t>
            </a:r>
          </a:p>
        </p:txBody>
      </p:sp>
      <p:sp>
        <p:nvSpPr>
          <p:cNvPr id="133" name="5-Point Star 132"/>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4814998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Diagrams</a:t>
            </a:r>
            <a:endParaRPr lang="en-US" dirty="0"/>
          </a:p>
        </p:txBody>
      </p:sp>
      <p:grpSp>
        <p:nvGrpSpPr>
          <p:cNvPr id="20" name="Group 19"/>
          <p:cNvGrpSpPr/>
          <p:nvPr/>
        </p:nvGrpSpPr>
        <p:grpSpPr>
          <a:xfrm>
            <a:off x="3687233" y="1382415"/>
            <a:ext cx="1600200" cy="704850"/>
            <a:chOff x="3771900" y="1530350"/>
            <a:chExt cx="1600200" cy="704850"/>
          </a:xfrm>
        </p:grpSpPr>
        <p:sp>
          <p:nvSpPr>
            <p:cNvPr id="3" name="TextBox 2"/>
            <p:cNvSpPr txBox="1"/>
            <p:nvPr/>
          </p:nvSpPr>
          <p:spPr>
            <a:xfrm>
              <a:off x="3771900" y="1625600"/>
              <a:ext cx="1600200" cy="461665"/>
            </a:xfrm>
            <a:prstGeom prst="rect">
              <a:avLst/>
            </a:prstGeom>
            <a:noFill/>
          </p:spPr>
          <p:txBody>
            <a:bodyPr wrap="square" rtlCol="0">
              <a:spAutoFit/>
            </a:bodyPr>
            <a:lstStyle/>
            <a:p>
              <a:pPr algn="ctr"/>
              <a:r>
                <a:rPr lang="en-US" sz="2400" u="sng" dirty="0" err="1" smtClean="0"/>
                <a:t>AppleInc</a:t>
              </a:r>
              <a:endParaRPr lang="en-US" sz="2400" u="sng" dirty="0"/>
            </a:p>
          </p:txBody>
        </p:sp>
        <p:sp>
          <p:nvSpPr>
            <p:cNvPr id="14" name="Rectangle 13"/>
            <p:cNvSpPr/>
            <p:nvPr/>
          </p:nvSpPr>
          <p:spPr>
            <a:xfrm>
              <a:off x="3771900" y="1530350"/>
              <a:ext cx="1600200"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p:cNvSpPr txBox="1"/>
          <p:nvPr/>
        </p:nvSpPr>
        <p:spPr>
          <a:xfrm>
            <a:off x="5610762" y="876409"/>
            <a:ext cx="1026994" cy="461665"/>
          </a:xfrm>
          <a:prstGeom prst="rect">
            <a:avLst/>
          </a:prstGeom>
          <a:noFill/>
        </p:spPr>
        <p:txBody>
          <a:bodyPr wrap="none" rtlCol="0">
            <a:spAutoFit/>
          </a:bodyPr>
          <a:lstStyle/>
          <a:p>
            <a:r>
              <a:rPr lang="en-US" sz="2400" b="1" dirty="0" smtClean="0">
                <a:solidFill>
                  <a:srgbClr val="0000FF"/>
                </a:solidFill>
              </a:rPr>
              <a:t>Object</a:t>
            </a:r>
          </a:p>
        </p:txBody>
      </p:sp>
      <p:cxnSp>
        <p:nvCxnSpPr>
          <p:cNvPr id="43" name="Straight Arrow Connector 42"/>
          <p:cNvCxnSpPr/>
          <p:nvPr/>
        </p:nvCxnSpPr>
        <p:spPr>
          <a:xfrm flipH="1">
            <a:off x="5435601" y="1282816"/>
            <a:ext cx="338666" cy="194849"/>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1169725" y="4022357"/>
            <a:ext cx="6542419" cy="2619490"/>
            <a:chOff x="1169725" y="4022357"/>
            <a:chExt cx="6542419" cy="2619490"/>
          </a:xfrm>
        </p:grpSpPr>
        <p:grpSp>
          <p:nvGrpSpPr>
            <p:cNvPr id="24" name="Group 23"/>
            <p:cNvGrpSpPr/>
            <p:nvPr/>
          </p:nvGrpSpPr>
          <p:grpSpPr>
            <a:xfrm>
              <a:off x="1169725" y="4631983"/>
              <a:ext cx="2631803" cy="2009864"/>
              <a:chOff x="1432197" y="5033665"/>
              <a:chExt cx="2631803" cy="2009864"/>
            </a:xfrm>
          </p:grpSpPr>
          <p:sp>
            <p:nvSpPr>
              <p:cNvPr id="7" name="TextBox 6"/>
              <p:cNvSpPr txBox="1"/>
              <p:nvPr/>
            </p:nvSpPr>
            <p:spPr>
              <a:xfrm>
                <a:off x="1432198" y="5175250"/>
                <a:ext cx="2631802" cy="461665"/>
              </a:xfrm>
              <a:prstGeom prst="rect">
                <a:avLst/>
              </a:prstGeom>
              <a:noFill/>
            </p:spPr>
            <p:txBody>
              <a:bodyPr wrap="square" rtlCol="0">
                <a:spAutoFit/>
              </a:bodyPr>
              <a:lstStyle/>
              <a:p>
                <a:pPr algn="ctr"/>
                <a:r>
                  <a:rPr lang="en-US" sz="2400" u="sng" dirty="0" err="1" smtClean="0"/>
                  <a:t>VPofSales</a:t>
                </a:r>
                <a:endParaRPr lang="en-US" sz="2400" u="sng" dirty="0" smtClean="0"/>
              </a:p>
            </p:txBody>
          </p:sp>
          <p:sp>
            <p:nvSpPr>
              <p:cNvPr id="11" name="TextBox 10"/>
              <p:cNvSpPr txBox="1"/>
              <p:nvPr/>
            </p:nvSpPr>
            <p:spPr>
              <a:xfrm>
                <a:off x="1432198" y="5805101"/>
                <a:ext cx="2631802" cy="1200328"/>
              </a:xfrm>
              <a:prstGeom prst="rect">
                <a:avLst/>
              </a:prstGeom>
              <a:noFill/>
            </p:spPr>
            <p:txBody>
              <a:bodyPr wrap="square" rtlCol="0">
                <a:spAutoFit/>
              </a:bodyPr>
              <a:lstStyle/>
              <a:p>
                <a:r>
                  <a:rPr lang="en-US" sz="2400" dirty="0" smtClean="0"/>
                  <a:t>name=“Erin”</a:t>
                </a:r>
              </a:p>
              <a:p>
                <a:r>
                  <a:rPr lang="en-US" sz="2400" dirty="0" err="1" smtClean="0"/>
                  <a:t>employeeID</a:t>
                </a:r>
                <a:r>
                  <a:rPr lang="en-US" sz="2400" dirty="0" smtClean="0"/>
                  <a:t>=4362</a:t>
                </a:r>
              </a:p>
              <a:p>
                <a:r>
                  <a:rPr lang="en-US" sz="2400" dirty="0" smtClean="0"/>
                  <a:t>title=“VP of Sales”</a:t>
                </a:r>
              </a:p>
            </p:txBody>
          </p:sp>
          <p:sp>
            <p:nvSpPr>
              <p:cNvPr id="17" name="Rectangle 16"/>
              <p:cNvSpPr/>
              <p:nvPr/>
            </p:nvSpPr>
            <p:spPr>
              <a:xfrm>
                <a:off x="1432197" y="5033665"/>
                <a:ext cx="26318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432197" y="5738515"/>
                <a:ext cx="2631803" cy="1305014"/>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4406882" y="5250551"/>
              <a:ext cx="3305262" cy="1378865"/>
              <a:chOff x="4864100" y="4835668"/>
              <a:chExt cx="3305262" cy="1378865"/>
            </a:xfrm>
          </p:grpSpPr>
          <p:sp>
            <p:nvSpPr>
              <p:cNvPr id="12" name="TextBox 11"/>
              <p:cNvSpPr txBox="1"/>
              <p:nvPr/>
            </p:nvSpPr>
            <p:spPr>
              <a:xfrm>
                <a:off x="4864100" y="5636915"/>
                <a:ext cx="3305262" cy="461665"/>
              </a:xfrm>
              <a:prstGeom prst="rect">
                <a:avLst/>
              </a:prstGeom>
              <a:noFill/>
            </p:spPr>
            <p:txBody>
              <a:bodyPr wrap="none" rtlCol="0">
                <a:spAutoFit/>
              </a:bodyPr>
              <a:lstStyle/>
              <a:p>
                <a:r>
                  <a:rPr lang="en-US" sz="2400" dirty="0" smtClean="0"/>
                  <a:t>address=“1472 Miller St”</a:t>
                </a:r>
              </a:p>
            </p:txBody>
          </p:sp>
          <p:sp>
            <p:nvSpPr>
              <p:cNvPr id="13" name="TextBox 12"/>
              <p:cNvSpPr txBox="1"/>
              <p:nvPr/>
            </p:nvSpPr>
            <p:spPr>
              <a:xfrm>
                <a:off x="4864100" y="4944417"/>
                <a:ext cx="3305262" cy="461665"/>
              </a:xfrm>
              <a:prstGeom prst="rect">
                <a:avLst/>
              </a:prstGeom>
              <a:noFill/>
            </p:spPr>
            <p:txBody>
              <a:bodyPr wrap="square" rtlCol="0">
                <a:spAutoFit/>
              </a:bodyPr>
              <a:lstStyle/>
              <a:p>
                <a:pPr algn="ctr"/>
                <a:r>
                  <a:rPr lang="en-US" sz="2400" u="sng" dirty="0" err="1" smtClean="0"/>
                  <a:t>ErinsContactInfo</a:t>
                </a:r>
                <a:endParaRPr lang="en-US" sz="2400" u="sng" dirty="0" smtClean="0"/>
              </a:p>
            </p:txBody>
          </p:sp>
          <p:sp>
            <p:nvSpPr>
              <p:cNvPr id="25" name="Rectangle 24"/>
              <p:cNvSpPr/>
              <p:nvPr/>
            </p:nvSpPr>
            <p:spPr>
              <a:xfrm>
                <a:off x="4864100" y="4835668"/>
                <a:ext cx="3305262"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864100" y="5540518"/>
                <a:ext cx="3305262" cy="674015"/>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3" name="Straight Connector 32"/>
            <p:cNvCxnSpPr>
              <a:stCxn id="16" idx="2"/>
              <a:endCxn id="17" idx="0"/>
            </p:cNvCxnSpPr>
            <p:nvPr/>
          </p:nvCxnSpPr>
          <p:spPr>
            <a:xfrm>
              <a:off x="2483517" y="4022357"/>
              <a:ext cx="2110" cy="609626"/>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7" idx="3"/>
              <a:endCxn id="25" idx="1"/>
            </p:cNvCxnSpPr>
            <p:nvPr/>
          </p:nvCxnSpPr>
          <p:spPr>
            <a:xfrm>
              <a:off x="3801528" y="5004401"/>
              <a:ext cx="605354" cy="59857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279814" y="4218766"/>
              <a:ext cx="1292391" cy="461665"/>
            </a:xfrm>
            <a:prstGeom prst="rect">
              <a:avLst/>
            </a:prstGeom>
            <a:noFill/>
          </p:spPr>
          <p:txBody>
            <a:bodyPr wrap="none" rtlCol="0">
              <a:spAutoFit/>
            </a:bodyPr>
            <a:lstStyle/>
            <a:p>
              <a:r>
                <a:rPr lang="en-US" sz="2400" dirty="0" smtClean="0"/>
                <a:t>manager</a:t>
              </a:r>
            </a:p>
          </p:txBody>
        </p:sp>
      </p:grpSp>
      <p:grpSp>
        <p:nvGrpSpPr>
          <p:cNvPr id="64" name="Group 63"/>
          <p:cNvGrpSpPr/>
          <p:nvPr/>
        </p:nvGrpSpPr>
        <p:grpSpPr>
          <a:xfrm>
            <a:off x="975721" y="1674629"/>
            <a:ext cx="7802363" cy="2821755"/>
            <a:chOff x="975721" y="1674629"/>
            <a:chExt cx="7802363" cy="2821755"/>
          </a:xfrm>
        </p:grpSpPr>
        <p:sp>
          <p:nvSpPr>
            <p:cNvPr id="46" name="TextBox 45"/>
            <p:cNvSpPr txBox="1"/>
            <p:nvPr/>
          </p:nvSpPr>
          <p:spPr>
            <a:xfrm>
              <a:off x="3897035" y="4034719"/>
              <a:ext cx="2112928" cy="461665"/>
            </a:xfrm>
            <a:prstGeom prst="rect">
              <a:avLst/>
            </a:prstGeom>
            <a:noFill/>
          </p:spPr>
          <p:txBody>
            <a:bodyPr wrap="none" rtlCol="0">
              <a:spAutoFit/>
            </a:bodyPr>
            <a:lstStyle/>
            <a:p>
              <a:r>
                <a:rPr lang="en-US" sz="2400" b="1" dirty="0" smtClean="0">
                  <a:solidFill>
                    <a:srgbClr val="0000FF"/>
                  </a:solidFill>
                </a:rPr>
                <a:t>Attribute value</a:t>
              </a:r>
            </a:p>
          </p:txBody>
        </p:sp>
        <p:grpSp>
          <p:nvGrpSpPr>
            <p:cNvPr id="62" name="Group 61"/>
            <p:cNvGrpSpPr/>
            <p:nvPr/>
          </p:nvGrpSpPr>
          <p:grpSpPr>
            <a:xfrm>
              <a:off x="975721" y="1674629"/>
              <a:ext cx="7802363" cy="2544137"/>
              <a:chOff x="975721" y="1674629"/>
              <a:chExt cx="7802363" cy="2544137"/>
            </a:xfrm>
          </p:grpSpPr>
          <p:grpSp>
            <p:nvGrpSpPr>
              <p:cNvPr id="19" name="Group 18"/>
              <p:cNvGrpSpPr/>
              <p:nvPr/>
            </p:nvGrpSpPr>
            <p:grpSpPr>
              <a:xfrm>
                <a:off x="1313665" y="2612657"/>
                <a:ext cx="2339704" cy="1409700"/>
                <a:chOff x="2412999" y="3073400"/>
                <a:chExt cx="2339704" cy="1409700"/>
              </a:xfrm>
            </p:grpSpPr>
            <p:sp>
              <p:nvSpPr>
                <p:cNvPr id="5" name="TextBox 4"/>
                <p:cNvSpPr txBox="1"/>
                <p:nvPr/>
              </p:nvSpPr>
              <p:spPr>
                <a:xfrm>
                  <a:off x="2413000" y="3204631"/>
                  <a:ext cx="2339702" cy="461665"/>
                </a:xfrm>
                <a:prstGeom prst="rect">
                  <a:avLst/>
                </a:prstGeom>
                <a:noFill/>
              </p:spPr>
              <p:txBody>
                <a:bodyPr wrap="square" rtlCol="0">
                  <a:spAutoFit/>
                </a:bodyPr>
                <a:lstStyle/>
                <a:p>
                  <a:pPr algn="ctr"/>
                  <a:r>
                    <a:rPr lang="en-US" sz="2400" u="sng" dirty="0" err="1" smtClean="0"/>
                    <a:t>SalesDept</a:t>
                  </a:r>
                  <a:endParaRPr lang="en-US" sz="2400" u="sng" dirty="0" smtClean="0"/>
                </a:p>
              </p:txBody>
            </p:sp>
            <p:sp>
              <p:nvSpPr>
                <p:cNvPr id="9" name="TextBox 8"/>
                <p:cNvSpPr txBox="1"/>
                <p:nvPr/>
              </p:nvSpPr>
              <p:spPr>
                <a:xfrm>
                  <a:off x="2413000" y="3856567"/>
                  <a:ext cx="2339703" cy="461665"/>
                </a:xfrm>
                <a:prstGeom prst="rect">
                  <a:avLst/>
                </a:prstGeom>
                <a:noFill/>
              </p:spPr>
              <p:txBody>
                <a:bodyPr wrap="none" rtlCol="0">
                  <a:spAutoFit/>
                </a:bodyPr>
                <a:lstStyle/>
                <a:p>
                  <a:r>
                    <a:rPr lang="en-US" sz="2400" dirty="0" smtClean="0"/>
                    <a:t>name=“US Sales”</a:t>
                  </a:r>
                </a:p>
              </p:txBody>
            </p:sp>
            <p:sp>
              <p:nvSpPr>
                <p:cNvPr id="15" name="Rectangle 14"/>
                <p:cNvSpPr/>
                <p:nvPr/>
              </p:nvSpPr>
              <p:spPr>
                <a:xfrm>
                  <a:off x="2412999" y="3073400"/>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412999" y="3778250"/>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435600" y="2612657"/>
                <a:ext cx="2339703" cy="1409700"/>
                <a:chOff x="4864099" y="2725072"/>
                <a:chExt cx="2339703" cy="1409700"/>
              </a:xfrm>
            </p:grpSpPr>
            <p:sp>
              <p:nvSpPr>
                <p:cNvPr id="6" name="TextBox 5"/>
                <p:cNvSpPr txBox="1"/>
                <p:nvPr/>
              </p:nvSpPr>
              <p:spPr>
                <a:xfrm>
                  <a:off x="4864100" y="2855842"/>
                  <a:ext cx="2339702" cy="461665"/>
                </a:xfrm>
                <a:prstGeom prst="rect">
                  <a:avLst/>
                </a:prstGeom>
                <a:noFill/>
              </p:spPr>
              <p:txBody>
                <a:bodyPr wrap="square" rtlCol="0">
                  <a:spAutoFit/>
                </a:bodyPr>
                <a:lstStyle/>
                <a:p>
                  <a:pPr algn="ctr"/>
                  <a:r>
                    <a:rPr lang="en-US" sz="2400" u="sng" dirty="0" err="1" smtClean="0"/>
                    <a:t>R&amp;DDept</a:t>
                  </a:r>
                  <a:endParaRPr lang="en-US" sz="2400" u="sng" dirty="0" smtClean="0"/>
                </a:p>
              </p:txBody>
            </p:sp>
            <p:sp>
              <p:nvSpPr>
                <p:cNvPr id="10" name="TextBox 9"/>
                <p:cNvSpPr txBox="1"/>
                <p:nvPr/>
              </p:nvSpPr>
              <p:spPr>
                <a:xfrm>
                  <a:off x="4864099" y="3545878"/>
                  <a:ext cx="2339703" cy="461665"/>
                </a:xfrm>
                <a:prstGeom prst="rect">
                  <a:avLst/>
                </a:prstGeom>
                <a:noFill/>
              </p:spPr>
              <p:txBody>
                <a:bodyPr wrap="square" rtlCol="0">
                  <a:spAutoFit/>
                </a:bodyPr>
                <a:lstStyle/>
                <a:p>
                  <a:r>
                    <a:rPr lang="en-US" sz="2400" dirty="0" smtClean="0"/>
                    <a:t>name=“R&amp;D”</a:t>
                  </a:r>
                </a:p>
              </p:txBody>
            </p:sp>
            <p:sp>
              <p:nvSpPr>
                <p:cNvPr id="21" name="Rectangle 20"/>
                <p:cNvSpPr/>
                <p:nvPr/>
              </p:nvSpPr>
              <p:spPr>
                <a:xfrm>
                  <a:off x="4864099" y="2725072"/>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864099" y="3429922"/>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9" name="Straight Connector 28"/>
              <p:cNvCxnSpPr>
                <a:stCxn id="14" idx="2"/>
                <a:endCxn id="15" idx="0"/>
              </p:cNvCxnSpPr>
              <p:nvPr/>
            </p:nvCxnSpPr>
            <p:spPr>
              <a:xfrm flipH="1">
                <a:off x="2483517" y="2087265"/>
                <a:ext cx="2003816" cy="52539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4" idx="2"/>
                <a:endCxn id="21" idx="0"/>
              </p:cNvCxnSpPr>
              <p:nvPr/>
            </p:nvCxnSpPr>
            <p:spPr>
              <a:xfrm>
                <a:off x="4487333" y="2087265"/>
                <a:ext cx="2118119" cy="52539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106064" y="2461792"/>
                <a:ext cx="703287" cy="461665"/>
              </a:xfrm>
              <a:prstGeom prst="rect">
                <a:avLst/>
              </a:prstGeom>
              <a:noFill/>
            </p:spPr>
            <p:txBody>
              <a:bodyPr wrap="none" rtlCol="0">
                <a:spAutoFit/>
              </a:bodyPr>
              <a:lstStyle/>
              <a:p>
                <a:r>
                  <a:rPr lang="en-US" sz="2400" b="1" dirty="0" smtClean="0">
                    <a:solidFill>
                      <a:srgbClr val="0000FF"/>
                    </a:solidFill>
                  </a:rPr>
                  <a:t>Link</a:t>
                </a:r>
              </a:p>
            </p:txBody>
          </p:sp>
          <p:cxnSp>
            <p:nvCxnSpPr>
              <p:cNvPr id="41" name="Straight Arrow Connector 40"/>
              <p:cNvCxnSpPr/>
              <p:nvPr/>
            </p:nvCxnSpPr>
            <p:spPr>
              <a:xfrm flipH="1" flipV="1">
                <a:off x="3897035" y="2319867"/>
                <a:ext cx="361699" cy="243530"/>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3412067" y="3839870"/>
                <a:ext cx="567266" cy="378896"/>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975721" y="2197552"/>
                <a:ext cx="1682823" cy="461665"/>
              </a:xfrm>
              <a:prstGeom prst="rect">
                <a:avLst/>
              </a:prstGeom>
              <a:noFill/>
            </p:spPr>
            <p:txBody>
              <a:bodyPr wrap="none" rtlCol="0">
                <a:spAutoFit/>
              </a:bodyPr>
              <a:lstStyle/>
              <a:p>
                <a:r>
                  <a:rPr lang="en-US" sz="2400" dirty="0" smtClean="0"/>
                  <a:t>department</a:t>
                </a:r>
              </a:p>
            </p:txBody>
          </p:sp>
          <p:sp>
            <p:nvSpPr>
              <p:cNvPr id="55" name="TextBox 54"/>
              <p:cNvSpPr txBox="1"/>
              <p:nvPr/>
            </p:nvSpPr>
            <p:spPr>
              <a:xfrm>
                <a:off x="6415606" y="2197317"/>
                <a:ext cx="1682823" cy="461665"/>
              </a:xfrm>
              <a:prstGeom prst="rect">
                <a:avLst/>
              </a:prstGeom>
              <a:noFill/>
            </p:spPr>
            <p:txBody>
              <a:bodyPr wrap="none" rtlCol="0">
                <a:spAutoFit/>
              </a:bodyPr>
              <a:lstStyle/>
              <a:p>
                <a:r>
                  <a:rPr lang="en-US" sz="2400" dirty="0" smtClean="0"/>
                  <a:t>department</a:t>
                </a:r>
              </a:p>
            </p:txBody>
          </p:sp>
          <p:sp>
            <p:nvSpPr>
              <p:cNvPr id="57" name="TextBox 56"/>
              <p:cNvSpPr txBox="1"/>
              <p:nvPr/>
            </p:nvSpPr>
            <p:spPr>
              <a:xfrm>
                <a:off x="7282813" y="1674629"/>
                <a:ext cx="1495271" cy="461665"/>
              </a:xfrm>
              <a:prstGeom prst="rect">
                <a:avLst/>
              </a:prstGeom>
              <a:noFill/>
            </p:spPr>
            <p:txBody>
              <a:bodyPr wrap="none" rtlCol="0">
                <a:spAutoFit/>
              </a:bodyPr>
              <a:lstStyle/>
              <a:p>
                <a:r>
                  <a:rPr lang="en-US" sz="2400" b="1" dirty="0" smtClean="0">
                    <a:solidFill>
                      <a:srgbClr val="0000FF"/>
                    </a:solidFill>
                  </a:rPr>
                  <a:t>Link name</a:t>
                </a:r>
              </a:p>
            </p:txBody>
          </p:sp>
          <p:cxnSp>
            <p:nvCxnSpPr>
              <p:cNvPr id="58" name="Straight Arrow Connector 57"/>
              <p:cNvCxnSpPr/>
              <p:nvPr/>
            </p:nvCxnSpPr>
            <p:spPr>
              <a:xfrm flipH="1">
                <a:off x="7469364" y="2087265"/>
                <a:ext cx="242780" cy="232602"/>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65" name="5-Point Star 64"/>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295354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left)">
                                      <p:cBhvr>
                                        <p:cTn id="1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Diagrams</a:t>
            </a:r>
            <a:endParaRPr lang="en-US" dirty="0"/>
          </a:p>
        </p:txBody>
      </p:sp>
      <p:grpSp>
        <p:nvGrpSpPr>
          <p:cNvPr id="20" name="Group 19"/>
          <p:cNvGrpSpPr/>
          <p:nvPr/>
        </p:nvGrpSpPr>
        <p:grpSpPr>
          <a:xfrm>
            <a:off x="3687233" y="1382415"/>
            <a:ext cx="1600200" cy="704850"/>
            <a:chOff x="3771900" y="1530350"/>
            <a:chExt cx="1600200" cy="704850"/>
          </a:xfrm>
        </p:grpSpPr>
        <p:sp>
          <p:nvSpPr>
            <p:cNvPr id="3" name="TextBox 2"/>
            <p:cNvSpPr txBox="1"/>
            <p:nvPr/>
          </p:nvSpPr>
          <p:spPr>
            <a:xfrm>
              <a:off x="3771900" y="1625600"/>
              <a:ext cx="1600200" cy="461665"/>
            </a:xfrm>
            <a:prstGeom prst="rect">
              <a:avLst/>
            </a:prstGeom>
            <a:noFill/>
          </p:spPr>
          <p:txBody>
            <a:bodyPr wrap="square" rtlCol="0">
              <a:spAutoFit/>
            </a:bodyPr>
            <a:lstStyle/>
            <a:p>
              <a:pPr algn="ctr"/>
              <a:r>
                <a:rPr lang="en-US" sz="2400" u="sng" dirty="0" err="1" smtClean="0"/>
                <a:t>AppleInc</a:t>
              </a:r>
              <a:endParaRPr lang="en-US" sz="2400" u="sng" dirty="0"/>
            </a:p>
          </p:txBody>
        </p:sp>
        <p:sp>
          <p:nvSpPr>
            <p:cNvPr id="14" name="Rectangle 13"/>
            <p:cNvSpPr/>
            <p:nvPr/>
          </p:nvSpPr>
          <p:spPr>
            <a:xfrm>
              <a:off x="3771900" y="1530350"/>
              <a:ext cx="1600200"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974984" y="4733587"/>
            <a:ext cx="2631803" cy="2009864"/>
            <a:chOff x="1432197" y="5033665"/>
            <a:chExt cx="2631803" cy="2009864"/>
          </a:xfrm>
        </p:grpSpPr>
        <p:sp>
          <p:nvSpPr>
            <p:cNvPr id="7" name="TextBox 6"/>
            <p:cNvSpPr txBox="1"/>
            <p:nvPr/>
          </p:nvSpPr>
          <p:spPr>
            <a:xfrm>
              <a:off x="1432198" y="5175250"/>
              <a:ext cx="2631802" cy="461665"/>
            </a:xfrm>
            <a:prstGeom prst="rect">
              <a:avLst/>
            </a:prstGeom>
            <a:noFill/>
          </p:spPr>
          <p:txBody>
            <a:bodyPr wrap="square" rtlCol="0">
              <a:spAutoFit/>
            </a:bodyPr>
            <a:lstStyle/>
            <a:p>
              <a:pPr algn="ctr"/>
              <a:r>
                <a:rPr lang="en-US" sz="2400" u="sng" dirty="0" err="1" smtClean="0"/>
                <a:t>VPofSales</a:t>
              </a:r>
              <a:endParaRPr lang="en-US" sz="2400" u="sng" dirty="0" smtClean="0"/>
            </a:p>
          </p:txBody>
        </p:sp>
        <p:sp>
          <p:nvSpPr>
            <p:cNvPr id="11" name="TextBox 10"/>
            <p:cNvSpPr txBox="1"/>
            <p:nvPr/>
          </p:nvSpPr>
          <p:spPr>
            <a:xfrm>
              <a:off x="1432198" y="5805101"/>
              <a:ext cx="2631802" cy="1200328"/>
            </a:xfrm>
            <a:prstGeom prst="rect">
              <a:avLst/>
            </a:prstGeom>
            <a:noFill/>
          </p:spPr>
          <p:txBody>
            <a:bodyPr wrap="square" rtlCol="0">
              <a:spAutoFit/>
            </a:bodyPr>
            <a:lstStyle/>
            <a:p>
              <a:r>
                <a:rPr lang="en-US" sz="2400" dirty="0" smtClean="0"/>
                <a:t>name=“Erin”</a:t>
              </a:r>
            </a:p>
            <a:p>
              <a:r>
                <a:rPr lang="en-US" sz="2400" dirty="0" err="1" smtClean="0"/>
                <a:t>employeeID</a:t>
              </a:r>
              <a:r>
                <a:rPr lang="en-US" sz="2400" dirty="0" smtClean="0"/>
                <a:t>=4362</a:t>
              </a:r>
            </a:p>
            <a:p>
              <a:r>
                <a:rPr lang="en-US" sz="2400" dirty="0" smtClean="0"/>
                <a:t>title=“VP of Sales”</a:t>
              </a:r>
            </a:p>
          </p:txBody>
        </p:sp>
        <p:sp>
          <p:nvSpPr>
            <p:cNvPr id="17" name="Rectangle 16"/>
            <p:cNvSpPr/>
            <p:nvPr/>
          </p:nvSpPr>
          <p:spPr>
            <a:xfrm>
              <a:off x="1432197" y="5033665"/>
              <a:ext cx="26318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432197" y="5738515"/>
              <a:ext cx="2631803" cy="1305014"/>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5295917" y="5250551"/>
            <a:ext cx="3305262" cy="1378865"/>
            <a:chOff x="4864100" y="4835668"/>
            <a:chExt cx="3305262" cy="1378865"/>
          </a:xfrm>
        </p:grpSpPr>
        <p:sp>
          <p:nvSpPr>
            <p:cNvPr id="12" name="TextBox 11"/>
            <p:cNvSpPr txBox="1"/>
            <p:nvPr/>
          </p:nvSpPr>
          <p:spPr>
            <a:xfrm>
              <a:off x="4864100" y="5636915"/>
              <a:ext cx="3305262" cy="461665"/>
            </a:xfrm>
            <a:prstGeom prst="rect">
              <a:avLst/>
            </a:prstGeom>
            <a:noFill/>
          </p:spPr>
          <p:txBody>
            <a:bodyPr wrap="none" rtlCol="0">
              <a:spAutoFit/>
            </a:bodyPr>
            <a:lstStyle/>
            <a:p>
              <a:r>
                <a:rPr lang="en-US" sz="2400" dirty="0" smtClean="0"/>
                <a:t>address=“1472 Miller St”</a:t>
              </a:r>
            </a:p>
          </p:txBody>
        </p:sp>
        <p:sp>
          <p:nvSpPr>
            <p:cNvPr id="13" name="TextBox 12"/>
            <p:cNvSpPr txBox="1"/>
            <p:nvPr/>
          </p:nvSpPr>
          <p:spPr>
            <a:xfrm>
              <a:off x="4864100" y="4944417"/>
              <a:ext cx="3305262" cy="461665"/>
            </a:xfrm>
            <a:prstGeom prst="rect">
              <a:avLst/>
            </a:prstGeom>
            <a:noFill/>
          </p:spPr>
          <p:txBody>
            <a:bodyPr wrap="square" rtlCol="0">
              <a:spAutoFit/>
            </a:bodyPr>
            <a:lstStyle/>
            <a:p>
              <a:pPr algn="ctr"/>
              <a:r>
                <a:rPr lang="en-US" sz="2400" u="sng" dirty="0" err="1" smtClean="0"/>
                <a:t>ErinsContactInfo</a:t>
              </a:r>
              <a:endParaRPr lang="en-US" sz="2400" u="sng" dirty="0" smtClean="0"/>
            </a:p>
          </p:txBody>
        </p:sp>
        <p:sp>
          <p:nvSpPr>
            <p:cNvPr id="25" name="Rectangle 24"/>
            <p:cNvSpPr/>
            <p:nvPr/>
          </p:nvSpPr>
          <p:spPr>
            <a:xfrm>
              <a:off x="4864100" y="4835668"/>
              <a:ext cx="3305262"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864100" y="5540518"/>
              <a:ext cx="3305262" cy="674015"/>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3" name="Straight Connector 32"/>
          <p:cNvCxnSpPr>
            <a:stCxn id="16" idx="2"/>
            <a:endCxn id="17" idx="0"/>
          </p:cNvCxnSpPr>
          <p:nvPr/>
        </p:nvCxnSpPr>
        <p:spPr>
          <a:xfrm>
            <a:off x="1696086" y="3878418"/>
            <a:ext cx="594800" cy="85516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7" idx="3"/>
            <a:endCxn id="25" idx="1"/>
          </p:cNvCxnSpPr>
          <p:nvPr/>
        </p:nvCxnSpPr>
        <p:spPr>
          <a:xfrm>
            <a:off x="3606787" y="5106005"/>
            <a:ext cx="1689130" cy="49697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831063" y="4311903"/>
            <a:ext cx="1292391" cy="461665"/>
          </a:xfrm>
          <a:prstGeom prst="rect">
            <a:avLst/>
          </a:prstGeom>
          <a:noFill/>
        </p:spPr>
        <p:txBody>
          <a:bodyPr wrap="none" rtlCol="0">
            <a:spAutoFit/>
          </a:bodyPr>
          <a:lstStyle/>
          <a:p>
            <a:r>
              <a:rPr lang="en-US" sz="2400" dirty="0" smtClean="0"/>
              <a:t>manager</a:t>
            </a:r>
          </a:p>
        </p:txBody>
      </p:sp>
      <p:grpSp>
        <p:nvGrpSpPr>
          <p:cNvPr id="19" name="Group 18"/>
          <p:cNvGrpSpPr/>
          <p:nvPr/>
        </p:nvGrpSpPr>
        <p:grpSpPr>
          <a:xfrm>
            <a:off x="526234" y="2468718"/>
            <a:ext cx="2339704" cy="1409700"/>
            <a:chOff x="2412999" y="3073400"/>
            <a:chExt cx="2339704" cy="1409700"/>
          </a:xfrm>
        </p:grpSpPr>
        <p:sp>
          <p:nvSpPr>
            <p:cNvPr id="5" name="TextBox 4"/>
            <p:cNvSpPr txBox="1"/>
            <p:nvPr/>
          </p:nvSpPr>
          <p:spPr>
            <a:xfrm>
              <a:off x="2413000" y="3204631"/>
              <a:ext cx="2339702" cy="461665"/>
            </a:xfrm>
            <a:prstGeom prst="rect">
              <a:avLst/>
            </a:prstGeom>
            <a:noFill/>
          </p:spPr>
          <p:txBody>
            <a:bodyPr wrap="square" rtlCol="0">
              <a:spAutoFit/>
            </a:bodyPr>
            <a:lstStyle/>
            <a:p>
              <a:pPr algn="ctr"/>
              <a:r>
                <a:rPr lang="en-US" sz="2400" u="sng" dirty="0" err="1" smtClean="0"/>
                <a:t>SalesDept</a:t>
              </a:r>
              <a:endParaRPr lang="en-US" sz="2400" u="sng" dirty="0" smtClean="0"/>
            </a:p>
          </p:txBody>
        </p:sp>
        <p:sp>
          <p:nvSpPr>
            <p:cNvPr id="9" name="TextBox 8"/>
            <p:cNvSpPr txBox="1"/>
            <p:nvPr/>
          </p:nvSpPr>
          <p:spPr>
            <a:xfrm>
              <a:off x="2413000" y="3856567"/>
              <a:ext cx="2339703" cy="461665"/>
            </a:xfrm>
            <a:prstGeom prst="rect">
              <a:avLst/>
            </a:prstGeom>
            <a:noFill/>
          </p:spPr>
          <p:txBody>
            <a:bodyPr wrap="none" rtlCol="0">
              <a:spAutoFit/>
            </a:bodyPr>
            <a:lstStyle/>
            <a:p>
              <a:r>
                <a:rPr lang="en-US" sz="2400" dirty="0" smtClean="0"/>
                <a:t>name=“US Sales”</a:t>
              </a:r>
            </a:p>
          </p:txBody>
        </p:sp>
        <p:sp>
          <p:nvSpPr>
            <p:cNvPr id="15" name="Rectangle 14"/>
            <p:cNvSpPr/>
            <p:nvPr/>
          </p:nvSpPr>
          <p:spPr>
            <a:xfrm>
              <a:off x="2412999" y="3073400"/>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412999" y="3778250"/>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350036" y="2773530"/>
            <a:ext cx="2339703" cy="1409700"/>
            <a:chOff x="4864099" y="2725072"/>
            <a:chExt cx="2339703" cy="1409700"/>
          </a:xfrm>
        </p:grpSpPr>
        <p:sp>
          <p:nvSpPr>
            <p:cNvPr id="6" name="TextBox 5"/>
            <p:cNvSpPr txBox="1"/>
            <p:nvPr/>
          </p:nvSpPr>
          <p:spPr>
            <a:xfrm>
              <a:off x="4864100" y="2855842"/>
              <a:ext cx="2339702" cy="461665"/>
            </a:xfrm>
            <a:prstGeom prst="rect">
              <a:avLst/>
            </a:prstGeom>
            <a:noFill/>
          </p:spPr>
          <p:txBody>
            <a:bodyPr wrap="square" rtlCol="0">
              <a:spAutoFit/>
            </a:bodyPr>
            <a:lstStyle/>
            <a:p>
              <a:pPr algn="ctr"/>
              <a:r>
                <a:rPr lang="en-US" sz="2400" u="sng" dirty="0" err="1" smtClean="0"/>
                <a:t>R&amp;DDept</a:t>
              </a:r>
              <a:endParaRPr lang="en-US" sz="2400" u="sng" dirty="0" smtClean="0"/>
            </a:p>
          </p:txBody>
        </p:sp>
        <p:sp>
          <p:nvSpPr>
            <p:cNvPr id="10" name="TextBox 9"/>
            <p:cNvSpPr txBox="1"/>
            <p:nvPr/>
          </p:nvSpPr>
          <p:spPr>
            <a:xfrm>
              <a:off x="4864099" y="3545878"/>
              <a:ext cx="2339703" cy="461665"/>
            </a:xfrm>
            <a:prstGeom prst="rect">
              <a:avLst/>
            </a:prstGeom>
            <a:noFill/>
          </p:spPr>
          <p:txBody>
            <a:bodyPr wrap="square" rtlCol="0">
              <a:spAutoFit/>
            </a:bodyPr>
            <a:lstStyle/>
            <a:p>
              <a:r>
                <a:rPr lang="en-US" sz="2400" dirty="0" smtClean="0"/>
                <a:t>name=“R&amp;D”</a:t>
              </a:r>
            </a:p>
          </p:txBody>
        </p:sp>
        <p:sp>
          <p:nvSpPr>
            <p:cNvPr id="21" name="Rectangle 20"/>
            <p:cNvSpPr/>
            <p:nvPr/>
          </p:nvSpPr>
          <p:spPr>
            <a:xfrm>
              <a:off x="4864099" y="2725072"/>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864099" y="3429922"/>
              <a:ext cx="2339703"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9" name="Straight Connector 28"/>
          <p:cNvCxnSpPr>
            <a:stCxn id="14" idx="2"/>
            <a:endCxn id="15" idx="0"/>
          </p:cNvCxnSpPr>
          <p:nvPr/>
        </p:nvCxnSpPr>
        <p:spPr>
          <a:xfrm flipH="1">
            <a:off x="1696086" y="2087265"/>
            <a:ext cx="2791247" cy="38145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4" idx="2"/>
            <a:endCxn id="21" idx="0"/>
          </p:cNvCxnSpPr>
          <p:nvPr/>
        </p:nvCxnSpPr>
        <p:spPr>
          <a:xfrm>
            <a:off x="4487333" y="2087265"/>
            <a:ext cx="3032555" cy="68626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693787" y="1129208"/>
            <a:ext cx="1306968" cy="461665"/>
          </a:xfrm>
          <a:prstGeom prst="rect">
            <a:avLst/>
          </a:prstGeom>
          <a:noFill/>
        </p:spPr>
        <p:txBody>
          <a:bodyPr wrap="none" rtlCol="0">
            <a:spAutoFit/>
          </a:bodyPr>
          <a:lstStyle/>
          <a:p>
            <a:r>
              <a:rPr lang="en-US" sz="2400" b="1" dirty="0" smtClean="0">
                <a:solidFill>
                  <a:srgbClr val="0000FF"/>
                </a:solidFill>
              </a:rPr>
              <a:t>Message</a:t>
            </a:r>
          </a:p>
        </p:txBody>
      </p:sp>
      <p:cxnSp>
        <p:nvCxnSpPr>
          <p:cNvPr id="41" name="Straight Arrow Connector 40"/>
          <p:cNvCxnSpPr/>
          <p:nvPr/>
        </p:nvCxnSpPr>
        <p:spPr>
          <a:xfrm>
            <a:off x="2420211" y="1554551"/>
            <a:ext cx="272189" cy="226834"/>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88290" y="2053613"/>
            <a:ext cx="1682823" cy="461665"/>
          </a:xfrm>
          <a:prstGeom prst="rect">
            <a:avLst/>
          </a:prstGeom>
          <a:noFill/>
        </p:spPr>
        <p:txBody>
          <a:bodyPr wrap="none" rtlCol="0">
            <a:spAutoFit/>
          </a:bodyPr>
          <a:lstStyle/>
          <a:p>
            <a:r>
              <a:rPr lang="en-US" sz="2400" dirty="0" smtClean="0"/>
              <a:t>department</a:t>
            </a:r>
          </a:p>
        </p:txBody>
      </p:sp>
      <p:sp>
        <p:nvSpPr>
          <p:cNvPr id="55" name="TextBox 54"/>
          <p:cNvSpPr txBox="1"/>
          <p:nvPr/>
        </p:nvSpPr>
        <p:spPr>
          <a:xfrm>
            <a:off x="7330042" y="2358190"/>
            <a:ext cx="1682823" cy="461665"/>
          </a:xfrm>
          <a:prstGeom prst="rect">
            <a:avLst/>
          </a:prstGeom>
          <a:noFill/>
        </p:spPr>
        <p:txBody>
          <a:bodyPr wrap="none" rtlCol="0">
            <a:spAutoFit/>
          </a:bodyPr>
          <a:lstStyle/>
          <a:p>
            <a:r>
              <a:rPr lang="en-US" sz="2400" dirty="0" smtClean="0"/>
              <a:t>department</a:t>
            </a:r>
          </a:p>
        </p:txBody>
      </p:sp>
      <p:sp>
        <p:nvSpPr>
          <p:cNvPr id="4" name="TextBox 3"/>
          <p:cNvSpPr txBox="1"/>
          <p:nvPr/>
        </p:nvSpPr>
        <p:spPr>
          <a:xfrm>
            <a:off x="2438218" y="1781385"/>
            <a:ext cx="1092366" cy="461665"/>
          </a:xfrm>
          <a:prstGeom prst="rect">
            <a:avLst/>
          </a:prstGeom>
          <a:noFill/>
        </p:spPr>
        <p:txBody>
          <a:bodyPr wrap="none" rtlCol="0">
            <a:spAutoFit/>
          </a:bodyPr>
          <a:lstStyle/>
          <a:p>
            <a:r>
              <a:rPr lang="en-US" sz="2400" dirty="0" smtClean="0"/>
              <a:t>1: print</a:t>
            </a:r>
          </a:p>
        </p:txBody>
      </p:sp>
      <p:cxnSp>
        <p:nvCxnSpPr>
          <p:cNvPr id="28" name="Straight Arrow Connector 27"/>
          <p:cNvCxnSpPr/>
          <p:nvPr/>
        </p:nvCxnSpPr>
        <p:spPr>
          <a:xfrm flipH="1">
            <a:off x="2799785" y="1851345"/>
            <a:ext cx="250844" cy="8467"/>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rot="2172249">
            <a:off x="1803267" y="4050233"/>
            <a:ext cx="1330713" cy="461665"/>
            <a:chOff x="2319754" y="4058700"/>
            <a:chExt cx="1330713" cy="461665"/>
          </a:xfrm>
        </p:grpSpPr>
        <p:sp>
          <p:nvSpPr>
            <p:cNvPr id="49" name="TextBox 48"/>
            <p:cNvSpPr txBox="1"/>
            <p:nvPr/>
          </p:nvSpPr>
          <p:spPr>
            <a:xfrm>
              <a:off x="2319754" y="4058700"/>
              <a:ext cx="1330713" cy="461665"/>
            </a:xfrm>
            <a:prstGeom prst="rect">
              <a:avLst/>
            </a:prstGeom>
            <a:noFill/>
          </p:spPr>
          <p:txBody>
            <a:bodyPr wrap="none" rtlCol="0">
              <a:spAutoFit/>
            </a:bodyPr>
            <a:lstStyle/>
            <a:p>
              <a:r>
                <a:rPr lang="en-US" sz="2400" dirty="0" smtClean="0"/>
                <a:t>1.1: print</a:t>
              </a:r>
            </a:p>
          </p:txBody>
        </p:sp>
        <p:cxnSp>
          <p:nvCxnSpPr>
            <p:cNvPr id="50" name="Straight Arrow Connector 49"/>
            <p:cNvCxnSpPr/>
            <p:nvPr/>
          </p:nvCxnSpPr>
          <p:spPr>
            <a:xfrm>
              <a:off x="2813553" y="4137127"/>
              <a:ext cx="225971" cy="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rot="1028794">
            <a:off x="3847377" y="4865911"/>
            <a:ext cx="1330713" cy="461665"/>
            <a:chOff x="2319754" y="4058700"/>
            <a:chExt cx="1330713" cy="461665"/>
          </a:xfrm>
        </p:grpSpPr>
        <p:sp>
          <p:nvSpPr>
            <p:cNvPr id="59" name="TextBox 58"/>
            <p:cNvSpPr txBox="1"/>
            <p:nvPr/>
          </p:nvSpPr>
          <p:spPr>
            <a:xfrm>
              <a:off x="2319754" y="4058700"/>
              <a:ext cx="1330713" cy="461665"/>
            </a:xfrm>
            <a:prstGeom prst="rect">
              <a:avLst/>
            </a:prstGeom>
            <a:noFill/>
          </p:spPr>
          <p:txBody>
            <a:bodyPr wrap="none" rtlCol="0">
              <a:spAutoFit/>
            </a:bodyPr>
            <a:lstStyle/>
            <a:p>
              <a:r>
                <a:rPr lang="en-US" sz="2400" dirty="0" smtClean="0"/>
                <a:t>1.2: print</a:t>
              </a:r>
            </a:p>
          </p:txBody>
        </p:sp>
        <p:cxnSp>
          <p:nvCxnSpPr>
            <p:cNvPr id="60" name="Straight Arrow Connector 59"/>
            <p:cNvCxnSpPr/>
            <p:nvPr/>
          </p:nvCxnSpPr>
          <p:spPr>
            <a:xfrm>
              <a:off x="2813553" y="4137127"/>
              <a:ext cx="225971" cy="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1" name="Group 60"/>
          <p:cNvGrpSpPr/>
          <p:nvPr/>
        </p:nvGrpSpPr>
        <p:grpSpPr>
          <a:xfrm>
            <a:off x="5674518" y="1933791"/>
            <a:ext cx="1097025" cy="461665"/>
            <a:chOff x="2436598" y="4058700"/>
            <a:chExt cx="1097025" cy="461665"/>
          </a:xfrm>
        </p:grpSpPr>
        <p:sp>
          <p:nvSpPr>
            <p:cNvPr id="65" name="TextBox 64"/>
            <p:cNvSpPr txBox="1"/>
            <p:nvPr/>
          </p:nvSpPr>
          <p:spPr>
            <a:xfrm>
              <a:off x="2436598" y="4058700"/>
              <a:ext cx="1097025" cy="461665"/>
            </a:xfrm>
            <a:prstGeom prst="rect">
              <a:avLst/>
            </a:prstGeom>
            <a:noFill/>
          </p:spPr>
          <p:txBody>
            <a:bodyPr wrap="none" rtlCol="0">
              <a:spAutoFit/>
            </a:bodyPr>
            <a:lstStyle/>
            <a:p>
              <a:r>
                <a:rPr lang="en-US" sz="2400" dirty="0"/>
                <a:t>2</a:t>
              </a:r>
              <a:r>
                <a:rPr lang="en-US" sz="2400" dirty="0" smtClean="0"/>
                <a:t>: print</a:t>
              </a:r>
            </a:p>
          </p:txBody>
        </p:sp>
        <p:cxnSp>
          <p:nvCxnSpPr>
            <p:cNvPr id="66" name="Straight Arrow Connector 65"/>
            <p:cNvCxnSpPr/>
            <p:nvPr/>
          </p:nvCxnSpPr>
          <p:spPr>
            <a:xfrm>
              <a:off x="2813553" y="4137127"/>
              <a:ext cx="225971" cy="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67" name="5-Point Star 66"/>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18981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par>
                                <p:cTn id="11" presetID="22" presetClass="entr" presetSubtype="8"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left)">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left)">
                                      <p:cBhvr>
                                        <p:cTn id="3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lstStyle/>
          <a:p>
            <a:r>
              <a:rPr lang="en-US" dirty="0" smtClean="0"/>
              <a:t>Create an object diagram for the GUI features of a typical web browser</a:t>
            </a:r>
            <a:endParaRPr lang="en-US" dirty="0"/>
          </a:p>
        </p:txBody>
      </p:sp>
      <p:pic>
        <p:nvPicPr>
          <p:cNvPr id="4" name="Picture 3" descr="Screen Shot 2011-10-06 at 10.28.45 AM.png"/>
          <p:cNvPicPr>
            <a:picLocks noChangeAspect="1"/>
          </p:cNvPicPr>
          <p:nvPr/>
        </p:nvPicPr>
        <p:blipFill rotWithShape="1">
          <a:blip r:embed="rId2">
            <a:extLst>
              <a:ext uri="{28A0092B-C50C-407E-A947-70E740481C1C}">
                <a14:useLocalDpi xmlns:a14="http://schemas.microsoft.com/office/drawing/2010/main" val="0"/>
              </a:ext>
            </a:extLst>
          </a:blip>
          <a:srcRect l="1790" t="2689" r="847" b="2532"/>
          <a:stretch/>
        </p:blipFill>
        <p:spPr>
          <a:xfrm>
            <a:off x="364062" y="2574811"/>
            <a:ext cx="4758682" cy="3487322"/>
          </a:xfrm>
          <a:prstGeom prst="rect">
            <a:avLst/>
          </a:prstGeom>
          <a:ln w="12700" cmpd="sng">
            <a:solidFill>
              <a:schemeClr val="tx1"/>
            </a:solidFill>
          </a:ln>
        </p:spPr>
      </p:pic>
      <p:grpSp>
        <p:nvGrpSpPr>
          <p:cNvPr id="11" name="Group 10"/>
          <p:cNvGrpSpPr/>
          <p:nvPr/>
        </p:nvGrpSpPr>
        <p:grpSpPr>
          <a:xfrm>
            <a:off x="5367210" y="4487333"/>
            <a:ext cx="3575107" cy="1944720"/>
            <a:chOff x="5367210" y="4487333"/>
            <a:chExt cx="3575107" cy="1944720"/>
          </a:xfrm>
        </p:grpSpPr>
        <p:grpSp>
          <p:nvGrpSpPr>
            <p:cNvPr id="9" name="Group 8"/>
            <p:cNvGrpSpPr/>
            <p:nvPr/>
          </p:nvGrpSpPr>
          <p:grpSpPr>
            <a:xfrm>
              <a:off x="5428463" y="5022353"/>
              <a:ext cx="3513854" cy="1409700"/>
              <a:chOff x="1313665" y="2612657"/>
              <a:chExt cx="3513854" cy="1409700"/>
            </a:xfrm>
          </p:grpSpPr>
          <p:sp>
            <p:nvSpPr>
              <p:cNvPr id="5" name="TextBox 4"/>
              <p:cNvSpPr txBox="1"/>
              <p:nvPr/>
            </p:nvSpPr>
            <p:spPr>
              <a:xfrm>
                <a:off x="1313665" y="2743888"/>
                <a:ext cx="3513853" cy="461665"/>
              </a:xfrm>
              <a:prstGeom prst="rect">
                <a:avLst/>
              </a:prstGeom>
              <a:noFill/>
            </p:spPr>
            <p:txBody>
              <a:bodyPr wrap="square" rtlCol="0">
                <a:spAutoFit/>
              </a:bodyPr>
              <a:lstStyle/>
              <a:p>
                <a:pPr algn="ctr"/>
                <a:r>
                  <a:rPr lang="en-US" sz="2400" u="sng" dirty="0" err="1" smtClean="0"/>
                  <a:t>LocationBar</a:t>
                </a:r>
                <a:endParaRPr lang="en-US" sz="2400" u="sng" dirty="0" smtClean="0"/>
              </a:p>
            </p:txBody>
          </p:sp>
          <p:sp>
            <p:nvSpPr>
              <p:cNvPr id="6" name="TextBox 5"/>
              <p:cNvSpPr txBox="1"/>
              <p:nvPr/>
            </p:nvSpPr>
            <p:spPr>
              <a:xfrm>
                <a:off x="1313666" y="3395824"/>
                <a:ext cx="3513853" cy="461665"/>
              </a:xfrm>
              <a:prstGeom prst="rect">
                <a:avLst/>
              </a:prstGeom>
              <a:noFill/>
            </p:spPr>
            <p:txBody>
              <a:bodyPr wrap="none" rtlCol="0">
                <a:spAutoFit/>
              </a:bodyPr>
              <a:lstStyle/>
              <a:p>
                <a:r>
                  <a:rPr lang="en-US" sz="2400" dirty="0" smtClean="0"/>
                  <a:t>text=“</a:t>
                </a:r>
                <a:r>
                  <a:rPr lang="en-US" sz="2400" dirty="0" err="1" smtClean="0"/>
                  <a:t>www.wikipedia.org</a:t>
                </a:r>
                <a:r>
                  <a:rPr lang="en-US" sz="2400" dirty="0" smtClean="0"/>
                  <a:t>”</a:t>
                </a:r>
              </a:p>
            </p:txBody>
          </p:sp>
          <p:sp>
            <p:nvSpPr>
              <p:cNvPr id="7" name="Rectangle 6"/>
              <p:cNvSpPr/>
              <p:nvPr/>
            </p:nvSpPr>
            <p:spPr>
              <a:xfrm>
                <a:off x="1313665" y="2612657"/>
                <a:ext cx="3513854"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313665" y="3317507"/>
                <a:ext cx="3513854" cy="704850"/>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5367210" y="4487333"/>
              <a:ext cx="2016360" cy="461665"/>
            </a:xfrm>
            <a:prstGeom prst="rect">
              <a:avLst/>
            </a:prstGeom>
            <a:noFill/>
          </p:spPr>
          <p:txBody>
            <a:bodyPr wrap="none" rtlCol="0">
              <a:spAutoFit/>
            </a:bodyPr>
            <a:lstStyle/>
            <a:p>
              <a:r>
                <a:rPr lang="en-US" sz="2400" i="1" dirty="0" smtClean="0">
                  <a:solidFill>
                    <a:srgbClr val="660066"/>
                  </a:solidFill>
                </a:rPr>
                <a:t>Here’s a start:</a:t>
              </a:r>
            </a:p>
          </p:txBody>
        </p:sp>
      </p:grpSp>
    </p:spTree>
    <p:extLst>
      <p:ext uri="{BB962C8B-B14F-4D97-AF65-F5344CB8AC3E}">
        <p14:creationId xmlns:p14="http://schemas.microsoft.com/office/powerpoint/2010/main" val="2704338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3492"/>
            <a:ext cx="8453966" cy="1227667"/>
          </a:xfrm>
        </p:spPr>
        <p:txBody>
          <a:bodyPr/>
          <a:lstStyle/>
          <a:p>
            <a:r>
              <a:rPr lang="en-US" dirty="0" smtClean="0"/>
              <a:t>How do we specify what</a:t>
            </a:r>
            <a:br>
              <a:rPr lang="en-US" dirty="0" smtClean="0"/>
            </a:br>
            <a:r>
              <a:rPr lang="en-US" dirty="0" smtClean="0"/>
              <a:t>messages objects can receive?</a:t>
            </a:r>
            <a:endParaRPr lang="en-US" dirty="0"/>
          </a:p>
        </p:txBody>
      </p:sp>
      <p:sp>
        <p:nvSpPr>
          <p:cNvPr id="3" name="Content Placeholder 2"/>
          <p:cNvSpPr>
            <a:spLocks noGrp="1"/>
          </p:cNvSpPr>
          <p:nvPr>
            <p:ph idx="1"/>
          </p:nvPr>
        </p:nvSpPr>
        <p:spPr>
          <a:xfrm>
            <a:off x="457199" y="2785532"/>
            <a:ext cx="8453967" cy="3850217"/>
          </a:xfrm>
        </p:spPr>
        <p:txBody>
          <a:bodyPr/>
          <a:lstStyle/>
          <a:p>
            <a:r>
              <a:rPr lang="en-US" dirty="0" smtClean="0">
                <a:solidFill>
                  <a:srgbClr val="000090"/>
                </a:solidFill>
              </a:rPr>
              <a:t>Answer:</a:t>
            </a:r>
            <a:r>
              <a:rPr lang="en-US" dirty="0" smtClean="0"/>
              <a:t> Define interfaces</a:t>
            </a:r>
          </a:p>
          <a:p>
            <a:pPr lvl="1"/>
            <a:r>
              <a:rPr lang="en-US" dirty="0" smtClean="0"/>
              <a:t>Involves designing software classes</a:t>
            </a:r>
            <a:endParaRPr lang="en-US" dirty="0"/>
          </a:p>
        </p:txBody>
      </p:sp>
      <p:sp>
        <p:nvSpPr>
          <p:cNvPr id="4" name="5-Point Star 3"/>
          <p:cNvSpPr/>
          <p:nvPr/>
        </p:nvSpPr>
        <p:spPr>
          <a:xfrm>
            <a:off x="8839200" y="6553200"/>
            <a:ext cx="304800" cy="30480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4010901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389</TotalTime>
  <Words>1981</Words>
  <Application>Microsoft Macintosh PowerPoint</Application>
  <PresentationFormat>On-screen Show (4:3)</PresentationFormat>
  <Paragraphs>461</Paragraphs>
  <Slides>40</Slides>
  <Notes>4</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Software Objects</vt:lpstr>
      <vt:lpstr>Object Collaborations</vt:lpstr>
      <vt:lpstr>Object Diagrams</vt:lpstr>
      <vt:lpstr>Communication Diagrams</vt:lpstr>
      <vt:lpstr>Activity</vt:lpstr>
      <vt:lpstr>How do we specify what messages objects can receive?</vt:lpstr>
      <vt:lpstr>Object Diagrams (with Classes)</vt:lpstr>
      <vt:lpstr>Class Diagrams</vt:lpstr>
      <vt:lpstr>Activity</vt:lpstr>
      <vt:lpstr>Couple things to note about software class models</vt:lpstr>
      <vt:lpstr>Question</vt:lpstr>
      <vt:lpstr>Inheritance</vt:lpstr>
      <vt:lpstr>Now you can have this object diagram</vt:lpstr>
      <vt:lpstr>What if print() differed between R&amp;D and Sales?</vt:lpstr>
      <vt:lpstr>Activity</vt:lpstr>
      <vt:lpstr>One basic approach…</vt:lpstr>
      <vt:lpstr>Two Key Design Skills</vt:lpstr>
      <vt:lpstr>Two key design attributes</vt:lpstr>
      <vt:lpstr>An example system to support  drug and alcohol counseling</vt:lpstr>
      <vt:lpstr>What are the key concerns in this req. dataflow diagram?</vt:lpstr>
      <vt:lpstr>Some key concerns</vt:lpstr>
      <vt:lpstr>Assigning concerns to code in this arch. dataflow diagram</vt:lpstr>
      <vt:lpstr>Coupling reduces maintainability</vt:lpstr>
      <vt:lpstr>Inter-package coupling</vt:lpstr>
      <vt:lpstr>Cohesion increases maintainability</vt:lpstr>
      <vt:lpstr>Intra-package cohesion</vt:lpstr>
      <vt:lpstr>Tips and techniques</vt:lpstr>
      <vt:lpstr>Tip #1: Don’t talk to strangers (“Law of Demeter”)</vt:lpstr>
      <vt:lpstr>Tip #2: Move code to where it’s used</vt:lpstr>
      <vt:lpstr>Tip #3: Split modules to reduce cycles</vt:lpstr>
      <vt:lpstr>Tip #4: In reuse, prefer composition over inheritance</vt:lpstr>
      <vt:lpstr>Tip #4: In reuse, prefer composition over inheritance</vt:lpstr>
      <vt:lpstr>Tip #5: Use interfaces to declare promises</vt:lpstr>
      <vt:lpstr>Tip #6: Plan for future development</vt:lpstr>
      <vt:lpstr>Incremental and iterative development</vt:lpstr>
      <vt:lpstr>What’s next for you?</vt:lpstr>
      <vt:lpstr>PowerPoint Presentation</vt:lpstr>
    </vt:vector>
  </TitlesOfParts>
  <Company>Oregon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Fleming</dc:creator>
  <cp:lastModifiedBy>Scott Fleming</cp:lastModifiedBy>
  <cp:revision>37</cp:revision>
  <dcterms:created xsi:type="dcterms:W3CDTF">2011-01-26T19:04:03Z</dcterms:created>
  <dcterms:modified xsi:type="dcterms:W3CDTF">2011-10-20T16:04:05Z</dcterms:modified>
</cp:coreProperties>
</file>