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304" r:id="rId2"/>
    <p:sldId id="307" r:id="rId3"/>
    <p:sldId id="318" r:id="rId4"/>
    <p:sldId id="308" r:id="rId5"/>
    <p:sldId id="309" r:id="rId6"/>
    <p:sldId id="315" r:id="rId7"/>
    <p:sldId id="316" r:id="rId8"/>
    <p:sldId id="317" r:id="rId9"/>
    <p:sldId id="314" r:id="rId10"/>
    <p:sldId id="311" r:id="rId11"/>
    <p:sldId id="310" r:id="rId12"/>
    <p:sldId id="313" r:id="rId13"/>
    <p:sldId id="319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037"/>
  </p:normalViewPr>
  <p:slideViewPr>
    <p:cSldViewPr snapToGrid="0" snapToObjects="1">
      <p:cViewPr varScale="1">
        <p:scale>
          <a:sx n="106" d="100"/>
          <a:sy n="106" d="100"/>
        </p:scale>
        <p:origin x="12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53639BA-E3DF-0F4A-9F54-14FCA2BE642B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54F792C-E701-CB40-A742-7DDF01CA5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43A260-5A04-D74C-945C-71DD74E5C660}" type="datetimeFigureOut">
              <a:rPr lang="en-US" altLang="en-US"/>
              <a:pPr>
                <a:defRPr/>
              </a:pPr>
              <a:t>9/21/17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CE4A62-5AFC-324D-876F-FFBADEA6E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First two noteworthy—Mylyn and CodeBubbles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36CB6ED-05EF-B645-902A-8BA794B8852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Fragments instead of files</a:t>
            </a:r>
          </a:p>
          <a:p>
            <a:r>
              <a:rPr lang="en-US" altLang="en-US">
                <a:ea typeface="ＭＳ Ｐゴシック" charset="-128"/>
              </a:rPr>
              <a:t>Sets of working sets (1)</a:t>
            </a:r>
          </a:p>
          <a:p>
            <a:r>
              <a:rPr lang="en-US" altLang="en-US">
                <a:ea typeface="ＭＳ Ｐゴシック" charset="-128"/>
              </a:rPr>
              <a:t>Supporting reading (2-5)</a:t>
            </a:r>
          </a:p>
          <a:p>
            <a:r>
              <a:rPr lang="en-US" altLang="en-US">
                <a:ea typeface="ＭＳ Ｐゴシック" charset="-128"/>
              </a:rPr>
              <a:t>Visualizing dependencies (6-9)</a:t>
            </a:r>
          </a:p>
          <a:p>
            <a:r>
              <a:rPr lang="en-US" altLang="en-US">
                <a:ea typeface="ＭＳ Ｐゴシック" charset="-128"/>
              </a:rPr>
              <a:t>Context in-place (press meta key to see code surrounding fragments)</a:t>
            </a:r>
          </a:p>
          <a:p>
            <a:r>
              <a:rPr lang="en-US" altLang="en-US">
                <a:ea typeface="ＭＳ Ｐゴシック" charset="-128"/>
              </a:rPr>
              <a:t>Working sets from questions (10)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6E3148-AF45-0246-8375-BC82FEE9DCC7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3B6E-5765-2E42-9B5C-AE4EB53DB3E0}" type="datetimeFigureOut">
              <a:rPr lang="en-US" altLang="en-US"/>
              <a:pPr>
                <a:defRPr/>
              </a:pPr>
              <a:t>9/21/17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8E59-2352-504A-AF09-87A7666A7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3EC0-6AF2-114E-A10F-7B556C1BE264}" type="datetimeFigureOut">
              <a:rPr lang="en-US" altLang="en-US"/>
              <a:pPr>
                <a:defRPr/>
              </a:pPr>
              <a:t>9/21/17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9810-5C58-7049-9FF7-34A08F7AB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D9B39-D675-D444-A6E7-2597F0242C76}" type="datetimeFigureOut">
              <a:rPr lang="en-US" altLang="en-US"/>
              <a:pPr>
                <a:defRPr/>
              </a:pPr>
              <a:t>9/21/17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356D-04AF-BA48-A41A-4DB627EBB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35BA-B8D0-4544-89B6-150880F77761}" type="datetimeFigureOut">
              <a:rPr lang="en-US" altLang="en-US"/>
              <a:pPr>
                <a:defRPr/>
              </a:pPr>
              <a:t>9/21/17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7EED-0504-D04E-A784-EC6A295CAB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619E-95C4-544E-A925-8677D35B4A97}" type="datetimeFigureOut">
              <a:rPr lang="en-US" altLang="en-US"/>
              <a:pPr>
                <a:defRPr/>
              </a:pPr>
              <a:t>9/21/17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7A243-D517-1246-9E7A-CEDD2391D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36EF9-134A-4142-9095-F5AEA4B6349B}" type="datetimeFigureOut">
              <a:rPr lang="en-US" altLang="en-US"/>
              <a:pPr>
                <a:defRPr/>
              </a:pPr>
              <a:t>9/21/17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4558D-FFF3-994E-9DB1-B15704D80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E1A67-8DA5-614A-9B1D-8EA4255D6E34}" type="datetimeFigureOut">
              <a:rPr lang="en-US" altLang="en-US"/>
              <a:pPr>
                <a:defRPr/>
              </a:pPr>
              <a:t>9/21/17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00BF8-B924-5443-B419-E4F00DDD6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4B4C6-F92C-9343-8860-BBAAB265980C}" type="datetimeFigureOut">
              <a:rPr lang="en-US" altLang="en-US"/>
              <a:pPr>
                <a:defRPr/>
              </a:pPr>
              <a:t>9/21/17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91C0-2A85-B944-956E-FD1AFC49D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CD72-9C32-3E47-8123-179F83B3D2D5}" type="datetimeFigureOut">
              <a:rPr lang="en-US" altLang="en-US"/>
              <a:pPr>
                <a:defRPr/>
              </a:pPr>
              <a:t>9/21/17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FF263-9DFC-2248-A7BB-2559C4D05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DC65-6D70-CB4D-986F-74BBBE1182CE}" type="datetimeFigureOut">
              <a:rPr lang="en-US" altLang="en-US"/>
              <a:pPr>
                <a:defRPr/>
              </a:pPr>
              <a:t>9/21/17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26B1-2669-2E4D-A7A2-6E370F0FF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FC47-97E8-1946-812E-69A2D64DAA5E}" type="datetimeFigureOut">
              <a:rPr lang="en-US" altLang="en-US"/>
              <a:pPr>
                <a:defRPr/>
              </a:pPr>
              <a:t>9/21/17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3127B-3F15-1C48-B269-04EDB8ECF9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E3517F-C21A-B547-A024-9DC67178811C}" type="datetimeFigureOut">
              <a:rPr lang="en-US" altLang="en-US"/>
              <a:pPr>
                <a:defRPr/>
              </a:pPr>
              <a:t>9/21/17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50A2A5-8248-2545-9853-79FE42D18F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395288"/>
            <a:ext cx="8229600" cy="58991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Seminar on </a:t>
            </a:r>
            <a:r>
              <a:rPr lang="en-US" altLang="en-US" u="sng" dirty="0">
                <a:ea typeface="ＭＳ Ｐゴシック" charset="-128"/>
              </a:rPr>
              <a:t>empirical</a:t>
            </a:r>
            <a:r>
              <a:rPr lang="en-US" altLang="en-US" dirty="0">
                <a:ea typeface="ＭＳ Ｐゴシック" charset="-128"/>
              </a:rPr>
              <a:t> paper: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“Eliciting Design Requirements for Maintenance-Oriented IDEs: A Detailed Study of Corrective and Perfective Maintenance Tasks”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by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 err="1">
                <a:ea typeface="ＭＳ Ｐゴシック" charset="-128"/>
              </a:rPr>
              <a:t>Ko</a:t>
            </a:r>
            <a:r>
              <a:rPr lang="en-US" altLang="en-US" dirty="0">
                <a:ea typeface="ＭＳ Ｐゴシック" charset="-128"/>
              </a:rPr>
              <a:t> et al. (2005)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Presented by Scott Fleming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Wed 27 Aug 2014</a:t>
            </a:r>
            <a:endParaRPr lang="en-US" altLang="en-US" sz="240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Evidence of more time wasted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Misleading feedback in Eclipse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Bad syntax error highlighting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Long line hid the defective code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Copy/paste errors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In 10% of copies, programmers forgot to change refs (vis. indistinct or off screen)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92233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Discussion: Empirically Based Requirements</a:t>
            </a:r>
          </a:p>
        </p:txBody>
      </p:sp>
      <p:pic>
        <p:nvPicPr>
          <p:cNvPr id="235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19717" r="6664" b="23930"/>
          <a:stretch>
            <a:fillRect/>
          </a:stretch>
        </p:blipFill>
        <p:spPr bwMode="auto">
          <a:xfrm>
            <a:off x="0" y="941388"/>
            <a:ext cx="9136063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6581775"/>
            <a:ext cx="1622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Table 5 from the paper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445125" y="1660525"/>
            <a:ext cx="1314450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49913" y="2246313"/>
            <a:ext cx="1109662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14950" y="3294063"/>
            <a:ext cx="2032000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89488" y="4116388"/>
            <a:ext cx="2713037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89488" y="4337050"/>
            <a:ext cx="3014662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41888" y="5157788"/>
            <a:ext cx="1817687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78513" y="5967413"/>
            <a:ext cx="3017837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78600" y="1898650"/>
            <a:ext cx="598488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59575" y="3525838"/>
            <a:ext cx="742950" cy="0"/>
          </a:xfrm>
          <a:prstGeom prst="line">
            <a:avLst/>
          </a:prstGeom>
          <a:ln w="381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Discussion: Design That Satisfies Reqs</a:t>
            </a:r>
          </a:p>
        </p:txBody>
      </p:sp>
      <p:pic>
        <p:nvPicPr>
          <p:cNvPr id="2560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15720" r="5563" b="19534"/>
          <a:stretch>
            <a:fillRect/>
          </a:stretch>
        </p:blipFill>
        <p:spPr bwMode="auto">
          <a:xfrm>
            <a:off x="0" y="1039813"/>
            <a:ext cx="91503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0" y="6581775"/>
            <a:ext cx="174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Figure 10 from the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Conclusion</a:t>
            </a:r>
          </a:p>
        </p:txBody>
      </p:sp>
      <p:sp>
        <p:nvSpPr>
          <p:cNvPr id="2765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Empirical findings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3 key activities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Excessive time wasted</a:t>
            </a:r>
          </a:p>
          <a:p>
            <a:r>
              <a:rPr lang="en-US" altLang="x-none" dirty="0">
                <a:ea typeface="ＭＳ Ｐゴシック" charset="-128"/>
              </a:rPr>
              <a:t>IDE requirements/design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00388" y="4105275"/>
            <a:ext cx="294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FF"/>
                </a:solidFill>
              </a:rPr>
              <a:t>The End – 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Problem</a:t>
            </a:r>
          </a:p>
        </p:txBody>
      </p:sp>
      <p:sp>
        <p:nvSpPr>
          <p:cNvPr id="1536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Developers spend considerable time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reading and navigating code</a:t>
            </a:r>
            <a:r>
              <a:rPr lang="en-US" altLang="en-US" dirty="0">
                <a:ea typeface="ＭＳ Ｐゴシック" charset="-128"/>
              </a:rPr>
              <a:t> during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maintenance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maintenance = 60-90% of development cost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But recent tools have focused on creation of code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Example: </a:t>
            </a:r>
            <a:r>
              <a:rPr lang="en-US" altLang="en-US" dirty="0" smtClean="0">
                <a:ea typeface="ＭＳ Ｐゴシック" charset="-128"/>
              </a:rPr>
              <a:t>Eclipse</a:t>
            </a:r>
          </a:p>
          <a:p>
            <a:pPr eaLnBrk="1" hangingPunct="1"/>
            <a:endParaRPr lang="en-US" altLang="en-US" dirty="0" smtClean="0">
              <a:ea typeface="ＭＳ Ｐゴシック" charset="-128"/>
            </a:endParaRPr>
          </a:p>
          <a:p>
            <a:pPr eaLnBrk="1" hangingPunct="1"/>
            <a:r>
              <a:rPr lang="en-US" altLang="en-US" dirty="0" smtClean="0">
                <a:ea typeface="ＭＳ Ｐゴシック" charset="-128"/>
              </a:rPr>
              <a:t>Goal</a:t>
            </a:r>
            <a:r>
              <a:rPr lang="en-US" altLang="en-US" dirty="0">
                <a:ea typeface="ＭＳ Ｐゴシック" charset="-128"/>
              </a:rPr>
              <a:t>: Better </a:t>
            </a:r>
            <a:r>
              <a:rPr lang="en-US" altLang="en-US" u="sng" dirty="0">
                <a:ea typeface="ＭＳ Ｐゴシック" charset="-128"/>
              </a:rPr>
              <a:t>understand how developers navigate</a:t>
            </a:r>
            <a:r>
              <a:rPr lang="en-US" altLang="en-US" dirty="0">
                <a:ea typeface="ＭＳ Ｐゴシック" charset="-128"/>
              </a:rPr>
              <a:t> and provide </a:t>
            </a:r>
            <a:r>
              <a:rPr lang="en-US" altLang="en-US" u="sng" dirty="0">
                <a:ea typeface="ＭＳ Ｐゴシック" charset="-128"/>
              </a:rPr>
              <a:t>implications for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High-Level Approach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Observational study of Java programmers</a:t>
            </a:r>
          </a:p>
          <a:p>
            <a:r>
              <a:rPr lang="en-US" altLang="x-none" dirty="0">
                <a:ea typeface="ＭＳ Ｐゴシック" charset="-128"/>
              </a:rPr>
              <a:t>Based on findings, propose IDE design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Method: Empirical Study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Participants: 10 Expert(-</a:t>
            </a:r>
            <a:r>
              <a:rPr lang="en-US" altLang="en-US" dirty="0" err="1">
                <a:ea typeface="ＭＳ Ｐゴシック" charset="-128"/>
              </a:rPr>
              <a:t>ish</a:t>
            </a:r>
            <a:r>
              <a:rPr lang="en-US" altLang="en-US" dirty="0">
                <a:ea typeface="ＭＳ Ｐゴシック" charset="-128"/>
              </a:rPr>
              <a:t>) Java programmers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Tasks: Five maintenance tasks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70 min to complete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Environment: Eclipse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Interruptions included for realism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Data collected: Video (mainly)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Analysis method: Qualitative coding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Overview of Results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Maintenance interleaves 3 activities: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Collecting task-relevant code fragments—a </a:t>
            </a:r>
            <a:r>
              <a:rPr lang="en-US" altLang="en-US" u="sng">
                <a:ea typeface="ＭＳ Ｐゴシック" charset="-128"/>
              </a:rPr>
              <a:t>working set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Navigating dependencies between fragments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Repairing/creating code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Excessive time: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Navigating between dependencies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Inspecting irrelevant code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Evidence of working sets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Some programmers started tasks, switched to easier ones, and then switched back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When switching away, they lost their tabs (working sets)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They spent avg of 60 seconds recovering tabs when they switched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5875"/>
            <a:ext cx="8229600" cy="11779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Evidence of dependency navigations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700088" y="1162050"/>
            <a:ext cx="8443912" cy="49641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Avg 65 deps navigated in 70 min—almost 1 per min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Types of deps navigated: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20671" r="16368" b="30168"/>
          <a:stretch>
            <a:fillRect/>
          </a:stretch>
        </p:blipFill>
        <p:spPr bwMode="auto">
          <a:xfrm>
            <a:off x="792163" y="2278063"/>
            <a:ext cx="80232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 rot="-5400000">
            <a:off x="8189119" y="5907881"/>
            <a:ext cx="16224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Table 4 from the paper</a:t>
            </a:r>
          </a:p>
        </p:txBody>
      </p:sp>
      <p:sp>
        <p:nvSpPr>
          <p:cNvPr id="6" name="Left Brace 5"/>
          <p:cNvSpPr/>
          <p:nvPr/>
        </p:nvSpPr>
        <p:spPr>
          <a:xfrm>
            <a:off x="619125" y="3282950"/>
            <a:ext cx="334963" cy="3346450"/>
          </a:xfrm>
          <a:prstGeom prst="leftBrace">
            <a:avLst>
              <a:gd name="adj1" fmla="val 72451"/>
              <a:gd name="adj2" fmla="val 50336"/>
            </a:avLst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 rot="-5400000">
            <a:off x="-512762" y="4754563"/>
            <a:ext cx="1751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FF"/>
                </a:solidFill>
              </a:rPr>
              <a:t>Direct (58%)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Evidence of considerable time navigating</a:t>
            </a:r>
          </a:p>
        </p:txBody>
      </p:sp>
      <p:sp>
        <p:nvSpPr>
          <p:cNvPr id="2048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Glancing</a:t>
            </a:r>
            <a:r>
              <a:rPr lang="en-US" altLang="en-US">
                <a:ea typeface="ＭＳ Ｐゴシック" charset="-128"/>
              </a:rPr>
              <a:t>”</a:t>
            </a:r>
            <a:r>
              <a:rPr lang="en-US" altLang="ja-JP">
                <a:ea typeface="ＭＳ Ｐゴシック" charset="-128"/>
              </a:rPr>
              <a:t> over direct dependencies costly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Avg 27% of direct dep navs returned to code just navigated from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Searched avg 9 seconds before finding prev location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Indirect navs costly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Example: Each programmers spent avg 10 min total visually searching files (14% of their time)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Example: Scrolling in package explore and searching tabs cost each programmer avg 5 min total (7% of their time)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altLang="en-US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TOTAL COST: 19 min (35% of 70 min) on nav alone!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Evidence of considerable time spent inspecting irrelevant code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88% of programmers’ hypotheses about cause of bug were false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Programmers spent avg of 25 min (out of 70) inspecting task-irrelevant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3722</TotalTime>
  <Words>454</Words>
  <Application>Microsoft Macintosh PowerPoint</Application>
  <PresentationFormat>On-screen Show (4:3)</PresentationFormat>
  <Paragraphs>73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ＭＳ Ｐゴシック</vt:lpstr>
      <vt:lpstr>Black</vt:lpstr>
      <vt:lpstr>Seminar on empirical paper:  “Eliciting Design Requirements for Maintenance-Oriented IDEs: A Detailed Study of Corrective and Perfective Maintenance Tasks” by Ko et al. (2005)  Presented by Scott Fleming Wed 27 Aug 2014</vt:lpstr>
      <vt:lpstr>Problem</vt:lpstr>
      <vt:lpstr>High-Level Approach</vt:lpstr>
      <vt:lpstr>Method: Empirical Study</vt:lpstr>
      <vt:lpstr>Overview of Results</vt:lpstr>
      <vt:lpstr>Evidence of working sets</vt:lpstr>
      <vt:lpstr>Evidence of dependency navigations</vt:lpstr>
      <vt:lpstr>Evidence of considerable time navigating</vt:lpstr>
      <vt:lpstr>Evidence of considerable time spent inspecting irrelevant code</vt:lpstr>
      <vt:lpstr>Evidence of more time wasted</vt:lpstr>
      <vt:lpstr>Discussion: Empirically Based Requirements</vt:lpstr>
      <vt:lpstr>Discussion: Design That Satisfies Reqs</vt:lpstr>
      <vt:lpstr>Conclusion</vt:lpstr>
    </vt:vector>
  </TitlesOfParts>
  <Company>Oregon State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159</cp:revision>
  <dcterms:created xsi:type="dcterms:W3CDTF">2011-01-26T19:04:03Z</dcterms:created>
  <dcterms:modified xsi:type="dcterms:W3CDTF">2017-09-21T21:30:09Z</dcterms:modified>
</cp:coreProperties>
</file>