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64" r:id="rId2"/>
    <p:sldId id="259" r:id="rId3"/>
    <p:sldId id="256" r:id="rId4"/>
    <p:sldId id="257" r:id="rId5"/>
    <p:sldId id="263" r:id="rId6"/>
    <p:sldId id="265" r:id="rId7"/>
    <p:sldId id="260" r:id="rId8"/>
    <p:sldId id="261" r:id="rId9"/>
    <p:sldId id="266" r:id="rId10"/>
    <p:sldId id="268" r:id="rId11"/>
    <p:sldId id="271" r:id="rId12"/>
    <p:sldId id="272" r:id="rId13"/>
    <p:sldId id="270" r:id="rId14"/>
    <p:sldId id="258" r:id="rId15"/>
    <p:sldId id="269" r:id="rId16"/>
    <p:sldId id="273" r:id="rId17"/>
    <p:sldId id="274"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8"/>
    <p:restoredTop sz="71197"/>
  </p:normalViewPr>
  <p:slideViewPr>
    <p:cSldViewPr snapToGrid="0" snapToObjects="1">
      <p:cViewPr varScale="1">
        <p:scale>
          <a:sx n="86" d="100"/>
          <a:sy n="86" d="100"/>
        </p:scale>
        <p:origin x="1912" y="184"/>
      </p:cViewPr>
      <p:guideLst/>
    </p:cSldViewPr>
  </p:slideViewPr>
  <p:notesTextViewPr>
    <p:cViewPr>
      <p:scale>
        <a:sx n="1" d="1"/>
        <a:sy n="1" d="1"/>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B8160-F1BB-D042-AF61-BF7AA220B426}" type="datetimeFigureOut">
              <a:rPr lang="en-US" smtClean="0"/>
              <a:t>1/17/23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5002-91E6-1648-8AB6-0CD34481FF86}" type="slidenum">
              <a:rPr lang="en-US" smtClean="0"/>
              <a:t>‹#›</a:t>
            </a:fld>
            <a:endParaRPr lang="en-US"/>
          </a:p>
        </p:txBody>
      </p:sp>
    </p:spTree>
    <p:extLst>
      <p:ext uri="{BB962C8B-B14F-4D97-AF65-F5344CB8AC3E}">
        <p14:creationId xmlns:p14="http://schemas.microsoft.com/office/powerpoint/2010/main" val="32078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Software Engineering!</a:t>
            </a:r>
          </a:p>
          <a:p>
            <a:endParaRPr lang="en-US" dirty="0"/>
          </a:p>
          <a:p>
            <a:r>
              <a:rPr lang="en-US" dirty="0"/>
              <a:t>-----</a:t>
            </a:r>
          </a:p>
          <a:p>
            <a:endParaRPr lang="en-US" dirty="0"/>
          </a:p>
          <a:p>
            <a:r>
              <a:rPr lang="en-US" dirty="0"/>
              <a:t>Background image: "System Code" (https://</a:t>
            </a:r>
            <a:r>
              <a:rPr lang="en-US" dirty="0" err="1"/>
              <a:t>flic.kr</a:t>
            </a:r>
            <a:r>
              <a:rPr lang="en-US" dirty="0"/>
              <a:t>/p/</a:t>
            </a:r>
            <a:r>
              <a:rPr lang="en-US" dirty="0" err="1"/>
              <a:t>mjhDwB</a:t>
            </a:r>
            <a:r>
              <a:rPr lang="en-US" dirty="0"/>
              <a:t>) by Yuri </a:t>
            </a:r>
            <a:r>
              <a:rPr lang="en-US" dirty="0" err="1"/>
              <a:t>Samoilov</a:t>
            </a:r>
            <a:r>
              <a:rPr lang="en-US" dirty="0"/>
              <a:t> (https://</a:t>
            </a:r>
            <a:r>
              <a:rPr lang="en-US" dirty="0" err="1"/>
              <a:t>www.flickr.com</a:t>
            </a:r>
            <a:r>
              <a:rPr lang="en-US" dirty="0"/>
              <a:t>/photos/</a:t>
            </a:r>
            <a:r>
              <a:rPr lang="en-US" dirty="0" err="1"/>
              <a:t>yusamoilov</a:t>
            </a:r>
            <a:r>
              <a:rPr lang="en-US" dirty="0"/>
              <a:t>/) used under CC BY 2.0 (https://</a:t>
            </a:r>
            <a:r>
              <a:rPr lang="en-US" dirty="0" err="1"/>
              <a:t>creativecommons.org</a:t>
            </a:r>
            <a:r>
              <a:rPr lang="en-US" dirty="0"/>
              <a:t>/licenses/by/2.0/) / Cropped and added transparency from original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a:t>
            </a:fld>
            <a:endParaRPr lang="en-US"/>
          </a:p>
        </p:txBody>
      </p:sp>
    </p:spTree>
    <p:extLst>
      <p:ext uri="{BB962C8B-B14F-4D97-AF65-F5344CB8AC3E}">
        <p14:creationId xmlns:p14="http://schemas.microsoft.com/office/powerpoint/2010/main" val="14721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10</a:t>
            </a:fld>
            <a:endParaRPr lang="en-US"/>
          </a:p>
        </p:txBody>
      </p:sp>
    </p:spTree>
    <p:extLst>
      <p:ext uri="{BB962C8B-B14F-4D97-AF65-F5344CB8AC3E}">
        <p14:creationId xmlns:p14="http://schemas.microsoft.com/office/powerpoint/2010/main" val="250542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11</a:t>
            </a:fld>
            <a:endParaRPr lang="en-US"/>
          </a:p>
        </p:txBody>
      </p:sp>
    </p:spTree>
    <p:extLst>
      <p:ext uri="{BB962C8B-B14F-4D97-AF65-F5344CB8AC3E}">
        <p14:creationId xmlns:p14="http://schemas.microsoft.com/office/powerpoint/2010/main" val="1280595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12</a:t>
            </a:fld>
            <a:endParaRPr lang="en-US"/>
          </a:p>
        </p:txBody>
      </p:sp>
    </p:spTree>
    <p:extLst>
      <p:ext uri="{BB962C8B-B14F-4D97-AF65-F5344CB8AC3E}">
        <p14:creationId xmlns:p14="http://schemas.microsoft.com/office/powerpoint/2010/main" val="2042515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13</a:t>
            </a:fld>
            <a:endParaRPr lang="en-US"/>
          </a:p>
        </p:txBody>
      </p:sp>
    </p:spTree>
    <p:extLst>
      <p:ext uri="{BB962C8B-B14F-4D97-AF65-F5344CB8AC3E}">
        <p14:creationId xmlns:p14="http://schemas.microsoft.com/office/powerpoint/2010/main" val="390389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warned! For purposes of grading, we place no value on broken code.</a:t>
            </a:r>
          </a:p>
          <a:p>
            <a:endParaRPr lang="en-US" dirty="0"/>
          </a:p>
          <a:p>
            <a:r>
              <a:rPr lang="en-US" dirty="0"/>
              <a:t>I am aware that, when students are presented coding problems to solve, an all-too-common strategy is to copy/paste code that they do not understand and cannot make work with the expectation that they will receive enough partial credit that they will be able to receive a passing grade.</a:t>
            </a:r>
          </a:p>
          <a:p>
            <a:endParaRPr lang="en-US" dirty="0"/>
          </a:p>
          <a:p>
            <a:r>
              <a:rPr lang="en-US" dirty="0"/>
              <a:t>Unfortunately, this strategy is successful far too often in courses – but not this one!</a:t>
            </a:r>
          </a:p>
          <a:p>
            <a:endParaRPr lang="en-US" dirty="0"/>
          </a:p>
          <a:p>
            <a:r>
              <a:rPr lang="en-US" dirty="0"/>
              <a:t>It is the opinion of this course that such behavior demonstrates so little mastery of the required knowledge and skills as to be effectively worthless for the purposes of grading.</a:t>
            </a:r>
          </a:p>
          <a:p>
            <a:endParaRPr lang="en-US" dirty="0"/>
          </a:p>
          <a:p>
            <a:r>
              <a:rPr lang="en-US" dirty="0"/>
              <a:t>You must successfully complete tasks in order to receive points!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14</a:t>
            </a:fld>
            <a:endParaRPr lang="en-US"/>
          </a:p>
        </p:txBody>
      </p:sp>
    </p:spTree>
    <p:extLst>
      <p:ext uri="{BB962C8B-B14F-4D97-AF65-F5344CB8AC3E}">
        <p14:creationId xmlns:p14="http://schemas.microsoft.com/office/powerpoint/2010/main" val="150675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15</a:t>
            </a:fld>
            <a:endParaRPr lang="en-US"/>
          </a:p>
        </p:txBody>
      </p:sp>
    </p:spTree>
    <p:extLst>
      <p:ext uri="{BB962C8B-B14F-4D97-AF65-F5344CB8AC3E}">
        <p14:creationId xmlns:p14="http://schemas.microsoft.com/office/powerpoint/2010/main" val="178137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16</a:t>
            </a:fld>
            <a:endParaRPr lang="en-US"/>
          </a:p>
        </p:txBody>
      </p:sp>
    </p:spTree>
    <p:extLst>
      <p:ext uri="{BB962C8B-B14F-4D97-AF65-F5344CB8AC3E}">
        <p14:creationId xmlns:p14="http://schemas.microsoft.com/office/powerpoint/2010/main" val="2679019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17</a:t>
            </a:fld>
            <a:endParaRPr lang="en-US"/>
          </a:p>
        </p:txBody>
      </p:sp>
    </p:spTree>
    <p:extLst>
      <p:ext uri="{BB962C8B-B14F-4D97-AF65-F5344CB8AC3E}">
        <p14:creationId xmlns:p14="http://schemas.microsoft.com/office/powerpoint/2010/main" val="395002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a:t>dive in!</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18</a:t>
            </a:fld>
            <a:endParaRPr lang="en-US"/>
          </a:p>
        </p:txBody>
      </p:sp>
    </p:spTree>
    <p:extLst>
      <p:ext uri="{BB962C8B-B14F-4D97-AF65-F5344CB8AC3E}">
        <p14:creationId xmlns:p14="http://schemas.microsoft.com/office/powerpoint/2010/main" val="37090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software engineering topics to be covered in the course.</a:t>
            </a:r>
          </a:p>
          <a:p>
            <a:endParaRPr lang="en-US" dirty="0"/>
          </a:p>
          <a:p>
            <a:r>
              <a:rPr lang="en-US" dirty="0"/>
              <a:t>Requirements: It's actually harder than you might think to figure out what your users/customers really want and to communicate that info correctly to teams of developers.</a:t>
            </a:r>
          </a:p>
          <a:p>
            <a:endParaRPr lang="en-US" dirty="0"/>
          </a:p>
          <a:p>
            <a:r>
              <a:rPr lang="en-US" dirty="0"/>
              <a:t>Design: User functionality is just the beginning! Designing software that not only provides functionality, but does it well (performant, secure) and can be maintained and reused is another hard problem in SE.</a:t>
            </a:r>
          </a:p>
          <a:p>
            <a:endParaRPr lang="en-US" dirty="0"/>
          </a:p>
          <a:p>
            <a:r>
              <a:rPr lang="en-US" dirty="0"/>
              <a:t>Construction: Numerous tools and technologies must be mastered to actually build the software.</a:t>
            </a:r>
          </a:p>
          <a:p>
            <a:endParaRPr lang="en-US" dirty="0"/>
          </a:p>
          <a:p>
            <a:r>
              <a:rPr lang="en-US" dirty="0"/>
              <a:t>Testing: It's easy to introduce bugs and other defects, so tools and techniques are need to ensure high-quality software.</a:t>
            </a:r>
          </a:p>
          <a:p>
            <a:endParaRPr lang="en-US" dirty="0"/>
          </a:p>
          <a:p>
            <a:r>
              <a:rPr lang="en-US" dirty="0"/>
              <a:t>Configuration management: Modern collaboratively developed software has many versions and dependencies with their own versions – how on earth to do you manage it all? For example, a common scenario is a new developer trying to do work on an existing project and finding that they are unable to make the project work. Configuration management tools and technologies must be used and mastered!</a:t>
            </a:r>
          </a:p>
          <a:p>
            <a:endParaRPr lang="en-US" dirty="0"/>
          </a:p>
          <a:p>
            <a:r>
              <a:rPr lang="en-US" dirty="0"/>
              <a:t>Project management: How do you plan and estimate work when there are many developers and many, many, many features to implement? Project management tools, methods, and procedures must be used and mastered!</a:t>
            </a:r>
          </a:p>
          <a:p>
            <a:endParaRPr lang="en-US" dirty="0"/>
          </a:p>
          <a:p>
            <a:r>
              <a:rPr lang="en-US" dirty="0"/>
              <a:t>Process: Clearly, there are many different types of tasks that must be performed for a software project – what order should you do them in to achieve the best result? An effective software engineering process must be used and mastered!</a:t>
            </a:r>
          </a:p>
          <a:p>
            <a:endParaRPr lang="en-US" dirty="0"/>
          </a:p>
          <a:p>
            <a:r>
              <a:rPr lang="en-US" dirty="0"/>
              <a:t>Security: How do you prevent your application from being exploited by malicious attackers? Security principles, procedures, and tools must be applied and mastered!</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2</a:t>
            </a:fld>
            <a:endParaRPr lang="en-US"/>
          </a:p>
        </p:txBody>
      </p:sp>
    </p:spTree>
    <p:extLst>
      <p:ext uri="{BB962C8B-B14F-4D97-AF65-F5344CB8AC3E}">
        <p14:creationId xmlns:p14="http://schemas.microsoft.com/office/powerpoint/2010/main" val="342680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Mastery of each key SE knowledge area requires...</a:t>
            </a:r>
          </a:p>
          <a:p>
            <a:endParaRPr lang="en-US" dirty="0"/>
          </a:p>
          <a:p>
            <a:r>
              <a:rPr lang="en-US" dirty="0"/>
              <a:t>Knowledge and Skills!</a:t>
            </a:r>
          </a:p>
          <a:p>
            <a:endParaRPr lang="en-US" dirty="0"/>
          </a:p>
          <a:p>
            <a:r>
              <a:rPr lang="en-US" dirty="0"/>
              <a:t>What you need to be successful.</a:t>
            </a:r>
          </a:p>
          <a:p>
            <a:r>
              <a:rPr lang="en-US" dirty="0"/>
              <a:t>What employers look for.</a:t>
            </a:r>
          </a:p>
          <a:p>
            <a:r>
              <a:rPr lang="en-US" dirty="0"/>
              <a:t>What courses aim to help you gain.</a:t>
            </a:r>
          </a:p>
          <a:p>
            <a:endParaRPr lang="en-US" dirty="0"/>
          </a:p>
          <a:p>
            <a:r>
              <a:rPr lang="en-US" dirty="0"/>
              <a:t>Knowledge:</a:t>
            </a:r>
          </a:p>
          <a:p>
            <a:r>
              <a:rPr lang="en-US" dirty="0"/>
              <a:t>Facts and definitions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You know what a sowing machine is. You can name its parts. You can describe its function.</a:t>
            </a:r>
          </a:p>
          <a:p>
            <a:r>
              <a:rPr lang="en-US" dirty="0"/>
              <a:t>Learnable by rote memorization.</a:t>
            </a:r>
          </a:p>
          <a:p>
            <a:endParaRPr lang="en-US" dirty="0"/>
          </a:p>
          <a:p>
            <a:r>
              <a:rPr lang="en-US" dirty="0"/>
              <a:t>Skills:</a:t>
            </a:r>
          </a:p>
          <a:p>
            <a:r>
              <a:rPr lang="en-US" dirty="0"/>
              <a:t>Things you can do proficiently. Tasks you are able to perform. Problems you are able to solve. Applied knowledge.</a:t>
            </a:r>
          </a:p>
          <a:p>
            <a:r>
              <a:rPr lang="en-US" dirty="0"/>
              <a:t>Example: You can use a sowing machine proficiently to make things.</a:t>
            </a:r>
          </a:p>
          <a:p>
            <a:r>
              <a:rPr lang="en-US" dirty="0"/>
              <a:t>Learnable by expert walkthroughs (e.g., worked examples) and repeated practice (e.g., drills).</a:t>
            </a:r>
          </a:p>
          <a:p>
            <a:endParaRPr lang="en-US" dirty="0"/>
          </a:p>
          <a:p>
            <a:r>
              <a:rPr lang="en-US" dirty="0"/>
              <a:t>Skills are particularly difficult to master, and as such, are particularly valued and critical for success – thus, they are a focus of this course!</a:t>
            </a:r>
          </a:p>
          <a:p>
            <a:endParaRPr lang="en-US" dirty="0"/>
          </a:p>
          <a:p>
            <a:r>
              <a:rPr lang="en-US" dirty="0"/>
              <a:t>-----</a:t>
            </a:r>
          </a:p>
          <a:p>
            <a:endParaRPr lang="en-US" dirty="0"/>
          </a:p>
          <a:p>
            <a:r>
              <a:rPr lang="en-US" dirty="0"/>
              <a:t>See also...</a:t>
            </a:r>
          </a:p>
          <a:p>
            <a:endParaRPr lang="en-US" dirty="0"/>
          </a:p>
          <a:p>
            <a:r>
              <a:rPr lang="en-US" dirty="0"/>
              <a:t>Abilities:</a:t>
            </a:r>
          </a:p>
          <a:p>
            <a:r>
              <a:rPr lang="en-US" dirty="0"/>
              <a:t>The extent to which you are able to do things.</a:t>
            </a:r>
          </a:p>
          <a:p>
            <a:r>
              <a:rPr lang="en-US" dirty="0"/>
              <a:t>Example: You can bench press 300 lbs.</a:t>
            </a:r>
          </a:p>
          <a:p>
            <a:r>
              <a:rPr lang="en-US" dirty="0"/>
              <a:t>Combination of innate abilities and extent of practice.</a:t>
            </a:r>
          </a:p>
          <a:p>
            <a:endParaRPr lang="en-US" dirty="0"/>
          </a:p>
          <a:p>
            <a:r>
              <a:rPr lang="en-US" dirty="0"/>
              <a:t>And also...</a:t>
            </a:r>
          </a:p>
          <a:p>
            <a:endParaRPr lang="en-US" dirty="0"/>
          </a:p>
          <a:p>
            <a:r>
              <a:rPr lang="en-US" dirty="0"/>
              <a:t>Dispositions</a:t>
            </a:r>
          </a:p>
          <a:p>
            <a:r>
              <a:rPr lang="en-US" dirty="0"/>
              <a:t>https://</a:t>
            </a:r>
            <a:r>
              <a:rPr lang="en-US" dirty="0" err="1"/>
              <a:t>journals.sagepub.com</a:t>
            </a:r>
            <a:r>
              <a:rPr lang="en-US" dirty="0"/>
              <a:t>/</a:t>
            </a:r>
            <a:r>
              <a:rPr lang="en-US" dirty="0" err="1"/>
              <a:t>doi</a:t>
            </a:r>
            <a:r>
              <a:rPr lang="en-US" dirty="0"/>
              <a:t>/pdf/10.1177/0022487107308419</a:t>
            </a:r>
          </a:p>
          <a:p>
            <a:endParaRPr lang="en-US" dirty="0"/>
          </a:p>
          <a:p>
            <a:r>
              <a:rPr lang="en-US" dirty="0"/>
              <a:t>Other references:</a:t>
            </a:r>
          </a:p>
          <a:p>
            <a:endParaRPr lang="en-US" dirty="0"/>
          </a:p>
          <a:p>
            <a:r>
              <a:rPr lang="en-US" dirty="0"/>
              <a:t>Wikipedia:</a:t>
            </a:r>
          </a:p>
          <a:p>
            <a:r>
              <a:rPr lang="en-US" dirty="0"/>
              <a:t>The below definitions are defined by the U.S. Office of Personnel Management:</a:t>
            </a:r>
          </a:p>
          <a:p>
            <a:r>
              <a:rPr lang="en-US" dirty="0"/>
              <a:t>Knowledge, Skills, and Abilities (KSAs) – The attributes required to perform a job and are generally demonstrated through qualifying service, education, or training.</a:t>
            </a:r>
          </a:p>
          <a:p>
            <a:r>
              <a:rPr lang="en-US" dirty="0"/>
              <a:t>Knowledge – Is a body of information (factual or procedural knowledge) required for performance of a function.</a:t>
            </a:r>
          </a:p>
          <a:p>
            <a:r>
              <a:rPr lang="en-US" dirty="0"/>
              <a:t>Skill – Is proficiency (direct application of knowledge) to perform a particular task or a learned psychomotor act.</a:t>
            </a:r>
          </a:p>
          <a:p>
            <a:r>
              <a:rPr lang="en-US" dirty="0"/>
              <a:t>Ability – Is the enduring capability to perform an observable behavior or competent performance that results in an observable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en.wikipedia.org</a:t>
            </a:r>
            <a:r>
              <a:rPr lang="en-US" dirty="0"/>
              <a:t>/wiki/Knowledge,_Skills,_</a:t>
            </a:r>
            <a:r>
              <a:rPr lang="en-US" dirty="0" err="1"/>
              <a:t>and_Abilities</a:t>
            </a:r>
            <a:r>
              <a:rPr lang="en-US" dirty="0"/>
              <a: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3</a:t>
            </a:fld>
            <a:endParaRPr lang="en-US"/>
          </a:p>
        </p:txBody>
      </p:sp>
    </p:spTree>
    <p:extLst>
      <p:ext uri="{BB962C8B-B14F-4D97-AF65-F5344CB8AC3E}">
        <p14:creationId xmlns:p14="http://schemas.microsoft.com/office/powerpoint/2010/main" val="255667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modern full-stack collaborative software development skills will be our focus.</a:t>
            </a:r>
          </a:p>
          <a:p>
            <a:endParaRPr lang="en-US" dirty="0"/>
          </a:p>
          <a:p>
            <a:r>
              <a:rPr lang="en-US" dirty="0"/>
              <a:t>Full-stack: Building modern, interesting software requires effectively integrating many reusable components and using complex frameworks, toolkits, and APIs. These go beyond just writing a program from scratch in a single programming language, but rather, involve a host of different languages and technologies.</a:t>
            </a:r>
          </a:p>
          <a:p>
            <a:endParaRPr lang="en-US" dirty="0"/>
          </a:p>
          <a:p>
            <a:r>
              <a:rPr lang="en-US" dirty="0"/>
              <a:t>Collaborative: Building such complex software collaboratively is also difficult, requiring its own set of skills. For examples, the use of version control systems, like Git, has become ubiquitous in modern software development.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4</a:t>
            </a:fld>
            <a:endParaRPr lang="en-US"/>
          </a:p>
        </p:txBody>
      </p:sp>
    </p:spTree>
    <p:extLst>
      <p:ext uri="{BB962C8B-B14F-4D97-AF65-F5344CB8AC3E}">
        <p14:creationId xmlns:p14="http://schemas.microsoft.com/office/powerpoint/2010/main" val="7178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practice these skills, we will need to focus on a particular application domain and on particular technologies.</a:t>
            </a:r>
          </a:p>
          <a:p>
            <a:endParaRPr lang="en-US" dirty="0"/>
          </a:p>
          <a:p>
            <a:r>
              <a:rPr lang="en-US" dirty="0"/>
              <a:t>In this course, we will develop web applications. These are arguably the most common kinds of applications out there (e.g., versus mobile and desktop applications), and learning to develop web applications is a very valuable and marketable skill for students to have.</a:t>
            </a:r>
          </a:p>
          <a:p>
            <a:endParaRPr lang="en-US" dirty="0"/>
          </a:p>
          <a:p>
            <a:r>
              <a:rPr lang="en-US" dirty="0"/>
              <a:t>We will all use the exact same set of tools and technologies in this course so that we can all discuss and learn about them together.</a:t>
            </a:r>
          </a:p>
          <a:p>
            <a:endParaRPr lang="en-US" dirty="0"/>
          </a:p>
          <a:p>
            <a:r>
              <a:rPr lang="en-US" dirty="0"/>
              <a:t>One of the main technologies to be used is the Ruby on Rails web development framework and toolkit. It is a modern, highly influential web development framework that I have found works particularly well for student team projects.</a:t>
            </a:r>
          </a:p>
          <a:p>
            <a:endParaRPr lang="en-US" dirty="0"/>
          </a:p>
          <a:p>
            <a:r>
              <a:rPr lang="en-US" dirty="0"/>
              <a:t>In addition to Rails, we will all use some other technologies and tools as well, including PostgreSQL.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5</a:t>
            </a:fld>
            <a:endParaRPr lang="en-US"/>
          </a:p>
        </p:txBody>
      </p:sp>
    </p:spTree>
    <p:extLst>
      <p:ext uri="{BB962C8B-B14F-4D97-AF65-F5344CB8AC3E}">
        <p14:creationId xmlns:p14="http://schemas.microsoft.com/office/powerpoint/2010/main" val="357922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will provide actual instruction and resources to help you master these technologies!</a:t>
            </a:r>
          </a:p>
          <a:p>
            <a:endParaRPr lang="en-US" dirty="0"/>
          </a:p>
          <a:p>
            <a:r>
              <a:rPr lang="en-US" dirty="0"/>
              <a:t>I am aware that it is common in CS courses, when it comes to specific languages and tools, for instructors to simply tell students that they must use the technologies, but to leave it entirely up to the students to learn them – not so in this course!</a:t>
            </a:r>
          </a:p>
          <a:p>
            <a:endParaRPr lang="en-US" dirty="0"/>
          </a:p>
          <a:p>
            <a:r>
              <a:rPr lang="en-US" dirty="0"/>
              <a:t>In particular, we will have an extensive set of demos.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throughout the course, you are strongly encouraged to seek help via our Discord server. In our experience, students often wait too long to seek help and generally underutilize it – we want to help you!</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6</a:t>
            </a:fld>
            <a:endParaRPr lang="en-US"/>
          </a:p>
        </p:txBody>
      </p:sp>
    </p:spTree>
    <p:extLst>
      <p:ext uri="{BB962C8B-B14F-4D97-AF65-F5344CB8AC3E}">
        <p14:creationId xmlns:p14="http://schemas.microsoft.com/office/powerpoint/2010/main" val="103391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You will not only be evaluated/graded on the products (code) you produce in this course but also on your </a:t>
            </a:r>
            <a:r>
              <a:rPr lang="en-US" u="sng" dirty="0"/>
              <a:t>performance</a:t>
            </a:r>
            <a:r>
              <a:rPr lang="en-US" u="none" dirty="0"/>
              <a:t> on tasks in this course.</a:t>
            </a:r>
          </a:p>
          <a:p>
            <a:endParaRPr lang="en-US" u="none" dirty="0"/>
          </a:p>
          <a:p>
            <a:r>
              <a:rPr lang="en-US" u="none" dirty="0"/>
              <a:t>That is, it is not enough to be able to produce things, but you must be able to produce them quickly and efficiently.</a:t>
            </a:r>
          </a:p>
          <a:p>
            <a:endParaRPr lang="en-US" u="none" dirty="0"/>
          </a:p>
          <a:p>
            <a:r>
              <a:rPr lang="en-US" u="none" dirty="0"/>
              <a:t>To that end, there will be a number of skills assignments that ask you to demonstrate that you have sufficiently mastered the required skills.</a:t>
            </a:r>
          </a:p>
          <a:p>
            <a:endParaRPr lang="en-US" u="none" dirty="0"/>
          </a:p>
        </p:txBody>
      </p:sp>
      <p:sp>
        <p:nvSpPr>
          <p:cNvPr id="4" name="Slide Number Placeholder 3"/>
          <p:cNvSpPr>
            <a:spLocks noGrp="1"/>
          </p:cNvSpPr>
          <p:nvPr>
            <p:ph type="sldNum" sz="quarter" idx="5"/>
          </p:nvPr>
        </p:nvSpPr>
        <p:spPr/>
        <p:txBody>
          <a:bodyPr/>
          <a:lstStyle/>
          <a:p>
            <a:fld id="{98465002-91E6-1648-8AB6-0CD34481FF86}" type="slidenum">
              <a:rPr lang="en-US" smtClean="0"/>
              <a:t>7</a:t>
            </a:fld>
            <a:endParaRPr lang="en-US"/>
          </a:p>
        </p:txBody>
      </p:sp>
    </p:spTree>
    <p:extLst>
      <p:ext uri="{BB962C8B-B14F-4D97-AF65-F5344CB8AC3E}">
        <p14:creationId xmlns:p14="http://schemas.microsoft.com/office/powerpoint/2010/main" val="111344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master skills and exhibit expert performance, you MUST practice, practice, practice.</a:t>
            </a:r>
          </a:p>
          <a:p>
            <a:endParaRPr lang="en-US" dirty="0"/>
          </a:p>
          <a:p>
            <a:r>
              <a:rPr lang="en-US" dirty="0"/>
              <a:t>That means performing tasks multiple times (not just once).</a:t>
            </a:r>
          </a:p>
          <a:p>
            <a:endParaRPr lang="en-US" dirty="0"/>
          </a:p>
          <a:p>
            <a:r>
              <a:rPr lang="en-US" dirty="0"/>
              <a:t>To that end, I will do my best to provide you with lots of tasks to perform.</a:t>
            </a:r>
          </a:p>
          <a:p>
            <a:endParaRPr lang="en-US" dirty="0"/>
          </a:p>
          <a:p>
            <a:r>
              <a:rPr lang="en-US" dirty="0"/>
              <a:t>Plan to spend at least 6-9 hours per week working outside of class in order to get this practice.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8</a:t>
            </a:fld>
            <a:endParaRPr lang="en-US"/>
          </a:p>
        </p:txBody>
      </p:sp>
    </p:spTree>
    <p:extLst>
      <p:ext uri="{BB962C8B-B14F-4D97-AF65-F5344CB8AC3E}">
        <p14:creationId xmlns:p14="http://schemas.microsoft.com/office/powerpoint/2010/main" val="1398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practice, make sure you thoroughly understand how things actually work.</a:t>
            </a:r>
          </a:p>
          <a:p>
            <a:endParaRPr lang="en-US" dirty="0"/>
          </a:p>
          <a:p>
            <a:r>
              <a:rPr lang="en-US" dirty="0"/>
              <a:t>For example, the demos provide lots of step-by-step instructions along with accompanying explanations and details.</a:t>
            </a:r>
          </a:p>
          <a:p>
            <a:endParaRPr lang="en-US" dirty="0"/>
          </a:p>
          <a:p>
            <a:r>
              <a:rPr lang="en-US" dirty="0"/>
              <a:t>It is easy for students to over-focus on the steps and to miss the bigger picture.</a:t>
            </a:r>
          </a:p>
          <a:p>
            <a:endParaRPr lang="en-US" dirty="0"/>
          </a:p>
          <a:p>
            <a:r>
              <a:rPr lang="en-US" dirty="0"/>
              <a:t>This tendency is a key reason that we care about student performance as well as products produced.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Rote memorization and blind performance of steps won't cut it.</a:t>
            </a:r>
          </a:p>
          <a:p>
            <a:endParaRPr lang="en-US" dirty="0"/>
          </a:p>
          <a:p>
            <a:r>
              <a:rPr lang="en-US" dirty="0"/>
              <a:t>To perform tasks expertly, you will need to actually understand what you’re doing and how things works.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9</a:t>
            </a:fld>
            <a:endParaRPr lang="en-US"/>
          </a:p>
        </p:txBody>
      </p:sp>
    </p:spTree>
    <p:extLst>
      <p:ext uri="{BB962C8B-B14F-4D97-AF65-F5344CB8AC3E}">
        <p14:creationId xmlns:p14="http://schemas.microsoft.com/office/powerpoint/2010/main" val="409773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456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17436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853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93269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FD6C8-9CF1-F542-886C-C1810CACC54F}" type="datetimeFigureOut">
              <a:rPr lang="en-US" smtClean="0"/>
              <a:t>1/17/23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6813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FD6C8-9CF1-F542-886C-C1810CACC54F}" type="datetimeFigureOut">
              <a:rPr lang="en-US" smtClean="0"/>
              <a:t>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61796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FD6C8-9CF1-F542-886C-C1810CACC54F}" type="datetimeFigureOut">
              <a:rPr lang="en-US" smtClean="0"/>
              <a:t>1/17/23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37600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FD6C8-9CF1-F542-886C-C1810CACC54F}" type="datetimeFigureOut">
              <a:rPr lang="en-US" smtClean="0"/>
              <a:t>1/17/23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6509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FD6C8-9CF1-F542-886C-C1810CACC54F}" type="datetimeFigureOut">
              <a:rPr lang="en-US" smtClean="0"/>
              <a:t>1/17/23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52707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5923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1/17/23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4385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CA19E-57C3-1845-AA02-0ABA412AC383}"/>
              </a:ext>
            </a:extLst>
          </p:cNvPr>
          <p:cNvPicPr>
            <a:picLocks noChangeAspect="1"/>
          </p:cNvPicPr>
          <p:nvPr userDrawn="1"/>
        </p:nvPicPr>
        <p:blipFill rotWithShape="1">
          <a:blip r:embed="rId13">
            <a:alphaModFix amt="50000"/>
            <a:extLst>
              <a:ext uri="{BEBA8EAE-BF5A-486C-A8C5-ECC9F3942E4B}">
                <a14:imgProps xmlns:a14="http://schemas.microsoft.com/office/drawing/2010/main">
                  <a14:imgLayer r:embed="rId14">
                    <a14:imgEffect>
                      <a14:sharpenSoften amount="-28000"/>
                    </a14:imgEffect>
                  </a14:imgLayer>
                </a14:imgProps>
              </a:ext>
            </a:extLst>
          </a:blip>
          <a:srcRect l="17603"/>
          <a:stretch/>
        </p:blipFill>
        <p:spPr>
          <a:xfrm>
            <a:off x="0" y="0"/>
            <a:ext cx="848444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FD6C8-9CF1-F542-886C-C1810CACC54F}" type="datetimeFigureOut">
              <a:rPr lang="en-US" smtClean="0"/>
              <a:t>1/17/23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A470B-5329-514F-AC3A-5E6403FBA51C}" type="slidenum">
              <a:rPr lang="en-US" smtClean="0"/>
              <a:t>‹#›</a:t>
            </a:fld>
            <a:endParaRPr lang="en-US"/>
          </a:p>
        </p:txBody>
      </p:sp>
    </p:spTree>
    <p:extLst>
      <p:ext uri="{BB962C8B-B14F-4D97-AF65-F5344CB8AC3E}">
        <p14:creationId xmlns:p14="http://schemas.microsoft.com/office/powerpoint/2010/main" val="627158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13C29-B6DC-C546-BC77-2F0159704D0D}"/>
              </a:ext>
            </a:extLst>
          </p:cNvPr>
          <p:cNvSpPr txBox="1"/>
          <p:nvPr/>
        </p:nvSpPr>
        <p:spPr>
          <a:xfrm>
            <a:off x="614597" y="343884"/>
            <a:ext cx="11174308" cy="2800767"/>
          </a:xfrm>
          <a:prstGeom prst="rect">
            <a:avLst/>
          </a:prstGeom>
          <a:noFill/>
        </p:spPr>
        <p:txBody>
          <a:bodyPr wrap="square" rtlCol="0" anchor="ctr">
            <a:spAutoFit/>
          </a:bodyPr>
          <a:lstStyle/>
          <a:p>
            <a:pPr algn="r"/>
            <a:r>
              <a:rPr lang="en-US" sz="8800" dirty="0">
                <a:latin typeface="Impact" panose="020B0806030902050204" pitchFamily="34" charset="0"/>
              </a:rPr>
              <a:t>Foundations of</a:t>
            </a:r>
            <a:br>
              <a:rPr lang="en-US" sz="6600" dirty="0">
                <a:latin typeface="Impact" panose="020B0806030902050204" pitchFamily="34" charset="0"/>
              </a:rPr>
            </a:br>
            <a:r>
              <a:rPr lang="en-US" sz="8800" dirty="0">
                <a:latin typeface="Impact" panose="020B0806030902050204" pitchFamily="34" charset="0"/>
              </a:rPr>
              <a:t>Software Engineering</a:t>
            </a:r>
          </a:p>
        </p:txBody>
      </p:sp>
      <p:sp>
        <p:nvSpPr>
          <p:cNvPr id="4" name="TextBox 3">
            <a:extLst>
              <a:ext uri="{FF2B5EF4-FFF2-40B4-BE49-F238E27FC236}">
                <a16:creationId xmlns:a16="http://schemas.microsoft.com/office/drawing/2014/main" id="{0408D18C-C403-7F47-8615-CC1844FF0019}"/>
              </a:ext>
            </a:extLst>
          </p:cNvPr>
          <p:cNvSpPr txBox="1"/>
          <p:nvPr/>
        </p:nvSpPr>
        <p:spPr>
          <a:xfrm>
            <a:off x="5097650" y="3251283"/>
            <a:ext cx="6691255" cy="830997"/>
          </a:xfrm>
          <a:prstGeom prst="rect">
            <a:avLst/>
          </a:prstGeom>
          <a:noFill/>
        </p:spPr>
        <p:txBody>
          <a:bodyPr wrap="none" rtlCol="0" anchor="ctr">
            <a:spAutoFit/>
          </a:bodyPr>
          <a:lstStyle/>
          <a:p>
            <a:pPr algn="r"/>
            <a:r>
              <a:rPr lang="en-US" sz="4800" dirty="0">
                <a:latin typeface="Impact" panose="020B0806030902050204" pitchFamily="34" charset="0"/>
              </a:rPr>
              <a:t>COMP 7012   |   Spring 2023</a:t>
            </a:r>
          </a:p>
        </p:txBody>
      </p:sp>
      <p:sp>
        <p:nvSpPr>
          <p:cNvPr id="5" name="TextBox 4">
            <a:extLst>
              <a:ext uri="{FF2B5EF4-FFF2-40B4-BE49-F238E27FC236}">
                <a16:creationId xmlns:a16="http://schemas.microsoft.com/office/drawing/2014/main" id="{F4A90BA9-1B03-FF49-A5B0-5943EABBD565}"/>
              </a:ext>
            </a:extLst>
          </p:cNvPr>
          <p:cNvSpPr txBox="1"/>
          <p:nvPr/>
        </p:nvSpPr>
        <p:spPr>
          <a:xfrm>
            <a:off x="4743387" y="5094140"/>
            <a:ext cx="7045518" cy="830997"/>
          </a:xfrm>
          <a:prstGeom prst="rect">
            <a:avLst/>
          </a:prstGeom>
          <a:noFill/>
        </p:spPr>
        <p:txBody>
          <a:bodyPr wrap="none" rtlCol="0" anchor="ctr">
            <a:spAutoFit/>
          </a:bodyPr>
          <a:lstStyle/>
          <a:p>
            <a:pPr algn="r"/>
            <a:r>
              <a:rPr lang="en-US" sz="4800" dirty="0">
                <a:latin typeface="Impact" panose="020B0806030902050204" pitchFamily="34" charset="0"/>
              </a:rPr>
              <a:t>Dr Scott Fleming, Instructor</a:t>
            </a:r>
          </a:p>
        </p:txBody>
      </p:sp>
    </p:spTree>
    <p:extLst>
      <p:ext uri="{BB962C8B-B14F-4D97-AF65-F5344CB8AC3E}">
        <p14:creationId xmlns:p14="http://schemas.microsoft.com/office/powerpoint/2010/main" val="393103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217668" y="1982454"/>
            <a:ext cx="5756704" cy="2893100"/>
          </a:xfrm>
          <a:prstGeom prst="rect">
            <a:avLst/>
          </a:prstGeom>
          <a:noFill/>
        </p:spPr>
        <p:txBody>
          <a:bodyPr wrap="none" rtlCol="0" anchor="ctr">
            <a:spAutoFit/>
          </a:bodyPr>
          <a:lstStyle/>
          <a:p>
            <a:pPr algn="ctr"/>
            <a:r>
              <a:rPr lang="en-US" sz="6600" dirty="0">
                <a:latin typeface="Impact" panose="020B0806030902050204" pitchFamily="34" charset="0"/>
              </a:rPr>
              <a:t>A Few Words of</a:t>
            </a:r>
          </a:p>
          <a:p>
            <a:pPr algn="ctr"/>
            <a:r>
              <a:rPr lang="en-US" sz="11600" dirty="0">
                <a:latin typeface="Impact" panose="020B0806030902050204" pitchFamily="34" charset="0"/>
              </a:rPr>
              <a:t>Caution...</a:t>
            </a:r>
          </a:p>
        </p:txBody>
      </p:sp>
    </p:spTree>
    <p:extLst>
      <p:ext uri="{BB962C8B-B14F-4D97-AF65-F5344CB8AC3E}">
        <p14:creationId xmlns:p14="http://schemas.microsoft.com/office/powerpoint/2010/main" val="296789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911769" y="2105566"/>
            <a:ext cx="4368504" cy="2646878"/>
          </a:xfrm>
          <a:prstGeom prst="rect">
            <a:avLst/>
          </a:prstGeom>
          <a:noFill/>
        </p:spPr>
        <p:txBody>
          <a:bodyPr wrap="none" rtlCol="0" anchor="ctr">
            <a:spAutoFit/>
          </a:bodyPr>
          <a:lstStyle/>
          <a:p>
            <a:pPr algn="ctr"/>
            <a:r>
              <a:rPr lang="en-US" sz="6600" dirty="0">
                <a:latin typeface="Impact" panose="020B0806030902050204" pitchFamily="34" charset="0"/>
              </a:rPr>
              <a:t>Get Here</a:t>
            </a:r>
          </a:p>
          <a:p>
            <a:pPr algn="ctr"/>
            <a:r>
              <a:rPr lang="en-US" sz="10000" dirty="0">
                <a:latin typeface="Impact" panose="020B0806030902050204" pitchFamily="34" charset="0"/>
              </a:rPr>
              <a:t>On Time</a:t>
            </a:r>
          </a:p>
        </p:txBody>
      </p:sp>
    </p:spTree>
    <p:extLst>
      <p:ext uri="{BB962C8B-B14F-4D97-AF65-F5344CB8AC3E}">
        <p14:creationId xmlns:p14="http://schemas.microsoft.com/office/powerpoint/2010/main" val="114582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65514" y="1828567"/>
            <a:ext cx="6061018" cy="3200876"/>
          </a:xfrm>
          <a:prstGeom prst="rect">
            <a:avLst/>
          </a:prstGeom>
          <a:noFill/>
        </p:spPr>
        <p:txBody>
          <a:bodyPr wrap="none" rtlCol="0" anchor="ctr">
            <a:spAutoFit/>
          </a:bodyPr>
          <a:lstStyle/>
          <a:p>
            <a:pPr algn="ctr"/>
            <a:r>
              <a:rPr lang="en-US" sz="6600" dirty="0">
                <a:latin typeface="Impact" panose="020B0806030902050204" pitchFamily="34" charset="0"/>
              </a:rPr>
              <a:t>When I’m Talking</a:t>
            </a:r>
          </a:p>
          <a:p>
            <a:pPr algn="ctr"/>
            <a:r>
              <a:rPr lang="en-US" sz="13600" dirty="0">
                <a:latin typeface="Impact" panose="020B0806030902050204" pitchFamily="34" charset="0"/>
              </a:rPr>
              <a:t>Shut Up</a:t>
            </a:r>
          </a:p>
        </p:txBody>
      </p:sp>
    </p:spTree>
    <p:extLst>
      <p:ext uri="{BB962C8B-B14F-4D97-AF65-F5344CB8AC3E}">
        <p14:creationId xmlns:p14="http://schemas.microsoft.com/office/powerpoint/2010/main" val="176887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894140" y="982182"/>
            <a:ext cx="4403770" cy="4893647"/>
          </a:xfrm>
          <a:prstGeom prst="rect">
            <a:avLst/>
          </a:prstGeom>
          <a:noFill/>
        </p:spPr>
        <p:txBody>
          <a:bodyPr wrap="none" rtlCol="0" anchor="ctr">
            <a:spAutoFit/>
          </a:bodyPr>
          <a:lstStyle/>
          <a:p>
            <a:pPr algn="ctr"/>
            <a:r>
              <a:rPr lang="en-US" sz="8800" dirty="0">
                <a:latin typeface="Impact" panose="020B0806030902050204" pitchFamily="34" charset="0"/>
              </a:rPr>
              <a:t>Cheaters</a:t>
            </a:r>
          </a:p>
          <a:p>
            <a:pPr algn="ctr"/>
            <a:r>
              <a:rPr lang="en-US" sz="13600" dirty="0">
                <a:latin typeface="Impact" panose="020B0806030902050204" pitchFamily="34" charset="0"/>
              </a:rPr>
              <a:t>Never</a:t>
            </a:r>
          </a:p>
          <a:p>
            <a:pPr algn="ctr"/>
            <a:r>
              <a:rPr lang="en-US" sz="8800" dirty="0">
                <a:latin typeface="Impact" panose="020B0806030902050204" pitchFamily="34" charset="0"/>
              </a:rPr>
              <a:t>Prosper</a:t>
            </a:r>
          </a:p>
        </p:txBody>
      </p:sp>
    </p:spTree>
    <p:extLst>
      <p:ext uri="{BB962C8B-B14F-4D97-AF65-F5344CB8AC3E}">
        <p14:creationId xmlns:p14="http://schemas.microsoft.com/office/powerpoint/2010/main" val="176916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54469" y="2044008"/>
            <a:ext cx="6083076" cy="2769989"/>
          </a:xfrm>
          <a:prstGeom prst="rect">
            <a:avLst/>
          </a:prstGeom>
          <a:noFill/>
        </p:spPr>
        <p:txBody>
          <a:bodyPr wrap="none" rtlCol="0" anchor="ctr">
            <a:spAutoFit/>
          </a:bodyPr>
          <a:lstStyle/>
          <a:p>
            <a:pPr algn="ctr"/>
            <a:r>
              <a:rPr lang="en-US" sz="6600" dirty="0">
                <a:latin typeface="Impact" panose="020B0806030902050204" pitchFamily="34" charset="0"/>
              </a:rPr>
              <a:t>Broken Code is</a:t>
            </a:r>
          </a:p>
          <a:p>
            <a:pPr algn="ctr"/>
            <a:r>
              <a:rPr lang="en-US" sz="10800" dirty="0">
                <a:latin typeface="Impact" panose="020B0806030902050204" pitchFamily="34" charset="0"/>
              </a:rPr>
              <a:t>Worthless</a:t>
            </a:r>
          </a:p>
        </p:txBody>
      </p:sp>
    </p:spTree>
    <p:extLst>
      <p:ext uri="{BB962C8B-B14F-4D97-AF65-F5344CB8AC3E}">
        <p14:creationId xmlns:p14="http://schemas.microsoft.com/office/powerpoint/2010/main" val="1069267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767499" y="1597734"/>
            <a:ext cx="4657044" cy="3662541"/>
          </a:xfrm>
          <a:prstGeom prst="rect">
            <a:avLst/>
          </a:prstGeom>
          <a:noFill/>
        </p:spPr>
        <p:txBody>
          <a:bodyPr wrap="none" rtlCol="0" anchor="ctr">
            <a:spAutoFit/>
          </a:bodyPr>
          <a:lstStyle/>
          <a:p>
            <a:pPr algn="ctr"/>
            <a:r>
              <a:rPr lang="en-US" sz="6600" dirty="0">
                <a:latin typeface="Impact" panose="020B0806030902050204" pitchFamily="34" charset="0"/>
              </a:rPr>
              <a:t>Read the</a:t>
            </a:r>
          </a:p>
          <a:p>
            <a:pPr algn="ctr"/>
            <a:r>
              <a:rPr lang="en-US" sz="10000" dirty="0">
                <a:latin typeface="Impact" panose="020B0806030902050204" pitchFamily="34" charset="0"/>
              </a:rPr>
              <a:t>@#$%&amp;!</a:t>
            </a:r>
          </a:p>
          <a:p>
            <a:pPr algn="ctr"/>
            <a:r>
              <a:rPr lang="en-US" sz="6600" dirty="0">
                <a:latin typeface="Impact" panose="020B0806030902050204" pitchFamily="34" charset="0"/>
              </a:rPr>
              <a:t>Instructions</a:t>
            </a:r>
          </a:p>
        </p:txBody>
      </p:sp>
    </p:spTree>
    <p:extLst>
      <p:ext uri="{BB962C8B-B14F-4D97-AF65-F5344CB8AC3E}">
        <p14:creationId xmlns:p14="http://schemas.microsoft.com/office/powerpoint/2010/main" val="168682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53211" y="1828566"/>
            <a:ext cx="3685624" cy="3200876"/>
          </a:xfrm>
          <a:prstGeom prst="rect">
            <a:avLst/>
          </a:prstGeom>
          <a:noFill/>
        </p:spPr>
        <p:txBody>
          <a:bodyPr wrap="none" rtlCol="0" anchor="ctr">
            <a:spAutoFit/>
          </a:bodyPr>
          <a:lstStyle/>
          <a:p>
            <a:pPr algn="ctr"/>
            <a:r>
              <a:rPr lang="en-US" sz="13600" dirty="0">
                <a:latin typeface="Impact" panose="020B0806030902050204" pitchFamily="34" charset="0"/>
              </a:rPr>
              <a:t>Ask</a:t>
            </a:r>
          </a:p>
          <a:p>
            <a:pPr algn="ctr"/>
            <a:r>
              <a:rPr lang="en-US" sz="6600" dirty="0">
                <a:latin typeface="Impact" panose="020B0806030902050204" pitchFamily="34" charset="0"/>
              </a:rPr>
              <a:t>Questions</a:t>
            </a:r>
          </a:p>
        </p:txBody>
      </p:sp>
    </p:spTree>
    <p:extLst>
      <p:ext uri="{BB962C8B-B14F-4D97-AF65-F5344CB8AC3E}">
        <p14:creationId xmlns:p14="http://schemas.microsoft.com/office/powerpoint/2010/main" val="264542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229166" y="1982454"/>
            <a:ext cx="7733719" cy="2893100"/>
          </a:xfrm>
          <a:prstGeom prst="rect">
            <a:avLst/>
          </a:prstGeom>
          <a:noFill/>
        </p:spPr>
        <p:txBody>
          <a:bodyPr wrap="none" rtlCol="0" anchor="ctr">
            <a:spAutoFit/>
          </a:bodyPr>
          <a:lstStyle/>
          <a:p>
            <a:pPr algn="ctr"/>
            <a:r>
              <a:rPr lang="en-US" sz="6600" dirty="0">
                <a:latin typeface="Impact" panose="020B0806030902050204" pitchFamily="34" charset="0"/>
              </a:rPr>
              <a:t>Work Hard &amp;</a:t>
            </a:r>
          </a:p>
          <a:p>
            <a:pPr algn="ctr"/>
            <a:r>
              <a:rPr lang="en-US" sz="11600" dirty="0">
                <a:latin typeface="Impact" panose="020B0806030902050204" pitchFamily="34" charset="0"/>
              </a:rPr>
              <a:t>Do Your Best</a:t>
            </a:r>
          </a:p>
        </p:txBody>
      </p:sp>
    </p:spTree>
    <p:extLst>
      <p:ext uri="{BB962C8B-B14F-4D97-AF65-F5344CB8AC3E}">
        <p14:creationId xmlns:p14="http://schemas.microsoft.com/office/powerpoint/2010/main" val="1612186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03667" y="1474623"/>
            <a:ext cx="3784690" cy="3908762"/>
          </a:xfrm>
          <a:prstGeom prst="rect">
            <a:avLst/>
          </a:prstGeom>
          <a:noFill/>
        </p:spPr>
        <p:txBody>
          <a:bodyPr wrap="none" rtlCol="0" anchor="ctr">
            <a:spAutoFit/>
          </a:bodyPr>
          <a:lstStyle/>
          <a:p>
            <a:pPr algn="ctr"/>
            <a:r>
              <a:rPr lang="en-US" sz="6600" dirty="0">
                <a:latin typeface="Impact" panose="020B0806030902050204" pitchFamily="34" charset="0"/>
              </a:rPr>
              <a:t>Have a</a:t>
            </a:r>
          </a:p>
          <a:p>
            <a:pPr algn="ctr"/>
            <a:r>
              <a:rPr lang="en-US" sz="11600" dirty="0">
                <a:latin typeface="Impact" panose="020B0806030902050204" pitchFamily="34" charset="0"/>
              </a:rPr>
              <a:t>GREAT</a:t>
            </a:r>
          </a:p>
          <a:p>
            <a:pPr algn="ctr"/>
            <a:r>
              <a:rPr lang="en-US" sz="6600" dirty="0">
                <a:latin typeface="Impact" panose="020B0806030902050204" pitchFamily="34" charset="0"/>
              </a:rPr>
              <a:t>Semester!</a:t>
            </a:r>
          </a:p>
        </p:txBody>
      </p:sp>
    </p:spTree>
    <p:extLst>
      <p:ext uri="{BB962C8B-B14F-4D97-AF65-F5344CB8AC3E}">
        <p14:creationId xmlns:p14="http://schemas.microsoft.com/office/powerpoint/2010/main" val="270157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4092" y="876044"/>
            <a:ext cx="4657044"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Requirements</a:t>
            </a:r>
          </a:p>
          <a:p>
            <a:pPr algn="ctr">
              <a:spcAft>
                <a:spcPts val="3600"/>
              </a:spcAft>
            </a:pPr>
            <a:r>
              <a:rPr lang="en-US" sz="6000" dirty="0">
                <a:latin typeface="Impact" panose="020B0806030902050204" pitchFamily="34" charset="0"/>
              </a:rPr>
              <a:t>Design</a:t>
            </a:r>
          </a:p>
          <a:p>
            <a:pPr algn="ctr">
              <a:spcAft>
                <a:spcPts val="3600"/>
              </a:spcAft>
            </a:pPr>
            <a:r>
              <a:rPr lang="en-US" sz="6000" dirty="0">
                <a:latin typeface="Impact" panose="020B0806030902050204" pitchFamily="34" charset="0"/>
              </a:rPr>
              <a:t>Construction</a:t>
            </a:r>
          </a:p>
          <a:p>
            <a:pPr algn="ctr">
              <a:spcAft>
                <a:spcPts val="3600"/>
              </a:spcAft>
            </a:pPr>
            <a:r>
              <a:rPr lang="en-US" sz="6000" dirty="0">
                <a:latin typeface="Impact" panose="020B0806030902050204" pitchFamily="34" charset="0"/>
              </a:rPr>
              <a:t>Testing</a:t>
            </a:r>
          </a:p>
        </p:txBody>
      </p:sp>
      <p:sp>
        <p:nvSpPr>
          <p:cNvPr id="3" name="TextBox 2">
            <a:extLst>
              <a:ext uri="{FF2B5EF4-FFF2-40B4-BE49-F238E27FC236}">
                <a16:creationId xmlns:a16="http://schemas.microsoft.com/office/drawing/2014/main" id="{7B33D842-6D4E-3C40-A9BE-F6EF0EA75EA1}"/>
              </a:ext>
            </a:extLst>
          </p:cNvPr>
          <p:cNvSpPr txBox="1"/>
          <p:nvPr/>
        </p:nvSpPr>
        <p:spPr>
          <a:xfrm>
            <a:off x="5487868" y="876044"/>
            <a:ext cx="6457216"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Configuration Mgmt</a:t>
            </a:r>
          </a:p>
          <a:p>
            <a:pPr algn="ctr">
              <a:spcAft>
                <a:spcPts val="3600"/>
              </a:spcAft>
            </a:pPr>
            <a:r>
              <a:rPr lang="en-US" sz="6000" dirty="0">
                <a:latin typeface="Impact" panose="020B0806030902050204" pitchFamily="34" charset="0"/>
              </a:rPr>
              <a:t>Project Mgmt</a:t>
            </a:r>
          </a:p>
          <a:p>
            <a:pPr algn="ctr">
              <a:spcAft>
                <a:spcPts val="3600"/>
              </a:spcAft>
            </a:pPr>
            <a:r>
              <a:rPr lang="en-US" sz="6000" dirty="0">
                <a:latin typeface="Impact" panose="020B0806030902050204" pitchFamily="34" charset="0"/>
              </a:rPr>
              <a:t>Process</a:t>
            </a:r>
          </a:p>
          <a:p>
            <a:pPr algn="ctr">
              <a:spcAft>
                <a:spcPts val="3600"/>
              </a:spcAft>
            </a:pPr>
            <a:r>
              <a:rPr lang="en-US" sz="6000" dirty="0">
                <a:latin typeface="Impact" panose="020B0806030902050204" pitchFamily="34" charset="0"/>
              </a:rPr>
              <a:t>Security</a:t>
            </a:r>
          </a:p>
        </p:txBody>
      </p:sp>
    </p:spTree>
    <p:extLst>
      <p:ext uri="{BB962C8B-B14F-4D97-AF65-F5344CB8AC3E}">
        <p14:creationId xmlns:p14="http://schemas.microsoft.com/office/powerpoint/2010/main" val="37484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008730" y="1320732"/>
            <a:ext cx="4174541" cy="4216539"/>
          </a:xfrm>
          <a:prstGeom prst="rect">
            <a:avLst/>
          </a:prstGeom>
          <a:noFill/>
        </p:spPr>
        <p:txBody>
          <a:bodyPr wrap="none" rtlCol="0" anchor="ctr">
            <a:spAutoFit/>
          </a:bodyPr>
          <a:lstStyle/>
          <a:p>
            <a:pPr algn="ctr"/>
            <a:r>
              <a:rPr lang="en-US" sz="6600" dirty="0">
                <a:latin typeface="Impact" panose="020B0806030902050204" pitchFamily="34" charset="0"/>
              </a:rPr>
              <a:t>Knowledge</a:t>
            </a:r>
          </a:p>
          <a:p>
            <a:pPr algn="ctr"/>
            <a:r>
              <a:rPr lang="en-US" sz="6600" dirty="0">
                <a:latin typeface="Impact" panose="020B0806030902050204" pitchFamily="34" charset="0"/>
              </a:rPr>
              <a:t>+</a:t>
            </a:r>
          </a:p>
          <a:p>
            <a:pPr algn="ctr"/>
            <a:r>
              <a:rPr lang="en-US" sz="13600" dirty="0">
                <a:latin typeface="Impact" panose="020B0806030902050204" pitchFamily="34" charset="0"/>
              </a:rPr>
              <a:t>Skills</a:t>
            </a:r>
          </a:p>
        </p:txBody>
      </p:sp>
    </p:spTree>
    <p:extLst>
      <p:ext uri="{BB962C8B-B14F-4D97-AF65-F5344CB8AC3E}">
        <p14:creationId xmlns:p14="http://schemas.microsoft.com/office/powerpoint/2010/main" val="180552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77816" y="1351510"/>
            <a:ext cx="6436377" cy="4154984"/>
          </a:xfrm>
          <a:prstGeom prst="rect">
            <a:avLst/>
          </a:prstGeom>
          <a:noFill/>
        </p:spPr>
        <p:txBody>
          <a:bodyPr wrap="none" rtlCol="0" anchor="ctr">
            <a:spAutoFit/>
          </a:bodyPr>
          <a:lstStyle/>
          <a:p>
            <a:pPr algn="ctr"/>
            <a:r>
              <a:rPr lang="en-US" sz="8800" dirty="0">
                <a:latin typeface="Impact" panose="020B0806030902050204" pitchFamily="34" charset="0"/>
              </a:rPr>
              <a:t>Full-Stack</a:t>
            </a:r>
          </a:p>
          <a:p>
            <a:pPr algn="ctr"/>
            <a:r>
              <a:rPr lang="en-US" sz="8800" dirty="0">
                <a:latin typeface="Impact" panose="020B0806030902050204" pitchFamily="34" charset="0"/>
              </a:rPr>
              <a:t>Collaborative</a:t>
            </a:r>
          </a:p>
          <a:p>
            <a:pPr algn="ctr"/>
            <a:r>
              <a:rPr lang="en-US" sz="8800" dirty="0">
                <a:latin typeface="Impact" panose="020B0806030902050204" pitchFamily="34" charset="0"/>
              </a:rPr>
              <a:t>Development</a:t>
            </a:r>
          </a:p>
        </p:txBody>
      </p:sp>
    </p:spTree>
    <p:extLst>
      <p:ext uri="{BB962C8B-B14F-4D97-AF65-F5344CB8AC3E}">
        <p14:creationId xmlns:p14="http://schemas.microsoft.com/office/powerpoint/2010/main" val="42882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1019141" y="2044008"/>
            <a:ext cx="10153741" cy="2769989"/>
          </a:xfrm>
          <a:prstGeom prst="rect">
            <a:avLst/>
          </a:prstGeom>
          <a:noFill/>
        </p:spPr>
        <p:txBody>
          <a:bodyPr wrap="none" rtlCol="0" anchor="ctr">
            <a:spAutoFit/>
          </a:bodyPr>
          <a:lstStyle/>
          <a:p>
            <a:pPr algn="ctr"/>
            <a:r>
              <a:rPr lang="en-US" sz="6600" dirty="0">
                <a:latin typeface="Impact" panose="020B0806030902050204" pitchFamily="34" charset="0"/>
              </a:rPr>
              <a:t>Ruby on Rails + PostgreSQL</a:t>
            </a:r>
          </a:p>
          <a:p>
            <a:pPr algn="ctr"/>
            <a:r>
              <a:rPr lang="en-US" sz="10800" dirty="0">
                <a:latin typeface="Impact" panose="020B0806030902050204" pitchFamily="34" charset="0"/>
              </a:rPr>
              <a:t>Web Applications</a:t>
            </a:r>
          </a:p>
        </p:txBody>
      </p:sp>
    </p:spTree>
    <p:extLst>
      <p:ext uri="{BB962C8B-B14F-4D97-AF65-F5344CB8AC3E}">
        <p14:creationId xmlns:p14="http://schemas.microsoft.com/office/powerpoint/2010/main" val="251504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36146" y="705181"/>
            <a:ext cx="6519734" cy="5447645"/>
          </a:xfrm>
          <a:prstGeom prst="rect">
            <a:avLst/>
          </a:prstGeom>
          <a:noFill/>
        </p:spPr>
        <p:txBody>
          <a:bodyPr wrap="none" rtlCol="0" anchor="ctr">
            <a:spAutoFit/>
          </a:bodyPr>
          <a:lstStyle/>
          <a:p>
            <a:pPr algn="ctr"/>
            <a:r>
              <a:rPr lang="en-US" sz="6600" dirty="0">
                <a:latin typeface="Impact" panose="020B0806030902050204" pitchFamily="34" charset="0"/>
              </a:rPr>
              <a:t>Actual</a:t>
            </a:r>
          </a:p>
          <a:p>
            <a:pPr algn="ctr"/>
            <a:r>
              <a:rPr lang="en-US" sz="10800" dirty="0">
                <a:latin typeface="Impact" panose="020B0806030902050204" pitchFamily="34" charset="0"/>
              </a:rPr>
              <a:t>Instruction</a:t>
            </a:r>
          </a:p>
          <a:p>
            <a:pPr algn="ctr"/>
            <a:r>
              <a:rPr lang="en-US" sz="6600" dirty="0">
                <a:latin typeface="Impact" panose="020B0806030902050204" pitchFamily="34" charset="0"/>
              </a:rPr>
              <a:t>&amp;</a:t>
            </a:r>
          </a:p>
          <a:p>
            <a:pPr algn="ctr"/>
            <a:r>
              <a:rPr lang="en-US" sz="10800" dirty="0">
                <a:latin typeface="Impact" panose="020B0806030902050204" pitchFamily="34" charset="0"/>
              </a:rPr>
              <a:t>Help</a:t>
            </a:r>
          </a:p>
        </p:txBody>
      </p:sp>
    </p:spTree>
    <p:extLst>
      <p:ext uri="{BB962C8B-B14F-4D97-AF65-F5344CB8AC3E}">
        <p14:creationId xmlns:p14="http://schemas.microsoft.com/office/powerpoint/2010/main" val="54566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297856" y="2044009"/>
            <a:ext cx="7596310" cy="2769989"/>
          </a:xfrm>
          <a:prstGeom prst="rect">
            <a:avLst/>
          </a:prstGeom>
          <a:noFill/>
        </p:spPr>
        <p:txBody>
          <a:bodyPr wrap="none" rtlCol="0" anchor="ctr">
            <a:spAutoFit/>
          </a:bodyPr>
          <a:lstStyle/>
          <a:p>
            <a:pPr algn="ctr"/>
            <a:r>
              <a:rPr lang="en-US" sz="10800" dirty="0">
                <a:latin typeface="Impact" panose="020B0806030902050204" pitchFamily="34" charset="0"/>
              </a:rPr>
              <a:t>Performance</a:t>
            </a:r>
          </a:p>
          <a:p>
            <a:pPr algn="ctr"/>
            <a:r>
              <a:rPr lang="en-US" sz="6600" dirty="0">
                <a:latin typeface="Impact" panose="020B0806030902050204" pitchFamily="34" charset="0"/>
              </a:rPr>
              <a:t>Not Just Product</a:t>
            </a:r>
          </a:p>
        </p:txBody>
      </p:sp>
    </p:spTree>
    <p:extLst>
      <p:ext uri="{BB962C8B-B14F-4D97-AF65-F5344CB8AC3E}">
        <p14:creationId xmlns:p14="http://schemas.microsoft.com/office/powerpoint/2010/main" val="405738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620011" y="1213013"/>
            <a:ext cx="4951997" cy="4431983"/>
          </a:xfrm>
          <a:prstGeom prst="rect">
            <a:avLst/>
          </a:prstGeom>
          <a:noFill/>
        </p:spPr>
        <p:txBody>
          <a:bodyPr wrap="none" rtlCol="0" anchor="ctr">
            <a:spAutoFit/>
          </a:bodyPr>
          <a:lstStyle/>
          <a:p>
            <a:pPr algn="ctr"/>
            <a:r>
              <a:rPr lang="en-US" sz="10800" dirty="0">
                <a:latin typeface="Impact" panose="020B0806030902050204" pitchFamily="34" charset="0"/>
              </a:rPr>
              <a:t>Practice</a:t>
            </a:r>
          </a:p>
          <a:p>
            <a:pPr algn="ctr"/>
            <a:r>
              <a:rPr lang="en-US" sz="6600" dirty="0">
                <a:latin typeface="Impact" panose="020B0806030902050204" pitchFamily="34" charset="0"/>
              </a:rPr>
              <a:t>Makes</a:t>
            </a:r>
          </a:p>
          <a:p>
            <a:pPr algn="ctr"/>
            <a:r>
              <a:rPr lang="en-US" sz="10800" dirty="0">
                <a:latin typeface="Impact" panose="020B0806030902050204" pitchFamily="34" charset="0"/>
              </a:rPr>
              <a:t>Perfect</a:t>
            </a:r>
          </a:p>
        </p:txBody>
      </p:sp>
    </p:spTree>
    <p:extLst>
      <p:ext uri="{BB962C8B-B14F-4D97-AF65-F5344CB8AC3E}">
        <p14:creationId xmlns:p14="http://schemas.microsoft.com/office/powerpoint/2010/main" val="206312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3644" y="1320735"/>
            <a:ext cx="5344733" cy="4216539"/>
          </a:xfrm>
          <a:prstGeom prst="rect">
            <a:avLst/>
          </a:prstGeom>
          <a:noFill/>
        </p:spPr>
        <p:txBody>
          <a:bodyPr wrap="none" rtlCol="0" anchor="ctr">
            <a:spAutoFit/>
          </a:bodyPr>
          <a:lstStyle/>
          <a:p>
            <a:pPr algn="ctr"/>
            <a:r>
              <a:rPr lang="en-US" sz="6600" dirty="0">
                <a:latin typeface="Impact" panose="020B0806030902050204" pitchFamily="34" charset="0"/>
              </a:rPr>
              <a:t>Aim for</a:t>
            </a:r>
          </a:p>
          <a:p>
            <a:pPr algn="ctr"/>
            <a:r>
              <a:rPr lang="en-US" sz="13600" dirty="0">
                <a:latin typeface="Impact" panose="020B0806030902050204" pitchFamily="34" charset="0"/>
              </a:rPr>
              <a:t>DEEP</a:t>
            </a:r>
          </a:p>
          <a:p>
            <a:pPr algn="ctr"/>
            <a:r>
              <a:rPr lang="en-US" sz="6600" dirty="0">
                <a:latin typeface="Impact" panose="020B0806030902050204" pitchFamily="34" charset="0"/>
              </a:rPr>
              <a:t>Understanding</a:t>
            </a:r>
          </a:p>
        </p:txBody>
      </p:sp>
    </p:spTree>
    <p:extLst>
      <p:ext uri="{BB962C8B-B14F-4D97-AF65-F5344CB8AC3E}">
        <p14:creationId xmlns:p14="http://schemas.microsoft.com/office/powerpoint/2010/main" val="39460513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2173</TotalTime>
  <Words>1574</Words>
  <Application>Microsoft Macintosh PowerPoint</Application>
  <PresentationFormat>Widescreen</PresentationFormat>
  <Paragraphs>189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85</cp:revision>
  <dcterms:created xsi:type="dcterms:W3CDTF">2020-01-13T17:24:16Z</dcterms:created>
  <dcterms:modified xsi:type="dcterms:W3CDTF">2023-01-18T03:28:16Z</dcterms:modified>
</cp:coreProperties>
</file>