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70" r:id="rId2"/>
    <p:sldId id="357" r:id="rId3"/>
    <p:sldId id="379" r:id="rId4"/>
    <p:sldId id="381" r:id="rId5"/>
    <p:sldId id="380" r:id="rId6"/>
    <p:sldId id="267" r:id="rId7"/>
    <p:sldId id="401" r:id="rId8"/>
    <p:sldId id="402" r:id="rId9"/>
    <p:sldId id="403" r:id="rId10"/>
    <p:sldId id="38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  <a:srgbClr val="FF7E79"/>
    <a:srgbClr val="AB4642"/>
    <a:srgbClr val="00FBAA"/>
    <a:srgbClr val="73FDD6"/>
    <a:srgbClr val="76D6FF"/>
    <a:srgbClr val="38D6FF"/>
    <a:srgbClr val="AAADFF"/>
    <a:srgbClr val="FF4F79"/>
    <a:srgbClr val="7B1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 autoAdjust="0"/>
    <p:restoredTop sz="86938" autoAdjust="0"/>
  </p:normalViewPr>
  <p:slideViewPr>
    <p:cSldViewPr>
      <p:cViewPr varScale="1">
        <p:scale>
          <a:sx n="107" d="100"/>
          <a:sy n="107" d="100"/>
        </p:scale>
        <p:origin x="2320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6588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722B8-D365-4FA0-9DFA-241D9C39D91A}" type="datetimeFigureOut">
              <a:rPr lang="en-US" smtClean="0"/>
              <a:t>4/15/20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B75C9-88EB-4291-92F1-C349C5FDA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3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287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59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4D01-7946-4830-8679-8BF39406A98C}" type="datetimeFigureOut">
              <a:rPr lang="en-US" smtClean="0"/>
              <a:t>4/15/20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EE2D-C8E1-4583-B6EE-A960BD96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6A4D01-7946-4830-8679-8BF39406A98C}" type="datetimeFigureOut">
              <a:rPr lang="en-US" smtClean="0"/>
              <a:pPr/>
              <a:t>4/15/20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76EE2D-C8E1-4583-B6EE-A960BD967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48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6A4D01-7946-4830-8679-8BF39406A98C}" type="datetimeFigureOut">
              <a:rPr lang="en-US" smtClean="0"/>
              <a:pPr/>
              <a:t>4/15/20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76EE2D-C8E1-4583-B6EE-A960BD967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1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4D01-7946-4830-8679-8BF39406A98C}" type="datetimeFigureOut">
              <a:rPr lang="en-US" smtClean="0"/>
              <a:t>4/15/20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EE2D-C8E1-4583-B6EE-A960BD96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78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4D01-7946-4830-8679-8BF39406A98C}" type="datetimeFigureOut">
              <a:rPr lang="en-US" smtClean="0"/>
              <a:t>4/15/20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EE2D-C8E1-4583-B6EE-A960BD96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58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4D01-7946-4830-8679-8BF39406A98C}" type="datetimeFigureOut">
              <a:rPr lang="en-US" smtClean="0"/>
              <a:t>4/15/20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EE2D-C8E1-4583-B6EE-A960BD96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742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4D01-7946-4830-8679-8BF39406A98C}" type="datetimeFigureOut">
              <a:rPr lang="en-US" smtClean="0"/>
              <a:t>4/15/20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EE2D-C8E1-4583-B6EE-A960BD96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33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4D01-7946-4830-8679-8BF39406A98C}" type="datetimeFigureOut">
              <a:rPr lang="en-US" smtClean="0"/>
              <a:t>4/15/20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EE2D-C8E1-4583-B6EE-A960BD96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28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6A4D01-7946-4830-8679-8BF39406A98C}" type="datetimeFigureOut">
              <a:rPr lang="en-US" smtClean="0"/>
              <a:pPr/>
              <a:t>4/15/20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76EE2D-C8E1-4583-B6EE-A960BD967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89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6A4D01-7946-4830-8679-8BF39406A98C}" type="datetimeFigureOut">
              <a:rPr lang="en-US" smtClean="0"/>
              <a:pPr/>
              <a:t>4/15/20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76EE2D-C8E1-4583-B6EE-A960BD967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9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6A4D01-7946-4830-8679-8BF39406A98C}" type="datetimeFigureOut">
              <a:rPr lang="en-US" smtClean="0"/>
              <a:pPr/>
              <a:t>4/15/20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76EE2D-C8E1-4583-B6EE-A960BD967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67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56A4D01-7946-4830-8679-8BF39406A98C}" type="datetimeFigureOut">
              <a:rPr lang="en-US" smtClean="0"/>
              <a:pPr/>
              <a:t>4/15/20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576EE2D-C8E1-4583-B6EE-A960BD967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51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"/>
          <p:cNvSpPr txBox="1">
            <a:spLocks noChangeArrowheads="1"/>
          </p:cNvSpPr>
          <p:nvPr/>
        </p:nvSpPr>
        <p:spPr bwMode="auto">
          <a:xfrm>
            <a:off x="442913" y="5656263"/>
            <a:ext cx="80877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4000" dirty="0">
                <a:solidFill>
                  <a:srgbClr val="66CCFF"/>
                </a:solidFill>
              </a:rPr>
              <a:t>Software Testing: Statement Coverage</a:t>
            </a:r>
          </a:p>
        </p:txBody>
      </p:sp>
      <p:pic>
        <p:nvPicPr>
          <p:cNvPr id="1433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4" b="3947"/>
          <a:stretch>
            <a:fillRect/>
          </a:stretch>
        </p:blipFill>
        <p:spPr bwMode="auto">
          <a:xfrm flipH="1">
            <a:off x="0" y="0"/>
            <a:ext cx="9144000" cy="553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16200000">
            <a:off x="8307388" y="4627562"/>
            <a:ext cx="1468438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rgbClr val="FF7E79"/>
                </a:solidFill>
                <a:ea typeface="ＭＳ Ｐゴシック" charset="0"/>
                <a:cs typeface="ＭＳ Ｐゴシック" charset="0"/>
              </a:rPr>
              <a:t>http://flic.kr/p/7iffKj</a:t>
            </a:r>
          </a:p>
        </p:txBody>
      </p:sp>
    </p:spTree>
    <p:extLst>
      <p:ext uri="{BB962C8B-B14F-4D97-AF65-F5344CB8AC3E}">
        <p14:creationId xmlns:p14="http://schemas.microsoft.com/office/powerpoint/2010/main" val="642688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testing problem</a:t>
            </a:r>
          </a:p>
          <a:p>
            <a:r>
              <a:rPr lang="en-US" dirty="0"/>
              <a:t>Black-box testing and boundary conditions</a:t>
            </a:r>
          </a:p>
          <a:p>
            <a:r>
              <a:rPr lang="en-US" dirty="0"/>
              <a:t>White-box testing and code coverage </a:t>
            </a:r>
          </a:p>
          <a:p>
            <a:r>
              <a:rPr lang="en-US" dirty="0"/>
              <a:t>Statement coverage</a:t>
            </a:r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89B9AA5F-F28B-5E45-9272-CA7ED2A1FEEE}"/>
              </a:ext>
            </a:extLst>
          </p:cNvPr>
          <p:cNvGrpSpPr>
            <a:grpSpLocks/>
          </p:cNvGrpSpPr>
          <p:nvPr/>
        </p:nvGrpSpPr>
        <p:grpSpPr bwMode="auto">
          <a:xfrm>
            <a:off x="0" y="4737100"/>
            <a:ext cx="9215438" cy="2139950"/>
            <a:chOff x="0" y="4737100"/>
            <a:chExt cx="9215438" cy="2139950"/>
          </a:xfrm>
        </p:grpSpPr>
        <p:pic>
          <p:nvPicPr>
            <p:cNvPr id="5" name="Picture 1">
              <a:extLst>
                <a:ext uri="{FF2B5EF4-FFF2-40B4-BE49-F238E27FC236}">
                  <a16:creationId xmlns:a16="http://schemas.microsoft.com/office/drawing/2014/main" id="{46A7BD67-828F-F043-939B-3571C5B46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23" b="12630"/>
            <a:stretch>
              <a:fillRect/>
            </a:stretch>
          </p:blipFill>
          <p:spPr bwMode="auto">
            <a:xfrm>
              <a:off x="0" y="4737100"/>
              <a:ext cx="9144000" cy="212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B22ECF6-257B-7444-B88B-95E28C64AB58}"/>
                </a:ext>
              </a:extLst>
            </p:cNvPr>
            <p:cNvSpPr txBox="1"/>
            <p:nvPr/>
          </p:nvSpPr>
          <p:spPr>
            <a:xfrm>
              <a:off x="7632700" y="6599238"/>
              <a:ext cx="1582738" cy="2778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</a:rPr>
                <a:t>http://flic.kr/p/aCLor3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2744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Testing Problem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FFFF"/>
                </a:solidFill>
              </a:rPr>
              <a:t>How to choose set of test cases that reveals all errors?</a:t>
            </a:r>
            <a:endParaRPr lang="en-US" dirty="0">
              <a:solidFill>
                <a:srgbClr val="CC0099"/>
              </a:solidFill>
            </a:endParaRPr>
          </a:p>
          <a:p>
            <a:pPr lvl="1"/>
            <a:r>
              <a:rPr lang="en-US" dirty="0"/>
              <a:t>Fundamental research problem</a:t>
            </a:r>
          </a:p>
          <a:p>
            <a:pPr lvl="1"/>
            <a:r>
              <a:rPr lang="en-US" dirty="0"/>
              <a:t>Essentially unsolvable in general case</a:t>
            </a:r>
          </a:p>
        </p:txBody>
      </p:sp>
    </p:spTree>
    <p:extLst>
      <p:ext uri="{BB962C8B-B14F-4D97-AF65-F5344CB8AC3E}">
        <p14:creationId xmlns:p14="http://schemas.microsoft.com/office/powerpoint/2010/main" val="2052034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common ways to choose test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Black-box testing</a:t>
            </a:r>
          </a:p>
          <a:p>
            <a:r>
              <a:rPr lang="en-US" dirty="0"/>
              <a:t>White-box testing</a:t>
            </a:r>
          </a:p>
        </p:txBody>
      </p:sp>
    </p:spTree>
    <p:extLst>
      <p:ext uri="{BB962C8B-B14F-4D97-AF65-F5344CB8AC3E}">
        <p14:creationId xmlns:p14="http://schemas.microsoft.com/office/powerpoint/2010/main" val="585929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Black-Box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Choose based on module’s possible inputs and outputs (i.e., its interface)</a:t>
            </a:r>
          </a:p>
          <a:p>
            <a:pPr lvl="2"/>
            <a:endParaRPr lang="en-US" dirty="0"/>
          </a:p>
          <a:p>
            <a:r>
              <a:rPr lang="en-US" dirty="0"/>
              <a:t>Do </a:t>
            </a:r>
            <a:r>
              <a:rPr lang="en-US" u="sng" dirty="0"/>
              <a:t>not</a:t>
            </a:r>
            <a:r>
              <a:rPr lang="en-US" dirty="0"/>
              <a:t> use internal code</a:t>
            </a:r>
          </a:p>
          <a:p>
            <a:pPr lvl="2"/>
            <a:endParaRPr lang="en-US" dirty="0"/>
          </a:p>
          <a:p>
            <a:r>
              <a:rPr lang="en-US" dirty="0"/>
              <a:t>Often test </a:t>
            </a:r>
            <a:r>
              <a:rPr lang="en-US" u="sng" dirty="0"/>
              <a:t>boundary cases</a:t>
            </a:r>
          </a:p>
          <a:p>
            <a:pPr lvl="1"/>
            <a:r>
              <a:rPr lang="en-US" dirty="0"/>
              <a:t>Example: Values at 0, 1, and -1 (around the zero boundary)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742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White-Box Testing</a:t>
            </a:r>
            <a:br>
              <a:rPr lang="en-US" dirty="0"/>
            </a:b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(aka glass box testing, clear box testing)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Uses </a:t>
            </a:r>
            <a:r>
              <a:rPr lang="en-US" u="sng" dirty="0"/>
              <a:t>internal logic</a:t>
            </a:r>
            <a:r>
              <a:rPr lang="en-US" dirty="0"/>
              <a:t> to choose tests</a:t>
            </a:r>
          </a:p>
          <a:p>
            <a:pPr lvl="2"/>
            <a:endParaRPr lang="en-US" dirty="0"/>
          </a:p>
          <a:p>
            <a:r>
              <a:rPr lang="en-US" dirty="0"/>
              <a:t>Different levels of </a:t>
            </a:r>
            <a:r>
              <a:rPr lang="en-US" u="sng" dirty="0"/>
              <a:t>code coverage</a:t>
            </a:r>
          </a:p>
          <a:p>
            <a:pPr lvl="1"/>
            <a:r>
              <a:rPr lang="en-US" dirty="0"/>
              <a:t>Degree to which source code of a program is tested by a test suite</a:t>
            </a:r>
          </a:p>
        </p:txBody>
      </p:sp>
    </p:spTree>
    <p:extLst>
      <p:ext uri="{BB962C8B-B14F-4D97-AF65-F5344CB8AC3E}">
        <p14:creationId xmlns:p14="http://schemas.microsoft.com/office/powerpoint/2010/main" val="1505828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Statement Coverage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latin typeface="Calibri" charset="0"/>
              </a:rPr>
              <a:t>Set of test cases such that each program statement is executed at least once</a:t>
            </a:r>
          </a:p>
          <a:p>
            <a:pPr marL="0" indent="0" eaLnBrk="1" hangingPunct="1">
              <a:buNone/>
            </a:pPr>
            <a:endParaRPr lang="en-US" dirty="0">
              <a:latin typeface="Calibri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A56437-C5F5-0F44-90FD-88CF4F551A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542" t="3034" r="23791" b="44110"/>
          <a:stretch/>
        </p:blipFill>
        <p:spPr>
          <a:xfrm>
            <a:off x="1524000" y="2894504"/>
            <a:ext cx="6096000" cy="396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179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Coverage Support Tools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161038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FDFF"/>
                </a:solidFill>
              </a:rPr>
              <a:t>SimpleCov Ruby Gem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20509" b="32879"/>
          <a:stretch/>
        </p:blipFill>
        <p:spPr>
          <a:xfrm>
            <a:off x="0" y="2133600"/>
            <a:ext cx="9040792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94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Coverage Support Tools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161038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FDFF"/>
                </a:solidFill>
              </a:rPr>
              <a:t>SimpleCov Ruby Gem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22500" b="36998"/>
          <a:stretch/>
        </p:blipFill>
        <p:spPr>
          <a:xfrm>
            <a:off x="0" y="2133599"/>
            <a:ext cx="9144000" cy="472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41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28"/>
            <a:ext cx="8229600" cy="748972"/>
          </a:xfrm>
        </p:spPr>
        <p:txBody>
          <a:bodyPr/>
          <a:lstStyle/>
          <a:p>
            <a:r>
              <a:rPr lang="en-US" dirty="0"/>
              <a:t>Coverage Support Tools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85220"/>
            <a:ext cx="7318689" cy="55756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762000"/>
            <a:ext cx="2366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FDFF"/>
                </a:solidFill>
              </a:rPr>
              <a:t>Visual Studio</a:t>
            </a:r>
          </a:p>
        </p:txBody>
      </p:sp>
      <p:sp>
        <p:nvSpPr>
          <p:cNvPr id="8" name="TextBox 7"/>
          <p:cNvSpPr txBox="1"/>
          <p:nvPr/>
        </p:nvSpPr>
        <p:spPr>
          <a:xfrm rot="5400000">
            <a:off x="6475015" y="4810227"/>
            <a:ext cx="38185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msdn.microsoft.com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-us/library/dd537628.aspx</a:t>
            </a:r>
          </a:p>
        </p:txBody>
      </p:sp>
    </p:spTree>
    <p:extLst>
      <p:ext uri="{BB962C8B-B14F-4D97-AF65-F5344CB8AC3E}">
        <p14:creationId xmlns:p14="http://schemas.microsoft.com/office/powerpoint/2010/main" val="2833909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ctr">
          <a:defRPr sz="2800">
            <a:solidFill>
              <a:srgbClr val="FF40FF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6018</TotalTime>
  <Words>205</Words>
  <Application>Microsoft Macintosh PowerPoint</Application>
  <PresentationFormat>On-screen Show (4:3)</PresentationFormat>
  <Paragraphs>38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The Testing Problem</vt:lpstr>
      <vt:lpstr>Two common ways to choose test cases</vt:lpstr>
      <vt:lpstr>Black-Box Testing</vt:lpstr>
      <vt:lpstr>White-Box Testing (aka glass box testing, clear box testing)</vt:lpstr>
      <vt:lpstr>Statement Coverage</vt:lpstr>
      <vt:lpstr>Coverage Support Tools</vt:lpstr>
      <vt:lpstr>Coverage Support Tools</vt:lpstr>
      <vt:lpstr>Coverage Support Tools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Testing</dc:title>
  <dc:creator>Maria Luong (mluong)</dc:creator>
  <cp:lastModifiedBy>Scott Fleming (sdflming)</cp:lastModifiedBy>
  <cp:revision>274</cp:revision>
  <dcterms:created xsi:type="dcterms:W3CDTF">2015-09-15T16:42:42Z</dcterms:created>
  <dcterms:modified xsi:type="dcterms:W3CDTF">2020-04-15T20:45:12Z</dcterms:modified>
</cp:coreProperties>
</file>