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1"/>
  </p:notesMasterIdLst>
  <p:handoutMasterIdLst>
    <p:handoutMasterId r:id="rId52"/>
  </p:handoutMasterIdLst>
  <p:sldIdLst>
    <p:sldId id="304" r:id="rId2"/>
    <p:sldId id="535" r:id="rId3"/>
    <p:sldId id="537" r:id="rId4"/>
    <p:sldId id="536" r:id="rId5"/>
    <p:sldId id="333" r:id="rId6"/>
    <p:sldId id="548" r:id="rId7"/>
    <p:sldId id="541" r:id="rId8"/>
    <p:sldId id="542" r:id="rId9"/>
    <p:sldId id="544" r:id="rId10"/>
    <p:sldId id="546" r:id="rId11"/>
    <p:sldId id="547" r:id="rId12"/>
    <p:sldId id="412" r:id="rId13"/>
    <p:sldId id="307" r:id="rId14"/>
    <p:sldId id="502" r:id="rId15"/>
    <p:sldId id="558" r:id="rId16"/>
    <p:sldId id="549" r:id="rId17"/>
    <p:sldId id="511" r:id="rId18"/>
    <p:sldId id="550" r:id="rId19"/>
    <p:sldId id="551" r:id="rId20"/>
    <p:sldId id="552" r:id="rId21"/>
    <p:sldId id="318" r:id="rId22"/>
    <p:sldId id="555" r:id="rId23"/>
    <p:sldId id="553" r:id="rId24"/>
    <p:sldId id="334" r:id="rId25"/>
    <p:sldId id="534" r:id="rId26"/>
    <p:sldId id="557" r:id="rId27"/>
    <p:sldId id="559" r:id="rId28"/>
    <p:sldId id="518" r:id="rId29"/>
    <p:sldId id="504" r:id="rId30"/>
    <p:sldId id="510" r:id="rId31"/>
    <p:sldId id="505" r:id="rId32"/>
    <p:sldId id="506" r:id="rId33"/>
    <p:sldId id="507" r:id="rId34"/>
    <p:sldId id="508" r:id="rId35"/>
    <p:sldId id="509" r:id="rId36"/>
    <p:sldId id="519" r:id="rId37"/>
    <p:sldId id="520" r:id="rId38"/>
    <p:sldId id="521" r:id="rId39"/>
    <p:sldId id="522" r:id="rId40"/>
    <p:sldId id="523" r:id="rId41"/>
    <p:sldId id="524" r:id="rId42"/>
    <p:sldId id="525" r:id="rId43"/>
    <p:sldId id="526" r:id="rId44"/>
    <p:sldId id="527" r:id="rId45"/>
    <p:sldId id="528" r:id="rId46"/>
    <p:sldId id="529" r:id="rId47"/>
    <p:sldId id="531" r:id="rId48"/>
    <p:sldId id="533" r:id="rId49"/>
    <p:sldId id="532" r:id="rId50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00"/>
    <a:srgbClr val="00FFFF"/>
    <a:srgbClr val="FF40FF"/>
    <a:srgbClr val="FFFED6"/>
    <a:srgbClr val="FFFD78"/>
    <a:srgbClr val="00D6FF"/>
    <a:srgbClr val="FFACA9"/>
    <a:srgbClr val="FF00FF"/>
    <a:srgbClr val="FF7E79"/>
    <a:srgbClr val="FF7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94"/>
    <p:restoredTop sz="95857"/>
  </p:normalViewPr>
  <p:slideViewPr>
    <p:cSldViewPr snapToGrid="0" snapToObjects="1">
      <p:cViewPr varScale="1">
        <p:scale>
          <a:sx n="118" d="100"/>
          <a:sy n="118" d="100"/>
        </p:scale>
        <p:origin x="704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C75D4-10C8-4C4C-B2BA-86954D194415}" type="datetimeFigureOut">
              <a:rPr lang="en-US" smtClean="0"/>
              <a:t>4/21/20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8ECD0-AF54-8941-A7A9-30C4EBF53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862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C6B71CCE-403D-6E4E-B157-50995A68A40E}" type="datetimeFigureOut">
              <a:rPr lang="en-US" altLang="en-US"/>
              <a:pPr>
                <a:defRPr/>
              </a:pPr>
              <a:t>4/21/20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A8462AF-B21F-A84F-8F78-7B70AD61E0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717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St. Paul's Cathedral, London</a:t>
            </a:r>
          </a:p>
          <a:p>
            <a:r>
              <a:rPr lang="en-US" dirty="0"/>
              <a:t>Photo by Scott Fleming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708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Subject -&gt; Publisher</a:t>
            </a:r>
          </a:p>
          <a:p>
            <a:r>
              <a:rPr lang="en-US" dirty="0"/>
              <a:t>Observer -&gt; Subscriber</a:t>
            </a:r>
          </a:p>
          <a:p>
            <a:r>
              <a:rPr lang="en-US" dirty="0"/>
              <a:t>Array of subscribers</a:t>
            </a:r>
          </a:p>
          <a:p>
            <a:r>
              <a:rPr lang="en-US" dirty="0"/>
              <a:t>update now takes publisher as argument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890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Nothing about </a:t>
            </a:r>
            <a:r>
              <a:rPr lang="en-US" dirty="0" err="1"/>
              <a:t>ConcreteSubject</a:t>
            </a:r>
            <a:endParaRPr lang="en-US" dirty="0"/>
          </a:p>
          <a:p>
            <a:r>
              <a:rPr lang="en-US" dirty="0"/>
              <a:t>Attach/Detach -&gt; register/unregister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7656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Difficult to understand interaction behavior of widgets.</a:t>
            </a:r>
          </a:p>
          <a:p>
            <a:r>
              <a:rPr lang="en-US" dirty="0"/>
              <a:t>Code implementing interaction behavior spread across objects, making changes difficult (e.g., easy to miss relevant code).</a:t>
            </a:r>
          </a:p>
          <a:p>
            <a:r>
              <a:rPr lang="en-US" dirty="0"/>
              <a:t>(Partial) knowledge of this particular collaboration encoded into each object, making it difficult to reuse objects.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4307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Difficult to understand interaction behavior of widgets.</a:t>
            </a:r>
          </a:p>
          <a:p>
            <a:r>
              <a:rPr lang="en-US" dirty="0"/>
              <a:t>Code implementing interaction behavior spread across objects, making changes difficult (e.g., easy to miss relevant code).</a:t>
            </a:r>
          </a:p>
          <a:p>
            <a:r>
              <a:rPr lang="en-US" dirty="0"/>
              <a:t>(Partial) knowledge of this particular collaboration encoded into each object, making it difficult to reuse objects.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8804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Interaction behavior of widgets now the responsibility of a single class.</a:t>
            </a:r>
          </a:p>
          <a:p>
            <a:r>
              <a:rPr lang="en-US" dirty="0"/>
              <a:t>Easier to understand and change because interaction behavior code is all in one place.</a:t>
            </a:r>
          </a:p>
          <a:p>
            <a:r>
              <a:rPr lang="en-US" dirty="0"/>
              <a:t>Reusability is improved because widgets don't need to know about each other – just tell the mediator when they've changed. Thus, widget could also be used with a different mediator that manages a different set of interacting widgets.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612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Difficult to understand interaction behavior of widgets.</a:t>
            </a:r>
          </a:p>
          <a:p>
            <a:r>
              <a:rPr lang="en-US" dirty="0"/>
              <a:t>Code implementing interaction behavior spread across objects, making changes difficult (e.g., easy to miss relevant code).</a:t>
            </a:r>
          </a:p>
          <a:p>
            <a:r>
              <a:rPr lang="en-US" dirty="0"/>
              <a:t>(Partial) knowledge of this particular collaboration encoded into each object, making it difficult to reuse objects.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2184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object </a:t>
            </a:r>
            <a:r>
              <a:rPr lang="en-US" u="sng" dirty="0"/>
              <a:t>depends</a:t>
            </a:r>
            <a:r>
              <a:rPr lang="en-US" dirty="0"/>
              <a:t> on another object if, when one  object changes, the other might be forced  to change in </a:t>
            </a:r>
            <a:r>
              <a:rPr lang="en-US"/>
              <a:t>turn.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5762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MS PGothic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37BFE0A6-9E50-F147-A41B-F6E3FEA9F9B6}" type="slidenum">
              <a:rPr lang="en-US" altLang="en-US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547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MS PGothic" charset="-128"/>
              </a:rPr>
              <a:t>GoF uses an outdated version of class diagram notation from OMT (https://</a:t>
            </a:r>
            <a:r>
              <a:rPr lang="en-US" altLang="en-US" dirty="0" err="1">
                <a:ea typeface="MS PGothic" charset="-128"/>
              </a:rPr>
              <a:t>en.wikipedia.org</a:t>
            </a:r>
            <a:r>
              <a:rPr lang="en-US" altLang="en-US" dirty="0">
                <a:ea typeface="MS PGothic" charset="-128"/>
              </a:rPr>
              <a:t>/wiki/Object-</a:t>
            </a:r>
            <a:r>
              <a:rPr lang="en-US" altLang="en-US" dirty="0" err="1">
                <a:ea typeface="MS PGothic" charset="-128"/>
              </a:rPr>
              <a:t>modeling_technique</a:t>
            </a:r>
            <a:r>
              <a:rPr lang="en-US" altLang="en-US" dirty="0">
                <a:ea typeface="MS PGothic" charset="-128"/>
              </a:rPr>
              <a:t>).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37BFE0A6-9E50-F147-A41B-F6E3FEA9F9B6}" type="slidenum">
              <a:rPr lang="en-US" altLang="en-US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993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Subject -&gt; Observable</a:t>
            </a:r>
          </a:p>
          <a:p>
            <a:r>
              <a:rPr lang="en-US" dirty="0"/>
              <a:t>No association b/t </a:t>
            </a:r>
            <a:r>
              <a:rPr lang="en-US" dirty="0" err="1"/>
              <a:t>ConcreteObserver</a:t>
            </a:r>
            <a:r>
              <a:rPr lang="en-US" dirty="0"/>
              <a:t> and </a:t>
            </a:r>
            <a:r>
              <a:rPr lang="en-US" dirty="0" err="1"/>
              <a:t>ConcreteObservable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482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8E445-C001-3148-AB14-E9E5BA9BE7DD}" type="datetimeFigureOut">
              <a:rPr lang="en-US" altLang="en-US"/>
              <a:pPr>
                <a:defRPr/>
              </a:pPr>
              <a:t>4/21/20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FB871-1B6A-C24B-839F-F5690A5FCE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32721-AEEB-584B-80F7-00F82E5641B6}" type="datetimeFigureOut">
              <a:rPr lang="en-US" altLang="en-US"/>
              <a:pPr>
                <a:defRPr/>
              </a:pPr>
              <a:t>4/21/20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9C0CA-7136-0D4E-A2BD-24B81BDDFB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2B650-1962-E346-86E1-651730468CF3}" type="datetimeFigureOut">
              <a:rPr lang="en-US" altLang="en-US"/>
              <a:pPr>
                <a:defRPr/>
              </a:pPr>
              <a:t>4/21/20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C3D2C-658D-F140-B567-C9BC2E70AF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EDECE-EFE7-144F-9ED8-AA4E8065C1E9}" type="datetimeFigureOut">
              <a:rPr lang="en-US" altLang="en-US"/>
              <a:pPr>
                <a:defRPr/>
              </a:pPr>
              <a:t>4/21/20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F7E58-69CC-0647-B683-70762323C8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5A3F1-280A-5F4F-8863-68F5191DCB07}" type="datetimeFigureOut">
              <a:rPr lang="en-US" altLang="en-US"/>
              <a:pPr>
                <a:defRPr/>
              </a:pPr>
              <a:t>4/21/20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96BEB-9C3E-6F41-9BA5-6DD24A83AD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B5C16-6814-6F4B-97FA-6EFBBDC4A8E2}" type="datetimeFigureOut">
              <a:rPr lang="en-US" altLang="en-US"/>
              <a:pPr>
                <a:defRPr/>
              </a:pPr>
              <a:t>4/21/20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27F76-766B-9E4D-A935-D89B53C506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B9CAA-A302-6146-B9B3-32DDA4B17563}" type="datetimeFigureOut">
              <a:rPr lang="en-US" altLang="en-US"/>
              <a:pPr>
                <a:defRPr/>
              </a:pPr>
              <a:t>4/21/20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F27FB-FF6D-6B4B-9F9A-D79B66D68B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1391E-7906-1E45-9D54-5B50B3387A8A}" type="datetimeFigureOut">
              <a:rPr lang="en-US" altLang="en-US"/>
              <a:pPr>
                <a:defRPr/>
              </a:pPr>
              <a:t>4/21/20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813F9-57C7-6946-ABE1-15A1055E4C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E3D58-E267-6344-A335-BA179F51AA5F}" type="datetimeFigureOut">
              <a:rPr lang="en-US" altLang="en-US"/>
              <a:pPr>
                <a:defRPr/>
              </a:pPr>
              <a:t>4/21/20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F6423-FB19-6A40-92CB-8D5BF1ED6E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3ED90-1B6E-9245-B68B-8FA2FA277446}" type="datetimeFigureOut">
              <a:rPr lang="en-US" altLang="en-US"/>
              <a:pPr>
                <a:defRPr/>
              </a:pPr>
              <a:t>4/21/20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CE6C7-F200-BC44-9D19-A6E326B4F7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62BD6-843D-5045-9F78-69B58B0A94AA}" type="datetimeFigureOut">
              <a:rPr lang="en-US" altLang="en-US"/>
              <a:pPr>
                <a:defRPr/>
              </a:pPr>
              <a:t>4/21/20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1BF5C-A88D-914D-828A-55B6DC760B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FD19B16-631A-C34E-9976-EB8BCD1B47D3}" type="datetimeFigureOut">
              <a:rPr lang="en-US" altLang="en-US"/>
              <a:pPr>
                <a:defRPr/>
              </a:pPr>
              <a:t>4/21/20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1CCC76F0-106C-2F49-83D7-C38739F14A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557215" y="5478872"/>
            <a:ext cx="7785100" cy="1030739"/>
          </a:xfrm>
        </p:spPr>
        <p:txBody>
          <a:bodyPr/>
          <a:lstStyle/>
          <a:p>
            <a:pPr algn="l" eaLnBrk="1" hangingPunct="1"/>
            <a:r>
              <a:rPr lang="en-US" altLang="en-US" sz="4000" dirty="0">
                <a:solidFill>
                  <a:srgbClr val="FFFED6"/>
                </a:solidFill>
                <a:ea typeface="MS PGothic" charset="-128"/>
              </a:rPr>
              <a:t>Software Design and Design Patterns</a:t>
            </a:r>
            <a:endParaRPr lang="en-US" altLang="en-US" sz="2800" dirty="0">
              <a:solidFill>
                <a:srgbClr val="FFFED6"/>
              </a:solidFill>
              <a:ea typeface="MS PGothic" charset="-128"/>
            </a:endParaRPr>
          </a:p>
        </p:txBody>
      </p:sp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4473575" y="62944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FF00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60D97C-745D-9D44-8C52-C7177F60D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62" b="9932"/>
          <a:stretch/>
        </p:blipFill>
        <p:spPr>
          <a:xfrm>
            <a:off x="0" y="0"/>
            <a:ext cx="9144000" cy="52811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3254542" cy="2472489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User Interacts with One Widget, Others Must Update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B7998F-89BF-4344-9D14-AF2EAAEE3EF2}"/>
              </a:ext>
            </a:extLst>
          </p:cNvPr>
          <p:cNvCxnSpPr>
            <a:cxnSpLocks/>
          </p:cNvCxnSpPr>
          <p:nvPr/>
        </p:nvCxnSpPr>
        <p:spPr>
          <a:xfrm flipV="1">
            <a:off x="5970425" y="762955"/>
            <a:ext cx="0" cy="119145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D0DF7F-4ECC-C745-9AE8-0BF4B9B89C91}"/>
              </a:ext>
            </a:extLst>
          </p:cNvPr>
          <p:cNvCxnSpPr>
            <a:cxnSpLocks/>
          </p:cNvCxnSpPr>
          <p:nvPr/>
        </p:nvCxnSpPr>
        <p:spPr>
          <a:xfrm flipV="1">
            <a:off x="6169950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F45BD4C-B22C-154B-AE5D-A4A973E17225}"/>
              </a:ext>
            </a:extLst>
          </p:cNvPr>
          <p:cNvCxnSpPr>
            <a:cxnSpLocks/>
          </p:cNvCxnSpPr>
          <p:nvPr/>
        </p:nvCxnSpPr>
        <p:spPr>
          <a:xfrm>
            <a:off x="5972232" y="3613344"/>
            <a:ext cx="0" cy="459994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8CB75E-451A-A149-BBE4-545AF9321080}"/>
              </a:ext>
            </a:extLst>
          </p:cNvPr>
          <p:cNvCxnSpPr>
            <a:cxnSpLocks/>
          </p:cNvCxnSpPr>
          <p:nvPr/>
        </p:nvCxnSpPr>
        <p:spPr>
          <a:xfrm>
            <a:off x="6152460" y="3613344"/>
            <a:ext cx="0" cy="1162878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46015D-5887-6C48-B368-9E55DD99A49C}"/>
              </a:ext>
            </a:extLst>
          </p:cNvPr>
          <p:cNvCxnSpPr>
            <a:cxnSpLocks/>
          </p:cNvCxnSpPr>
          <p:nvPr/>
        </p:nvCxnSpPr>
        <p:spPr>
          <a:xfrm>
            <a:off x="6713933" y="3613344"/>
            <a:ext cx="0" cy="184512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7478DA5-F0C0-474B-8836-B9ED0CDFDCD1}"/>
              </a:ext>
            </a:extLst>
          </p:cNvPr>
          <p:cNvCxnSpPr>
            <a:cxnSpLocks/>
          </p:cNvCxnSpPr>
          <p:nvPr/>
        </p:nvCxnSpPr>
        <p:spPr>
          <a:xfrm flipV="1">
            <a:off x="4623908" y="762955"/>
            <a:ext cx="0" cy="331038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92B728D-8193-964C-897F-CAE915A4D0B3}"/>
              </a:ext>
            </a:extLst>
          </p:cNvPr>
          <p:cNvCxnSpPr>
            <a:cxnSpLocks/>
          </p:cNvCxnSpPr>
          <p:nvPr/>
        </p:nvCxnSpPr>
        <p:spPr>
          <a:xfrm flipV="1">
            <a:off x="4843022" y="762955"/>
            <a:ext cx="0" cy="4013267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059E7C4-B642-ED4C-9088-77D14D094741}"/>
              </a:ext>
            </a:extLst>
          </p:cNvPr>
          <p:cNvCxnSpPr>
            <a:cxnSpLocks/>
          </p:cNvCxnSpPr>
          <p:nvPr/>
        </p:nvCxnSpPr>
        <p:spPr>
          <a:xfrm flipV="1">
            <a:off x="4190809" y="762955"/>
            <a:ext cx="0" cy="469551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B3A06EA-A5A6-8A4C-B92F-825D841EF45C}"/>
              </a:ext>
            </a:extLst>
          </p:cNvPr>
          <p:cNvCxnSpPr>
            <a:cxnSpLocks/>
          </p:cNvCxnSpPr>
          <p:nvPr/>
        </p:nvCxnSpPr>
        <p:spPr>
          <a:xfrm flipV="1">
            <a:off x="7092425" y="762955"/>
            <a:ext cx="0" cy="474472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93B60C-C16B-0A45-8B9E-996639150BDF}"/>
              </a:ext>
            </a:extLst>
          </p:cNvPr>
          <p:cNvGrpSpPr/>
          <p:nvPr/>
        </p:nvGrpSpPr>
        <p:grpSpPr>
          <a:xfrm>
            <a:off x="4922591" y="3613344"/>
            <a:ext cx="3180677" cy="2905613"/>
            <a:chOff x="4922591" y="3613344"/>
            <a:chExt cx="3180677" cy="2905613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87B5491-05DD-9045-B41D-67D84F1C55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44521" y="3613344"/>
              <a:ext cx="858747" cy="2632939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1AAB253-78C1-1C45-8829-53C733F8F6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6895" y="4316228"/>
              <a:ext cx="1558089" cy="193005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ADF05F5D-4D5B-9647-BEF2-DB0ACB71B1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773" y="4998473"/>
              <a:ext cx="1471154" cy="1247810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D294EAF-5CBF-CD4D-A5A1-4A0D47AD18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22591" y="5706533"/>
              <a:ext cx="2921336" cy="812424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527D33E6-CD7F-FA4C-9446-CDF2FF37AB77}"/>
                </a:ext>
              </a:extLst>
            </p:cNvPr>
            <p:cNvCxnSpPr>
              <a:cxnSpLocks/>
              <a:stCxn id="40964" idx="1"/>
            </p:cNvCxnSpPr>
            <p:nvPr/>
          </p:nvCxnSpPr>
          <p:spPr>
            <a:xfrm flipH="1" flipV="1">
              <a:off x="6728833" y="5747570"/>
              <a:ext cx="1115094" cy="655876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977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What a Mess!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B7998F-89BF-4344-9D14-AF2EAAEE3EF2}"/>
              </a:ext>
            </a:extLst>
          </p:cNvPr>
          <p:cNvCxnSpPr>
            <a:cxnSpLocks/>
          </p:cNvCxnSpPr>
          <p:nvPr/>
        </p:nvCxnSpPr>
        <p:spPr>
          <a:xfrm flipV="1">
            <a:off x="5970425" y="762955"/>
            <a:ext cx="0" cy="119145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D0DF7F-4ECC-C745-9AE8-0BF4B9B89C91}"/>
              </a:ext>
            </a:extLst>
          </p:cNvPr>
          <p:cNvCxnSpPr>
            <a:cxnSpLocks/>
          </p:cNvCxnSpPr>
          <p:nvPr/>
        </p:nvCxnSpPr>
        <p:spPr>
          <a:xfrm flipV="1">
            <a:off x="6169950" y="1494412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F45BD4C-B22C-154B-AE5D-A4A973E17225}"/>
              </a:ext>
            </a:extLst>
          </p:cNvPr>
          <p:cNvCxnSpPr>
            <a:cxnSpLocks/>
          </p:cNvCxnSpPr>
          <p:nvPr/>
        </p:nvCxnSpPr>
        <p:spPr>
          <a:xfrm>
            <a:off x="5972232" y="3613344"/>
            <a:ext cx="0" cy="459994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8CB75E-451A-A149-BBE4-545AF9321080}"/>
              </a:ext>
            </a:extLst>
          </p:cNvPr>
          <p:cNvCxnSpPr>
            <a:cxnSpLocks/>
          </p:cNvCxnSpPr>
          <p:nvPr/>
        </p:nvCxnSpPr>
        <p:spPr>
          <a:xfrm>
            <a:off x="6152460" y="3613344"/>
            <a:ext cx="0" cy="1162878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46015D-5887-6C48-B368-9E55DD99A49C}"/>
              </a:ext>
            </a:extLst>
          </p:cNvPr>
          <p:cNvCxnSpPr>
            <a:cxnSpLocks/>
          </p:cNvCxnSpPr>
          <p:nvPr/>
        </p:nvCxnSpPr>
        <p:spPr>
          <a:xfrm>
            <a:off x="6713933" y="3613344"/>
            <a:ext cx="0" cy="184512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7478DA5-F0C0-474B-8836-B9ED0CDFDCD1}"/>
              </a:ext>
            </a:extLst>
          </p:cNvPr>
          <p:cNvCxnSpPr>
            <a:cxnSpLocks/>
          </p:cNvCxnSpPr>
          <p:nvPr/>
        </p:nvCxnSpPr>
        <p:spPr>
          <a:xfrm flipV="1">
            <a:off x="4623908" y="762955"/>
            <a:ext cx="0" cy="331038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92B728D-8193-964C-897F-CAE915A4D0B3}"/>
              </a:ext>
            </a:extLst>
          </p:cNvPr>
          <p:cNvCxnSpPr>
            <a:cxnSpLocks/>
          </p:cNvCxnSpPr>
          <p:nvPr/>
        </p:nvCxnSpPr>
        <p:spPr>
          <a:xfrm flipV="1">
            <a:off x="4843022" y="762955"/>
            <a:ext cx="0" cy="4013267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059E7C4-B642-ED4C-9088-77D14D094741}"/>
              </a:ext>
            </a:extLst>
          </p:cNvPr>
          <p:cNvCxnSpPr>
            <a:cxnSpLocks/>
          </p:cNvCxnSpPr>
          <p:nvPr/>
        </p:nvCxnSpPr>
        <p:spPr>
          <a:xfrm flipV="1">
            <a:off x="4190809" y="762955"/>
            <a:ext cx="0" cy="469551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B3A06EA-A5A6-8A4C-B92F-825D841EF45C}"/>
              </a:ext>
            </a:extLst>
          </p:cNvPr>
          <p:cNvCxnSpPr>
            <a:cxnSpLocks/>
          </p:cNvCxnSpPr>
          <p:nvPr/>
        </p:nvCxnSpPr>
        <p:spPr>
          <a:xfrm flipV="1">
            <a:off x="7092425" y="762955"/>
            <a:ext cx="0" cy="474472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87B5491-05DD-9045-B41D-67D84F1C551E}"/>
              </a:ext>
            </a:extLst>
          </p:cNvPr>
          <p:cNvCxnSpPr>
            <a:cxnSpLocks/>
          </p:cNvCxnSpPr>
          <p:nvPr/>
        </p:nvCxnSpPr>
        <p:spPr>
          <a:xfrm flipH="1" flipV="1">
            <a:off x="7244521" y="3613344"/>
            <a:ext cx="858747" cy="2632939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1AAB253-78C1-1C45-8829-53C733F8F6FA}"/>
              </a:ext>
            </a:extLst>
          </p:cNvPr>
          <p:cNvCxnSpPr>
            <a:cxnSpLocks/>
          </p:cNvCxnSpPr>
          <p:nvPr/>
        </p:nvCxnSpPr>
        <p:spPr>
          <a:xfrm flipH="1" flipV="1">
            <a:off x="6436895" y="4316228"/>
            <a:ext cx="1558089" cy="193005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F05F5D-4D5B-9647-BEF2-DB0ACB71B1B2}"/>
              </a:ext>
            </a:extLst>
          </p:cNvPr>
          <p:cNvCxnSpPr>
            <a:cxnSpLocks/>
          </p:cNvCxnSpPr>
          <p:nvPr/>
        </p:nvCxnSpPr>
        <p:spPr>
          <a:xfrm flipH="1" flipV="1">
            <a:off x="6372773" y="4998473"/>
            <a:ext cx="1471154" cy="1247810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D294EAF-5CBF-CD4D-A5A1-4A0D47AD1826}"/>
              </a:ext>
            </a:extLst>
          </p:cNvPr>
          <p:cNvCxnSpPr>
            <a:cxnSpLocks/>
          </p:cNvCxnSpPr>
          <p:nvPr/>
        </p:nvCxnSpPr>
        <p:spPr>
          <a:xfrm flipH="1" flipV="1">
            <a:off x="4922591" y="5706533"/>
            <a:ext cx="2921336" cy="812424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27D33E6-CD7F-FA4C-9446-CDF2FF37AB77}"/>
              </a:ext>
            </a:extLst>
          </p:cNvPr>
          <p:cNvCxnSpPr>
            <a:cxnSpLocks/>
            <a:stCxn id="40964" idx="1"/>
          </p:cNvCxnSpPr>
          <p:nvPr/>
        </p:nvCxnSpPr>
        <p:spPr>
          <a:xfrm flipH="1" flipV="1">
            <a:off x="6728833" y="5747570"/>
            <a:ext cx="1115094" cy="655876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A2C7320-1847-B147-9DDF-A31F30838DAA}"/>
              </a:ext>
            </a:extLst>
          </p:cNvPr>
          <p:cNvSpPr txBox="1"/>
          <p:nvPr/>
        </p:nvSpPr>
        <p:spPr>
          <a:xfrm>
            <a:off x="0" y="1004657"/>
            <a:ext cx="3377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Poor understandability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Poor changeability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Poor reusability</a:t>
            </a:r>
          </a:p>
        </p:txBody>
      </p:sp>
    </p:spTree>
    <p:extLst>
      <p:ext uri="{BB962C8B-B14F-4D97-AF65-F5344CB8AC3E}">
        <p14:creationId xmlns:p14="http://schemas.microsoft.com/office/powerpoint/2010/main" val="414859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4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094509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MS PGothic" charset="-128"/>
              </a:rPr>
              <a:t>Design Patterns</a:t>
            </a:r>
          </a:p>
        </p:txBody>
      </p:sp>
      <p:sp>
        <p:nvSpPr>
          <p:cNvPr id="5123" name="Content Placeholder 5"/>
          <p:cNvSpPr>
            <a:spLocks noGrp="1"/>
          </p:cNvSpPr>
          <p:nvPr>
            <p:ph idx="1"/>
          </p:nvPr>
        </p:nvSpPr>
        <p:spPr>
          <a:xfrm>
            <a:off x="457200" y="942109"/>
            <a:ext cx="8229600" cy="658091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Template solutions to common</a:t>
            </a:r>
            <a:r>
              <a:rPr lang="en-US" altLang="en-US" dirty="0">
                <a:solidFill>
                  <a:srgbClr val="FF00FF"/>
                </a:solidFill>
              </a:rPr>
              <a:t> </a:t>
            </a:r>
            <a:r>
              <a:rPr lang="en-US" altLang="en-US" dirty="0"/>
              <a:t>problems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609F9D-8D07-DC44-A605-DB1990AB7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62" b="9932"/>
          <a:stretch/>
        </p:blipFill>
        <p:spPr>
          <a:xfrm>
            <a:off x="0" y="1600200"/>
            <a:ext cx="9144000" cy="528112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19B85FE-086A-814E-A0B4-DDCA89D64775}"/>
              </a:ext>
            </a:extLst>
          </p:cNvPr>
          <p:cNvGrpSpPr/>
          <p:nvPr/>
        </p:nvGrpSpPr>
        <p:grpSpPr>
          <a:xfrm>
            <a:off x="2775363" y="4964261"/>
            <a:ext cx="1611957" cy="400110"/>
            <a:chOff x="2775363" y="4964261"/>
            <a:chExt cx="1611957" cy="400110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44FF9E3-08A5-7443-A17F-B5494B1AD5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7514" y="5089385"/>
              <a:ext cx="649806" cy="60856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C01445D-9B63-C842-A097-03BDC51F9BCA}"/>
                </a:ext>
              </a:extLst>
            </p:cNvPr>
            <p:cNvSpPr txBox="1"/>
            <p:nvPr/>
          </p:nvSpPr>
          <p:spPr>
            <a:xfrm>
              <a:off x="2775363" y="4964261"/>
              <a:ext cx="1015021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Columns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F477A0A-56F5-CF4E-9C90-5766FC73E221}"/>
              </a:ext>
            </a:extLst>
          </p:cNvPr>
          <p:cNvGrpSpPr/>
          <p:nvPr/>
        </p:nvGrpSpPr>
        <p:grpSpPr>
          <a:xfrm>
            <a:off x="5842660" y="4950186"/>
            <a:ext cx="2168728" cy="400110"/>
            <a:chOff x="5842660" y="4950186"/>
            <a:chExt cx="2168728" cy="400110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04FF217-AABC-484F-82C1-604FCB6F1C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42660" y="5150241"/>
              <a:ext cx="1508167" cy="200055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02405C-28CC-614F-A5EB-5A945800E152}"/>
                </a:ext>
              </a:extLst>
            </p:cNvPr>
            <p:cNvSpPr txBox="1"/>
            <p:nvPr/>
          </p:nvSpPr>
          <p:spPr>
            <a:xfrm>
              <a:off x="7172697" y="4950186"/>
              <a:ext cx="838691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Portico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091E4D0-ED7B-2C4B-A30F-7A3E27596F90}"/>
              </a:ext>
            </a:extLst>
          </p:cNvPr>
          <p:cNvGrpSpPr/>
          <p:nvPr/>
        </p:nvGrpSpPr>
        <p:grpSpPr>
          <a:xfrm>
            <a:off x="6243910" y="2014477"/>
            <a:ext cx="1261303" cy="755024"/>
            <a:chOff x="6243910" y="2014477"/>
            <a:chExt cx="1261303" cy="755024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DE2C8A2-11D1-5A48-9090-371C02FDD1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43910" y="2258291"/>
              <a:ext cx="572526" cy="511210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B45E59-04F8-5D49-BDD1-D1008E4998AF}"/>
                </a:ext>
              </a:extLst>
            </p:cNvPr>
            <p:cNvSpPr txBox="1"/>
            <p:nvPr/>
          </p:nvSpPr>
          <p:spPr>
            <a:xfrm>
              <a:off x="6653698" y="2014477"/>
              <a:ext cx="851515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Cupola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4E16AE-E6EF-9E4F-BE7C-7BDA2930B95C}"/>
              </a:ext>
            </a:extLst>
          </p:cNvPr>
          <p:cNvGrpSpPr/>
          <p:nvPr/>
        </p:nvGrpSpPr>
        <p:grpSpPr>
          <a:xfrm>
            <a:off x="2914050" y="3803560"/>
            <a:ext cx="1473270" cy="400110"/>
            <a:chOff x="2914050" y="3803560"/>
            <a:chExt cx="1473270" cy="40011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627C2EC-DD3F-7844-B4AA-B44DD1EECA4C}"/>
                </a:ext>
              </a:extLst>
            </p:cNvPr>
            <p:cNvCxnSpPr>
              <a:cxnSpLocks/>
            </p:cNvCxnSpPr>
            <p:nvPr/>
          </p:nvCxnSpPr>
          <p:spPr>
            <a:xfrm>
              <a:off x="3737514" y="3993945"/>
              <a:ext cx="649806" cy="151487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E6FDB4-BC12-4C47-ADCD-9F13D1CF422F}"/>
                </a:ext>
              </a:extLst>
            </p:cNvPr>
            <p:cNvSpPr txBox="1"/>
            <p:nvPr/>
          </p:nvSpPr>
          <p:spPr>
            <a:xfrm>
              <a:off x="2914050" y="3803560"/>
              <a:ext cx="910827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Cornice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0BAD9A-F39F-0743-9630-7CD3DD45AEFC}"/>
              </a:ext>
            </a:extLst>
          </p:cNvPr>
          <p:cNvGrpSpPr/>
          <p:nvPr/>
        </p:nvGrpSpPr>
        <p:grpSpPr>
          <a:xfrm>
            <a:off x="2861955" y="2469418"/>
            <a:ext cx="1295707" cy="686493"/>
            <a:chOff x="2861955" y="2469418"/>
            <a:chExt cx="1295707" cy="686493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23DF8F2-D7BD-584F-B22B-FAEF972D5E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61955" y="2778826"/>
              <a:ext cx="507509" cy="377085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0AC2B8-9DA1-6B42-A949-3CE63E58D239}"/>
                </a:ext>
              </a:extLst>
            </p:cNvPr>
            <p:cNvSpPr txBox="1"/>
            <p:nvPr/>
          </p:nvSpPr>
          <p:spPr>
            <a:xfrm>
              <a:off x="3317367" y="2469418"/>
              <a:ext cx="840295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Oculus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7E1BE70-AE45-BE4B-9FBC-FE17FE61DF84}"/>
              </a:ext>
            </a:extLst>
          </p:cNvPr>
          <p:cNvGrpSpPr/>
          <p:nvPr/>
        </p:nvGrpSpPr>
        <p:grpSpPr>
          <a:xfrm>
            <a:off x="4586536" y="3078574"/>
            <a:ext cx="1072730" cy="915371"/>
            <a:chOff x="4586536" y="3078574"/>
            <a:chExt cx="1072730" cy="91537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A5B9092-82A3-7544-9F4B-C01A127CBBF7}"/>
                </a:ext>
              </a:extLst>
            </p:cNvPr>
            <p:cNvCxnSpPr>
              <a:cxnSpLocks/>
            </p:cNvCxnSpPr>
            <p:nvPr/>
          </p:nvCxnSpPr>
          <p:spPr>
            <a:xfrm>
              <a:off x="5153891" y="3431184"/>
              <a:ext cx="320634" cy="562761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592FD07-628F-9048-831E-98992FD1D604}"/>
                </a:ext>
              </a:extLst>
            </p:cNvPr>
            <p:cNvSpPr txBox="1"/>
            <p:nvPr/>
          </p:nvSpPr>
          <p:spPr>
            <a:xfrm>
              <a:off x="4586536" y="3078574"/>
              <a:ext cx="1072730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Pediment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088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MS PGothic" charset="-128"/>
              </a:rPr>
              <a:t>Benefits</a:t>
            </a:r>
          </a:p>
        </p:txBody>
      </p:sp>
      <p:sp>
        <p:nvSpPr>
          <p:cNvPr id="5123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Promote quality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Reusability, maintainability, etc.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Avoid re-inventing solutions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Facilitate communication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Popularized by the “Gang of Four” Book (GoF)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84F8EA-50D6-7A4B-812C-BD7FCF9B7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584700" cy="4525963"/>
          </a:xfrm>
        </p:spPr>
        <p:txBody>
          <a:bodyPr/>
          <a:lstStyle/>
          <a:p>
            <a:r>
              <a:rPr lang="en-US" dirty="0"/>
              <a:t>Catalog of 23 patterns</a:t>
            </a:r>
          </a:p>
          <a:p>
            <a:r>
              <a:rPr lang="en-US" dirty="0"/>
              <a:t>Many now ubiquitous</a:t>
            </a:r>
          </a:p>
          <a:p>
            <a:r>
              <a:rPr lang="en-US" dirty="0"/>
              <a:t>Must-read for pro </a:t>
            </a:r>
            <a:r>
              <a:rPr lang="en-US" dirty="0" err="1"/>
              <a:t>devs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79E9464-0539-0748-BF6F-56EDF389A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162828" y="1600200"/>
            <a:ext cx="3981172" cy="5224462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587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1828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How can design patterns help?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B7998F-89BF-4344-9D14-AF2EAAEE3EF2}"/>
              </a:ext>
            </a:extLst>
          </p:cNvPr>
          <p:cNvCxnSpPr>
            <a:cxnSpLocks/>
          </p:cNvCxnSpPr>
          <p:nvPr/>
        </p:nvCxnSpPr>
        <p:spPr>
          <a:xfrm flipV="1">
            <a:off x="5970425" y="762955"/>
            <a:ext cx="0" cy="119145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D0DF7F-4ECC-C745-9AE8-0BF4B9B89C91}"/>
              </a:ext>
            </a:extLst>
          </p:cNvPr>
          <p:cNvCxnSpPr>
            <a:cxnSpLocks/>
          </p:cNvCxnSpPr>
          <p:nvPr/>
        </p:nvCxnSpPr>
        <p:spPr>
          <a:xfrm flipV="1">
            <a:off x="6169950" y="1494412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F45BD4C-B22C-154B-AE5D-A4A973E17225}"/>
              </a:ext>
            </a:extLst>
          </p:cNvPr>
          <p:cNvCxnSpPr>
            <a:cxnSpLocks/>
          </p:cNvCxnSpPr>
          <p:nvPr/>
        </p:nvCxnSpPr>
        <p:spPr>
          <a:xfrm>
            <a:off x="5972232" y="3613344"/>
            <a:ext cx="0" cy="459994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8CB75E-451A-A149-BBE4-545AF9321080}"/>
              </a:ext>
            </a:extLst>
          </p:cNvPr>
          <p:cNvCxnSpPr>
            <a:cxnSpLocks/>
          </p:cNvCxnSpPr>
          <p:nvPr/>
        </p:nvCxnSpPr>
        <p:spPr>
          <a:xfrm>
            <a:off x="6152460" y="3613344"/>
            <a:ext cx="0" cy="1162878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46015D-5887-6C48-B368-9E55DD99A49C}"/>
              </a:ext>
            </a:extLst>
          </p:cNvPr>
          <p:cNvCxnSpPr>
            <a:cxnSpLocks/>
          </p:cNvCxnSpPr>
          <p:nvPr/>
        </p:nvCxnSpPr>
        <p:spPr>
          <a:xfrm>
            <a:off x="6713933" y="3613344"/>
            <a:ext cx="0" cy="184512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7478DA5-F0C0-474B-8836-B9ED0CDFDCD1}"/>
              </a:ext>
            </a:extLst>
          </p:cNvPr>
          <p:cNvCxnSpPr>
            <a:cxnSpLocks/>
          </p:cNvCxnSpPr>
          <p:nvPr/>
        </p:nvCxnSpPr>
        <p:spPr>
          <a:xfrm flipV="1">
            <a:off x="4623908" y="762955"/>
            <a:ext cx="0" cy="331038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92B728D-8193-964C-897F-CAE915A4D0B3}"/>
              </a:ext>
            </a:extLst>
          </p:cNvPr>
          <p:cNvCxnSpPr>
            <a:cxnSpLocks/>
          </p:cNvCxnSpPr>
          <p:nvPr/>
        </p:nvCxnSpPr>
        <p:spPr>
          <a:xfrm flipV="1">
            <a:off x="4843022" y="762955"/>
            <a:ext cx="0" cy="4013267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059E7C4-B642-ED4C-9088-77D14D094741}"/>
              </a:ext>
            </a:extLst>
          </p:cNvPr>
          <p:cNvCxnSpPr>
            <a:cxnSpLocks/>
          </p:cNvCxnSpPr>
          <p:nvPr/>
        </p:nvCxnSpPr>
        <p:spPr>
          <a:xfrm flipV="1">
            <a:off x="4190809" y="762955"/>
            <a:ext cx="0" cy="469551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B3A06EA-A5A6-8A4C-B92F-825D841EF45C}"/>
              </a:ext>
            </a:extLst>
          </p:cNvPr>
          <p:cNvCxnSpPr>
            <a:cxnSpLocks/>
          </p:cNvCxnSpPr>
          <p:nvPr/>
        </p:nvCxnSpPr>
        <p:spPr>
          <a:xfrm flipV="1">
            <a:off x="7092425" y="762955"/>
            <a:ext cx="0" cy="474472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87B5491-05DD-9045-B41D-67D84F1C551E}"/>
              </a:ext>
            </a:extLst>
          </p:cNvPr>
          <p:cNvCxnSpPr>
            <a:cxnSpLocks/>
          </p:cNvCxnSpPr>
          <p:nvPr/>
        </p:nvCxnSpPr>
        <p:spPr>
          <a:xfrm flipH="1" flipV="1">
            <a:off x="7244521" y="3613344"/>
            <a:ext cx="858747" cy="2632939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1AAB253-78C1-1C45-8829-53C733F8F6FA}"/>
              </a:ext>
            </a:extLst>
          </p:cNvPr>
          <p:cNvCxnSpPr>
            <a:cxnSpLocks/>
          </p:cNvCxnSpPr>
          <p:nvPr/>
        </p:nvCxnSpPr>
        <p:spPr>
          <a:xfrm flipH="1" flipV="1">
            <a:off x="6436895" y="4316228"/>
            <a:ext cx="1558089" cy="193005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F05F5D-4D5B-9647-BEF2-DB0ACB71B1B2}"/>
              </a:ext>
            </a:extLst>
          </p:cNvPr>
          <p:cNvCxnSpPr>
            <a:cxnSpLocks/>
          </p:cNvCxnSpPr>
          <p:nvPr/>
        </p:nvCxnSpPr>
        <p:spPr>
          <a:xfrm flipH="1" flipV="1">
            <a:off x="6372773" y="4998473"/>
            <a:ext cx="1471154" cy="1247810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D294EAF-5CBF-CD4D-A5A1-4A0D47AD1826}"/>
              </a:ext>
            </a:extLst>
          </p:cNvPr>
          <p:cNvCxnSpPr>
            <a:cxnSpLocks/>
          </p:cNvCxnSpPr>
          <p:nvPr/>
        </p:nvCxnSpPr>
        <p:spPr>
          <a:xfrm flipH="1" flipV="1">
            <a:off x="4922591" y="5706533"/>
            <a:ext cx="2921336" cy="812424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27D33E6-CD7F-FA4C-9446-CDF2FF37AB77}"/>
              </a:ext>
            </a:extLst>
          </p:cNvPr>
          <p:cNvCxnSpPr>
            <a:cxnSpLocks/>
            <a:stCxn id="40964" idx="1"/>
          </p:cNvCxnSpPr>
          <p:nvPr/>
        </p:nvCxnSpPr>
        <p:spPr>
          <a:xfrm flipH="1" flipV="1">
            <a:off x="6728833" y="5747570"/>
            <a:ext cx="1115094" cy="655876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088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84CBE-B59D-5B4B-B63D-FB3DE4B58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Mediator Pattern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A79699-5B4C-2D4B-AEFA-E4DD11821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121" y="1510184"/>
            <a:ext cx="5761758" cy="534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51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0C0D0-6683-DD44-8F0B-A2139D7E5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a Design Pattern in GoF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B93CD-830F-F04B-8D27-779A2DDE37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Intent</a:t>
            </a:r>
          </a:p>
          <a:p>
            <a:r>
              <a:rPr lang="en-US" dirty="0"/>
              <a:t>Also Known As</a:t>
            </a:r>
          </a:p>
          <a:p>
            <a:r>
              <a:rPr lang="en-US" dirty="0"/>
              <a:t>Motivation</a:t>
            </a:r>
          </a:p>
          <a:p>
            <a:r>
              <a:rPr lang="en-US" dirty="0"/>
              <a:t>Applicability</a:t>
            </a:r>
          </a:p>
          <a:p>
            <a:r>
              <a:rPr lang="en-US" dirty="0"/>
              <a:t>Structure</a:t>
            </a:r>
          </a:p>
          <a:p>
            <a:r>
              <a:rPr lang="en-US" dirty="0"/>
              <a:t>Participants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64E431-8560-234F-8D03-E7C58DFF46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Collaborations </a:t>
            </a:r>
          </a:p>
          <a:p>
            <a:r>
              <a:rPr lang="en-US" dirty="0"/>
              <a:t>Consequences</a:t>
            </a:r>
          </a:p>
          <a:p>
            <a:r>
              <a:rPr lang="en-US" dirty="0"/>
              <a:t>Implementation</a:t>
            </a:r>
          </a:p>
          <a:p>
            <a:r>
              <a:rPr lang="en-US" dirty="0"/>
              <a:t>Sample Code</a:t>
            </a:r>
          </a:p>
          <a:p>
            <a:r>
              <a:rPr lang="en-US" dirty="0"/>
              <a:t>Known Uses</a:t>
            </a:r>
          </a:p>
          <a:p>
            <a:r>
              <a:rPr lang="en-US" dirty="0"/>
              <a:t>Related Patterns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7BB5A-5112-0E43-B0C8-8A0EC9C30AD5}"/>
              </a:ext>
            </a:extLst>
          </p:cNvPr>
          <p:cNvSpPr txBox="1"/>
          <p:nvPr/>
        </p:nvSpPr>
        <p:spPr>
          <a:xfrm>
            <a:off x="1850615" y="5410726"/>
            <a:ext cx="544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40FF"/>
                </a:solidFill>
              </a:rPr>
              <a:t>Mediator Pattern covers in 10 pages</a:t>
            </a:r>
          </a:p>
        </p:txBody>
      </p:sp>
    </p:spTree>
    <p:extLst>
      <p:ext uri="{BB962C8B-B14F-4D97-AF65-F5344CB8AC3E}">
        <p14:creationId xmlns:p14="http://schemas.microsoft.com/office/powerpoint/2010/main" val="227678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90679-0FA4-E147-93E7-246BE22C7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138"/>
            <a:ext cx="8229600" cy="728870"/>
          </a:xfrm>
        </p:spPr>
        <p:txBody>
          <a:bodyPr/>
          <a:lstStyle/>
          <a:p>
            <a:r>
              <a:rPr lang="en-US" dirty="0"/>
              <a:t>Mediator Structure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AC6CFB-2B4A-1A47-AA0C-1CF469028B84}"/>
              </a:ext>
            </a:extLst>
          </p:cNvPr>
          <p:cNvGrpSpPr/>
          <p:nvPr/>
        </p:nvGrpSpPr>
        <p:grpSpPr>
          <a:xfrm>
            <a:off x="405487" y="1051133"/>
            <a:ext cx="8433713" cy="2184435"/>
            <a:chOff x="405487" y="1232073"/>
            <a:chExt cx="8433713" cy="21844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D86FC2-D5E1-0346-8635-2BF534B3E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68844" y="1533285"/>
              <a:ext cx="6370070" cy="163463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3AEDE3-92D1-B743-9C40-A42A921B5E7B}"/>
                </a:ext>
              </a:extLst>
            </p:cNvPr>
            <p:cNvSpPr txBox="1"/>
            <p:nvPr/>
          </p:nvSpPr>
          <p:spPr>
            <a:xfrm>
              <a:off x="405487" y="1232073"/>
              <a:ext cx="1489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Class Diagram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17B1A46-049E-E447-996F-C0F81B4BF60A}"/>
                </a:ext>
              </a:extLst>
            </p:cNvPr>
            <p:cNvSpPr/>
            <p:nvPr/>
          </p:nvSpPr>
          <p:spPr>
            <a:xfrm>
              <a:off x="1895062" y="1232073"/>
              <a:ext cx="6944138" cy="21844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6AA47EB-66D0-C141-AE29-D8FBFD064091}"/>
              </a:ext>
            </a:extLst>
          </p:cNvPr>
          <p:cNvGrpSpPr/>
          <p:nvPr/>
        </p:nvGrpSpPr>
        <p:grpSpPr>
          <a:xfrm>
            <a:off x="259829" y="3557831"/>
            <a:ext cx="6001824" cy="3174274"/>
            <a:chOff x="326089" y="3624091"/>
            <a:chExt cx="6001824" cy="31742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965868B-93CB-BC48-A3D0-EB6A172CE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68844" y="3823254"/>
              <a:ext cx="3915997" cy="27630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4DBAF2-3619-554E-84AB-3C658DC9208E}"/>
                </a:ext>
              </a:extLst>
            </p:cNvPr>
            <p:cNvSpPr txBox="1"/>
            <p:nvPr/>
          </p:nvSpPr>
          <p:spPr>
            <a:xfrm>
              <a:off x="326089" y="3638588"/>
              <a:ext cx="1641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Object Diagram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84C0DC-DF71-8F48-81FE-790969C3B555}"/>
                </a:ext>
              </a:extLst>
            </p:cNvPr>
            <p:cNvSpPr/>
            <p:nvPr/>
          </p:nvSpPr>
          <p:spPr>
            <a:xfrm>
              <a:off x="1967949" y="3624091"/>
              <a:ext cx="4359964" cy="31742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4935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DA93C-CF7B-224E-A54D-1CA14689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17" y="274638"/>
            <a:ext cx="2935357" cy="1143000"/>
          </a:xfrm>
        </p:spPr>
        <p:txBody>
          <a:bodyPr/>
          <a:lstStyle/>
          <a:p>
            <a:r>
              <a:rPr lang="en-US" dirty="0"/>
              <a:t>Applying Mediator to Font Dialog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7AD559D-EB01-5F48-9027-5C3BB26ECC81}"/>
              </a:ext>
            </a:extLst>
          </p:cNvPr>
          <p:cNvGrpSpPr/>
          <p:nvPr/>
        </p:nvGrpSpPr>
        <p:grpSpPr>
          <a:xfrm>
            <a:off x="5120366" y="212125"/>
            <a:ext cx="3735387" cy="808327"/>
            <a:chOff x="4221463" y="67270"/>
            <a:chExt cx="3735387" cy="80832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45A1DC-2B98-984F-8DB0-5D5C24D7E05F}"/>
                </a:ext>
              </a:extLst>
            </p:cNvPr>
            <p:cNvSpPr txBox="1"/>
            <p:nvPr/>
          </p:nvSpPr>
          <p:spPr>
            <a:xfrm>
              <a:off x="4236911" y="67270"/>
              <a:ext cx="2110114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FontSampleLabel</a:t>
              </a:r>
              <a:endParaRPr lang="en-US" sz="2000" u="sng" dirty="0"/>
            </a:p>
          </p:txBody>
        </p:sp>
        <p:pic>
          <p:nvPicPr>
            <p:cNvPr id="4" name="Picture 52">
              <a:extLst>
                <a:ext uri="{FF2B5EF4-FFF2-40B4-BE49-F238E27FC236}">
                  <a16:creationId xmlns:a16="http://schemas.microsoft.com/office/drawing/2014/main" id="{064F2673-C0F9-4645-AE86-FCE52F251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0" t="9348" r="6990" b="82571"/>
            <a:stretch>
              <a:fillRect/>
            </a:stretch>
          </p:blipFill>
          <p:spPr bwMode="auto">
            <a:xfrm>
              <a:off x="4221463" y="462847"/>
              <a:ext cx="373538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1CBE406-9D00-3E4B-A839-11CF25DA89A6}"/>
              </a:ext>
            </a:extLst>
          </p:cNvPr>
          <p:cNvGrpSpPr/>
          <p:nvPr/>
        </p:nvGrpSpPr>
        <p:grpSpPr>
          <a:xfrm>
            <a:off x="2298903" y="5998775"/>
            <a:ext cx="1662827" cy="691761"/>
            <a:chOff x="5528451" y="5982560"/>
            <a:chExt cx="1662827" cy="69176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668596D-52A3-DF47-A6BE-8EC3FF437EC2}"/>
                </a:ext>
              </a:extLst>
            </p:cNvPr>
            <p:cNvSpPr txBox="1"/>
            <p:nvPr/>
          </p:nvSpPr>
          <p:spPr>
            <a:xfrm>
              <a:off x="5543502" y="5982560"/>
              <a:ext cx="1647776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</a:t>
              </a:r>
              <a:r>
                <a:rPr lang="en-US" sz="2000" u="sng" dirty="0" err="1"/>
                <a:t>CancelButton</a:t>
              </a:r>
              <a:endParaRPr lang="en-US" sz="2000" u="sng" dirty="0"/>
            </a:p>
          </p:txBody>
        </p:sp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F75F320B-1420-0E42-A85C-10F4EED58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9" t="88554" r="25507" b="5534"/>
            <a:stretch>
              <a:fillRect/>
            </a:stretch>
          </p:blipFill>
          <p:spPr bwMode="auto">
            <a:xfrm>
              <a:off x="5528451" y="6371108"/>
              <a:ext cx="844550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156B2DB-2357-1B47-AA4C-4A306841C10F}"/>
              </a:ext>
            </a:extLst>
          </p:cNvPr>
          <p:cNvGrpSpPr/>
          <p:nvPr/>
        </p:nvGrpSpPr>
        <p:grpSpPr>
          <a:xfrm>
            <a:off x="4195333" y="5998775"/>
            <a:ext cx="1321124" cy="703942"/>
            <a:chOff x="8095715" y="5969308"/>
            <a:chExt cx="1321124" cy="70394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EDC315-A1FD-2A48-A14A-9789EAD5011B}"/>
                </a:ext>
              </a:extLst>
            </p:cNvPr>
            <p:cNvSpPr txBox="1"/>
            <p:nvPr/>
          </p:nvSpPr>
          <p:spPr>
            <a:xfrm>
              <a:off x="8108211" y="5969308"/>
              <a:ext cx="1308628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OkButton</a:t>
              </a:r>
              <a:endParaRPr lang="en-US" sz="2000" u="sng" dirty="0"/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55D221DF-998F-7F49-B486-183063587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1" t="88560" r="6140" b="5289"/>
            <a:stretch>
              <a:fillRect/>
            </a:stretch>
          </p:blipFill>
          <p:spPr bwMode="auto">
            <a:xfrm>
              <a:off x="8095715" y="6358925"/>
              <a:ext cx="7334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CD1662B-5BA2-F845-95E6-C190932A1FFF}"/>
              </a:ext>
            </a:extLst>
          </p:cNvPr>
          <p:cNvGrpSpPr/>
          <p:nvPr/>
        </p:nvGrpSpPr>
        <p:grpSpPr>
          <a:xfrm>
            <a:off x="5716843" y="2027236"/>
            <a:ext cx="3021013" cy="2043513"/>
            <a:chOff x="4521206" y="1682473"/>
            <a:chExt cx="3021013" cy="20435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AAEAEAA-778C-704B-A95E-225E2D7C21D9}"/>
                </a:ext>
              </a:extLst>
            </p:cNvPr>
            <p:cNvSpPr txBox="1"/>
            <p:nvPr/>
          </p:nvSpPr>
          <p:spPr>
            <a:xfrm>
              <a:off x="4535360" y="1682473"/>
              <a:ext cx="2235367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FontFamilyListBox</a:t>
              </a:r>
              <a:endParaRPr lang="en-US" sz="2000" u="sng" dirty="0"/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E86F62EA-8E04-414C-9987-A00301769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8" t="27687" r="6532" b="39870"/>
            <a:stretch>
              <a:fillRect/>
            </a:stretch>
          </p:blipFill>
          <p:spPr bwMode="auto">
            <a:xfrm>
              <a:off x="4521206" y="2067049"/>
              <a:ext cx="3021013" cy="165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896529F-2639-9C4D-B441-333AF462419F}"/>
              </a:ext>
            </a:extLst>
          </p:cNvPr>
          <p:cNvGrpSpPr/>
          <p:nvPr/>
        </p:nvGrpSpPr>
        <p:grpSpPr>
          <a:xfrm>
            <a:off x="5111218" y="1210530"/>
            <a:ext cx="3743325" cy="654748"/>
            <a:chOff x="3752983" y="952306"/>
            <a:chExt cx="3743325" cy="65474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B61DE9-8DEB-6D4F-B2EB-347FABBE8C53}"/>
                </a:ext>
              </a:extLst>
            </p:cNvPr>
            <p:cNvSpPr txBox="1"/>
            <p:nvPr/>
          </p:nvSpPr>
          <p:spPr>
            <a:xfrm>
              <a:off x="3762132" y="952306"/>
              <a:ext cx="2499634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FontFamilyEntryField</a:t>
              </a:r>
              <a:endParaRPr lang="en-US" sz="2000" u="sng" dirty="0"/>
            </a:p>
          </p:txBody>
        </p:sp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856DE7ED-A3FC-E042-A1A2-059CD29F8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6" t="20724" r="6061" b="73969"/>
            <a:stretch>
              <a:fillRect/>
            </a:stretch>
          </p:blipFill>
          <p:spPr bwMode="auto">
            <a:xfrm>
              <a:off x="3752983" y="1335592"/>
              <a:ext cx="3743325" cy="27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52740A5-D7FB-7E4D-B6D4-03B9BAE6F7C6}"/>
              </a:ext>
            </a:extLst>
          </p:cNvPr>
          <p:cNvGrpSpPr/>
          <p:nvPr/>
        </p:nvGrpSpPr>
        <p:grpSpPr>
          <a:xfrm>
            <a:off x="5707695" y="4252634"/>
            <a:ext cx="3101975" cy="627430"/>
            <a:chOff x="3752983" y="3801439"/>
            <a:chExt cx="3101975" cy="62743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7C6B67-C994-0F48-BBFF-30ED7DE8E3F1}"/>
                </a:ext>
              </a:extLst>
            </p:cNvPr>
            <p:cNvSpPr txBox="1"/>
            <p:nvPr/>
          </p:nvSpPr>
          <p:spPr>
            <a:xfrm>
              <a:off x="3762131" y="3801439"/>
              <a:ext cx="2471193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FontWeightBulletList</a:t>
              </a:r>
              <a:endParaRPr lang="en-US" sz="2000" u="sng" dirty="0"/>
            </a:p>
          </p:txBody>
        </p:sp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719A9026-2802-F04F-9299-685FF3D42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" t="62987" r="21880" b="32275"/>
            <a:stretch>
              <a:fillRect/>
            </a:stretch>
          </p:blipFill>
          <p:spPr bwMode="auto">
            <a:xfrm>
              <a:off x="3752983" y="4185981"/>
              <a:ext cx="3101975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5CFC5ED-1FB0-3F4B-9ED5-DFEFDABABAB5}"/>
              </a:ext>
            </a:extLst>
          </p:cNvPr>
          <p:cNvGrpSpPr/>
          <p:nvPr/>
        </p:nvGrpSpPr>
        <p:grpSpPr>
          <a:xfrm>
            <a:off x="5948753" y="5134028"/>
            <a:ext cx="2844800" cy="605218"/>
            <a:chOff x="3905024" y="4505896"/>
            <a:chExt cx="2844800" cy="60521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EF799F-8E55-9447-AA94-1788D7F2320E}"/>
                </a:ext>
              </a:extLst>
            </p:cNvPr>
            <p:cNvSpPr txBox="1"/>
            <p:nvPr/>
          </p:nvSpPr>
          <p:spPr>
            <a:xfrm>
              <a:off x="3921822" y="4505896"/>
              <a:ext cx="2319467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FontSlantBulletList</a:t>
              </a:r>
              <a:endParaRPr lang="en-US" sz="2000" u="sng" dirty="0"/>
            </a:p>
          </p:txBody>
        </p:sp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B0C5F55D-8748-7F43-AC27-72C6E97FD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0" t="71100" r="24396" b="24557"/>
            <a:stretch>
              <a:fillRect/>
            </a:stretch>
          </p:blipFill>
          <p:spPr bwMode="auto">
            <a:xfrm>
              <a:off x="3905024" y="4888864"/>
              <a:ext cx="2844800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25A1C7A-F55D-F744-8EC2-2400E71886E0}"/>
              </a:ext>
            </a:extLst>
          </p:cNvPr>
          <p:cNvGrpSpPr/>
          <p:nvPr/>
        </p:nvGrpSpPr>
        <p:grpSpPr>
          <a:xfrm>
            <a:off x="5972177" y="5998775"/>
            <a:ext cx="2882699" cy="627504"/>
            <a:chOff x="6631187" y="5227767"/>
            <a:chExt cx="2882699" cy="62750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D64FBC-1451-4A4C-964A-3386E3554ED8}"/>
                </a:ext>
              </a:extLst>
            </p:cNvPr>
            <p:cNvSpPr txBox="1"/>
            <p:nvPr/>
          </p:nvSpPr>
          <p:spPr>
            <a:xfrm>
              <a:off x="6639060" y="5227767"/>
              <a:ext cx="2874826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CondesedFontCheckBox</a:t>
              </a:r>
              <a:endParaRPr lang="en-US" sz="2000" u="sng" dirty="0"/>
            </a:p>
          </p:txBody>
        </p:sp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3032962D-6833-B74F-B403-2150BC0E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73" t="79784" r="35657" b="15633"/>
            <a:stretch>
              <a:fillRect/>
            </a:stretch>
          </p:blipFill>
          <p:spPr bwMode="auto">
            <a:xfrm>
              <a:off x="6631187" y="5620321"/>
              <a:ext cx="102870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600B332-792B-644E-8472-65732DE0CF19}"/>
              </a:ext>
            </a:extLst>
          </p:cNvPr>
          <p:cNvGrpSpPr/>
          <p:nvPr/>
        </p:nvGrpSpPr>
        <p:grpSpPr>
          <a:xfrm>
            <a:off x="131909" y="6003017"/>
            <a:ext cx="1988444" cy="724029"/>
            <a:chOff x="4009153" y="5180455"/>
            <a:chExt cx="1988444" cy="7240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C2B5ED-9D05-7F49-A57F-63EB9362B9A3}"/>
                </a:ext>
              </a:extLst>
            </p:cNvPr>
            <p:cNvSpPr txBox="1"/>
            <p:nvPr/>
          </p:nvSpPr>
          <p:spPr>
            <a:xfrm>
              <a:off x="4025303" y="5180455"/>
              <a:ext cx="1972294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FontSizeSpinner</a:t>
              </a:r>
              <a:endParaRPr lang="en-US" sz="2000" u="sng" dirty="0"/>
            </a:p>
          </p:txBody>
        </p:sp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AF31AD13-31B1-4049-8F84-11013F2C7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8" t="78973" r="61023" b="14513"/>
            <a:stretch>
              <a:fillRect/>
            </a:stretch>
          </p:blipFill>
          <p:spPr bwMode="auto">
            <a:xfrm>
              <a:off x="4009153" y="5571109"/>
              <a:ext cx="116522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59673B2-E198-7646-B4D7-E561B26A5632}"/>
              </a:ext>
            </a:extLst>
          </p:cNvPr>
          <p:cNvGrpSpPr/>
          <p:nvPr/>
        </p:nvGrpSpPr>
        <p:grpSpPr>
          <a:xfrm>
            <a:off x="1134206" y="412180"/>
            <a:ext cx="4845844" cy="5786650"/>
            <a:chOff x="1134206" y="412180"/>
            <a:chExt cx="4845844" cy="5786650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3BAE982-051A-8743-A8AB-191366C23AB4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1765001" y="2227291"/>
              <a:ext cx="3965996" cy="8407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D5F9792-543F-A642-BFA2-DCED5C239D92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1758041" y="1410585"/>
              <a:ext cx="3362326" cy="165100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79849FF-C1FF-7345-81EE-0F2CC2B52CA2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1758040" y="412180"/>
              <a:ext cx="3377774" cy="264158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DA71596-DA4A-564E-A113-62A39A1BDB8B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 flipV="1">
              <a:off x="1765001" y="3053761"/>
              <a:ext cx="3951842" cy="13989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2A6D43C-3753-8041-864D-5BB2B89FAD7E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 flipV="1">
              <a:off x="1765001" y="3053761"/>
              <a:ext cx="4200550" cy="228032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E55084C-B4C4-F44D-9645-EAACA4AA9C6C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V="1">
              <a:off x="1134206" y="3053761"/>
              <a:ext cx="624882" cy="294925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5A0CB54-0F68-894A-A379-891F90272FAE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 flipV="1">
              <a:off x="1767513" y="3045928"/>
              <a:ext cx="4212537" cy="315290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F565113-6628-9748-80C5-78D3FC28BE0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61602" y="3045929"/>
              <a:ext cx="1247206" cy="29528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DF6F4F8-E44A-084E-8868-762DFD68A4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97422" y="3063715"/>
              <a:ext cx="2858799" cy="293506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E924784-741D-3A49-9BD5-C266E84F9F71}"/>
              </a:ext>
            </a:extLst>
          </p:cNvPr>
          <p:cNvSpPr txBox="1"/>
          <p:nvPr/>
        </p:nvSpPr>
        <p:spPr>
          <a:xfrm>
            <a:off x="695741" y="2869095"/>
            <a:ext cx="2186608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: FontDialogMediator</a:t>
            </a:r>
          </a:p>
        </p:txBody>
      </p:sp>
    </p:spTree>
    <p:extLst>
      <p:ext uri="{BB962C8B-B14F-4D97-AF65-F5344CB8AC3E}">
        <p14:creationId xmlns:p14="http://schemas.microsoft.com/office/powerpoint/2010/main" val="81666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4C5D4-AAE1-E04E-B8E5-45D0B6DE5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149"/>
            <a:ext cx="8229600" cy="1143000"/>
          </a:xfrm>
        </p:spPr>
        <p:txBody>
          <a:bodyPr/>
          <a:lstStyle/>
          <a:p>
            <a:r>
              <a:rPr lang="en-US" dirty="0"/>
              <a:t>Software Maintenance and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EC149-0FB1-894E-8974-8A12C2945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1149"/>
            <a:ext cx="8229600" cy="5204445"/>
          </a:xfrm>
        </p:spPr>
        <p:txBody>
          <a:bodyPr/>
          <a:lstStyle/>
          <a:p>
            <a:r>
              <a:rPr lang="en-US" dirty="0" err="1"/>
              <a:t>Defn</a:t>
            </a:r>
            <a:r>
              <a:rPr lang="en-US" dirty="0"/>
              <a:t>: Post-deployment development activities</a:t>
            </a:r>
          </a:p>
          <a:p>
            <a:pPr lvl="1"/>
            <a:r>
              <a:rPr lang="en-US" dirty="0"/>
              <a:t>Change software while preserving integrity</a:t>
            </a:r>
          </a:p>
          <a:p>
            <a:pPr lvl="1"/>
            <a:r>
              <a:rPr lang="en-US" i="1" dirty="0"/>
              <a:t>Maintenance</a:t>
            </a:r>
            <a:r>
              <a:rPr lang="en-US" dirty="0"/>
              <a:t> older (waterfall) term</a:t>
            </a:r>
          </a:p>
          <a:p>
            <a:pPr lvl="1"/>
            <a:r>
              <a:rPr lang="en-US" i="1" dirty="0"/>
              <a:t>Evolution</a:t>
            </a:r>
            <a:r>
              <a:rPr lang="en-US" dirty="0"/>
              <a:t> newer (agile) term</a:t>
            </a:r>
          </a:p>
          <a:p>
            <a:r>
              <a:rPr lang="en-US" dirty="0"/>
              <a:t>Categories of maintenance</a:t>
            </a:r>
          </a:p>
          <a:p>
            <a:pPr lvl="1"/>
            <a:r>
              <a:rPr lang="en-US" dirty="0"/>
              <a:t>Correction (corrective, preventative)</a:t>
            </a:r>
          </a:p>
          <a:p>
            <a:pPr lvl="1"/>
            <a:r>
              <a:rPr lang="en-US" dirty="0"/>
              <a:t>Enhancement  (perfective, adaptive)</a:t>
            </a:r>
          </a:p>
          <a:p>
            <a:r>
              <a:rPr lang="en-US" dirty="0"/>
              <a:t>Why important?</a:t>
            </a:r>
          </a:p>
          <a:p>
            <a:pPr lvl="1"/>
            <a:r>
              <a:rPr lang="en-US" dirty="0"/>
              <a:t>Software tends to be long lived</a:t>
            </a:r>
          </a:p>
          <a:p>
            <a:pPr lvl="1"/>
            <a:r>
              <a:rPr lang="en-US" dirty="0"/>
              <a:t>Requirements change, environments change, bugs appear</a:t>
            </a:r>
          </a:p>
          <a:p>
            <a:pPr lvl="1"/>
            <a:r>
              <a:rPr lang="en-US" dirty="0"/>
              <a:t>Statistic: </a:t>
            </a:r>
            <a:r>
              <a:rPr lang="en-US" sz="3600" b="1" dirty="0">
                <a:solidFill>
                  <a:srgbClr val="FFFC00"/>
                </a:solidFill>
              </a:rPr>
              <a:t>&gt; 80%</a:t>
            </a:r>
            <a:r>
              <a:rPr lang="en-US" dirty="0">
                <a:solidFill>
                  <a:srgbClr val="FFFC00"/>
                </a:solidFill>
              </a:rPr>
              <a:t> </a:t>
            </a:r>
            <a:r>
              <a:rPr lang="en-US" dirty="0"/>
              <a:t>of total cost in maintenance 😲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3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1828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What was the essential problem here?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B7998F-89BF-4344-9D14-AF2EAAEE3EF2}"/>
              </a:ext>
            </a:extLst>
          </p:cNvPr>
          <p:cNvCxnSpPr>
            <a:cxnSpLocks/>
          </p:cNvCxnSpPr>
          <p:nvPr/>
        </p:nvCxnSpPr>
        <p:spPr>
          <a:xfrm flipV="1">
            <a:off x="5970425" y="762955"/>
            <a:ext cx="0" cy="119145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D0DF7F-4ECC-C745-9AE8-0BF4B9B89C91}"/>
              </a:ext>
            </a:extLst>
          </p:cNvPr>
          <p:cNvCxnSpPr>
            <a:cxnSpLocks/>
          </p:cNvCxnSpPr>
          <p:nvPr/>
        </p:nvCxnSpPr>
        <p:spPr>
          <a:xfrm flipV="1">
            <a:off x="6169950" y="1494412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F45BD4C-B22C-154B-AE5D-A4A973E17225}"/>
              </a:ext>
            </a:extLst>
          </p:cNvPr>
          <p:cNvCxnSpPr>
            <a:cxnSpLocks/>
          </p:cNvCxnSpPr>
          <p:nvPr/>
        </p:nvCxnSpPr>
        <p:spPr>
          <a:xfrm>
            <a:off x="5972232" y="3613344"/>
            <a:ext cx="0" cy="459994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8CB75E-451A-A149-BBE4-545AF9321080}"/>
              </a:ext>
            </a:extLst>
          </p:cNvPr>
          <p:cNvCxnSpPr>
            <a:cxnSpLocks/>
          </p:cNvCxnSpPr>
          <p:nvPr/>
        </p:nvCxnSpPr>
        <p:spPr>
          <a:xfrm>
            <a:off x="6152460" y="3613344"/>
            <a:ext cx="0" cy="1162878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46015D-5887-6C48-B368-9E55DD99A49C}"/>
              </a:ext>
            </a:extLst>
          </p:cNvPr>
          <p:cNvCxnSpPr>
            <a:cxnSpLocks/>
          </p:cNvCxnSpPr>
          <p:nvPr/>
        </p:nvCxnSpPr>
        <p:spPr>
          <a:xfrm>
            <a:off x="6713933" y="3613344"/>
            <a:ext cx="0" cy="184512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7478DA5-F0C0-474B-8836-B9ED0CDFDCD1}"/>
              </a:ext>
            </a:extLst>
          </p:cNvPr>
          <p:cNvCxnSpPr>
            <a:cxnSpLocks/>
          </p:cNvCxnSpPr>
          <p:nvPr/>
        </p:nvCxnSpPr>
        <p:spPr>
          <a:xfrm flipV="1">
            <a:off x="4623908" y="762955"/>
            <a:ext cx="0" cy="331038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92B728D-8193-964C-897F-CAE915A4D0B3}"/>
              </a:ext>
            </a:extLst>
          </p:cNvPr>
          <p:cNvCxnSpPr>
            <a:cxnSpLocks/>
          </p:cNvCxnSpPr>
          <p:nvPr/>
        </p:nvCxnSpPr>
        <p:spPr>
          <a:xfrm flipV="1">
            <a:off x="4843022" y="762955"/>
            <a:ext cx="0" cy="4013267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059E7C4-B642-ED4C-9088-77D14D094741}"/>
              </a:ext>
            </a:extLst>
          </p:cNvPr>
          <p:cNvCxnSpPr>
            <a:cxnSpLocks/>
          </p:cNvCxnSpPr>
          <p:nvPr/>
        </p:nvCxnSpPr>
        <p:spPr>
          <a:xfrm flipV="1">
            <a:off x="4190809" y="762955"/>
            <a:ext cx="0" cy="469551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B3A06EA-A5A6-8A4C-B92F-825D841EF45C}"/>
              </a:ext>
            </a:extLst>
          </p:cNvPr>
          <p:cNvCxnSpPr>
            <a:cxnSpLocks/>
          </p:cNvCxnSpPr>
          <p:nvPr/>
        </p:nvCxnSpPr>
        <p:spPr>
          <a:xfrm flipV="1">
            <a:off x="7092425" y="762955"/>
            <a:ext cx="0" cy="474472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87B5491-05DD-9045-B41D-67D84F1C551E}"/>
              </a:ext>
            </a:extLst>
          </p:cNvPr>
          <p:cNvCxnSpPr>
            <a:cxnSpLocks/>
          </p:cNvCxnSpPr>
          <p:nvPr/>
        </p:nvCxnSpPr>
        <p:spPr>
          <a:xfrm flipH="1" flipV="1">
            <a:off x="7244521" y="3613344"/>
            <a:ext cx="858747" cy="2632939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1AAB253-78C1-1C45-8829-53C733F8F6FA}"/>
              </a:ext>
            </a:extLst>
          </p:cNvPr>
          <p:cNvCxnSpPr>
            <a:cxnSpLocks/>
          </p:cNvCxnSpPr>
          <p:nvPr/>
        </p:nvCxnSpPr>
        <p:spPr>
          <a:xfrm flipH="1" flipV="1">
            <a:off x="6436895" y="4316228"/>
            <a:ext cx="1558089" cy="193005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F05F5D-4D5B-9647-BEF2-DB0ACB71B1B2}"/>
              </a:ext>
            </a:extLst>
          </p:cNvPr>
          <p:cNvCxnSpPr>
            <a:cxnSpLocks/>
          </p:cNvCxnSpPr>
          <p:nvPr/>
        </p:nvCxnSpPr>
        <p:spPr>
          <a:xfrm flipH="1" flipV="1">
            <a:off x="6372773" y="4998473"/>
            <a:ext cx="1471154" cy="1247810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D294EAF-5CBF-CD4D-A5A1-4A0D47AD1826}"/>
              </a:ext>
            </a:extLst>
          </p:cNvPr>
          <p:cNvCxnSpPr>
            <a:cxnSpLocks/>
          </p:cNvCxnSpPr>
          <p:nvPr/>
        </p:nvCxnSpPr>
        <p:spPr>
          <a:xfrm flipH="1" flipV="1">
            <a:off x="4922591" y="5706533"/>
            <a:ext cx="2921336" cy="812424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27D33E6-CD7F-FA4C-9446-CDF2FF37AB77}"/>
              </a:ext>
            </a:extLst>
          </p:cNvPr>
          <p:cNvCxnSpPr>
            <a:cxnSpLocks/>
            <a:stCxn id="40964" idx="1"/>
          </p:cNvCxnSpPr>
          <p:nvPr/>
        </p:nvCxnSpPr>
        <p:spPr>
          <a:xfrm flipH="1" flipV="1">
            <a:off x="6728833" y="5747570"/>
            <a:ext cx="1115094" cy="655876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440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E5452C37-4FC1-9F4B-9885-C747F0035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FFFC00"/>
                </a:solidFill>
                <a:ea typeface="ＭＳ Ｐゴシック" panose="020B0600070205080204" pitchFamily="34" charset="-128"/>
              </a:rPr>
              <a:t>Coupling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F40E7-2DF7-304D-9416-78D13EC90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971800"/>
          </a:xfrm>
        </p:spPr>
        <p:txBody>
          <a:bodyPr/>
          <a:lstStyle/>
          <a:p>
            <a:pPr>
              <a:defRPr/>
            </a:pPr>
            <a:r>
              <a:rPr lang="en-US" dirty="0"/>
              <a:t>Measure of how strongly one component...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/>
              <a:t>is connected to others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/>
              <a:t>has knowledge of others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/>
              <a:t>depends on others</a:t>
            </a:r>
          </a:p>
          <a:p>
            <a:pPr lvl="1">
              <a:buFont typeface="Arial" charset="0"/>
              <a:buChar char="•"/>
              <a:defRPr/>
            </a:pPr>
            <a:endParaRPr lang="en-US" sz="1400" dirty="0"/>
          </a:p>
          <a:p>
            <a:pPr>
              <a:defRPr/>
            </a:pPr>
            <a:r>
              <a:rPr lang="en-US" dirty="0"/>
              <a:t>Compare </a:t>
            </a:r>
            <a:r>
              <a:rPr lang="en-US" dirty="0">
                <a:solidFill>
                  <a:srgbClr val="FFFC00"/>
                </a:solidFill>
              </a:rPr>
              <a:t>loosely</a:t>
            </a:r>
            <a:r>
              <a:rPr lang="en-US" dirty="0"/>
              <a:t> versus </a:t>
            </a:r>
            <a:r>
              <a:rPr lang="en-US" dirty="0">
                <a:solidFill>
                  <a:srgbClr val="FFFC00"/>
                </a:solidFill>
              </a:rPr>
              <a:t>tightly</a:t>
            </a:r>
            <a:r>
              <a:rPr lang="en-US" dirty="0"/>
              <a:t> coupled components</a:t>
            </a:r>
          </a:p>
          <a:p>
            <a:pPr marL="0" indent="0">
              <a:buNone/>
              <a:defRPr/>
            </a:pPr>
            <a:endParaRPr lang="en-US" dirty="0">
              <a:solidFill>
                <a:srgbClr val="FF40FF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5FDAEB7-1E08-8242-95CA-0796F1DFCEB0}"/>
              </a:ext>
            </a:extLst>
          </p:cNvPr>
          <p:cNvGrpSpPr/>
          <p:nvPr/>
        </p:nvGrpSpPr>
        <p:grpSpPr>
          <a:xfrm>
            <a:off x="2537122" y="4636854"/>
            <a:ext cx="4069757" cy="1590525"/>
            <a:chOff x="2164927" y="4719984"/>
            <a:chExt cx="4069757" cy="159052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D99C3FF-FD32-BC43-9486-9BA05C56801A}"/>
                </a:ext>
              </a:extLst>
            </p:cNvPr>
            <p:cNvSpPr txBox="1"/>
            <p:nvPr/>
          </p:nvSpPr>
          <p:spPr>
            <a:xfrm>
              <a:off x="2164927" y="4751874"/>
              <a:ext cx="18517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Looser Coupling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A28BD15-A4FA-6E45-84E0-9B19D0B601D7}"/>
                </a:ext>
              </a:extLst>
            </p:cNvPr>
            <p:cNvSpPr txBox="1"/>
            <p:nvPr/>
          </p:nvSpPr>
          <p:spPr>
            <a:xfrm>
              <a:off x="4339935" y="4719984"/>
              <a:ext cx="1894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Tighter Coupling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C042685-EFE3-2541-BEC8-C8D6BD143617}"/>
                </a:ext>
              </a:extLst>
            </p:cNvPr>
            <p:cNvSpPr/>
            <p:nvPr/>
          </p:nvSpPr>
          <p:spPr>
            <a:xfrm>
              <a:off x="2318431" y="5311310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022948-0326-C247-B78B-D8835448FD41}"/>
                </a:ext>
              </a:extLst>
            </p:cNvPr>
            <p:cNvSpPr/>
            <p:nvPr/>
          </p:nvSpPr>
          <p:spPr>
            <a:xfrm>
              <a:off x="3364450" y="5311310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55F22-CA3D-9B4E-AEBF-7E76976967DD}"/>
                </a:ext>
              </a:extLst>
            </p:cNvPr>
            <p:cNvSpPr/>
            <p:nvPr/>
          </p:nvSpPr>
          <p:spPr>
            <a:xfrm>
              <a:off x="2318431" y="6047273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85FAEA-6D61-1346-9AD3-7F6478381C79}"/>
                </a:ext>
              </a:extLst>
            </p:cNvPr>
            <p:cNvSpPr/>
            <p:nvPr/>
          </p:nvSpPr>
          <p:spPr>
            <a:xfrm>
              <a:off x="3350595" y="6033419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D838B55-1A47-B647-981C-7C6C85DE4F46}"/>
                </a:ext>
              </a:extLst>
            </p:cNvPr>
            <p:cNvCxnSpPr>
              <a:stCxn id="5" idx="2"/>
              <a:endCxn id="9" idx="0"/>
            </p:cNvCxnSpPr>
            <p:nvPr/>
          </p:nvCxnSpPr>
          <p:spPr>
            <a:xfrm>
              <a:off x="2574740" y="5574546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28D5FC2-C7FA-EE47-B7DB-50EB8EE18D3F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2837976" y="5442928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5920B45-F3C0-A348-9A29-2F0FA1FD008B}"/>
                </a:ext>
              </a:extLst>
            </p:cNvPr>
            <p:cNvCxnSpPr>
              <a:cxnSpLocks/>
              <a:stCxn id="10" idx="1"/>
              <a:endCxn id="9" idx="3"/>
            </p:cNvCxnSpPr>
            <p:nvPr/>
          </p:nvCxnSpPr>
          <p:spPr>
            <a:xfrm flipH="1">
              <a:off x="2831049" y="6165037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3DD67D-96E6-7948-A820-8656D5767EAC}"/>
                </a:ext>
              </a:extLst>
            </p:cNvPr>
            <p:cNvSpPr/>
            <p:nvPr/>
          </p:nvSpPr>
          <p:spPr>
            <a:xfrm>
              <a:off x="4516582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C610E75-43B5-FB44-AFAC-38ECDA044B37}"/>
                </a:ext>
              </a:extLst>
            </p:cNvPr>
            <p:cNvSpPr/>
            <p:nvPr/>
          </p:nvSpPr>
          <p:spPr>
            <a:xfrm>
              <a:off x="5562601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6B2F2A4-4472-FC4C-A6F7-B60C49CBBD1F}"/>
                </a:ext>
              </a:extLst>
            </p:cNvPr>
            <p:cNvSpPr/>
            <p:nvPr/>
          </p:nvSpPr>
          <p:spPr>
            <a:xfrm>
              <a:off x="4516582" y="6016218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A75E5FF-E2E3-8D4A-8154-1C6B359C0B00}"/>
                </a:ext>
              </a:extLst>
            </p:cNvPr>
            <p:cNvSpPr/>
            <p:nvPr/>
          </p:nvSpPr>
          <p:spPr>
            <a:xfrm>
              <a:off x="5548746" y="6002364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A8B569A-8D5D-8949-8FF7-3FDDCCFA845B}"/>
                </a:ext>
              </a:extLst>
            </p:cNvPr>
            <p:cNvCxnSpPr>
              <a:stCxn id="21" idx="2"/>
              <a:endCxn id="23" idx="0"/>
            </p:cNvCxnSpPr>
            <p:nvPr/>
          </p:nvCxnSpPr>
          <p:spPr>
            <a:xfrm>
              <a:off x="4772891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76EBE9C-9193-B948-B638-E99AC2591724}"/>
                </a:ext>
              </a:extLst>
            </p:cNvPr>
            <p:cNvCxnSpPr>
              <a:cxnSpLocks/>
            </p:cNvCxnSpPr>
            <p:nvPr/>
          </p:nvCxnSpPr>
          <p:spPr>
            <a:xfrm>
              <a:off x="5036127" y="5467293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F24DDF2-586D-454B-8A9B-836255792557}"/>
                </a:ext>
              </a:extLst>
            </p:cNvPr>
            <p:cNvCxnSpPr>
              <a:cxnSpLocks/>
              <a:stCxn id="24" idx="1"/>
              <a:endCxn id="23" idx="3"/>
            </p:cNvCxnSpPr>
            <p:nvPr/>
          </p:nvCxnSpPr>
          <p:spPr>
            <a:xfrm flipH="1">
              <a:off x="5029200" y="6133982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0B45892-E794-2C43-8F89-96AD9106CF9F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5543491"/>
              <a:ext cx="533401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0B7345C-454D-2D47-BE68-5B667D464A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9635" y="5543491"/>
              <a:ext cx="13855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B946A1B-663D-E240-A200-C1AD3E87B1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4717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A9CB90F-21DF-294B-968E-E0EEAC74C8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4073" y="5349530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4360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685D3F-639D-3942-B051-83AB2455C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54" y="1909474"/>
            <a:ext cx="8229600" cy="1143000"/>
          </a:xfrm>
        </p:spPr>
        <p:txBody>
          <a:bodyPr anchor="ctr"/>
          <a:lstStyle/>
          <a:p>
            <a:r>
              <a:rPr lang="en-US" dirty="0"/>
              <a:t>Although metrics have been proposed,</a:t>
            </a:r>
            <a:br>
              <a:rPr lang="en-US" dirty="0"/>
            </a:br>
            <a:r>
              <a:rPr lang="en-US" dirty="0"/>
              <a:t>coupling remains </a:t>
            </a:r>
            <a:r>
              <a:rPr lang="en-US" dirty="0">
                <a:solidFill>
                  <a:srgbClr val="FFFC00"/>
                </a:solidFill>
              </a:rPr>
              <a:t>difficult to precisely measure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However, </a:t>
            </a:r>
            <a:r>
              <a:rPr lang="en-US" dirty="0">
                <a:solidFill>
                  <a:srgbClr val="FFFC00"/>
                </a:solidFill>
              </a:rPr>
              <a:t>intuition</a:t>
            </a:r>
            <a:r>
              <a:rPr lang="en-US" dirty="0"/>
              <a:t> about coupling is</a:t>
            </a:r>
            <a:br>
              <a:rPr lang="en-US" dirty="0"/>
            </a:br>
            <a:r>
              <a:rPr lang="en-US" dirty="0"/>
              <a:t>useful for informing design decisions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5534D3-D53F-3548-8EB2-8CA2F3F2B6F5}"/>
              </a:ext>
            </a:extLst>
          </p:cNvPr>
          <p:cNvGrpSpPr/>
          <p:nvPr/>
        </p:nvGrpSpPr>
        <p:grpSpPr>
          <a:xfrm>
            <a:off x="2537122" y="4636854"/>
            <a:ext cx="4069757" cy="1590525"/>
            <a:chOff x="2164927" y="4719984"/>
            <a:chExt cx="4069757" cy="15905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CE50C8-F7E9-1B40-9A3D-9DA1EDC2DD61}"/>
                </a:ext>
              </a:extLst>
            </p:cNvPr>
            <p:cNvSpPr txBox="1"/>
            <p:nvPr/>
          </p:nvSpPr>
          <p:spPr>
            <a:xfrm>
              <a:off x="2164927" y="4751874"/>
              <a:ext cx="18517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Looser Coupling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31C559-FB3F-1B46-A467-3378075014A9}"/>
                </a:ext>
              </a:extLst>
            </p:cNvPr>
            <p:cNvSpPr txBox="1"/>
            <p:nvPr/>
          </p:nvSpPr>
          <p:spPr>
            <a:xfrm>
              <a:off x="4339935" y="4719984"/>
              <a:ext cx="1894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Tighter Coupling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FF4141-AB07-F24F-8455-7F76F2503CDA}"/>
                </a:ext>
              </a:extLst>
            </p:cNvPr>
            <p:cNvSpPr/>
            <p:nvPr/>
          </p:nvSpPr>
          <p:spPr>
            <a:xfrm>
              <a:off x="2318431" y="5311310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8F44CC-E739-3142-9D55-144730F2E8C6}"/>
                </a:ext>
              </a:extLst>
            </p:cNvPr>
            <p:cNvSpPr/>
            <p:nvPr/>
          </p:nvSpPr>
          <p:spPr>
            <a:xfrm>
              <a:off x="3364450" y="5311310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50E7E16-AE80-684D-AB85-1423281B1B2A}"/>
                </a:ext>
              </a:extLst>
            </p:cNvPr>
            <p:cNvSpPr/>
            <p:nvPr/>
          </p:nvSpPr>
          <p:spPr>
            <a:xfrm>
              <a:off x="2318431" y="6047273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FE1CFC-784B-8C4D-B54F-280E0258EAC9}"/>
                </a:ext>
              </a:extLst>
            </p:cNvPr>
            <p:cNvSpPr/>
            <p:nvPr/>
          </p:nvSpPr>
          <p:spPr>
            <a:xfrm>
              <a:off x="3350595" y="6033419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C05073A-1524-374C-B011-04AF4D57AAAA}"/>
                </a:ext>
              </a:extLst>
            </p:cNvPr>
            <p:cNvCxnSpPr>
              <a:stCxn id="8" idx="2"/>
              <a:endCxn id="10" idx="0"/>
            </p:cNvCxnSpPr>
            <p:nvPr/>
          </p:nvCxnSpPr>
          <p:spPr>
            <a:xfrm>
              <a:off x="2574740" y="5574546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F35015A-F460-5645-9289-881ECEA156D7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2837976" y="5442928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5313A5F-5C2D-7B44-9C0F-621CEE68CFF1}"/>
                </a:ext>
              </a:extLst>
            </p:cNvPr>
            <p:cNvCxnSpPr>
              <a:cxnSpLocks/>
              <a:stCxn id="11" idx="1"/>
              <a:endCxn id="10" idx="3"/>
            </p:cNvCxnSpPr>
            <p:nvPr/>
          </p:nvCxnSpPr>
          <p:spPr>
            <a:xfrm flipH="1">
              <a:off x="2831049" y="6165037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9D38E9-A090-8340-9837-E5212D84A711}"/>
                </a:ext>
              </a:extLst>
            </p:cNvPr>
            <p:cNvSpPr/>
            <p:nvPr/>
          </p:nvSpPr>
          <p:spPr>
            <a:xfrm>
              <a:off x="4516582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72F2F5F-00DB-B940-B3CD-ED90262FCB9F}"/>
                </a:ext>
              </a:extLst>
            </p:cNvPr>
            <p:cNvSpPr/>
            <p:nvPr/>
          </p:nvSpPr>
          <p:spPr>
            <a:xfrm>
              <a:off x="5562601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539C6E0-20E3-7741-BF7E-028F7B9C9342}"/>
                </a:ext>
              </a:extLst>
            </p:cNvPr>
            <p:cNvSpPr/>
            <p:nvPr/>
          </p:nvSpPr>
          <p:spPr>
            <a:xfrm>
              <a:off x="4516582" y="6016218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078FBDA-A56F-FA4A-9314-093C7189A88D}"/>
                </a:ext>
              </a:extLst>
            </p:cNvPr>
            <p:cNvSpPr/>
            <p:nvPr/>
          </p:nvSpPr>
          <p:spPr>
            <a:xfrm>
              <a:off x="5548746" y="6002364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869693B-BCC0-374B-A55B-CAD6E394D645}"/>
                </a:ext>
              </a:extLst>
            </p:cNvPr>
            <p:cNvCxnSpPr>
              <a:stCxn id="15" idx="2"/>
              <a:endCxn id="17" idx="0"/>
            </p:cNvCxnSpPr>
            <p:nvPr/>
          </p:nvCxnSpPr>
          <p:spPr>
            <a:xfrm>
              <a:off x="4772891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F570ECB-CBE5-E84D-AA0D-16B0AF045C89}"/>
                </a:ext>
              </a:extLst>
            </p:cNvPr>
            <p:cNvCxnSpPr>
              <a:cxnSpLocks/>
            </p:cNvCxnSpPr>
            <p:nvPr/>
          </p:nvCxnSpPr>
          <p:spPr>
            <a:xfrm>
              <a:off x="5036127" y="5467293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CE30B94-C212-F447-B966-E866F8D561F0}"/>
                </a:ext>
              </a:extLst>
            </p:cNvPr>
            <p:cNvCxnSpPr>
              <a:cxnSpLocks/>
              <a:stCxn id="18" idx="1"/>
              <a:endCxn id="17" idx="3"/>
            </p:cNvCxnSpPr>
            <p:nvPr/>
          </p:nvCxnSpPr>
          <p:spPr>
            <a:xfrm flipH="1">
              <a:off x="5029200" y="6133982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E31D5DE-9D5C-5745-A577-6A80663CF514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5543491"/>
              <a:ext cx="533401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053AF39-0091-2B46-A77E-299E5E9F7C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9635" y="5543491"/>
              <a:ext cx="13855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50CEA8-C16F-B14A-A69D-E2CF8F78F2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4717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DBD106A-D52B-8940-8C34-D7019A688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4073" y="5349530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1598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3D01DDB1-908F-1346-BF2A-3125D5427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Common Types of Coupling in Ruby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D5818-8820-0844-A277-8F572678B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/>
              <a:t>Class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is coupled to class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r>
              <a:rPr lang="en-US" dirty="0"/>
              <a:t> if</a:t>
            </a:r>
          </a:p>
          <a:p>
            <a:pPr>
              <a:defRPr/>
            </a:pP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has instance variable that refers to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i="1" dirty="0"/>
          </a:p>
          <a:p>
            <a:pPr>
              <a:defRPr/>
            </a:pP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invokes methods of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i="1" dirty="0"/>
          </a:p>
          <a:p>
            <a:pPr>
              <a:defRPr/>
            </a:pP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method parameter or local variable references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i="1" dirty="0"/>
          </a:p>
          <a:p>
            <a:pPr>
              <a:defRPr/>
            </a:pP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is direct or indirect subclass of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i="1" dirty="0"/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618AFA-DA4F-C240-B5C2-320166D89779}"/>
              </a:ext>
            </a:extLst>
          </p:cNvPr>
          <p:cNvSpPr txBox="1"/>
          <p:nvPr/>
        </p:nvSpPr>
        <p:spPr>
          <a:xfrm>
            <a:off x="0" y="474116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40FF"/>
                </a:solidFill>
              </a:rPr>
              <a:t>Caution! Coupling can also occur in less obvious ways</a:t>
            </a:r>
            <a:br>
              <a:rPr lang="en-US" sz="2800" i="1" dirty="0">
                <a:solidFill>
                  <a:srgbClr val="FF40FF"/>
                </a:solidFill>
              </a:rPr>
            </a:br>
            <a:r>
              <a:rPr lang="en-US" sz="2800" i="1" dirty="0">
                <a:solidFill>
                  <a:srgbClr val="FF40FF"/>
                </a:solidFill>
              </a:rPr>
              <a:t>(e.g., one component having encoded knowledge of others)</a:t>
            </a:r>
          </a:p>
        </p:txBody>
      </p:sp>
    </p:spTree>
    <p:extLst>
      <p:ext uri="{BB962C8B-B14F-4D97-AF65-F5344CB8AC3E}">
        <p14:creationId xmlns:p14="http://schemas.microsoft.com/office/powerpoint/2010/main" val="356968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BB52504B-C550-1145-8AA6-DD761319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Problems with High Coupling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81607-0391-C14F-9FC5-459FD3B9D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/>
              <a:t>Given class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highly coupled to class </a:t>
            </a:r>
            <a:r>
              <a:rPr lang="en-US" i="1" dirty="0"/>
              <a:t>C</a:t>
            </a:r>
            <a:r>
              <a:rPr lang="en-US" baseline="-25000" dirty="0"/>
              <a:t>2 </a:t>
            </a:r>
            <a:r>
              <a:rPr lang="en-US" dirty="0"/>
              <a:t>:</a:t>
            </a:r>
          </a:p>
          <a:p>
            <a:pPr>
              <a:defRPr/>
            </a:pPr>
            <a:r>
              <a:rPr lang="en-US" dirty="0"/>
              <a:t>Changes in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r>
              <a:rPr lang="en-US" dirty="0"/>
              <a:t> may force </a:t>
            </a:r>
            <a:r>
              <a:rPr lang="en-US" dirty="0">
                <a:solidFill>
                  <a:srgbClr val="FFFC00"/>
                </a:solidFill>
              </a:rPr>
              <a:t>changes</a:t>
            </a:r>
            <a:r>
              <a:rPr lang="en-US" dirty="0"/>
              <a:t> in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endParaRPr lang="en-US" i="1" dirty="0"/>
          </a:p>
          <a:p>
            <a:pPr>
              <a:defRPr/>
            </a:pPr>
            <a:r>
              <a:rPr lang="en-US" dirty="0"/>
              <a:t>Harder to </a:t>
            </a:r>
            <a:r>
              <a:rPr lang="en-US" dirty="0">
                <a:solidFill>
                  <a:srgbClr val="FFFC00"/>
                </a:solidFill>
              </a:rPr>
              <a:t>understand</a:t>
            </a:r>
            <a:r>
              <a:rPr lang="en-US" dirty="0"/>
              <a:t>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in isolation</a:t>
            </a:r>
          </a:p>
          <a:p>
            <a:pPr>
              <a:defRPr/>
            </a:pPr>
            <a:r>
              <a:rPr lang="en-US" dirty="0"/>
              <a:t>Harder to </a:t>
            </a:r>
            <a:r>
              <a:rPr lang="en-US" dirty="0">
                <a:solidFill>
                  <a:srgbClr val="FFFC00"/>
                </a:solidFill>
              </a:rPr>
              <a:t>reuse</a:t>
            </a:r>
            <a:r>
              <a:rPr lang="en-US" dirty="0"/>
              <a:t>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because of dependencies on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31F6B7-A234-5649-A00C-A2528F39FA64}"/>
              </a:ext>
            </a:extLst>
          </p:cNvPr>
          <p:cNvGrpSpPr/>
          <p:nvPr/>
        </p:nvGrpSpPr>
        <p:grpSpPr>
          <a:xfrm>
            <a:off x="3175454" y="4211785"/>
            <a:ext cx="2793092" cy="1790574"/>
            <a:chOff x="4516582" y="5280255"/>
            <a:chExt cx="1558637" cy="99919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2AFAD1D-9D6E-6641-ADA8-CE31346AE8DE}"/>
                </a:ext>
              </a:extLst>
            </p:cNvPr>
            <p:cNvSpPr/>
            <p:nvPr/>
          </p:nvSpPr>
          <p:spPr>
            <a:xfrm>
              <a:off x="4516582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6B76A3-74A0-9947-8042-17C5F5A90684}"/>
                </a:ext>
              </a:extLst>
            </p:cNvPr>
            <p:cNvSpPr/>
            <p:nvPr/>
          </p:nvSpPr>
          <p:spPr>
            <a:xfrm>
              <a:off x="5562601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E9E9480-4932-D442-B2C4-FF36D1F860A2}"/>
                </a:ext>
              </a:extLst>
            </p:cNvPr>
            <p:cNvSpPr/>
            <p:nvPr/>
          </p:nvSpPr>
          <p:spPr>
            <a:xfrm>
              <a:off x="4516582" y="6016218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5C9C316-C745-624D-B13D-DD400BE5F95A}"/>
                </a:ext>
              </a:extLst>
            </p:cNvPr>
            <p:cNvSpPr/>
            <p:nvPr/>
          </p:nvSpPr>
          <p:spPr>
            <a:xfrm>
              <a:off x="5548746" y="6002364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6B44A85-DD83-FF4C-BED6-031809B5FE3B}"/>
                </a:ext>
              </a:extLst>
            </p:cNvPr>
            <p:cNvCxnSpPr>
              <a:stCxn id="14" idx="2"/>
              <a:endCxn id="16" idx="0"/>
            </p:cNvCxnSpPr>
            <p:nvPr/>
          </p:nvCxnSpPr>
          <p:spPr>
            <a:xfrm>
              <a:off x="4772891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45489A6-988B-C04B-B03D-2F1D6B623752}"/>
                </a:ext>
              </a:extLst>
            </p:cNvPr>
            <p:cNvCxnSpPr>
              <a:cxnSpLocks/>
            </p:cNvCxnSpPr>
            <p:nvPr/>
          </p:nvCxnSpPr>
          <p:spPr>
            <a:xfrm>
              <a:off x="5036127" y="5467293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92107B4-4F86-D74F-9A57-7799CE3FD3A7}"/>
                </a:ext>
              </a:extLst>
            </p:cNvPr>
            <p:cNvCxnSpPr>
              <a:cxnSpLocks/>
              <a:stCxn id="17" idx="1"/>
              <a:endCxn id="16" idx="3"/>
            </p:cNvCxnSpPr>
            <p:nvPr/>
          </p:nvCxnSpPr>
          <p:spPr>
            <a:xfrm flipH="1">
              <a:off x="5029200" y="6133982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BBD10B1-C3A2-F84D-879A-372F035A2C32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5543491"/>
              <a:ext cx="533401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9216544-F36E-5A4D-9DD6-EE2ADBE676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9635" y="5543491"/>
              <a:ext cx="13855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4BB3E41-4562-8B4E-B9A8-9692BA8778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4717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8B3DF78-8497-2A4A-979F-51C7292523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4073" y="5349530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266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326BAF-1C5A-0841-A0C1-3E03DA474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256"/>
            <a:ext cx="8229600" cy="1143000"/>
          </a:xfrm>
        </p:spPr>
        <p:txBody>
          <a:bodyPr/>
          <a:lstStyle/>
          <a:p>
            <a:r>
              <a:rPr lang="en-US" dirty="0"/>
              <a:t>Coupling Explains Benefits of Mediator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EC4FBD-7F6B-ED4F-B3AB-CA2B52FAF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55" y="1737511"/>
            <a:ext cx="3490100" cy="43167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4945A3-2CBB-7C41-B711-7C7522439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124" y="1820641"/>
            <a:ext cx="5012552" cy="37376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423027-29A5-2347-A501-8AC4053327DB}"/>
              </a:ext>
            </a:extLst>
          </p:cNvPr>
          <p:cNvSpPr txBox="1"/>
          <p:nvPr/>
        </p:nvSpPr>
        <p:spPr>
          <a:xfrm>
            <a:off x="638616" y="1200219"/>
            <a:ext cx="2575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Tighter Coupling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92B79-FBCE-7146-8B14-87EEB92D6CC6}"/>
              </a:ext>
            </a:extLst>
          </p:cNvPr>
          <p:cNvSpPr txBox="1"/>
          <p:nvPr/>
        </p:nvSpPr>
        <p:spPr>
          <a:xfrm>
            <a:off x="5267081" y="1168256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Looser Coupling</a:t>
            </a:r>
          </a:p>
        </p:txBody>
      </p:sp>
    </p:spTree>
    <p:extLst>
      <p:ext uri="{BB962C8B-B14F-4D97-AF65-F5344CB8AC3E}">
        <p14:creationId xmlns:p14="http://schemas.microsoft.com/office/powerpoint/2010/main" val="3578504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194E8-333C-0C49-B871-A66D48DF2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Mediator Do It?</a:t>
            </a:r>
            <a:br>
              <a:rPr lang="en-US" dirty="0"/>
            </a:br>
            <a:r>
              <a:rPr lang="en-US" i="1" dirty="0">
                <a:solidFill>
                  <a:srgbClr val="FFFC00"/>
                </a:solidFill>
              </a:rPr>
              <a:t>Indirection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55360-CA91-A74A-A4BB-1B1A55082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decouple two components, assign responsibility to an intermediate component to mediate between the two</a:t>
            </a:r>
          </a:p>
          <a:p>
            <a:r>
              <a:rPr lang="en-US" dirty="0"/>
              <a:t>Intermediary creates indirection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CB8D7D-3732-A44F-B88A-FEC2C7855BCD}"/>
              </a:ext>
            </a:extLst>
          </p:cNvPr>
          <p:cNvSpPr/>
          <p:nvPr/>
        </p:nvSpPr>
        <p:spPr>
          <a:xfrm>
            <a:off x="2311831" y="4294907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EE8C63-68ED-474B-B1EA-5A5C5225BA02}"/>
              </a:ext>
            </a:extLst>
          </p:cNvPr>
          <p:cNvSpPr/>
          <p:nvPr/>
        </p:nvSpPr>
        <p:spPr>
          <a:xfrm>
            <a:off x="3357850" y="4294907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08534B-EBBA-464B-AC51-D96FD1233DD0}"/>
              </a:ext>
            </a:extLst>
          </p:cNvPr>
          <p:cNvCxnSpPr>
            <a:cxnSpLocks/>
          </p:cNvCxnSpPr>
          <p:nvPr/>
        </p:nvCxnSpPr>
        <p:spPr>
          <a:xfrm>
            <a:off x="3605352" y="4558143"/>
            <a:ext cx="0" cy="4588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14AAAD-1D33-C446-92D2-98B5FECE0493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831376" y="4426525"/>
            <a:ext cx="52647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AFA24E1-0C80-8548-8EC5-37AE9E8D09DD}"/>
              </a:ext>
            </a:extLst>
          </p:cNvPr>
          <p:cNvSpPr/>
          <p:nvPr/>
        </p:nvSpPr>
        <p:spPr>
          <a:xfrm>
            <a:off x="2311831" y="5017016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1D9645-756F-324F-B576-9CA5C8805871}"/>
              </a:ext>
            </a:extLst>
          </p:cNvPr>
          <p:cNvSpPr/>
          <p:nvPr/>
        </p:nvSpPr>
        <p:spPr>
          <a:xfrm>
            <a:off x="3357850" y="5017016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807E75-0487-AF40-B61E-95B1E9BCCBBE}"/>
              </a:ext>
            </a:extLst>
          </p:cNvPr>
          <p:cNvSpPr/>
          <p:nvPr/>
        </p:nvSpPr>
        <p:spPr>
          <a:xfrm>
            <a:off x="2311831" y="5752979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448811-36C7-264B-9DB3-358D6204E352}"/>
              </a:ext>
            </a:extLst>
          </p:cNvPr>
          <p:cNvSpPr/>
          <p:nvPr/>
        </p:nvSpPr>
        <p:spPr>
          <a:xfrm>
            <a:off x="3343995" y="5739125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758406-7551-F347-B946-A5C7303766AD}"/>
              </a:ext>
            </a:extLst>
          </p:cNvPr>
          <p:cNvCxnSpPr>
            <a:cxnSpLocks/>
            <a:stCxn id="14" idx="2"/>
            <a:endCxn id="16" idx="0"/>
          </p:cNvCxnSpPr>
          <p:nvPr/>
        </p:nvCxnSpPr>
        <p:spPr>
          <a:xfrm>
            <a:off x="2568140" y="5280252"/>
            <a:ext cx="0" cy="47272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74638DC-7B46-D245-A750-1C345C4679AA}"/>
              </a:ext>
            </a:extLst>
          </p:cNvPr>
          <p:cNvCxnSpPr>
            <a:cxnSpLocks/>
          </p:cNvCxnSpPr>
          <p:nvPr/>
        </p:nvCxnSpPr>
        <p:spPr>
          <a:xfrm>
            <a:off x="2831376" y="5148634"/>
            <a:ext cx="526474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6B08289-6B85-5B4A-B9E2-3F232FB9F614}"/>
              </a:ext>
            </a:extLst>
          </p:cNvPr>
          <p:cNvCxnSpPr>
            <a:cxnSpLocks/>
            <a:stCxn id="17" idx="1"/>
            <a:endCxn id="16" idx="3"/>
          </p:cNvCxnSpPr>
          <p:nvPr/>
        </p:nvCxnSpPr>
        <p:spPr>
          <a:xfrm flipH="1">
            <a:off x="2824449" y="5870743"/>
            <a:ext cx="519546" cy="1385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AB9B648-7E81-364F-93D8-47BE8F5B3817}"/>
              </a:ext>
            </a:extLst>
          </p:cNvPr>
          <p:cNvCxnSpPr>
            <a:cxnSpLocks/>
          </p:cNvCxnSpPr>
          <p:nvPr/>
        </p:nvCxnSpPr>
        <p:spPr>
          <a:xfrm>
            <a:off x="2824449" y="5280252"/>
            <a:ext cx="533401" cy="4588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AF2FE88-1D8E-E640-911A-068553B8A941}"/>
              </a:ext>
            </a:extLst>
          </p:cNvPr>
          <p:cNvCxnSpPr>
            <a:cxnSpLocks/>
          </p:cNvCxnSpPr>
          <p:nvPr/>
        </p:nvCxnSpPr>
        <p:spPr>
          <a:xfrm flipH="1">
            <a:off x="3601021" y="5287018"/>
            <a:ext cx="13855" cy="458873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C5E4094-7686-AF40-9C8A-80983A6391D2}"/>
              </a:ext>
            </a:extLst>
          </p:cNvPr>
          <p:cNvCxnSpPr>
            <a:cxnSpLocks/>
          </p:cNvCxnSpPr>
          <p:nvPr/>
        </p:nvCxnSpPr>
        <p:spPr>
          <a:xfrm flipH="1">
            <a:off x="2573912" y="4565230"/>
            <a:ext cx="13855" cy="458873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7AF8A68-42C4-F048-8E8C-5E15EA8F5578}"/>
              </a:ext>
            </a:extLst>
          </p:cNvPr>
          <p:cNvCxnSpPr>
            <a:cxnSpLocks/>
          </p:cNvCxnSpPr>
          <p:nvPr/>
        </p:nvCxnSpPr>
        <p:spPr>
          <a:xfrm>
            <a:off x="2825138" y="4564909"/>
            <a:ext cx="511609" cy="453832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7F5B308C-58EB-E249-857B-AF281C0409FE}"/>
              </a:ext>
            </a:extLst>
          </p:cNvPr>
          <p:cNvSpPr/>
          <p:nvPr/>
        </p:nvSpPr>
        <p:spPr>
          <a:xfrm>
            <a:off x="4805359" y="4294907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A790F19-AB48-084D-AE4D-CB1CAAB0B5B1}"/>
              </a:ext>
            </a:extLst>
          </p:cNvPr>
          <p:cNvSpPr/>
          <p:nvPr/>
        </p:nvSpPr>
        <p:spPr>
          <a:xfrm>
            <a:off x="6890475" y="4294907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F51263E-2891-714D-AAE4-0DE19AFE92C6}"/>
              </a:ext>
            </a:extLst>
          </p:cNvPr>
          <p:cNvSpPr/>
          <p:nvPr/>
        </p:nvSpPr>
        <p:spPr>
          <a:xfrm>
            <a:off x="4805359" y="5017016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AA4211D-8B46-5045-8A23-B0F7687A0892}"/>
              </a:ext>
            </a:extLst>
          </p:cNvPr>
          <p:cNvSpPr/>
          <p:nvPr/>
        </p:nvSpPr>
        <p:spPr>
          <a:xfrm>
            <a:off x="6890475" y="5017016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F4BF018-DB61-9044-A26F-47A7F27E1244}"/>
              </a:ext>
            </a:extLst>
          </p:cNvPr>
          <p:cNvSpPr/>
          <p:nvPr/>
        </p:nvSpPr>
        <p:spPr>
          <a:xfrm>
            <a:off x="4805359" y="5752979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BBE0D67-8852-CA40-98CA-73F59C4583B2}"/>
              </a:ext>
            </a:extLst>
          </p:cNvPr>
          <p:cNvSpPr/>
          <p:nvPr/>
        </p:nvSpPr>
        <p:spPr>
          <a:xfrm>
            <a:off x="6876620" y="5739125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08A27B-09A7-BE40-9601-80C5FC44E689}"/>
              </a:ext>
            </a:extLst>
          </p:cNvPr>
          <p:cNvSpPr/>
          <p:nvPr/>
        </p:nvSpPr>
        <p:spPr>
          <a:xfrm>
            <a:off x="5805846" y="5017016"/>
            <a:ext cx="512618" cy="263236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Curved Connector 58">
            <a:extLst>
              <a:ext uri="{FF2B5EF4-FFF2-40B4-BE49-F238E27FC236}">
                <a16:creationId xmlns:a16="http://schemas.microsoft.com/office/drawing/2014/main" id="{353A03BB-3083-9D46-B642-663B61848132}"/>
              </a:ext>
            </a:extLst>
          </p:cNvPr>
          <p:cNvCxnSpPr>
            <a:stCxn id="16" idx="1"/>
            <a:endCxn id="7" idx="1"/>
          </p:cNvCxnSpPr>
          <p:nvPr/>
        </p:nvCxnSpPr>
        <p:spPr>
          <a:xfrm rot="10800000">
            <a:off x="2311831" y="4426525"/>
            <a:ext cx="12700" cy="1458072"/>
          </a:xfrm>
          <a:prstGeom prst="curvedConnector3">
            <a:avLst>
              <a:gd name="adj1" fmla="val 180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urved Connector 60">
            <a:extLst>
              <a:ext uri="{FF2B5EF4-FFF2-40B4-BE49-F238E27FC236}">
                <a16:creationId xmlns:a16="http://schemas.microsoft.com/office/drawing/2014/main" id="{7FFCB8B0-9253-5D40-ABCA-5E0E4EBF0A31}"/>
              </a:ext>
            </a:extLst>
          </p:cNvPr>
          <p:cNvCxnSpPr>
            <a:stCxn id="16" idx="2"/>
            <a:endCxn id="8" idx="3"/>
          </p:cNvCxnSpPr>
          <p:nvPr/>
        </p:nvCxnSpPr>
        <p:spPr>
          <a:xfrm rot="5400000" flipH="1" flipV="1">
            <a:off x="2424459" y="4570206"/>
            <a:ext cx="1589690" cy="1302328"/>
          </a:xfrm>
          <a:prstGeom prst="curvedConnector4">
            <a:avLst>
              <a:gd name="adj1" fmla="val -23095"/>
              <a:gd name="adj2" fmla="val 131383"/>
            </a:avLst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774BACA-5184-674C-92A4-8C760CC27FD5}"/>
              </a:ext>
            </a:extLst>
          </p:cNvPr>
          <p:cNvCxnSpPr>
            <a:cxnSpLocks/>
          </p:cNvCxnSpPr>
          <p:nvPr/>
        </p:nvCxnSpPr>
        <p:spPr>
          <a:xfrm flipV="1">
            <a:off x="5317977" y="5280252"/>
            <a:ext cx="487869" cy="458874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699055D-6B46-BF4B-84E8-455625960AA5}"/>
              </a:ext>
            </a:extLst>
          </p:cNvPr>
          <p:cNvCxnSpPr>
            <a:cxnSpLocks/>
            <a:endCxn id="57" idx="1"/>
          </p:cNvCxnSpPr>
          <p:nvPr/>
        </p:nvCxnSpPr>
        <p:spPr>
          <a:xfrm flipV="1">
            <a:off x="5317977" y="5148634"/>
            <a:ext cx="487869" cy="6927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BF82D08-5C90-E24B-A7D0-9FC6B43A9DAB}"/>
              </a:ext>
            </a:extLst>
          </p:cNvPr>
          <p:cNvCxnSpPr>
            <a:cxnSpLocks/>
          </p:cNvCxnSpPr>
          <p:nvPr/>
        </p:nvCxnSpPr>
        <p:spPr>
          <a:xfrm>
            <a:off x="5317977" y="4558142"/>
            <a:ext cx="487869" cy="458874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9173AE2-7C1A-1842-B253-0F8A5FC0E920}"/>
              </a:ext>
            </a:extLst>
          </p:cNvPr>
          <p:cNvCxnSpPr>
            <a:cxnSpLocks/>
          </p:cNvCxnSpPr>
          <p:nvPr/>
        </p:nvCxnSpPr>
        <p:spPr>
          <a:xfrm flipH="1">
            <a:off x="6318464" y="4544289"/>
            <a:ext cx="572012" cy="472727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F8FA022B-5F14-D346-85A3-90A014AC38F2}"/>
              </a:ext>
            </a:extLst>
          </p:cNvPr>
          <p:cNvCxnSpPr>
            <a:cxnSpLocks/>
            <a:stCxn id="43" idx="1"/>
            <a:endCxn id="57" idx="3"/>
          </p:cNvCxnSpPr>
          <p:nvPr/>
        </p:nvCxnSpPr>
        <p:spPr>
          <a:xfrm flipH="1">
            <a:off x="6318464" y="5148634"/>
            <a:ext cx="572011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816054C-28A0-4F4A-8FD8-4E89F8B5529B}"/>
              </a:ext>
            </a:extLst>
          </p:cNvPr>
          <p:cNvCxnSpPr>
            <a:cxnSpLocks/>
          </p:cNvCxnSpPr>
          <p:nvPr/>
        </p:nvCxnSpPr>
        <p:spPr>
          <a:xfrm flipH="1" flipV="1">
            <a:off x="6318464" y="5266398"/>
            <a:ext cx="557146" cy="486581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049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95BD4E-E3B7-B645-8FF4-652B0B57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another GoF pattern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73A0AAB9-E7CB-A644-941A-182E9BC90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81414" y="1600200"/>
            <a:ext cx="3981172" cy="5224462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241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56996C6-CFF5-3F4C-8ED2-5A032165660D}"/>
              </a:ext>
            </a:extLst>
          </p:cNvPr>
          <p:cNvGrpSpPr/>
          <p:nvPr/>
        </p:nvGrpSpPr>
        <p:grpSpPr>
          <a:xfrm>
            <a:off x="926647" y="2661442"/>
            <a:ext cx="2180091" cy="1335087"/>
            <a:chOff x="236538" y="1855788"/>
            <a:chExt cx="2180091" cy="1335087"/>
          </a:xfrm>
        </p:grpSpPr>
        <p:sp>
          <p:nvSpPr>
            <p:cNvPr id="4" name="Rectangle 3"/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5" name="Straight Connector 4"/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cxnSpLocks/>
              <a:endCxn id="4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4A304EE-F5E0-DB4B-A975-6D2F744363D9}"/>
              </a:ext>
            </a:extLst>
          </p:cNvPr>
          <p:cNvGrpSpPr/>
          <p:nvPr/>
        </p:nvGrpSpPr>
        <p:grpSpPr>
          <a:xfrm>
            <a:off x="6007100" y="2671114"/>
            <a:ext cx="2184789" cy="1335087"/>
            <a:chOff x="5568950" y="1855788"/>
            <a:chExt cx="3309938" cy="1335087"/>
          </a:xfrm>
        </p:grpSpPr>
        <p:sp>
          <p:nvSpPr>
            <p:cNvPr id="7" name="Rectangle 6"/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99E433E-FE21-CD42-AA55-B64F1A77402F}"/>
              </a:ext>
            </a:extLst>
          </p:cNvPr>
          <p:cNvGrpSpPr/>
          <p:nvPr/>
        </p:nvGrpSpPr>
        <p:grpSpPr>
          <a:xfrm>
            <a:off x="3697288" y="2312988"/>
            <a:ext cx="1720850" cy="1016000"/>
            <a:chOff x="3697288" y="2312988"/>
            <a:chExt cx="1720850" cy="1016000"/>
          </a:xfrm>
        </p:grpSpPr>
        <p:sp>
          <p:nvSpPr>
            <p:cNvPr id="11272" name="TextBox 1"/>
            <p:cNvSpPr txBox="1">
              <a:spLocks noChangeArrowheads="1"/>
            </p:cNvSpPr>
            <p:nvPr/>
          </p:nvSpPr>
          <p:spPr bwMode="auto">
            <a:xfrm>
              <a:off x="4286250" y="2312988"/>
              <a:ext cx="541338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6000" b="1" dirty="0">
                  <a:solidFill>
                    <a:srgbClr val="FF00FF"/>
                  </a:solidFill>
                </a:rPr>
                <a:t>?</a:t>
              </a:r>
            </a:p>
          </p:txBody>
        </p:sp>
        <p:cxnSp>
          <p:nvCxnSpPr>
            <p:cNvPr id="9" name="Straight Arrow Connector 8"/>
            <p:cNvCxnSpPr>
              <a:cxnSpLocks noChangeShapeType="1"/>
            </p:cNvCxnSpPr>
            <p:nvPr/>
          </p:nvCxnSpPr>
          <p:spPr bwMode="auto">
            <a:xfrm>
              <a:off x="3697288" y="3328988"/>
              <a:ext cx="1720850" cy="0"/>
            </a:xfrm>
            <a:prstGeom prst="straightConnector1">
              <a:avLst/>
            </a:prstGeom>
            <a:noFill/>
            <a:ln w="114300">
              <a:solidFill>
                <a:srgbClr val="FF00FF"/>
              </a:solidFill>
              <a:round/>
              <a:headEnd type="triangle" w="med" len="med"/>
              <a:tailEnd type="triangle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2837CC1-0BD8-AC45-B862-FF5FFF4E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Problem: Email Notifications</a:t>
            </a:r>
          </a:p>
        </p:txBody>
      </p:sp>
    </p:spTree>
    <p:extLst>
      <p:ext uri="{BB962C8B-B14F-4D97-AF65-F5344CB8AC3E}">
        <p14:creationId xmlns:p14="http://schemas.microsoft.com/office/powerpoint/2010/main" val="268519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C82EF6-1601-2F48-99C5-1B881445A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306"/>
          <a:stretch/>
        </p:blipFill>
        <p:spPr>
          <a:xfrm>
            <a:off x="1381539" y="932621"/>
            <a:ext cx="6380922" cy="5925379"/>
          </a:xfrm>
          <a:prstGeom prst="rect">
            <a:avLst/>
          </a:prstGeom>
        </p:spPr>
      </p:pic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MS PGothic" charset="-128"/>
              </a:rPr>
              <a:t>Observer Pattern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538695-5278-B848-8346-D2B5A0FA593F}"/>
              </a:ext>
            </a:extLst>
          </p:cNvPr>
          <p:cNvSpPr txBox="1"/>
          <p:nvPr/>
        </p:nvSpPr>
        <p:spPr>
          <a:xfrm rot="16200000">
            <a:off x="6298798" y="4012798"/>
            <a:ext cx="5413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From Gamma et al. </a:t>
            </a:r>
            <a:r>
              <a:rPr lang="en-US" sz="12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Design Patterns: Elements of Reusable Object-Oriented Software</a:t>
            </a:r>
          </a:p>
        </p:txBody>
      </p:sp>
    </p:spTree>
    <p:extLst>
      <p:ext uri="{BB962C8B-B14F-4D97-AF65-F5344CB8AC3E}">
        <p14:creationId xmlns:p14="http://schemas.microsoft.com/office/powerpoint/2010/main" val="2745178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3877E-8C09-2240-BA01-052F452CC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Maintainability and Software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5BC19-AD64-6048-9E04-61B02BE2B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Maintainability includes</a:t>
            </a:r>
          </a:p>
          <a:p>
            <a:r>
              <a:rPr lang="en-US" dirty="0"/>
              <a:t>Modularity</a:t>
            </a:r>
          </a:p>
          <a:p>
            <a:r>
              <a:rPr lang="en-US" dirty="0"/>
              <a:t>Understandability</a:t>
            </a:r>
          </a:p>
          <a:p>
            <a:r>
              <a:rPr lang="en-US" dirty="0"/>
              <a:t>Changeability</a:t>
            </a:r>
          </a:p>
          <a:p>
            <a:r>
              <a:rPr lang="en-US" dirty="0"/>
              <a:t>Reusability</a:t>
            </a:r>
          </a:p>
          <a:p>
            <a:r>
              <a:rPr lang="en-US" dirty="0"/>
              <a:t>Transferability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02395E-BED6-B544-A477-B63798799114}"/>
              </a:ext>
            </a:extLst>
          </p:cNvPr>
          <p:cNvSpPr txBox="1"/>
          <p:nvPr/>
        </p:nvSpPr>
        <p:spPr>
          <a:xfrm>
            <a:off x="990962" y="5131469"/>
            <a:ext cx="7162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40FF"/>
                </a:solidFill>
              </a:rPr>
              <a:t>Designing maintainable software is challenging!</a:t>
            </a:r>
          </a:p>
        </p:txBody>
      </p:sp>
    </p:spTree>
    <p:extLst>
      <p:ext uri="{BB962C8B-B14F-4D97-AF65-F5344CB8AC3E}">
        <p14:creationId xmlns:p14="http://schemas.microsoft.com/office/powerpoint/2010/main" val="356364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Observer Pattern Structure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38296E-D5E5-B743-B663-E6BA78853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03" y="1781752"/>
            <a:ext cx="8813195" cy="32944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538695-5278-B848-8346-D2B5A0FA593F}"/>
              </a:ext>
            </a:extLst>
          </p:cNvPr>
          <p:cNvSpPr txBox="1"/>
          <p:nvPr/>
        </p:nvSpPr>
        <p:spPr>
          <a:xfrm>
            <a:off x="0" y="6581001"/>
            <a:ext cx="5413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From Gamma et al. </a:t>
            </a:r>
            <a:r>
              <a:rPr lang="en-US" sz="12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Design Patterns: Elements of Reusable Object-Oriented Software</a:t>
            </a:r>
          </a:p>
        </p:txBody>
      </p:sp>
    </p:spTree>
    <p:extLst>
      <p:ext uri="{BB962C8B-B14F-4D97-AF65-F5344CB8AC3E}">
        <p14:creationId xmlns:p14="http://schemas.microsoft.com/office/powerpoint/2010/main" val="4275828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28158"/>
            <a:ext cx="8229600" cy="1601684"/>
          </a:xfrm>
        </p:spPr>
        <p:txBody>
          <a:bodyPr/>
          <a:lstStyle/>
          <a:p>
            <a:r>
              <a:rPr lang="en-US" dirty="0"/>
              <a:t>Side Note:</a:t>
            </a:r>
            <a:br>
              <a:rPr lang="en-US" dirty="0"/>
            </a:br>
            <a:r>
              <a:rPr lang="en-US" dirty="0"/>
              <a:t>Lots of (Minor) Variations Exist</a:t>
            </a:r>
            <a:br>
              <a:rPr lang="en-US" dirty="0"/>
            </a:br>
            <a:r>
              <a:rPr lang="en-US" dirty="0"/>
              <a:t>for Design Patterns</a:t>
            </a:r>
          </a:p>
        </p:txBody>
      </p:sp>
    </p:spTree>
    <p:extLst>
      <p:ext uri="{BB962C8B-B14F-4D97-AF65-F5344CB8AC3E}">
        <p14:creationId xmlns:p14="http://schemas.microsoft.com/office/powerpoint/2010/main" val="3121842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OODesign.com</a:t>
            </a:r>
            <a:r>
              <a:rPr lang="en-US" dirty="0"/>
              <a:t> Variant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EA6493-6805-4E4E-A7AE-F70FF72074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41"/>
          <a:stretch/>
        </p:blipFill>
        <p:spPr>
          <a:xfrm>
            <a:off x="745866" y="1570875"/>
            <a:ext cx="7652268" cy="5010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08ACCF-756D-D043-9F0E-A978B5F34729}"/>
              </a:ext>
            </a:extLst>
          </p:cNvPr>
          <p:cNvSpPr txBox="1"/>
          <p:nvPr/>
        </p:nvSpPr>
        <p:spPr>
          <a:xfrm>
            <a:off x="2931647" y="6581001"/>
            <a:ext cx="3280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www.oodesign.com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/observer-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pattern.html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9A39D5-8E07-2946-A3A5-69CD289C1712}"/>
              </a:ext>
            </a:extLst>
          </p:cNvPr>
          <p:cNvGrpSpPr/>
          <p:nvPr/>
        </p:nvGrpSpPr>
        <p:grpSpPr>
          <a:xfrm>
            <a:off x="1120756" y="2498293"/>
            <a:ext cx="3151275" cy="2481017"/>
            <a:chOff x="1120756" y="2498293"/>
            <a:chExt cx="3151275" cy="2481017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0E27994-41E9-A646-9817-7C2289D24E0A}"/>
                </a:ext>
              </a:extLst>
            </p:cNvPr>
            <p:cNvCxnSpPr>
              <a:cxnSpLocks/>
            </p:cNvCxnSpPr>
            <p:nvPr/>
          </p:nvCxnSpPr>
          <p:spPr>
            <a:xfrm>
              <a:off x="1120756" y="2498293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580A403-B716-1A47-A14A-B51958B9078E}"/>
                </a:ext>
              </a:extLst>
            </p:cNvPr>
            <p:cNvCxnSpPr>
              <a:cxnSpLocks/>
            </p:cNvCxnSpPr>
            <p:nvPr/>
          </p:nvCxnSpPr>
          <p:spPr>
            <a:xfrm>
              <a:off x="3608993" y="4645134"/>
              <a:ext cx="663038" cy="334176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815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Refactoring.Guru</a:t>
            </a:r>
            <a:r>
              <a:rPr lang="en-US" dirty="0"/>
              <a:t> Variant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8E808-2091-1144-8674-659A6E820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1781139"/>
            <a:ext cx="7747000" cy="393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E102B6-1378-B147-A2BC-4D531450E027}"/>
              </a:ext>
            </a:extLst>
          </p:cNvPr>
          <p:cNvSpPr txBox="1"/>
          <p:nvPr/>
        </p:nvSpPr>
        <p:spPr>
          <a:xfrm>
            <a:off x="2915969" y="6581001"/>
            <a:ext cx="331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refactoring.guru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/design-patterns/observer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F7300A-B081-EE43-8D2B-DFAFC3F9191E}"/>
              </a:ext>
            </a:extLst>
          </p:cNvPr>
          <p:cNvGrpSpPr/>
          <p:nvPr/>
        </p:nvGrpSpPr>
        <p:grpSpPr>
          <a:xfrm>
            <a:off x="2584491" y="1689292"/>
            <a:ext cx="4332309" cy="3048001"/>
            <a:chOff x="2584491" y="1879292"/>
            <a:chExt cx="4332309" cy="3048001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8260F38-F6D2-F840-9F9E-8902FB8B78CD}"/>
                </a:ext>
              </a:extLst>
            </p:cNvPr>
            <p:cNvCxnSpPr>
              <a:cxnSpLocks/>
            </p:cNvCxnSpPr>
            <p:nvPr/>
          </p:nvCxnSpPr>
          <p:spPr>
            <a:xfrm>
              <a:off x="3420095" y="1879292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B30FD32-6DFA-F145-A9E1-1F6742C8DAE1}"/>
                </a:ext>
              </a:extLst>
            </p:cNvPr>
            <p:cNvCxnSpPr>
              <a:cxnSpLocks/>
            </p:cNvCxnSpPr>
            <p:nvPr/>
          </p:nvCxnSpPr>
          <p:spPr>
            <a:xfrm>
              <a:off x="6311158" y="2197947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F157EF3-F7D9-4344-9907-7971993436E6}"/>
                </a:ext>
              </a:extLst>
            </p:cNvPr>
            <p:cNvCxnSpPr>
              <a:cxnSpLocks/>
            </p:cNvCxnSpPr>
            <p:nvPr/>
          </p:nvCxnSpPr>
          <p:spPr>
            <a:xfrm>
              <a:off x="6008337" y="4523532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8CF2448-5963-1047-9337-0FD464E4F0AB}"/>
                </a:ext>
              </a:extLst>
            </p:cNvPr>
            <p:cNvCxnSpPr>
              <a:cxnSpLocks/>
            </p:cNvCxnSpPr>
            <p:nvPr/>
          </p:nvCxnSpPr>
          <p:spPr>
            <a:xfrm>
              <a:off x="2584491" y="2271178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99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Wikipedia Variant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95154-BFCE-9143-BA9C-170DF5598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260"/>
          <a:stretch/>
        </p:blipFill>
        <p:spPr>
          <a:xfrm>
            <a:off x="1446545" y="1617482"/>
            <a:ext cx="6250911" cy="4652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25D365-F487-804F-91E6-16413D2F1D8B}"/>
              </a:ext>
            </a:extLst>
          </p:cNvPr>
          <p:cNvSpPr txBox="1"/>
          <p:nvPr/>
        </p:nvSpPr>
        <p:spPr>
          <a:xfrm>
            <a:off x="2982719" y="6581001"/>
            <a:ext cx="3178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en.wikipedia.org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/wiki/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Observer_pattern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8B071D-AEDF-8942-BC60-7B301F992E66}"/>
              </a:ext>
            </a:extLst>
          </p:cNvPr>
          <p:cNvSpPr txBox="1"/>
          <p:nvPr/>
        </p:nvSpPr>
        <p:spPr>
          <a:xfrm>
            <a:off x="6961182" y="1903026"/>
            <a:ext cx="1879993" cy="1815882"/>
          </a:xfrm>
          <a:prstGeom prst="rect">
            <a:avLst/>
          </a:prstGeom>
          <a:solidFill>
            <a:schemeClr val="bg1"/>
          </a:solidFill>
          <a:ln w="50800"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Actually very similar to the GoF version</a:t>
            </a:r>
          </a:p>
        </p:txBody>
      </p:sp>
    </p:spTree>
    <p:extLst>
      <p:ext uri="{BB962C8B-B14F-4D97-AF65-F5344CB8AC3E}">
        <p14:creationId xmlns:p14="http://schemas.microsoft.com/office/powerpoint/2010/main" val="386886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Wikipedia Variant #2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F3C67D-5AE5-AE48-B9F2-84CCBB8F1513}"/>
              </a:ext>
            </a:extLst>
          </p:cNvPr>
          <p:cNvSpPr txBox="1"/>
          <p:nvPr/>
        </p:nvSpPr>
        <p:spPr>
          <a:xfrm>
            <a:off x="2982719" y="6581001"/>
            <a:ext cx="3178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en.wikipedia.org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/wiki/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Observer_pattern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6B9BDC-2B0A-7841-8BBB-E94068DA7B46}"/>
              </a:ext>
            </a:extLst>
          </p:cNvPr>
          <p:cNvGrpSpPr/>
          <p:nvPr/>
        </p:nvGrpSpPr>
        <p:grpSpPr>
          <a:xfrm>
            <a:off x="0" y="1733798"/>
            <a:ext cx="9114741" cy="4134009"/>
            <a:chOff x="1900052" y="2137558"/>
            <a:chExt cx="6519553" cy="295695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93257B-EF19-254B-859D-089E3CCDF14D}"/>
                </a:ext>
              </a:extLst>
            </p:cNvPr>
            <p:cNvSpPr/>
            <p:nvPr/>
          </p:nvSpPr>
          <p:spPr>
            <a:xfrm>
              <a:off x="1900052" y="2137558"/>
              <a:ext cx="6519553" cy="29569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8B82816-2F27-C942-9E33-76C7A989A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58" t="11967" r="30519" b="45680"/>
            <a:stretch/>
          </p:blipFill>
          <p:spPr>
            <a:xfrm>
              <a:off x="2140403" y="2371725"/>
              <a:ext cx="5982320" cy="247340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CE3728-6E92-264A-A870-E2AE00818C97}"/>
              </a:ext>
            </a:extLst>
          </p:cNvPr>
          <p:cNvGrpSpPr/>
          <p:nvPr/>
        </p:nvGrpSpPr>
        <p:grpSpPr>
          <a:xfrm>
            <a:off x="4903929" y="2061178"/>
            <a:ext cx="1024879" cy="3168734"/>
            <a:chOff x="4892054" y="2053309"/>
            <a:chExt cx="1024879" cy="3168734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B83E6A0-54DB-A048-ADF8-9D077F657589}"/>
                </a:ext>
              </a:extLst>
            </p:cNvPr>
            <p:cNvCxnSpPr>
              <a:cxnSpLocks/>
            </p:cNvCxnSpPr>
            <p:nvPr/>
          </p:nvCxnSpPr>
          <p:spPr>
            <a:xfrm>
              <a:off x="4892054" y="2053309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563190A-A3BA-7A41-AB49-295D2708AE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12604" y="2765828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BA76C3F-8575-FF42-85D0-F8DC29D716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11291" y="4818282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236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</p:spTree>
    <p:extLst>
      <p:ext uri="{BB962C8B-B14F-4D97-AF65-F5344CB8AC3E}">
        <p14:creationId xmlns:p14="http://schemas.microsoft.com/office/powerpoint/2010/main" val="15834440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2495303" y="2299501"/>
            <a:ext cx="1708562" cy="2700011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2AB7B20-184E-B44F-BC76-8D35CFDBB4F8}"/>
              </a:ext>
            </a:extLst>
          </p:cNvPr>
          <p:cNvCxnSpPr>
            <a:cxnSpLocks/>
          </p:cNvCxnSpPr>
          <p:nvPr/>
        </p:nvCxnSpPr>
        <p:spPr>
          <a:xfrm flipH="1">
            <a:off x="7410203" y="1905276"/>
            <a:ext cx="793562" cy="3178732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83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2386940" y="1162309"/>
            <a:ext cx="1151907" cy="1352925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8590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FB6284A-BC1E-6840-BA2C-32743FA6077A}"/>
              </a:ext>
            </a:extLst>
          </p:cNvPr>
          <p:cNvGrpSpPr/>
          <p:nvPr/>
        </p:nvGrpSpPr>
        <p:grpSpPr>
          <a:xfrm>
            <a:off x="1844500" y="4336771"/>
            <a:ext cx="368135" cy="756909"/>
            <a:chOff x="1844500" y="4336771"/>
            <a:chExt cx="368135" cy="756909"/>
          </a:xfrm>
        </p:grpSpPr>
        <p:sp>
          <p:nvSpPr>
            <p:cNvPr id="2" name="Triangle 1">
              <a:extLst>
                <a:ext uri="{FF2B5EF4-FFF2-40B4-BE49-F238E27FC236}">
                  <a16:creationId xmlns:a16="http://schemas.microsoft.com/office/drawing/2014/main" id="{13D3CAB9-FD89-7642-A3F7-1B2F4E8642E0}"/>
                </a:ext>
              </a:extLst>
            </p:cNvPr>
            <p:cNvSpPr/>
            <p:nvPr/>
          </p:nvSpPr>
          <p:spPr>
            <a:xfrm>
              <a:off x="1844500" y="4336771"/>
              <a:ext cx="368135" cy="317358"/>
            </a:xfrm>
            <a:prstGeom prst="triangle">
              <a:avLst/>
            </a:prstGeom>
            <a:noFill/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CD89002-9196-5F40-82E1-6C259F18439D}"/>
                </a:ext>
              </a:extLst>
            </p:cNvPr>
            <p:cNvCxnSpPr>
              <a:stCxn id="2" idx="3"/>
            </p:cNvCxnSpPr>
            <p:nvPr/>
          </p:nvCxnSpPr>
          <p:spPr>
            <a:xfrm flipH="1">
              <a:off x="2028567" y="4654129"/>
              <a:ext cx="1" cy="439551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2303813" y="1465254"/>
            <a:ext cx="1600872" cy="3030196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48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Motivating Example: Font Chooser Dialog</a:t>
            </a:r>
          </a:p>
        </p:txBody>
      </p:sp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 t="776" r="-518" b="-122"/>
          <a:stretch/>
        </p:blipFill>
        <p:spPr bwMode="auto">
          <a:xfrm>
            <a:off x="2728250" y="1687304"/>
            <a:ext cx="3687500" cy="433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800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7267699" y="890649"/>
            <a:ext cx="593766" cy="2390780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41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7307150" y="1187532"/>
            <a:ext cx="601817" cy="3210665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46DD5C1-BCD8-5F49-A93E-F382E60378B8}"/>
              </a:ext>
            </a:extLst>
          </p:cNvPr>
          <p:cNvGrpSpPr/>
          <p:nvPr/>
        </p:nvGrpSpPr>
        <p:grpSpPr>
          <a:xfrm>
            <a:off x="6939015" y="4336771"/>
            <a:ext cx="368135" cy="756909"/>
            <a:chOff x="6939015" y="4336771"/>
            <a:chExt cx="368135" cy="756909"/>
          </a:xfrm>
        </p:grpSpPr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79067A4A-CE99-8F4A-91E1-9DDC86807E6B}"/>
                </a:ext>
              </a:extLst>
            </p:cNvPr>
            <p:cNvSpPr/>
            <p:nvPr/>
          </p:nvSpPr>
          <p:spPr>
            <a:xfrm>
              <a:off x="6939015" y="4336771"/>
              <a:ext cx="368135" cy="317358"/>
            </a:xfrm>
            <a:prstGeom prst="triangle">
              <a:avLst/>
            </a:prstGeom>
            <a:noFill/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5B71B6A-86D8-9145-B578-86876944B79A}"/>
                </a:ext>
              </a:extLst>
            </p:cNvPr>
            <p:cNvCxnSpPr>
              <a:stCxn id="29" idx="3"/>
            </p:cNvCxnSpPr>
            <p:nvPr/>
          </p:nvCxnSpPr>
          <p:spPr>
            <a:xfrm flipH="1">
              <a:off x="7123082" y="4654129"/>
              <a:ext cx="1" cy="439551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75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6840187" y="1852551"/>
            <a:ext cx="1555668" cy="4203865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47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4637844" y="402240"/>
            <a:ext cx="1679605" cy="3216606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313150-5682-264B-9DF3-C74BF573B106}"/>
              </a:ext>
            </a:extLst>
          </p:cNvPr>
          <p:cNvGrpSpPr/>
          <p:nvPr/>
        </p:nvGrpSpPr>
        <p:grpSpPr>
          <a:xfrm>
            <a:off x="3118614" y="3317228"/>
            <a:ext cx="2952265" cy="707886"/>
            <a:chOff x="3118614" y="3317228"/>
            <a:chExt cx="2952265" cy="707886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CE59A63-0EE3-F948-A72B-2DCFD0552CF7}"/>
                </a:ext>
              </a:extLst>
            </p:cNvPr>
            <p:cNvCxnSpPr/>
            <p:nvPr/>
          </p:nvCxnSpPr>
          <p:spPr>
            <a:xfrm>
              <a:off x="3118614" y="3668390"/>
              <a:ext cx="2900362" cy="0"/>
            </a:xfrm>
            <a:prstGeom prst="straightConnector1">
              <a:avLst/>
            </a:prstGeom>
            <a:ln w="127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268934-8858-1148-98E4-54B337480462}"/>
                </a:ext>
              </a:extLst>
            </p:cNvPr>
            <p:cNvSpPr txBox="1"/>
            <p:nvPr/>
          </p:nvSpPr>
          <p:spPr>
            <a:xfrm>
              <a:off x="5065476" y="3317228"/>
              <a:ext cx="10054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*</a:t>
              </a:r>
            </a:p>
            <a:p>
              <a:pPr algn="r"/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000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E59A63-0EE3-F948-A72B-2DCFD0552CF7}"/>
              </a:ext>
            </a:extLst>
          </p:cNvPr>
          <p:cNvCxnSpPr/>
          <p:nvPr/>
        </p:nvCxnSpPr>
        <p:spPr>
          <a:xfrm>
            <a:off x="3118614" y="3668390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9268934-8858-1148-98E4-54B337480462}"/>
              </a:ext>
            </a:extLst>
          </p:cNvPr>
          <p:cNvSpPr txBox="1"/>
          <p:nvPr/>
        </p:nvSpPr>
        <p:spPr>
          <a:xfrm>
            <a:off x="5065476" y="3317228"/>
            <a:ext cx="100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</a:p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observer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4E8C9D-068A-B042-8626-7F16F05602B7}"/>
              </a:ext>
            </a:extLst>
          </p:cNvPr>
          <p:cNvGrpSpPr/>
          <p:nvPr/>
        </p:nvGrpSpPr>
        <p:grpSpPr>
          <a:xfrm>
            <a:off x="3118614" y="5546906"/>
            <a:ext cx="2900362" cy="707886"/>
            <a:chOff x="3118614" y="5546906"/>
            <a:chExt cx="2900362" cy="707886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650C10A-C28D-684F-8E36-F08C0CA86B78}"/>
                </a:ext>
              </a:extLst>
            </p:cNvPr>
            <p:cNvCxnSpPr>
              <a:cxnSpLocks/>
              <a:stCxn id="32" idx="1"/>
            </p:cNvCxnSpPr>
            <p:nvPr/>
          </p:nvCxnSpPr>
          <p:spPr>
            <a:xfrm flipH="1">
              <a:off x="3118614" y="5901619"/>
              <a:ext cx="2900362" cy="0"/>
            </a:xfrm>
            <a:prstGeom prst="straightConnector1">
              <a:avLst/>
            </a:prstGeom>
            <a:ln w="127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7AA5AC7-B7E8-EE40-8980-C59A5D0B9305}"/>
                </a:ext>
              </a:extLst>
            </p:cNvPr>
            <p:cNvSpPr txBox="1"/>
            <p:nvPr/>
          </p:nvSpPr>
          <p:spPr>
            <a:xfrm>
              <a:off x="3118614" y="5546906"/>
              <a:ext cx="8515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4568795" y="1888247"/>
            <a:ext cx="1569713" cy="3947108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05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E59A63-0EE3-F948-A72B-2DCFD0552CF7}"/>
              </a:ext>
            </a:extLst>
          </p:cNvPr>
          <p:cNvCxnSpPr/>
          <p:nvPr/>
        </p:nvCxnSpPr>
        <p:spPr>
          <a:xfrm>
            <a:off x="3118614" y="3668390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9268934-8858-1148-98E4-54B337480462}"/>
              </a:ext>
            </a:extLst>
          </p:cNvPr>
          <p:cNvSpPr txBox="1"/>
          <p:nvPr/>
        </p:nvSpPr>
        <p:spPr>
          <a:xfrm>
            <a:off x="5065476" y="3317228"/>
            <a:ext cx="100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</a:p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observer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650C10A-C28D-684F-8E36-F08C0CA86B78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3118614" y="5901619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7AA5AC7-B7E8-EE40-8980-C59A5D0B9305}"/>
              </a:ext>
            </a:extLst>
          </p:cNvPr>
          <p:cNvSpPr txBox="1"/>
          <p:nvPr/>
        </p:nvSpPr>
        <p:spPr>
          <a:xfrm>
            <a:off x="3118614" y="5546906"/>
            <a:ext cx="851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subject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02C7B4-19DE-1F47-9BEA-5D5D4CB87BE0}"/>
              </a:ext>
            </a:extLst>
          </p:cNvPr>
          <p:cNvSpPr/>
          <p:nvPr/>
        </p:nvSpPr>
        <p:spPr>
          <a:xfrm>
            <a:off x="3212275" y="0"/>
            <a:ext cx="5931725" cy="290625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32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F18E802-A4A1-8746-9A29-70B931658E64}"/>
              </a:ext>
            </a:extLst>
          </p:cNvPr>
          <p:cNvGrpSpPr/>
          <p:nvPr/>
        </p:nvGrpSpPr>
        <p:grpSpPr>
          <a:xfrm>
            <a:off x="1960418" y="2266577"/>
            <a:ext cx="3990563" cy="4591422"/>
            <a:chOff x="1960418" y="2266577"/>
            <a:chExt cx="3990563" cy="459142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3F0AF2-030F-824B-BD32-6C9B0ECBD5A4}"/>
                </a:ext>
              </a:extLst>
            </p:cNvPr>
            <p:cNvSpPr txBox="1"/>
            <p:nvPr/>
          </p:nvSpPr>
          <p:spPr>
            <a:xfrm>
              <a:off x="4209799" y="2424545"/>
              <a:ext cx="1741182" cy="40011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: Order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0469B7-6878-6F43-BF4B-573A083573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0390" y="2824655"/>
              <a:ext cx="1" cy="4033344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0BBBF6-710D-7243-A02A-B3D2894B1AC9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1960418" y="2618508"/>
              <a:ext cx="2249381" cy="6092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58CDEFB-7C76-4A4D-812E-D39697FB7212}"/>
                </a:ext>
              </a:extLst>
            </p:cNvPr>
            <p:cNvSpPr txBox="1"/>
            <p:nvPr/>
          </p:nvSpPr>
          <p:spPr>
            <a:xfrm>
              <a:off x="2485440" y="2266577"/>
              <a:ext cx="12634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&lt;&lt;create&gt;&gt;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DC84FF94-2B97-7148-9D45-1D246A209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Scenario: Create Order and Send Email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E8F140-02ED-2D4B-AEE5-AACFDB662C5D}"/>
              </a:ext>
            </a:extLst>
          </p:cNvPr>
          <p:cNvSpPr txBox="1"/>
          <p:nvPr/>
        </p:nvSpPr>
        <p:spPr>
          <a:xfrm>
            <a:off x="831273" y="1607127"/>
            <a:ext cx="2054431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: OrdersController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6A7316-4E71-2447-AC8A-2620C7286881}"/>
              </a:ext>
            </a:extLst>
          </p:cNvPr>
          <p:cNvSpPr txBox="1"/>
          <p:nvPr/>
        </p:nvSpPr>
        <p:spPr>
          <a:xfrm>
            <a:off x="7093521" y="1607127"/>
            <a:ext cx="1741182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: EmailNotifier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710CE9-3D14-2D4C-9A9C-D0DD10EFE2E7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858489" y="2007237"/>
            <a:ext cx="11876" cy="4850763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7F64AB-E21A-B247-B23B-451420B64650}"/>
              </a:ext>
            </a:extLst>
          </p:cNvPr>
          <p:cNvCxnSpPr/>
          <p:nvPr/>
        </p:nvCxnSpPr>
        <p:spPr>
          <a:xfrm flipH="1">
            <a:off x="7952503" y="2007236"/>
            <a:ext cx="11609" cy="4850763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c 43">
            <a:extLst>
              <a:ext uri="{FF2B5EF4-FFF2-40B4-BE49-F238E27FC236}">
                <a16:creationId xmlns:a16="http://schemas.microsoft.com/office/drawing/2014/main" id="{F480EC2D-4D25-DB4F-BB75-1635308BF771}"/>
              </a:ext>
            </a:extLst>
          </p:cNvPr>
          <p:cNvSpPr/>
          <p:nvPr/>
        </p:nvSpPr>
        <p:spPr>
          <a:xfrm rot="10800000" flipH="1" flipV="1">
            <a:off x="1300017" y="6279516"/>
            <a:ext cx="1320802" cy="205582"/>
          </a:xfrm>
          <a:prstGeom prst="arc">
            <a:avLst>
              <a:gd name="adj1" fmla="val 19832732"/>
              <a:gd name="adj2" fmla="val 5323485"/>
            </a:avLst>
          </a:prstGeom>
          <a:ln w="127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09318AD-B319-DB4E-84BC-DFCF1F330AF3}"/>
              </a:ext>
            </a:extLst>
          </p:cNvPr>
          <p:cNvCxnSpPr>
            <a:cxnSpLocks/>
          </p:cNvCxnSpPr>
          <p:nvPr/>
        </p:nvCxnSpPr>
        <p:spPr>
          <a:xfrm flipH="1">
            <a:off x="0" y="6697147"/>
            <a:ext cx="178031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840584-5087-754A-9006-CD8CDE7567C9}"/>
              </a:ext>
            </a:extLst>
          </p:cNvPr>
          <p:cNvGrpSpPr/>
          <p:nvPr/>
        </p:nvGrpSpPr>
        <p:grpSpPr>
          <a:xfrm>
            <a:off x="1645865" y="4176005"/>
            <a:ext cx="1220469" cy="2111282"/>
            <a:chOff x="1645865" y="4176005"/>
            <a:chExt cx="1220469" cy="211128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467E2A2-77C3-884F-83C0-932B8E224AB1}"/>
                </a:ext>
              </a:extLst>
            </p:cNvPr>
            <p:cNvSpPr/>
            <p:nvPr/>
          </p:nvSpPr>
          <p:spPr>
            <a:xfrm>
              <a:off x="1960418" y="4747032"/>
              <a:ext cx="176549" cy="154025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8E88A3ED-018E-4B4B-BED5-FAA8274BDEAB}"/>
                </a:ext>
              </a:extLst>
            </p:cNvPr>
            <p:cNvSpPr/>
            <p:nvPr/>
          </p:nvSpPr>
          <p:spPr>
            <a:xfrm rot="10800000" flipH="1" flipV="1">
              <a:off x="1645865" y="4546600"/>
              <a:ext cx="963986" cy="200433"/>
            </a:xfrm>
            <a:prstGeom prst="arc">
              <a:avLst>
                <a:gd name="adj1" fmla="val 12627763"/>
                <a:gd name="adj2" fmla="val 5323485"/>
              </a:avLst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D2FADE-D4F4-7F4E-8B59-9042C57ECDBE}"/>
                </a:ext>
              </a:extLst>
            </p:cNvPr>
            <p:cNvSpPr txBox="1"/>
            <p:nvPr/>
          </p:nvSpPr>
          <p:spPr>
            <a:xfrm>
              <a:off x="2038863" y="4176005"/>
              <a:ext cx="8274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5386F5-B1CD-914F-866B-0EC72E299B09}"/>
              </a:ext>
            </a:extLst>
          </p:cNvPr>
          <p:cNvGrpSpPr/>
          <p:nvPr/>
        </p:nvGrpSpPr>
        <p:grpSpPr>
          <a:xfrm>
            <a:off x="0" y="2066522"/>
            <a:ext cx="1960418" cy="4630670"/>
            <a:chOff x="0" y="2066522"/>
            <a:chExt cx="1960418" cy="463067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44CF8DE-5E71-124A-A636-2CF149C0219F}"/>
                </a:ext>
              </a:extLst>
            </p:cNvPr>
            <p:cNvSpPr/>
            <p:nvPr/>
          </p:nvSpPr>
          <p:spPr>
            <a:xfrm>
              <a:off x="1780309" y="2407347"/>
              <a:ext cx="180109" cy="428984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02FE52E-1CF1-F64C-86AD-702F4F1139A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24545"/>
              <a:ext cx="1780309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23A34F5-0A62-5B47-B877-312CE976CCAC}"/>
                </a:ext>
              </a:extLst>
            </p:cNvPr>
            <p:cNvSpPr txBox="1"/>
            <p:nvPr/>
          </p:nvSpPr>
          <p:spPr>
            <a:xfrm>
              <a:off x="209081" y="2066522"/>
              <a:ext cx="9108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AE733B2-0E76-3A4A-BAFC-59F125690D07}"/>
              </a:ext>
            </a:extLst>
          </p:cNvPr>
          <p:cNvGrpSpPr/>
          <p:nvPr/>
        </p:nvGrpSpPr>
        <p:grpSpPr>
          <a:xfrm>
            <a:off x="1960418" y="2865189"/>
            <a:ext cx="3895562" cy="1049498"/>
            <a:chOff x="1960418" y="2865189"/>
            <a:chExt cx="3895562" cy="10494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06A5289-93E0-7F4F-9810-8384AC8BCC8A}"/>
                </a:ext>
              </a:extLst>
            </p:cNvPr>
            <p:cNvSpPr/>
            <p:nvPr/>
          </p:nvSpPr>
          <p:spPr>
            <a:xfrm>
              <a:off x="5001945" y="3210908"/>
              <a:ext cx="176549" cy="70377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12A12C2-64F4-3947-83B7-E7D788FD86B2}"/>
                </a:ext>
              </a:extLst>
            </p:cNvPr>
            <p:cNvCxnSpPr>
              <a:cxnSpLocks/>
            </p:cNvCxnSpPr>
            <p:nvPr/>
          </p:nvCxnSpPr>
          <p:spPr>
            <a:xfrm>
              <a:off x="1960418" y="3210908"/>
              <a:ext cx="3041527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E4B6067-2AE8-8745-AEEA-8A0977DE1DC9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flipH="1" flipV="1">
              <a:off x="1960420" y="3897489"/>
              <a:ext cx="3129800" cy="1719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4C9041C-2E11-1E4E-9134-EBB8C9A5B75F}"/>
                </a:ext>
              </a:extLst>
            </p:cNvPr>
            <p:cNvSpPr txBox="1"/>
            <p:nvPr/>
          </p:nvSpPr>
          <p:spPr>
            <a:xfrm>
              <a:off x="3056277" y="2865189"/>
              <a:ext cx="7713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save()</a:t>
              </a: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DE1F9120-1717-FC4B-835C-E933D89A0BA9}"/>
                </a:ext>
              </a:extLst>
            </p:cNvPr>
            <p:cNvSpPr/>
            <p:nvPr/>
          </p:nvSpPr>
          <p:spPr>
            <a:xfrm>
              <a:off x="4328285" y="3380255"/>
              <a:ext cx="1527695" cy="30875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Saved to DB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2E939E3-4C69-1F47-8720-B4CB2E9174F1}"/>
              </a:ext>
            </a:extLst>
          </p:cNvPr>
          <p:cNvCxnSpPr>
            <a:cxnSpLocks/>
          </p:cNvCxnSpPr>
          <p:nvPr/>
        </p:nvCxnSpPr>
        <p:spPr>
          <a:xfrm flipH="1">
            <a:off x="2136968" y="6140262"/>
            <a:ext cx="571743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697F69-1E8D-B243-86EF-5D1CC2899B41}"/>
              </a:ext>
            </a:extLst>
          </p:cNvPr>
          <p:cNvGrpSpPr/>
          <p:nvPr/>
        </p:nvGrpSpPr>
        <p:grpSpPr>
          <a:xfrm>
            <a:off x="2136967" y="4586341"/>
            <a:ext cx="5917730" cy="1562210"/>
            <a:chOff x="2136967" y="4586341"/>
            <a:chExt cx="5917730" cy="156221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6E6EF60-68E6-E741-B744-973FFA7DC5E8}"/>
                </a:ext>
              </a:extLst>
            </p:cNvPr>
            <p:cNvCxnSpPr>
              <a:cxnSpLocks/>
            </p:cNvCxnSpPr>
            <p:nvPr/>
          </p:nvCxnSpPr>
          <p:spPr>
            <a:xfrm>
              <a:off x="2136967" y="4943628"/>
              <a:ext cx="5717431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A2DB625-0E97-764A-B570-2818E1084304}"/>
                </a:ext>
              </a:extLst>
            </p:cNvPr>
            <p:cNvSpPr/>
            <p:nvPr/>
          </p:nvSpPr>
          <p:spPr>
            <a:xfrm>
              <a:off x="7878148" y="4943626"/>
              <a:ext cx="176549" cy="120492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6553932-7C2D-9B4A-8E07-4CE398D8C2BA}"/>
                </a:ext>
              </a:extLst>
            </p:cNvPr>
            <p:cNvSpPr txBox="1"/>
            <p:nvPr/>
          </p:nvSpPr>
          <p:spPr>
            <a:xfrm>
              <a:off x="5715362" y="4586341"/>
              <a:ext cx="9685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DF629E3-B534-8D42-B99F-FAF349A4CD79}"/>
              </a:ext>
            </a:extLst>
          </p:cNvPr>
          <p:cNvGrpSpPr/>
          <p:nvPr/>
        </p:nvGrpSpPr>
        <p:grpSpPr>
          <a:xfrm>
            <a:off x="7331028" y="3943158"/>
            <a:ext cx="1672371" cy="2087879"/>
            <a:chOff x="7331028" y="3943158"/>
            <a:chExt cx="1672371" cy="208787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ACAD8E7-2ADC-3C44-8FA2-9B7ACEC4FEB2}"/>
                </a:ext>
              </a:extLst>
            </p:cNvPr>
            <p:cNvSpPr/>
            <p:nvPr/>
          </p:nvSpPr>
          <p:spPr>
            <a:xfrm>
              <a:off x="8047536" y="5217844"/>
              <a:ext cx="176549" cy="6076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125C59A7-9250-8B40-9E3E-0A1EB03E2566}"/>
                </a:ext>
              </a:extLst>
            </p:cNvPr>
            <p:cNvSpPr/>
            <p:nvPr/>
          </p:nvSpPr>
          <p:spPr>
            <a:xfrm rot="10800000" flipH="1" flipV="1">
              <a:off x="7732983" y="5017411"/>
              <a:ext cx="963986" cy="200433"/>
            </a:xfrm>
            <a:prstGeom prst="arc">
              <a:avLst>
                <a:gd name="adj1" fmla="val 12627763"/>
                <a:gd name="adj2" fmla="val 5323485"/>
              </a:avLst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36AA0B0-DA3E-8749-A5E9-9AF4F60852F2}"/>
                </a:ext>
              </a:extLst>
            </p:cNvPr>
            <p:cNvSpPr txBox="1"/>
            <p:nvPr/>
          </p:nvSpPr>
          <p:spPr>
            <a:xfrm rot="4525966">
              <a:off x="7834168" y="4712279"/>
              <a:ext cx="19383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2285D529-D1D1-0B4E-910C-9D2F8BF9C757}"/>
                </a:ext>
              </a:extLst>
            </p:cNvPr>
            <p:cNvSpPr/>
            <p:nvPr/>
          </p:nvSpPr>
          <p:spPr>
            <a:xfrm>
              <a:off x="7331028" y="5358639"/>
              <a:ext cx="1314208" cy="30875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Email Sent</a:t>
              </a:r>
            </a:p>
          </p:txBody>
        </p:sp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A10E5F9E-7893-BE40-8D18-9FF8EEB0A000}"/>
                </a:ext>
              </a:extLst>
            </p:cNvPr>
            <p:cNvSpPr/>
            <p:nvPr/>
          </p:nvSpPr>
          <p:spPr>
            <a:xfrm rot="10800000" flipH="1" flipV="1">
              <a:off x="7394296" y="5825455"/>
              <a:ext cx="1320802" cy="205582"/>
            </a:xfrm>
            <a:prstGeom prst="arc">
              <a:avLst>
                <a:gd name="adj1" fmla="val 19832732"/>
                <a:gd name="adj2" fmla="val 5323485"/>
              </a:avLst>
            </a:prstGeom>
            <a:ln w="12700">
              <a:solidFill>
                <a:schemeClr val="tx1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814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80A1-7333-314C-9306-DE5F3BA1F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Uses of Observer Pattern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C582-3216-C14B-B4CE-C68DDA558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GUI programs</a:t>
            </a:r>
          </a:p>
          <a:p>
            <a:pPr lvl="1"/>
            <a:r>
              <a:rPr lang="en-US" dirty="0"/>
              <a:t>Used to respond to user input (e.g., button presses)</a:t>
            </a:r>
          </a:p>
          <a:p>
            <a:pPr lvl="1"/>
            <a:r>
              <a:rPr lang="en-US" dirty="0"/>
              <a:t>Sometimes referred to as </a:t>
            </a:r>
            <a:r>
              <a:rPr lang="en-US" i="1" dirty="0"/>
              <a:t>callback</a:t>
            </a:r>
            <a:endParaRPr lang="en-US" dirty="0"/>
          </a:p>
          <a:p>
            <a:r>
              <a:rPr lang="en-US" dirty="0"/>
              <a:t>Server software</a:t>
            </a:r>
          </a:p>
          <a:p>
            <a:pPr lvl="1"/>
            <a:r>
              <a:rPr lang="en-US" dirty="0"/>
              <a:t>Used to listen for/respond to requests (e.g., HTTP requests)</a:t>
            </a:r>
          </a:p>
        </p:txBody>
      </p:sp>
    </p:spTree>
    <p:extLst>
      <p:ext uri="{BB962C8B-B14F-4D97-AF65-F5344CB8AC3E}">
        <p14:creationId xmlns:p14="http://schemas.microsoft.com/office/powerpoint/2010/main" val="17565796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A5A76-839F-E849-89A1-EE560E7CE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Observer Support in Ruby </a:t>
            </a:r>
            <a:r>
              <a:rPr lang="en-US" dirty="0" err="1"/>
              <a:t>Std</a:t>
            </a:r>
            <a:r>
              <a:rPr lang="en-US" dirty="0"/>
              <a:t>-lib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E6E911-E5AE-564C-A73F-5C135EE41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" y="1781810"/>
            <a:ext cx="7574280" cy="5076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F7CB02-BC70-0848-9BF4-B6647A608C39}"/>
              </a:ext>
            </a:extLst>
          </p:cNvPr>
          <p:cNvSpPr txBox="1"/>
          <p:nvPr/>
        </p:nvSpPr>
        <p:spPr>
          <a:xfrm>
            <a:off x="1085982" y="1365580"/>
            <a:ext cx="6972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rgbClr val="00FFFF"/>
                </a:solidFill>
              </a:rPr>
              <a:t>https://ruby-</a:t>
            </a:r>
            <a:r>
              <a:rPr lang="en-US" u="sng" dirty="0" err="1">
                <a:solidFill>
                  <a:srgbClr val="00FFFF"/>
                </a:solidFill>
              </a:rPr>
              <a:t>doc.org</a:t>
            </a:r>
            <a:r>
              <a:rPr lang="en-US" u="sng" dirty="0">
                <a:solidFill>
                  <a:srgbClr val="00FFFF"/>
                </a:solidFill>
              </a:rPr>
              <a:t>/stdlib-2.6.3/</a:t>
            </a:r>
            <a:r>
              <a:rPr lang="en-US" u="sng" dirty="0" err="1">
                <a:solidFill>
                  <a:srgbClr val="00FFFF"/>
                </a:solidFill>
              </a:rPr>
              <a:t>libdoc</a:t>
            </a:r>
            <a:r>
              <a:rPr lang="en-US" u="sng" dirty="0">
                <a:solidFill>
                  <a:srgbClr val="00FFFF"/>
                </a:solidFill>
              </a:rPr>
              <a:t>/observer/</a:t>
            </a:r>
            <a:r>
              <a:rPr lang="en-US" u="sng" dirty="0" err="1">
                <a:solidFill>
                  <a:srgbClr val="00FFFF"/>
                </a:solidFill>
              </a:rPr>
              <a:t>rdoc</a:t>
            </a:r>
            <a:r>
              <a:rPr lang="en-US" u="sng" dirty="0">
                <a:solidFill>
                  <a:srgbClr val="00FFFF"/>
                </a:solidFill>
              </a:rPr>
              <a:t>/</a:t>
            </a:r>
            <a:r>
              <a:rPr lang="en-US" u="sng" dirty="0" err="1">
                <a:solidFill>
                  <a:srgbClr val="00FFFF"/>
                </a:solidFill>
              </a:rPr>
              <a:t>Observable.html</a:t>
            </a:r>
            <a:endParaRPr lang="en-US" u="sng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483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80A1-7333-314C-9306-DE5F3BA1F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C582-3216-C14B-B4CE-C68DDA558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/>
              <a:t>Design Patterns – what and why</a:t>
            </a:r>
          </a:p>
          <a:p>
            <a:r>
              <a:rPr lang="en-US" dirty="0"/>
              <a:t>GoF Book</a:t>
            </a:r>
          </a:p>
          <a:p>
            <a:r>
              <a:rPr lang="en-US" dirty="0"/>
              <a:t>Mediator Pattern</a:t>
            </a:r>
          </a:p>
          <a:p>
            <a:r>
              <a:rPr lang="en-US" dirty="0"/>
              <a:t>Coupling</a:t>
            </a:r>
          </a:p>
          <a:p>
            <a:r>
              <a:rPr lang="en-US" dirty="0"/>
              <a:t>Indirection</a:t>
            </a:r>
          </a:p>
          <a:p>
            <a:r>
              <a:rPr lang="en-US" dirty="0"/>
              <a:t>Observer Pattern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FE791DFE-8736-1E4E-8AD4-48C253D58AB9}"/>
              </a:ext>
            </a:extLst>
          </p:cNvPr>
          <p:cNvGrpSpPr>
            <a:grpSpLocks/>
          </p:cNvGrpSpPr>
          <p:nvPr/>
        </p:nvGrpSpPr>
        <p:grpSpPr bwMode="auto">
          <a:xfrm>
            <a:off x="0" y="4737100"/>
            <a:ext cx="9215438" cy="2139950"/>
            <a:chOff x="0" y="4737100"/>
            <a:chExt cx="9215438" cy="213995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71E58E72-DE6D-5642-89AF-34926130E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23" b="12630"/>
            <a:stretch>
              <a:fillRect/>
            </a:stretch>
          </p:blipFill>
          <p:spPr bwMode="auto">
            <a:xfrm>
              <a:off x="0" y="4737100"/>
              <a:ext cx="9144000" cy="212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0526F5-C9E0-9441-8D97-183B0F9A3208}"/>
                </a:ext>
              </a:extLst>
            </p:cNvPr>
            <p:cNvSpPr txBox="1"/>
            <p:nvPr/>
          </p:nvSpPr>
          <p:spPr>
            <a:xfrm>
              <a:off x="7632700" y="6599238"/>
              <a:ext cx="1582738" cy="2778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http://flic.kr/p/aCLor3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6729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Consider Objects</a:t>
            </a: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1C9CCBAC-40B4-AE4E-B770-20CD70C10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 t="776" r="-518" b="-122"/>
          <a:stretch/>
        </p:blipFill>
        <p:spPr bwMode="auto">
          <a:xfrm>
            <a:off x="306571" y="1616213"/>
            <a:ext cx="2508271" cy="294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929BFE7-9CAE-114C-8113-37BAFBB15386}"/>
              </a:ext>
            </a:extLst>
          </p:cNvPr>
          <p:cNvGrpSpPr/>
          <p:nvPr/>
        </p:nvGrpSpPr>
        <p:grpSpPr>
          <a:xfrm>
            <a:off x="1552074" y="27059"/>
            <a:ext cx="6152988" cy="1989264"/>
            <a:chOff x="1552074" y="27059"/>
            <a:chExt cx="6152988" cy="1989264"/>
          </a:xfrm>
        </p:grpSpPr>
        <p:pic>
          <p:nvPicPr>
            <p:cNvPr id="40961" name="Picture 52">
              <a:extLst>
                <a:ext uri="{FF2B5EF4-FFF2-40B4-BE49-F238E27FC236}">
                  <a16:creationId xmlns:a16="http://schemas.microsoft.com/office/drawing/2014/main" id="{388F052F-406B-2840-9E73-F97E98696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0" t="9348" r="6990" b="82571"/>
            <a:stretch>
              <a:fillRect/>
            </a:stretch>
          </p:blipFill>
          <p:spPr bwMode="auto">
            <a:xfrm>
              <a:off x="3969675" y="350205"/>
              <a:ext cx="373538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7BE308A-01D1-3D4D-9FE8-6AD7E34A5767}"/>
                </a:ext>
              </a:extLst>
            </p:cNvPr>
            <p:cNvSpPr txBox="1"/>
            <p:nvPr/>
          </p:nvSpPr>
          <p:spPr>
            <a:xfrm>
              <a:off x="3886206" y="27059"/>
              <a:ext cx="7377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Label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31C2363-07D7-314F-BEF6-402F80E517FB}"/>
                </a:ext>
              </a:extLst>
            </p:cNvPr>
            <p:cNvCxnSpPr>
              <a:cxnSpLocks/>
              <a:endCxn id="40961" idx="1"/>
            </p:cNvCxnSpPr>
            <p:nvPr/>
          </p:nvCxnSpPr>
          <p:spPr>
            <a:xfrm flipV="1">
              <a:off x="1552074" y="556580"/>
              <a:ext cx="2417601" cy="1459743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B796A87-FBAF-0C41-8510-ADD51E22D388}"/>
              </a:ext>
            </a:extLst>
          </p:cNvPr>
          <p:cNvGrpSpPr/>
          <p:nvPr/>
        </p:nvGrpSpPr>
        <p:grpSpPr>
          <a:xfrm>
            <a:off x="1552074" y="886046"/>
            <a:ext cx="5692446" cy="1405971"/>
            <a:chOff x="1552074" y="886046"/>
            <a:chExt cx="5692446" cy="1405971"/>
          </a:xfrm>
        </p:grpSpPr>
        <p:pic>
          <p:nvPicPr>
            <p:cNvPr id="40966" name="Picture 5">
              <a:extLst>
                <a:ext uri="{FF2B5EF4-FFF2-40B4-BE49-F238E27FC236}">
                  <a16:creationId xmlns:a16="http://schemas.microsoft.com/office/drawing/2014/main" id="{6EC11873-C9A6-D84E-9424-E4C75ACA5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6" t="20724" r="6061" b="73969"/>
            <a:stretch>
              <a:fillRect/>
            </a:stretch>
          </p:blipFill>
          <p:spPr bwMode="auto">
            <a:xfrm>
              <a:off x="3501195" y="1222950"/>
              <a:ext cx="3743325" cy="27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48053DD-5AE7-6C4C-92DC-7644E116A002}"/>
                </a:ext>
              </a:extLst>
            </p:cNvPr>
            <p:cNvSpPr txBox="1"/>
            <p:nvPr/>
          </p:nvSpPr>
          <p:spPr>
            <a:xfrm>
              <a:off x="3430832" y="886046"/>
              <a:ext cx="12928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Entry Field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EA0ACB1-D31A-C643-8FD7-6E8C8C98D92A}"/>
                </a:ext>
              </a:extLst>
            </p:cNvPr>
            <p:cNvCxnSpPr>
              <a:cxnSpLocks/>
              <a:endCxn id="40966" idx="1"/>
            </p:cNvCxnSpPr>
            <p:nvPr/>
          </p:nvCxnSpPr>
          <p:spPr>
            <a:xfrm flipV="1">
              <a:off x="1552074" y="1358681"/>
              <a:ext cx="1949121" cy="933336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50FBF63-7A85-9C46-A2D1-36B31A2C11C3}"/>
              </a:ext>
            </a:extLst>
          </p:cNvPr>
          <p:cNvGrpSpPr/>
          <p:nvPr/>
        </p:nvGrpSpPr>
        <p:grpSpPr>
          <a:xfrm>
            <a:off x="1654342" y="1616213"/>
            <a:ext cx="5636089" cy="1997131"/>
            <a:chOff x="1654342" y="1616213"/>
            <a:chExt cx="5636089" cy="1997131"/>
          </a:xfrm>
        </p:grpSpPr>
        <p:pic>
          <p:nvPicPr>
            <p:cNvPr id="40965" name="Picture 4">
              <a:extLst>
                <a:ext uri="{FF2B5EF4-FFF2-40B4-BE49-F238E27FC236}">
                  <a16:creationId xmlns:a16="http://schemas.microsoft.com/office/drawing/2014/main" id="{E1531294-FED2-3446-BD30-A0436826E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8" t="27687" r="6532" b="39870"/>
            <a:stretch>
              <a:fillRect/>
            </a:stretch>
          </p:blipFill>
          <p:spPr bwMode="auto">
            <a:xfrm>
              <a:off x="4269418" y="1954407"/>
              <a:ext cx="3021013" cy="165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FAB2C32-9BCA-AF49-9765-6B65DC3C4A15}"/>
                </a:ext>
              </a:extLst>
            </p:cNvPr>
            <p:cNvSpPr txBox="1"/>
            <p:nvPr/>
          </p:nvSpPr>
          <p:spPr>
            <a:xfrm>
              <a:off x="4190809" y="1616213"/>
              <a:ext cx="9734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List Box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2284EF2-4471-9B4B-B25B-F99770129B46}"/>
                </a:ext>
              </a:extLst>
            </p:cNvPr>
            <p:cNvCxnSpPr>
              <a:cxnSpLocks/>
              <a:endCxn id="40965" idx="1"/>
            </p:cNvCxnSpPr>
            <p:nvPr/>
          </p:nvCxnSpPr>
          <p:spPr>
            <a:xfrm flipV="1">
              <a:off x="1654342" y="2783876"/>
              <a:ext cx="2615076" cy="115736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BEC44A7-EC1A-5B43-9773-DA3EA0584D58}"/>
              </a:ext>
            </a:extLst>
          </p:cNvPr>
          <p:cNvGrpSpPr/>
          <p:nvPr/>
        </p:nvGrpSpPr>
        <p:grpSpPr>
          <a:xfrm>
            <a:off x="1353553" y="3549316"/>
            <a:ext cx="5249617" cy="766911"/>
            <a:chOff x="1353553" y="3549316"/>
            <a:chExt cx="5249617" cy="766911"/>
          </a:xfrm>
        </p:grpSpPr>
        <p:pic>
          <p:nvPicPr>
            <p:cNvPr id="40967" name="Picture 6">
              <a:extLst>
                <a:ext uri="{FF2B5EF4-FFF2-40B4-BE49-F238E27FC236}">
                  <a16:creationId xmlns:a16="http://schemas.microsoft.com/office/drawing/2014/main" id="{53FB4DD9-5691-1949-AFCF-EE6080AC2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" t="62987" r="21880" b="32275"/>
            <a:stretch>
              <a:fillRect/>
            </a:stretch>
          </p:blipFill>
          <p:spPr bwMode="auto">
            <a:xfrm>
              <a:off x="3501195" y="4073339"/>
              <a:ext cx="3101975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EDBA213-EA32-2B44-9DAE-816C0159E228}"/>
                </a:ext>
              </a:extLst>
            </p:cNvPr>
            <p:cNvSpPr txBox="1"/>
            <p:nvPr/>
          </p:nvSpPr>
          <p:spPr>
            <a:xfrm>
              <a:off x="3430832" y="3721927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0239E3EC-5644-D048-A1E2-1C9DCE6F2CCE}"/>
                </a:ext>
              </a:extLst>
            </p:cNvPr>
            <p:cNvCxnSpPr>
              <a:cxnSpLocks/>
            </p:cNvCxnSpPr>
            <p:nvPr/>
          </p:nvCxnSpPr>
          <p:spPr>
            <a:xfrm>
              <a:off x="1353553" y="3549316"/>
              <a:ext cx="2147642" cy="572721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2D3FC-1856-CC45-8B4B-6B459F2C645F}"/>
              </a:ext>
            </a:extLst>
          </p:cNvPr>
          <p:cNvGrpSpPr/>
          <p:nvPr/>
        </p:nvGrpSpPr>
        <p:grpSpPr>
          <a:xfrm>
            <a:off x="1311442" y="3777916"/>
            <a:ext cx="6782539" cy="1220556"/>
            <a:chOff x="1311442" y="3777916"/>
            <a:chExt cx="6782539" cy="1220556"/>
          </a:xfrm>
        </p:grpSpPr>
        <p:pic>
          <p:nvPicPr>
            <p:cNvPr id="40968" name="Picture 7">
              <a:extLst>
                <a:ext uri="{FF2B5EF4-FFF2-40B4-BE49-F238E27FC236}">
                  <a16:creationId xmlns:a16="http://schemas.microsoft.com/office/drawing/2014/main" id="{FC12BA36-CE71-FC40-9CA9-F1F61C61D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0" t="71100" r="24396" b="24557"/>
            <a:stretch>
              <a:fillRect/>
            </a:stretch>
          </p:blipFill>
          <p:spPr bwMode="auto">
            <a:xfrm>
              <a:off x="5249181" y="4776222"/>
              <a:ext cx="2844800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41EF0DF-2326-A947-8820-E25D7120A8FA}"/>
                </a:ext>
              </a:extLst>
            </p:cNvPr>
            <p:cNvSpPr txBox="1"/>
            <p:nvPr/>
          </p:nvSpPr>
          <p:spPr>
            <a:xfrm>
              <a:off x="5179842" y="4406506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5808F70-9265-984D-A304-A8DE72B0062E}"/>
                </a:ext>
              </a:extLst>
            </p:cNvPr>
            <p:cNvCxnSpPr>
              <a:cxnSpLocks/>
            </p:cNvCxnSpPr>
            <p:nvPr/>
          </p:nvCxnSpPr>
          <p:spPr>
            <a:xfrm>
              <a:off x="1311442" y="3777916"/>
              <a:ext cx="3937739" cy="1028700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6B53888-CB41-4446-8290-1881CAD2936F}"/>
              </a:ext>
            </a:extLst>
          </p:cNvPr>
          <p:cNvGrpSpPr/>
          <p:nvPr/>
        </p:nvGrpSpPr>
        <p:grpSpPr>
          <a:xfrm>
            <a:off x="1023246" y="4032973"/>
            <a:ext cx="2613073" cy="1996714"/>
            <a:chOff x="1023246" y="4032973"/>
            <a:chExt cx="2613073" cy="1996714"/>
          </a:xfrm>
        </p:grpSpPr>
        <p:pic>
          <p:nvPicPr>
            <p:cNvPr id="40970" name="Picture 9">
              <a:extLst>
                <a:ext uri="{FF2B5EF4-FFF2-40B4-BE49-F238E27FC236}">
                  <a16:creationId xmlns:a16="http://schemas.microsoft.com/office/drawing/2014/main" id="{53520EE9-F954-6945-931B-60EC73E74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8" t="78973" r="61023" b="14513"/>
            <a:stretch>
              <a:fillRect/>
            </a:stretch>
          </p:blipFill>
          <p:spPr bwMode="auto">
            <a:xfrm>
              <a:off x="2471094" y="5696312"/>
              <a:ext cx="116522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87EF2D1-93DE-B542-BCE1-06E417DF1786}"/>
                </a:ext>
              </a:extLst>
            </p:cNvPr>
            <p:cNvSpPr txBox="1"/>
            <p:nvPr/>
          </p:nvSpPr>
          <p:spPr>
            <a:xfrm>
              <a:off x="2394480" y="5345414"/>
              <a:ext cx="984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Spinner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431E8626-E7B8-F64D-97D9-B4D334DD5624}"/>
                </a:ext>
              </a:extLst>
            </p:cNvPr>
            <p:cNvCxnSpPr>
              <a:cxnSpLocks/>
            </p:cNvCxnSpPr>
            <p:nvPr/>
          </p:nvCxnSpPr>
          <p:spPr>
            <a:xfrm>
              <a:off x="1023246" y="4032973"/>
              <a:ext cx="1482968" cy="1446743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9D9F958-27D2-DD4A-B736-F8627895249E}"/>
              </a:ext>
            </a:extLst>
          </p:cNvPr>
          <p:cNvGrpSpPr/>
          <p:nvPr/>
        </p:nvGrpSpPr>
        <p:grpSpPr>
          <a:xfrm>
            <a:off x="1805307" y="4024563"/>
            <a:ext cx="5736466" cy="1718066"/>
            <a:chOff x="1805307" y="4024563"/>
            <a:chExt cx="5736466" cy="1718066"/>
          </a:xfrm>
        </p:grpSpPr>
        <p:pic>
          <p:nvPicPr>
            <p:cNvPr id="40969" name="Picture 8">
              <a:extLst>
                <a:ext uri="{FF2B5EF4-FFF2-40B4-BE49-F238E27FC236}">
                  <a16:creationId xmlns:a16="http://schemas.microsoft.com/office/drawing/2014/main" id="{3E66A932-5A47-6545-891E-BBA78D0DB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73" t="79784" r="35657" b="15633"/>
            <a:stretch>
              <a:fillRect/>
            </a:stretch>
          </p:blipFill>
          <p:spPr bwMode="auto">
            <a:xfrm>
              <a:off x="6372773" y="5507679"/>
              <a:ext cx="102870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7BFCB9B-78C7-5648-B268-DD7BC42F1E68}"/>
                </a:ext>
              </a:extLst>
            </p:cNvPr>
            <p:cNvSpPr txBox="1"/>
            <p:nvPr/>
          </p:nvSpPr>
          <p:spPr>
            <a:xfrm>
              <a:off x="6294508" y="5168133"/>
              <a:ext cx="1247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Check Box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AC6B29E-F5DF-044E-89B0-2103C9EA2224}"/>
                </a:ext>
              </a:extLst>
            </p:cNvPr>
            <p:cNvCxnSpPr>
              <a:cxnSpLocks/>
            </p:cNvCxnSpPr>
            <p:nvPr/>
          </p:nvCxnSpPr>
          <p:spPr>
            <a:xfrm>
              <a:off x="1805307" y="4024563"/>
              <a:ext cx="4567466" cy="1483116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2F9C724-5F17-AF48-871D-E92AE1AF4B88}"/>
              </a:ext>
            </a:extLst>
          </p:cNvPr>
          <p:cNvGrpSpPr/>
          <p:nvPr/>
        </p:nvGrpSpPr>
        <p:grpSpPr>
          <a:xfrm>
            <a:off x="1928304" y="4316227"/>
            <a:ext cx="4199535" cy="2238826"/>
            <a:chOff x="1928304" y="4316227"/>
            <a:chExt cx="4199535" cy="2238826"/>
          </a:xfrm>
        </p:grpSpPr>
        <p:pic>
          <p:nvPicPr>
            <p:cNvPr id="40963" name="Picture 1">
              <a:extLst>
                <a:ext uri="{FF2B5EF4-FFF2-40B4-BE49-F238E27FC236}">
                  <a16:creationId xmlns:a16="http://schemas.microsoft.com/office/drawing/2014/main" id="{F0CC8813-1281-C948-850A-F97EA029D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9" t="88554" r="25507" b="5534"/>
            <a:stretch>
              <a:fillRect/>
            </a:stretch>
          </p:blipFill>
          <p:spPr bwMode="auto">
            <a:xfrm>
              <a:off x="5283289" y="6251840"/>
              <a:ext cx="844550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1639BC0-2F54-E944-BCAA-1AE0D8535EE2}"/>
                </a:ext>
              </a:extLst>
            </p:cNvPr>
            <p:cNvSpPr txBox="1"/>
            <p:nvPr/>
          </p:nvSpPr>
          <p:spPr>
            <a:xfrm>
              <a:off x="5218828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D018A33F-10C1-4A46-9FF2-F6DDCD2C714F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04" y="4316227"/>
              <a:ext cx="3354985" cy="1930056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B155F8-BD8D-CB46-AF6A-AE7504EA6F3E}"/>
              </a:ext>
            </a:extLst>
          </p:cNvPr>
          <p:cNvGrpSpPr/>
          <p:nvPr/>
        </p:nvGrpSpPr>
        <p:grpSpPr>
          <a:xfrm>
            <a:off x="2427374" y="4310670"/>
            <a:ext cx="6191582" cy="2249938"/>
            <a:chOff x="2427374" y="4310670"/>
            <a:chExt cx="6191582" cy="2249938"/>
          </a:xfrm>
        </p:grpSpPr>
        <p:pic>
          <p:nvPicPr>
            <p:cNvPr id="40964" name="Picture 3">
              <a:extLst>
                <a:ext uri="{FF2B5EF4-FFF2-40B4-BE49-F238E27FC236}">
                  <a16:creationId xmlns:a16="http://schemas.microsoft.com/office/drawing/2014/main" id="{F744F853-3469-F348-8D85-EC31220D5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1" t="88560" r="6140" b="5289"/>
            <a:stretch>
              <a:fillRect/>
            </a:stretch>
          </p:blipFill>
          <p:spPr bwMode="auto">
            <a:xfrm>
              <a:off x="7843927" y="6246283"/>
              <a:ext cx="7334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DDFF647-B0D6-9B42-AEA1-D01117A9C4FD}"/>
                </a:ext>
              </a:extLst>
            </p:cNvPr>
            <p:cNvSpPr txBox="1"/>
            <p:nvPr/>
          </p:nvSpPr>
          <p:spPr>
            <a:xfrm>
              <a:off x="7723903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7D1CAD94-09E9-A34E-83ED-329EACC5A6CB}"/>
                </a:ext>
              </a:extLst>
            </p:cNvPr>
            <p:cNvCxnSpPr>
              <a:cxnSpLocks/>
            </p:cNvCxnSpPr>
            <p:nvPr/>
          </p:nvCxnSpPr>
          <p:spPr>
            <a:xfrm>
              <a:off x="2427374" y="4310670"/>
              <a:ext cx="5402595" cy="1999114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3181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Consider Objects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71229F-A26D-9041-9C9E-A86452479297}"/>
              </a:ext>
            </a:extLst>
          </p:cNvPr>
          <p:cNvSpPr txBox="1"/>
          <p:nvPr/>
        </p:nvSpPr>
        <p:spPr>
          <a:xfrm>
            <a:off x="0" y="1004657"/>
            <a:ext cx="32545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Each object extends base type to get specialized behavior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Modular design good for reusability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But consider interconnections...</a:t>
            </a:r>
          </a:p>
        </p:txBody>
      </p:sp>
    </p:spTree>
    <p:extLst>
      <p:ext uri="{BB962C8B-B14F-4D97-AF65-F5344CB8AC3E}">
        <p14:creationId xmlns:p14="http://schemas.microsoft.com/office/powerpoint/2010/main" val="3453440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3254542" cy="246647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User Interacts with One Widget, Others Must Update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4CDF270-793F-804A-B3A4-0DD6AD61F117}"/>
              </a:ext>
            </a:extLst>
          </p:cNvPr>
          <p:cNvGrpSpPr/>
          <p:nvPr/>
        </p:nvGrpSpPr>
        <p:grpSpPr>
          <a:xfrm>
            <a:off x="5384888" y="1494412"/>
            <a:ext cx="1502235" cy="3964055"/>
            <a:chOff x="5384888" y="1494412"/>
            <a:chExt cx="1502235" cy="3964055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E5A6332-A623-D649-8098-FECA2F703D86}"/>
                </a:ext>
              </a:extLst>
            </p:cNvPr>
            <p:cNvCxnSpPr>
              <a:cxnSpLocks/>
            </p:cNvCxnSpPr>
            <p:nvPr/>
          </p:nvCxnSpPr>
          <p:spPr>
            <a:xfrm>
              <a:off x="5384888" y="1494412"/>
              <a:ext cx="0" cy="45999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DB7A46B-3EB9-294B-B6A3-448D80281666}"/>
                </a:ext>
              </a:extLst>
            </p:cNvPr>
            <p:cNvCxnSpPr>
              <a:cxnSpLocks/>
            </p:cNvCxnSpPr>
            <p:nvPr/>
          </p:nvCxnSpPr>
          <p:spPr>
            <a:xfrm>
              <a:off x="5580149" y="1494412"/>
              <a:ext cx="0" cy="2578927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F5CF17F-4D95-BE49-8357-46D9A81378BA}"/>
                </a:ext>
              </a:extLst>
            </p:cNvPr>
            <p:cNvCxnSpPr>
              <a:cxnSpLocks/>
            </p:cNvCxnSpPr>
            <p:nvPr/>
          </p:nvCxnSpPr>
          <p:spPr>
            <a:xfrm>
              <a:off x="5786002" y="1494412"/>
              <a:ext cx="0" cy="3281810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B8CC3AE-7303-4C47-BF76-D531C7EB4D26}"/>
                </a:ext>
              </a:extLst>
            </p:cNvPr>
            <p:cNvCxnSpPr>
              <a:cxnSpLocks/>
            </p:cNvCxnSpPr>
            <p:nvPr/>
          </p:nvCxnSpPr>
          <p:spPr>
            <a:xfrm>
              <a:off x="6887123" y="1494412"/>
              <a:ext cx="0" cy="396405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F6CD3CA-DDB4-7342-A250-5B4800C4324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81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2472489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User Interacts with One Widget, Others Must Update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588E301B-C82C-C240-B148-1E71D0F566DC}"/>
              </a:ext>
            </a:extLst>
          </p:cNvPr>
          <p:cNvGrpSpPr/>
          <p:nvPr/>
        </p:nvGrpSpPr>
        <p:grpSpPr>
          <a:xfrm>
            <a:off x="5970425" y="762955"/>
            <a:ext cx="199525" cy="1191453"/>
            <a:chOff x="5970425" y="762955"/>
            <a:chExt cx="199525" cy="119145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CB7998F-89BF-4344-9D14-AF2EAAEE3E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70425" y="762955"/>
              <a:ext cx="0" cy="1191453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7D0DF7F-4ECC-C745-9AE8-0BF4B9B89C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69950" y="1494412"/>
              <a:ext cx="0" cy="45999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E0215F-BC23-2C4B-8388-2BA7C845AD19}"/>
              </a:ext>
            </a:extLst>
          </p:cNvPr>
          <p:cNvGrpSpPr/>
          <p:nvPr/>
        </p:nvGrpSpPr>
        <p:grpSpPr>
          <a:xfrm>
            <a:off x="5972232" y="3613344"/>
            <a:ext cx="741701" cy="1845123"/>
            <a:chOff x="5972232" y="3613344"/>
            <a:chExt cx="741701" cy="1845123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F45BD4C-B22C-154B-AE5D-A4A973E17225}"/>
                </a:ext>
              </a:extLst>
            </p:cNvPr>
            <p:cNvCxnSpPr>
              <a:cxnSpLocks/>
            </p:cNvCxnSpPr>
            <p:nvPr/>
          </p:nvCxnSpPr>
          <p:spPr>
            <a:xfrm>
              <a:off x="5972232" y="3613344"/>
              <a:ext cx="0" cy="459994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98CB75E-451A-A149-BBE4-545AF9321080}"/>
                </a:ext>
              </a:extLst>
            </p:cNvPr>
            <p:cNvCxnSpPr>
              <a:cxnSpLocks/>
            </p:cNvCxnSpPr>
            <p:nvPr/>
          </p:nvCxnSpPr>
          <p:spPr>
            <a:xfrm>
              <a:off x="6152460" y="3613344"/>
              <a:ext cx="0" cy="1162878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046015D-5887-6C48-B368-9E55DD99A49C}"/>
                </a:ext>
              </a:extLst>
            </p:cNvPr>
            <p:cNvCxnSpPr>
              <a:cxnSpLocks/>
            </p:cNvCxnSpPr>
            <p:nvPr/>
          </p:nvCxnSpPr>
          <p:spPr>
            <a:xfrm>
              <a:off x="6713933" y="3613344"/>
              <a:ext cx="0" cy="1845123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195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2466474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User Interacts with One Widget, Others Must Update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B7998F-89BF-4344-9D14-AF2EAAEE3EF2}"/>
              </a:ext>
            </a:extLst>
          </p:cNvPr>
          <p:cNvCxnSpPr>
            <a:cxnSpLocks/>
          </p:cNvCxnSpPr>
          <p:nvPr/>
        </p:nvCxnSpPr>
        <p:spPr>
          <a:xfrm flipV="1">
            <a:off x="5970425" y="762955"/>
            <a:ext cx="0" cy="119145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D0DF7F-4ECC-C745-9AE8-0BF4B9B89C91}"/>
              </a:ext>
            </a:extLst>
          </p:cNvPr>
          <p:cNvCxnSpPr>
            <a:cxnSpLocks/>
          </p:cNvCxnSpPr>
          <p:nvPr/>
        </p:nvCxnSpPr>
        <p:spPr>
          <a:xfrm flipV="1">
            <a:off x="6169950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F45BD4C-B22C-154B-AE5D-A4A973E17225}"/>
              </a:ext>
            </a:extLst>
          </p:cNvPr>
          <p:cNvCxnSpPr>
            <a:cxnSpLocks/>
          </p:cNvCxnSpPr>
          <p:nvPr/>
        </p:nvCxnSpPr>
        <p:spPr>
          <a:xfrm>
            <a:off x="5972232" y="3613344"/>
            <a:ext cx="0" cy="459994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8CB75E-451A-A149-BBE4-545AF9321080}"/>
              </a:ext>
            </a:extLst>
          </p:cNvPr>
          <p:cNvCxnSpPr>
            <a:cxnSpLocks/>
          </p:cNvCxnSpPr>
          <p:nvPr/>
        </p:nvCxnSpPr>
        <p:spPr>
          <a:xfrm>
            <a:off x="6152460" y="3613344"/>
            <a:ext cx="0" cy="1162878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46015D-5887-6C48-B368-9E55DD99A49C}"/>
              </a:ext>
            </a:extLst>
          </p:cNvPr>
          <p:cNvCxnSpPr>
            <a:cxnSpLocks/>
          </p:cNvCxnSpPr>
          <p:nvPr/>
        </p:nvCxnSpPr>
        <p:spPr>
          <a:xfrm>
            <a:off x="6713933" y="3613344"/>
            <a:ext cx="0" cy="184512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6BBBAE02-0BA2-5147-AF44-BA20BB5C96C5}"/>
              </a:ext>
            </a:extLst>
          </p:cNvPr>
          <p:cNvGrpSpPr/>
          <p:nvPr/>
        </p:nvGrpSpPr>
        <p:grpSpPr>
          <a:xfrm>
            <a:off x="4190809" y="762955"/>
            <a:ext cx="2901616" cy="4744725"/>
            <a:chOff x="4190809" y="762955"/>
            <a:chExt cx="2901616" cy="4744725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7478DA5-F0C0-474B-8836-B9ED0CDFDC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23908" y="762955"/>
              <a:ext cx="0" cy="3310383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92B728D-8193-964C-897F-CAE915A4D0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43022" y="762955"/>
              <a:ext cx="0" cy="4013267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059E7C4-B642-ED4C-9088-77D14D0947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0809" y="762955"/>
              <a:ext cx="0" cy="4695513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B3A06EA-A5A6-8A4C-B92F-825D841EF4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92425" y="762955"/>
              <a:ext cx="0" cy="474472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330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30474</TotalTime>
  <Words>1483</Words>
  <Application>Microsoft Macintosh PowerPoint</Application>
  <PresentationFormat>On-screen Show (4:3)</PresentationFormat>
  <Paragraphs>461</Paragraphs>
  <Slides>49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Arial Narrow</vt:lpstr>
      <vt:lpstr>Calibri</vt:lpstr>
      <vt:lpstr>Black</vt:lpstr>
      <vt:lpstr>Software Design and Design Patterns</vt:lpstr>
      <vt:lpstr>Software Maintenance and Evolution</vt:lpstr>
      <vt:lpstr>Maintainability and Software Design</vt:lpstr>
      <vt:lpstr>Motivating Example: Font Chooser Dialog</vt:lpstr>
      <vt:lpstr>Consider Objects</vt:lpstr>
      <vt:lpstr>Consider Objects</vt:lpstr>
      <vt:lpstr>When User Interacts with One Widget, Others Must Update</vt:lpstr>
      <vt:lpstr>When User Interacts with One Widget, Others Must Update</vt:lpstr>
      <vt:lpstr>When User Interacts with One Widget, Others Must Update</vt:lpstr>
      <vt:lpstr>When User Interacts with One Widget, Others Must Update</vt:lpstr>
      <vt:lpstr>What a Mess!</vt:lpstr>
      <vt:lpstr>Design Patterns</vt:lpstr>
      <vt:lpstr>Benefits</vt:lpstr>
      <vt:lpstr>Popularized by the “Gang of Four” Book (GoF)</vt:lpstr>
      <vt:lpstr>How can design patterns help?</vt:lpstr>
      <vt:lpstr>Mediator Pattern</vt:lpstr>
      <vt:lpstr>Elements of a Design Pattern in GoF</vt:lpstr>
      <vt:lpstr>Mediator Structure</vt:lpstr>
      <vt:lpstr>Applying Mediator to Font Dialog</vt:lpstr>
      <vt:lpstr>What was the essential problem here?</vt:lpstr>
      <vt:lpstr>Coupling</vt:lpstr>
      <vt:lpstr>Although metrics have been proposed, coupling remains difficult to precisely measure  However, intuition about coupling is useful for informing design decisions </vt:lpstr>
      <vt:lpstr>Common Types of Coupling in Ruby</vt:lpstr>
      <vt:lpstr>Problems with High Coupling</vt:lpstr>
      <vt:lpstr>Coupling Explains Benefits of Mediator</vt:lpstr>
      <vt:lpstr>How Does Mediator Do It? Indirection</vt:lpstr>
      <vt:lpstr>Let's see another GoF pattern</vt:lpstr>
      <vt:lpstr>Design Problem: Email Notifications</vt:lpstr>
      <vt:lpstr>Observer Pattern</vt:lpstr>
      <vt:lpstr>Observer Pattern Structure</vt:lpstr>
      <vt:lpstr>Side Note: Lots of (Minor) Variations Exist for Design Patterns</vt:lpstr>
      <vt:lpstr>OODesign.com Variant</vt:lpstr>
      <vt:lpstr>Refactoring.Guru Variant</vt:lpstr>
      <vt:lpstr>Wikipedia Variant #1</vt:lpstr>
      <vt:lpstr>Wikipedia Variant #2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Scenario: Create Order and Send Email </vt:lpstr>
      <vt:lpstr>Common Uses of Observer Pattern</vt:lpstr>
      <vt:lpstr>Observer Support in Ruby Std-lib</vt:lpstr>
      <vt:lpstr>Summary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Fleming</dc:creator>
  <cp:lastModifiedBy>Scott Fleming (sdflming)</cp:lastModifiedBy>
  <cp:revision>1656</cp:revision>
  <dcterms:created xsi:type="dcterms:W3CDTF">2011-01-26T19:04:03Z</dcterms:created>
  <dcterms:modified xsi:type="dcterms:W3CDTF">2020-04-21T14:12:40Z</dcterms:modified>
</cp:coreProperties>
</file>