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303" r:id="rId2"/>
    <p:sldId id="483" r:id="rId3"/>
    <p:sldId id="484" r:id="rId4"/>
    <p:sldId id="481" r:id="rId5"/>
    <p:sldId id="482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4" r:id="rId14"/>
    <p:sldId id="497" r:id="rId15"/>
    <p:sldId id="498" r:id="rId16"/>
    <p:sldId id="500" r:id="rId17"/>
    <p:sldId id="502" r:id="rId18"/>
    <p:sldId id="501" r:id="rId19"/>
    <p:sldId id="503" r:id="rId20"/>
    <p:sldId id="504" r:id="rId21"/>
    <p:sldId id="532" r:id="rId22"/>
    <p:sldId id="531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FF99"/>
    <a:srgbClr val="FF3399"/>
    <a:srgbClr val="0066FF"/>
    <a:srgbClr val="0000FF"/>
    <a:srgbClr val="FF6633"/>
    <a:srgbClr val="33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5"/>
    <p:restoredTop sz="94713"/>
  </p:normalViewPr>
  <p:slideViewPr>
    <p:cSldViewPr snapToGrid="0" snapToObjects="1">
      <p:cViewPr varScale="1">
        <p:scale>
          <a:sx n="212" d="100"/>
          <a:sy n="212" d="100"/>
        </p:scale>
        <p:origin x="37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F88258-4D7C-D943-812D-6F15065ED4E8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04C78-027B-5244-98DC-B34E84B9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28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D25187D5-763D-774D-99E8-BC8DCE29547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7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B50AB-9C29-D74F-9CE2-57FC5CA9C3C8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C20-65AD-6F49-9DA6-34A4C077B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0894-B8DA-4643-A4B0-76ECA518085A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CE915-4F27-4241-804C-600DF699E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9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6229C-6D4B-6D45-A766-B1CE62417254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7DA4-64C6-A743-8682-ABB5DC12F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D639A-F620-4245-8EF8-578A36B1EBDC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DD96-F44A-E840-969B-0E1D7CC4E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02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C7D9A-B8B8-534D-BBF7-8E417DD5F9E1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1995-0684-114F-9BF5-84D8C6C43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94A0-7080-AD40-B7BC-C4CE3038BFF8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51A1-70C7-8642-8D59-24032B95B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0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09CBD-1271-804F-9077-3047CB5681F3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F0B9-F89E-F347-B763-220D287D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F0BB4-91B7-F04B-BEE9-CEA9472027E7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87B2-3AE9-EF47-B4FB-52515C437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2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43FBD-6368-0C46-81F3-A80D332CF5F3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E97D-BC43-174C-A7F3-84571B87B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0EDED-CF0B-3B4D-BCD7-64CCEF2150AA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E089-B36E-F346-9710-99430AD3B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5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E9ADD-F224-8143-9F81-F855734E0C1E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6958-E593-F648-BBDA-3B4092FF4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545A2F27-A0BE-5E4E-984E-A9749C1BA334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F1686B2-1E58-D345-84AB-D021EAD908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1315461" y="5648325"/>
            <a:ext cx="37571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FF3399"/>
                </a:solidFill>
              </a:rPr>
              <a:t>MVC and Rails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45260C1-69CE-B44B-B6EE-539D3296F2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 b="4711"/>
          <a:stretch/>
        </p:blipFill>
        <p:spPr bwMode="auto">
          <a:xfrm>
            <a:off x="0" y="0"/>
            <a:ext cx="9144000" cy="5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FB224FB0-24F7-6A46-B179-8AE17F94ABC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247856" y="4556668"/>
            <a:ext cx="159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http://flic.kr/p/btp5ZK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8132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3" name="Rounded Rectangle 12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137" name="TextBox 13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48134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91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9156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3" name="Rounded Rectangle 12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164" name="TextBox 13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49158" name="Group 13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49159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0513" y="3011488"/>
            <a:ext cx="7439025" cy="3360737"/>
            <a:chOff x="290132" y="3011715"/>
            <a:chExt cx="7438725" cy="3361372"/>
          </a:xfrm>
        </p:grpSpPr>
        <p:sp>
          <p:nvSpPr>
            <p:cNvPr id="49161" name="TextBox 4"/>
            <p:cNvSpPr txBox="1">
              <a:spLocks noChangeArrowheads="1"/>
            </p:cNvSpPr>
            <p:nvPr/>
          </p:nvSpPr>
          <p:spPr bwMode="auto">
            <a:xfrm>
              <a:off x="290132" y="541898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Model: Business logic, domain objects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531676" y="3011715"/>
              <a:ext cx="4197181" cy="252142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501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0180" name="Group 12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4" name="Rounded Rectangle 13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191" name="TextBox 14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9863" y="3132138"/>
            <a:ext cx="4244975" cy="2001837"/>
            <a:chOff x="169333" y="3132669"/>
            <a:chExt cx="4245429" cy="2002039"/>
          </a:xfrm>
        </p:grpSpPr>
        <p:sp>
          <p:nvSpPr>
            <p:cNvPr id="50188" name="TextBox 4"/>
            <p:cNvSpPr txBox="1">
              <a:spLocks noChangeArrowheads="1"/>
            </p:cNvSpPr>
            <p:nvPr/>
          </p:nvSpPr>
          <p:spPr bwMode="auto">
            <a:xfrm>
              <a:off x="169333" y="3749713"/>
              <a:ext cx="378581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Controller: Translates UI actions into operations on domain objects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438345" y="3132669"/>
              <a:ext cx="976417" cy="75255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83" name="Group 16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50184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  <p:grpSp>
        <p:nvGrpSpPr>
          <p:cNvPr id="50182" name="Group 12"/>
          <p:cNvGrpSpPr>
            <a:grpSpLocks/>
          </p:cNvGrpSpPr>
          <p:nvPr/>
        </p:nvGrpSpPr>
        <p:grpSpPr bwMode="auto">
          <a:xfrm>
            <a:off x="290513" y="3011488"/>
            <a:ext cx="7439025" cy="3360737"/>
            <a:chOff x="290132" y="3011715"/>
            <a:chExt cx="7438725" cy="3361372"/>
          </a:xfrm>
        </p:grpSpPr>
        <p:sp>
          <p:nvSpPr>
            <p:cNvPr id="50186" name="TextBox 4"/>
            <p:cNvSpPr txBox="1">
              <a:spLocks noChangeArrowheads="1"/>
            </p:cNvSpPr>
            <p:nvPr/>
          </p:nvSpPr>
          <p:spPr bwMode="auto">
            <a:xfrm>
              <a:off x="290132" y="541898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Model: Business logic, domain objects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3531676" y="3011715"/>
              <a:ext cx="4197181" cy="252142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38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120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6" name="TextBox 28"/>
            <p:cNvSpPr txBox="1">
              <a:spLocks noChangeArrowheads="1"/>
            </p:cNvSpPr>
            <p:nvPr/>
          </p:nvSpPr>
          <p:spPr bwMode="auto">
            <a:xfrm>
              <a:off x="1413621" y="3890355"/>
              <a:ext cx="7844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4" name="TextBox 29"/>
            <p:cNvSpPr txBox="1">
              <a:spLocks noChangeArrowheads="1"/>
            </p:cNvSpPr>
            <p:nvPr/>
          </p:nvSpPr>
          <p:spPr bwMode="auto">
            <a:xfrm>
              <a:off x="3914572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5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0" name="TextBox 29"/>
            <p:cNvSpPr txBox="1">
              <a:spLocks noChangeArrowheads="1"/>
            </p:cNvSpPr>
            <p:nvPr/>
          </p:nvSpPr>
          <p:spPr bwMode="auto">
            <a:xfrm>
              <a:off x="3914573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6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6" name="TextBox 29"/>
            <p:cNvSpPr txBox="1">
              <a:spLocks noChangeArrowheads="1"/>
            </p:cNvSpPr>
            <p:nvPr/>
          </p:nvSpPr>
          <p:spPr bwMode="auto">
            <a:xfrm>
              <a:off x="3914573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2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214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1217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1218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16" name="Title 1"/>
          <p:cNvSpPr>
            <a:spLocks noGrp="1"/>
          </p:cNvSpPr>
          <p:nvPr>
            <p:ph type="title"/>
          </p:nvPr>
        </p:nvSpPr>
        <p:spPr>
          <a:xfrm>
            <a:off x="3829050" y="274638"/>
            <a:ext cx="485775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Rails MVC –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Fill in the blanks!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262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63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222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60" name="TextBox 28"/>
            <p:cNvSpPr txBox="1">
              <a:spLocks noChangeArrowheads="1"/>
            </p:cNvSpPr>
            <p:nvPr/>
          </p:nvSpPr>
          <p:spPr bwMode="auto">
            <a:xfrm>
              <a:off x="1165107" y="3890355"/>
              <a:ext cx="12814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Router</a:t>
              </a:r>
            </a:p>
          </p:txBody>
        </p:sp>
      </p:grpSp>
      <p:grpSp>
        <p:nvGrpSpPr>
          <p:cNvPr id="5222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8" name="TextBox 29"/>
            <p:cNvSpPr txBox="1">
              <a:spLocks noChangeArrowheads="1"/>
            </p:cNvSpPr>
            <p:nvPr/>
          </p:nvSpPr>
          <p:spPr bwMode="auto">
            <a:xfrm>
              <a:off x="3600527" y="3915252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Controller</a:t>
              </a:r>
            </a:p>
          </p:txBody>
        </p:sp>
      </p:grpSp>
      <p:grpSp>
        <p:nvGrpSpPr>
          <p:cNvPr id="52229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Model</a:t>
              </a:r>
            </a:p>
          </p:txBody>
        </p:sp>
      </p:grpSp>
      <p:grpSp>
        <p:nvGrpSpPr>
          <p:cNvPr id="52230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0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View</a:t>
              </a:r>
            </a:p>
          </p:txBody>
        </p:sp>
      </p:grpSp>
      <p:grpSp>
        <p:nvGrpSpPr>
          <p:cNvPr id="5223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46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238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2241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2242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40" name="Title 1"/>
          <p:cNvSpPr>
            <a:spLocks noGrp="1"/>
          </p:cNvSpPr>
          <p:nvPr>
            <p:ph type="title"/>
          </p:nvPr>
        </p:nvSpPr>
        <p:spPr>
          <a:xfrm>
            <a:off x="3829050" y="274638"/>
            <a:ext cx="485775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Rails MVC –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Fill in the blanks!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325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328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8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Server</a:t>
              </a:r>
            </a:p>
          </p:txBody>
        </p:sp>
      </p:grpSp>
      <p:grpSp>
        <p:nvGrpSpPr>
          <p:cNvPr id="5325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5" name="TextBox 28"/>
            <p:cNvSpPr txBox="1">
              <a:spLocks noChangeArrowheads="1"/>
            </p:cNvSpPr>
            <p:nvPr/>
          </p:nvSpPr>
          <p:spPr bwMode="auto">
            <a:xfrm>
              <a:off x="1164475" y="3890355"/>
              <a:ext cx="1282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Router</a:t>
              </a:r>
            </a:p>
          </p:txBody>
        </p:sp>
      </p:grpSp>
      <p:grpSp>
        <p:nvGrpSpPr>
          <p:cNvPr id="5325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3253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9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3254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5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325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1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262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326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326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020763"/>
            <a:ext cx="4895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Router: Translates HTTP 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into call to controller method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65388" y="2000250"/>
            <a:ext cx="3095625" cy="37893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427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431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1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427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427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4277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2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4278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298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427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29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286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428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429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466725"/>
            <a:ext cx="49641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Programming a Rails web app mainly involves customizing the Router, Model, View, and Controller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5298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5336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37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5299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34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5300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32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530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5302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4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5303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310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531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531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498600"/>
            <a:ext cx="360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Customize Ruby classes</a:t>
            </a: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4613275" y="2022475"/>
            <a:ext cx="1370013" cy="36369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2"/>
          </p:cNvCxnSpPr>
          <p:nvPr/>
        </p:nvCxnSpPr>
        <p:spPr>
          <a:xfrm>
            <a:off x="5983288" y="2022475"/>
            <a:ext cx="1236662" cy="36369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632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635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6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632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632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6325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6326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47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632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43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334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6338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6339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498600"/>
            <a:ext cx="3376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Customize Ruby block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65388" y="2000250"/>
            <a:ext cx="3095625" cy="37893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734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7383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84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734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81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734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9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7349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5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7350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735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6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357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736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736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13275" y="1068388"/>
            <a:ext cx="3638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Customize ERB (Embedded Ruby) files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60975" y="2000250"/>
            <a:ext cx="1162050" cy="2111375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788" y="2873375"/>
            <a:ext cx="31813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Timeout!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kind of diagram is this?</a:t>
            </a:r>
          </a:p>
        </p:txBody>
      </p:sp>
      <p:sp>
        <p:nvSpPr>
          <p:cNvPr id="7" name="Cloud 6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941" name="Group 8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0" name="Rounded Rectangle 9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43" name="TextBox 10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Example ERB: HTML with embedded Ruby code</a:t>
            </a:r>
          </a:p>
        </p:txBody>
      </p:sp>
      <p:pic>
        <p:nvPicPr>
          <p:cNvPr id="583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9375" y="1482725"/>
            <a:ext cx="3717925" cy="944563"/>
            <a:chOff x="80141" y="1482161"/>
            <a:chExt cx="3717401" cy="9448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69009" y="2427041"/>
              <a:ext cx="2428533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0141" y="1482161"/>
              <a:ext cx="347137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65163" y="1482725"/>
            <a:ext cx="7904162" cy="5202238"/>
            <a:chOff x="665803" y="1482157"/>
            <a:chExt cx="7903326" cy="5203237"/>
          </a:xfrm>
        </p:grpSpPr>
        <p:cxnSp>
          <p:nvCxnSpPr>
            <p:cNvPr id="9" name="Elbow Connector 8"/>
            <p:cNvCxnSpPr/>
            <p:nvPr/>
          </p:nvCxnSpPr>
          <p:spPr>
            <a:xfrm rot="16200000" flipH="1">
              <a:off x="-1157932" y="3305892"/>
              <a:ext cx="4596696" cy="949225"/>
            </a:xfrm>
            <a:prstGeom prst="bentConnector3">
              <a:avLst>
                <a:gd name="adj1" fmla="val 100163"/>
              </a:avLst>
            </a:prstGeom>
            <a:ln w="57150" cmpd="sng">
              <a:solidFill>
                <a:srgbClr val="FF00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77" name="TextBox 14"/>
            <p:cNvSpPr txBox="1">
              <a:spLocks noChangeArrowheads="1"/>
            </p:cNvSpPr>
            <p:nvPr/>
          </p:nvSpPr>
          <p:spPr bwMode="auto">
            <a:xfrm>
              <a:off x="1602858" y="5835028"/>
              <a:ext cx="6966271" cy="85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&lt;% … %&gt; executes embedded code before printing subsequent HTML code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720850" y="2427288"/>
            <a:ext cx="7423150" cy="3271837"/>
            <a:chOff x="1720528" y="2427041"/>
            <a:chExt cx="7423473" cy="3272863"/>
          </a:xfrm>
        </p:grpSpPr>
        <p:sp>
          <p:nvSpPr>
            <p:cNvPr id="58374" name="TextBox 15"/>
            <p:cNvSpPr txBox="1">
              <a:spLocks noChangeArrowheads="1"/>
            </p:cNvSpPr>
            <p:nvPr/>
          </p:nvSpPr>
          <p:spPr bwMode="auto">
            <a:xfrm>
              <a:off x="2404288" y="4868907"/>
              <a:ext cx="67397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&lt;%= … %&gt; executes embedded code and prints return value before printing subsequent HTML code</a:t>
              </a:r>
            </a:p>
          </p:txBody>
        </p:sp>
        <p:cxnSp>
          <p:nvCxnSpPr>
            <p:cNvPr id="19" name="Elbow Connector 18"/>
            <p:cNvCxnSpPr/>
            <p:nvPr/>
          </p:nvCxnSpPr>
          <p:spPr>
            <a:xfrm rot="16200000" flipH="1">
              <a:off x="699354" y="3448215"/>
              <a:ext cx="2726592" cy="684243"/>
            </a:xfrm>
            <a:prstGeom prst="bentConnector3">
              <a:avLst>
                <a:gd name="adj1" fmla="val 100194"/>
              </a:avLst>
            </a:prstGeom>
            <a:ln w="57150" cmpd="sng">
              <a:solidFill>
                <a:srgbClr val="FF00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761D-9FD6-AE47-8D58-41E824D9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2194719"/>
            <a:ext cx="8431481" cy="2468562"/>
          </a:xfrm>
        </p:spPr>
        <p:txBody>
          <a:bodyPr/>
          <a:lstStyle/>
          <a:p>
            <a:r>
              <a:rPr lang="en-US" sz="6000" dirty="0">
                <a:latin typeface="Impact" panose="020B0806030902050204" pitchFamily="34" charset="0"/>
              </a:rPr>
              <a:t>Lots More</a:t>
            </a:r>
            <a:br>
              <a:rPr lang="en-US" sz="6000" dirty="0">
                <a:latin typeface="Impact" panose="020B0806030902050204" pitchFamily="34" charset="0"/>
              </a:rPr>
            </a:br>
            <a:r>
              <a:rPr lang="en-US" sz="3600" dirty="0">
                <a:latin typeface="Impact" panose="020B0806030902050204" pitchFamily="34" charset="0"/>
              </a:rPr>
              <a:t>in the</a:t>
            </a:r>
            <a:br>
              <a:rPr lang="en-US" sz="3600" dirty="0">
                <a:latin typeface="Impact" panose="020B0806030902050204" pitchFamily="34" charset="0"/>
              </a:rPr>
            </a:br>
            <a:r>
              <a:rPr lang="en-US" sz="6000" dirty="0">
                <a:latin typeface="Impact" panose="020B0806030902050204" pitchFamily="34" charset="0"/>
              </a:rPr>
              <a:t>Demos &amp; Deets!</a:t>
            </a:r>
            <a:endParaRPr lang="en-US" sz="6000" dirty="0">
              <a:solidFill>
                <a:srgbClr val="00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97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MVC Architectural Pattern</a:t>
            </a:r>
          </a:p>
          <a:p>
            <a:r>
              <a:rPr lang="en-US" dirty="0"/>
              <a:t>Dataflow Diagrams</a:t>
            </a:r>
          </a:p>
          <a:p>
            <a:r>
              <a:rPr lang="en-US" dirty="0"/>
              <a:t>Responsibility-Driven Design and SRP</a:t>
            </a:r>
          </a:p>
          <a:p>
            <a:r>
              <a:rPr lang="en-US" dirty="0"/>
              <a:t>Rails MVC Architecture</a:t>
            </a:r>
          </a:p>
          <a:p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82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Data Flow Diagrams</a:t>
            </a:r>
          </a:p>
        </p:txBody>
      </p:sp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4" name="Group 15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7" name="Rounded Rectangle 16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73" name="TextBox 18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22275" y="992188"/>
            <a:ext cx="5092700" cy="3797300"/>
            <a:chOff x="422238" y="991811"/>
            <a:chExt cx="5093191" cy="3797903"/>
          </a:xfrm>
        </p:grpSpPr>
        <p:sp>
          <p:nvSpPr>
            <p:cNvPr id="40966" name="TextBox 4"/>
            <p:cNvSpPr txBox="1">
              <a:spLocks noChangeArrowheads="1"/>
            </p:cNvSpPr>
            <p:nvPr/>
          </p:nvSpPr>
          <p:spPr bwMode="auto">
            <a:xfrm>
              <a:off x="422238" y="2290209"/>
              <a:ext cx="31821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components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2991061" y="2589090"/>
              <a:ext cx="1387609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2991061" y="991811"/>
              <a:ext cx="1540023" cy="159727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69" name="TextBox 10"/>
            <p:cNvSpPr txBox="1">
              <a:spLocks noChangeArrowheads="1"/>
            </p:cNvSpPr>
            <p:nvPr/>
          </p:nvSpPr>
          <p:spPr bwMode="auto">
            <a:xfrm>
              <a:off x="422238" y="4099657"/>
              <a:ext cx="31821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flows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2449671" y="4099041"/>
              <a:ext cx="2510079" cy="29849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449671" y="4397539"/>
              <a:ext cx="3065758" cy="39217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2" name="Rounded Rectangle 1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994" name="TextBox 2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3850" y="1763713"/>
            <a:ext cx="3257550" cy="2087562"/>
            <a:chOff x="324483" y="1763045"/>
            <a:chExt cx="3256917" cy="2088855"/>
          </a:xfrm>
        </p:grpSpPr>
        <p:sp>
          <p:nvSpPr>
            <p:cNvPr id="41990" name="TextBox 4"/>
            <p:cNvSpPr txBox="1">
              <a:spLocks noChangeArrowheads="1"/>
            </p:cNvSpPr>
            <p:nvPr/>
          </p:nvSpPr>
          <p:spPr bwMode="auto">
            <a:xfrm>
              <a:off x="398463" y="2466012"/>
              <a:ext cx="3182937" cy="138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Timeout!</a:t>
              </a:r>
            </a:p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What do we mean by “architectural”?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24483" y="1763045"/>
              <a:ext cx="212842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70449" y="1763045"/>
              <a:ext cx="344421" cy="703698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Two levels of software design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Architectural design</a:t>
            </a:r>
            <a:r>
              <a:rPr lang="en-US" altLang="en-US">
                <a:ea typeface="ＭＳ Ｐゴシック" charset="-128"/>
              </a:rPr>
              <a:t>: High-level structure of software system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Detailed design</a:t>
            </a:r>
            <a:r>
              <a:rPr lang="en-US" altLang="en-US">
                <a:ea typeface="ＭＳ Ｐゴシック" charset="-128"/>
              </a:rPr>
              <a:t>: Low-level design of individual components/modules/classes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4036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4" name="Rounded Rectangle 13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3" name="TextBox 14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0513" y="1039813"/>
            <a:ext cx="7389812" cy="5205412"/>
            <a:chOff x="290513" y="1039813"/>
            <a:chExt cx="7389812" cy="5205412"/>
          </a:xfrm>
        </p:grpSpPr>
        <p:sp>
          <p:nvSpPr>
            <p:cNvPr id="44038" name="TextBox 4"/>
            <p:cNvSpPr txBox="1">
              <a:spLocks noChangeArrowheads="1"/>
            </p:cNvSpPr>
            <p:nvPr/>
          </p:nvSpPr>
          <p:spPr bwMode="auto">
            <a:xfrm>
              <a:off x="290513" y="3998913"/>
              <a:ext cx="3459162" cy="2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Being “architectural”, these components may contain many subcomponents (classes, etc.)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3560763" y="3168650"/>
              <a:ext cx="854075" cy="86677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3349625" y="1039813"/>
              <a:ext cx="1355725" cy="29591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3608388" y="2867025"/>
              <a:ext cx="4071937" cy="1366838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5060" name="Group 7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9" name="Rounded Rectangle 8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63" name="TextBox 9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768350" y="1565275"/>
            <a:ext cx="2586038" cy="0"/>
          </a:xfrm>
          <a:prstGeom prst="line">
            <a:avLst/>
          </a:prstGeom>
          <a:ln w="762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Responsibility-Driven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Frames object design as deciding</a:t>
            </a:r>
          </a:p>
          <a:p>
            <a:pPr>
              <a:defRPr/>
            </a:pPr>
            <a:r>
              <a:rPr lang="en-US" dirty="0"/>
              <a:t>How to assign </a:t>
            </a:r>
            <a:r>
              <a:rPr lang="en-US" u="sng" dirty="0">
                <a:solidFill>
                  <a:srgbClr val="00FFFF"/>
                </a:solidFill>
              </a:rPr>
              <a:t>responsibilities</a:t>
            </a:r>
            <a:r>
              <a:rPr lang="en-US" dirty="0"/>
              <a:t> to objects</a:t>
            </a:r>
          </a:p>
          <a:p>
            <a:pPr>
              <a:defRPr/>
            </a:pPr>
            <a:r>
              <a:rPr lang="en-US" dirty="0"/>
              <a:t>How objects should </a:t>
            </a:r>
            <a:r>
              <a:rPr lang="en-US" u="sng" dirty="0">
                <a:solidFill>
                  <a:srgbClr val="00FFFF"/>
                </a:solidFill>
              </a:rPr>
              <a:t>collaborate</a:t>
            </a:r>
          </a:p>
          <a:p>
            <a:pPr lvl="1">
              <a:defRPr/>
            </a:pPr>
            <a:r>
              <a:rPr lang="en-US" dirty="0"/>
              <a:t>What </a:t>
            </a:r>
            <a:r>
              <a:rPr lang="en-US" u="sng" dirty="0">
                <a:solidFill>
                  <a:srgbClr val="00FFFF"/>
                </a:solidFill>
              </a:rPr>
              <a:t>role</a:t>
            </a:r>
            <a:r>
              <a:rPr lang="en-US" dirty="0"/>
              <a:t> each object should play in a collaboration</a:t>
            </a:r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3" b="29955"/>
          <a:stretch/>
        </p:blipFill>
        <p:spPr bwMode="auto">
          <a:xfrm>
            <a:off x="0" y="4006516"/>
            <a:ext cx="9144000" cy="28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 rot="-5400000">
            <a:off x="8209756" y="5923756"/>
            <a:ext cx="159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http://flic.kr/p/btp5ZK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574800"/>
            <a:ext cx="80422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FF"/>
      </a:hlink>
      <a:folHlink>
        <a:srgbClr val="66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9251</TotalTime>
  <Words>436</Words>
  <Application>Microsoft Macintosh PowerPoint</Application>
  <PresentationFormat>On-screen Show (4:3)</PresentationFormat>
  <Paragraphs>123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Impact</vt:lpstr>
      <vt:lpstr>Lucida Blackletter</vt:lpstr>
      <vt:lpstr>Black</vt:lpstr>
      <vt:lpstr>PowerPoint Presentation</vt:lpstr>
      <vt:lpstr>Model-View-Controller (MVC) Architectural Pattern</vt:lpstr>
      <vt:lpstr>Data Flow Diagrams</vt:lpstr>
      <vt:lpstr>Model-View-Controller (MVC) Architectural Pattern</vt:lpstr>
      <vt:lpstr>Two levels of software design</vt:lpstr>
      <vt:lpstr>Model-View-Controller (MVC) Architectural Pattern</vt:lpstr>
      <vt:lpstr>MVC Component Responsibilities</vt:lpstr>
      <vt:lpstr>Responsibility-Driven Design</vt:lpstr>
      <vt:lpstr>PowerPoint Presentation</vt:lpstr>
      <vt:lpstr>MVC Component Responsibilities</vt:lpstr>
      <vt:lpstr>MVC Component Responsibilities</vt:lpstr>
      <vt:lpstr>MVC Component Responsibilities</vt:lpstr>
      <vt:lpstr>Rails MVC – Fill in the blanks!</vt:lpstr>
      <vt:lpstr>Rails MVC – Fill in the blanks!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ERB: HTML with embedded Ruby code</vt:lpstr>
      <vt:lpstr>Lots More in the Demos &amp; Deets!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389</cp:revision>
  <dcterms:created xsi:type="dcterms:W3CDTF">2011-01-26T19:04:03Z</dcterms:created>
  <dcterms:modified xsi:type="dcterms:W3CDTF">2020-01-27T17:37:42Z</dcterms:modified>
</cp:coreProperties>
</file>