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303" r:id="rId2"/>
    <p:sldId id="339" r:id="rId3"/>
    <p:sldId id="309" r:id="rId4"/>
    <p:sldId id="310" r:id="rId5"/>
    <p:sldId id="304" r:id="rId6"/>
    <p:sldId id="335" r:id="rId7"/>
    <p:sldId id="337" r:id="rId8"/>
    <p:sldId id="311" r:id="rId9"/>
    <p:sldId id="313" r:id="rId10"/>
    <p:sldId id="314" r:id="rId11"/>
    <p:sldId id="344" r:id="rId12"/>
    <p:sldId id="315" r:id="rId13"/>
    <p:sldId id="333" r:id="rId14"/>
    <p:sldId id="341" r:id="rId15"/>
    <p:sldId id="340" r:id="rId16"/>
    <p:sldId id="336" r:id="rId17"/>
    <p:sldId id="329" r:id="rId18"/>
    <p:sldId id="318" r:id="rId19"/>
    <p:sldId id="305" r:id="rId20"/>
    <p:sldId id="319" r:id="rId21"/>
    <p:sldId id="34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00FF"/>
    <a:srgbClr val="00FF00"/>
    <a:srgbClr val="00CCFF"/>
    <a:srgbClr val="CC99CC"/>
    <a:srgbClr val="FF9999"/>
    <a:srgbClr val="00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Each machine that comes off the assembly line is like a piece of software. This is obviously a false analogy.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295BDC1-3026-9F45-A4B5-397C1338EC3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760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Each machine that comes off the assembly line is like a piece of software. This is obviously a false analogy.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295BDC1-3026-9F45-A4B5-397C1338EC3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3/11/19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66738" y="5741988"/>
            <a:ext cx="6954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6699FF"/>
                </a:solidFill>
              </a:rPr>
              <a:t>Software Engineering 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68263" y="444500"/>
            <a:ext cx="4173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What is software engineering more like?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D874CC-2C24-F448-B352-954F51D243F6}"/>
              </a:ext>
            </a:extLst>
          </p:cNvPr>
          <p:cNvGrpSpPr/>
          <p:nvPr/>
        </p:nvGrpSpPr>
        <p:grpSpPr>
          <a:xfrm>
            <a:off x="0" y="444500"/>
            <a:ext cx="8929688" cy="2978150"/>
            <a:chOff x="0" y="444500"/>
            <a:chExt cx="8929688" cy="2978150"/>
          </a:xfrm>
        </p:grpSpPr>
        <p:grpSp>
          <p:nvGrpSpPr>
            <p:cNvPr id="26625" name="Group 1"/>
            <p:cNvGrpSpPr>
              <a:grpSpLocks/>
            </p:cNvGrpSpPr>
            <p:nvPr/>
          </p:nvGrpSpPr>
          <p:grpSpPr bwMode="auto">
            <a:xfrm>
              <a:off x="4241800" y="444500"/>
              <a:ext cx="4687888" cy="2978150"/>
              <a:chOff x="4241799" y="133048"/>
              <a:chExt cx="4688568" cy="297880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1799" y="133048"/>
                <a:ext cx="4412303" cy="2954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540" name="TextBox 3"/>
              <p:cNvSpPr txBox="1">
                <a:spLocks noChangeArrowheads="1"/>
              </p:cNvSpPr>
              <p:nvPr/>
            </p:nvSpPr>
            <p:spPr bwMode="auto">
              <a:xfrm rot="5400000">
                <a:off x="7978461" y="2159951"/>
                <a:ext cx="1627547" cy="276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http://flic.kr/p/9xmccb</a:t>
                </a:r>
              </a:p>
            </p:txBody>
          </p:sp>
        </p:grpSp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0" y="2425049"/>
              <a:ext cx="4241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dirty="0"/>
                <a:t>Mass manufacturing?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33305" y="476870"/>
              <a:ext cx="1257845" cy="46166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40FF"/>
                  </a:solidFill>
                </a:rPr>
                <a:t>web app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5164" y="896551"/>
              <a:ext cx="720454" cy="27699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FF40FF"/>
                  </a:solidFill>
                </a:rPr>
                <a:t>web app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59865" y="1087186"/>
              <a:ext cx="545342" cy="21544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rgbClr val="FF40FF"/>
                  </a:solidFill>
                </a:rPr>
                <a:t>web app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95516" y="1237592"/>
              <a:ext cx="364202" cy="1538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400">
                  <a:solidFill>
                    <a:srgbClr val="FF40FF"/>
                  </a:solidFill>
                </a:rPr>
                <a:t>web app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9ECE7-6A5F-4C41-A81D-31AAA4FDB663}"/>
              </a:ext>
            </a:extLst>
          </p:cNvPr>
          <p:cNvGrpSpPr/>
          <p:nvPr/>
        </p:nvGrpSpPr>
        <p:grpSpPr>
          <a:xfrm>
            <a:off x="0" y="3833564"/>
            <a:ext cx="8929688" cy="2586286"/>
            <a:chOff x="0" y="3833564"/>
            <a:chExt cx="8929688" cy="2586286"/>
          </a:xfrm>
        </p:grpSpPr>
        <p:sp>
          <p:nvSpPr>
            <p:cNvPr id="26631" name="TextBox 8"/>
            <p:cNvSpPr txBox="1">
              <a:spLocks noChangeArrowheads="1"/>
            </p:cNvSpPr>
            <p:nvPr/>
          </p:nvSpPr>
          <p:spPr bwMode="auto">
            <a:xfrm>
              <a:off x="0" y="5375336"/>
              <a:ext cx="4241799" cy="46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dirty="0"/>
                <a:t>New product development?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241800" y="3833813"/>
              <a:ext cx="4687888" cy="2586037"/>
              <a:chOff x="4241800" y="3833813"/>
              <a:chExt cx="4687888" cy="2586037"/>
            </a:xfrm>
          </p:grpSpPr>
          <p:pic>
            <p:nvPicPr>
              <p:cNvPr id="26628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02" r="11562"/>
              <a:stretch>
                <a:fillRect/>
              </a:stretch>
            </p:blipFill>
            <p:spPr bwMode="auto">
              <a:xfrm>
                <a:off x="4241800" y="3833813"/>
                <a:ext cx="4411663" cy="2586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3"/>
              <p:cNvSpPr txBox="1">
                <a:spLocks noChangeArrowheads="1"/>
              </p:cNvSpPr>
              <p:nvPr/>
            </p:nvSpPr>
            <p:spPr bwMode="auto">
              <a:xfrm rot="5400000">
                <a:off x="7977982" y="5468144"/>
                <a:ext cx="1627187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http://flic.kr/p/edV9JR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856766" y="3833564"/>
              <a:ext cx="1257845" cy="46166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40FF"/>
                  </a:solidFill>
                </a:rPr>
                <a:t>web app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4241800" y="444500"/>
            <a:ext cx="4687888" cy="2978150"/>
            <a:chOff x="4241799" y="133048"/>
            <a:chExt cx="4688568" cy="2978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1799" y="133048"/>
              <a:ext cx="4412303" cy="29549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 rot="5400000">
              <a:off x="7978461" y="2159951"/>
              <a:ext cx="1627547" cy="2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http://flic.kr/p/9xmccb</a:t>
              </a:r>
            </a:p>
          </p:txBody>
        </p:sp>
      </p:grpSp>
      <p:grpSp>
        <p:nvGrpSpPr>
          <p:cNvPr id="26626" name="Group 6"/>
          <p:cNvGrpSpPr>
            <a:grpSpLocks/>
          </p:cNvGrpSpPr>
          <p:nvPr/>
        </p:nvGrpSpPr>
        <p:grpSpPr bwMode="auto">
          <a:xfrm>
            <a:off x="68263" y="444500"/>
            <a:ext cx="4173537" cy="1539875"/>
            <a:chOff x="-9525" y="1082675"/>
            <a:chExt cx="4173538" cy="1539875"/>
          </a:xfrm>
        </p:grpSpPr>
        <p:sp>
          <p:nvSpPr>
            <p:cNvPr id="26632" name="TextBox 1"/>
            <p:cNvSpPr txBox="1">
              <a:spLocks noChangeArrowheads="1"/>
            </p:cNvSpPr>
            <p:nvPr/>
          </p:nvSpPr>
          <p:spPr bwMode="auto">
            <a:xfrm>
              <a:off x="-9525" y="1082675"/>
              <a:ext cx="4173538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/>
                <a:t>Waterfall is a “defined” process control model</a:t>
              </a:r>
            </a:p>
          </p:txBody>
        </p:sp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0" y="2160588"/>
              <a:ext cx="414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(good for mass manufacturing)</a:t>
              </a:r>
            </a:p>
          </p:txBody>
        </p:sp>
      </p:grp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106363" y="3868739"/>
            <a:ext cx="3930650" cy="1869344"/>
            <a:chOff x="98669" y="4090890"/>
            <a:chExt cx="4818062" cy="1869837"/>
          </a:xfrm>
        </p:grpSpPr>
        <p:sp>
          <p:nvSpPr>
            <p:cNvPr id="26630" name="TextBox 7"/>
            <p:cNvSpPr txBox="1">
              <a:spLocks noChangeArrowheads="1"/>
            </p:cNvSpPr>
            <p:nvPr/>
          </p:nvSpPr>
          <p:spPr bwMode="auto">
            <a:xfrm>
              <a:off x="98669" y="4090890"/>
              <a:ext cx="481806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/>
                <a:t>Software devel. needs an “empirical” model</a:t>
              </a:r>
            </a:p>
          </p:txBody>
        </p:sp>
        <p:sp>
          <p:nvSpPr>
            <p:cNvPr id="26631" name="TextBox 8"/>
            <p:cNvSpPr txBox="1">
              <a:spLocks noChangeArrowheads="1"/>
            </p:cNvSpPr>
            <p:nvPr/>
          </p:nvSpPr>
          <p:spPr bwMode="auto">
            <a:xfrm>
              <a:off x="98669" y="5129511"/>
              <a:ext cx="4818062" cy="8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(good for new product development)</a:t>
              </a:r>
            </a:p>
          </p:txBody>
        </p:sp>
      </p:grpSp>
      <p:pic>
        <p:nvPicPr>
          <p:cNvPr id="266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11562"/>
          <a:stretch>
            <a:fillRect/>
          </a:stretch>
        </p:blipFill>
        <p:spPr bwMode="auto">
          <a:xfrm>
            <a:off x="4241800" y="3833813"/>
            <a:ext cx="44116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 rot="5400000">
            <a:off x="7977982" y="546814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http://flic.kr/p/edV9JR</a:t>
            </a:r>
          </a:p>
        </p:txBody>
      </p:sp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Basis of empirical process model…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29707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0722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9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0730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0731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0732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0733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073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0735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073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3211513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adaptation?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1746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6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1757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1758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1759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1760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1761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1762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1763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4713" y="3360738"/>
            <a:ext cx="7559675" cy="1577975"/>
            <a:chOff x="874565" y="3360868"/>
            <a:chExt cx="7559599" cy="157788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74565" y="4160922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4063959" y="441553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31750" name="TextBox 21"/>
            <p:cNvSpPr txBox="1">
              <a:spLocks noChangeArrowheads="1"/>
            </p:cNvSpPr>
            <p:nvPr/>
          </p:nvSpPr>
          <p:spPr bwMode="auto">
            <a:xfrm>
              <a:off x="3943598" y="3360868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687513"/>
            <a:ext cx="6680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7831138" y="6581775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Larman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Figure 2.1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0" y="1841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Iterative and incremental development</a:t>
            </a:r>
          </a:p>
          <a:p>
            <a:pPr algn="ctr" eaLnBrk="1" hangingPunct="1"/>
            <a:r>
              <a:rPr lang="en-US" altLang="en-US"/>
              <a:t>also called </a:t>
            </a:r>
            <a:r>
              <a:rPr lang="en-US" altLang="en-US" i="1"/>
              <a:t>iterative and evolutionary</a:t>
            </a:r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87513"/>
            <a:ext cx="21971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259138"/>
            <a:ext cx="80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568450"/>
            <a:ext cx="3175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816225"/>
            <a:ext cx="32861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and incremental development addresses the </a:t>
            </a:r>
            <a:r>
              <a:rPr lang="en-US" altLang="en-US" i="1">
                <a:solidFill>
                  <a:srgbClr val="FF00FF"/>
                </a:solidFill>
                <a:ea typeface="ＭＳ Ｐゴシック" charset="-128"/>
              </a:rPr>
              <a:t>“yes…but” problem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2588" y="1357313"/>
            <a:ext cx="4513262" cy="3638550"/>
          </a:xfrm>
          <a:prstGeom prst="wedgeEllipseCallout">
            <a:avLst>
              <a:gd name="adj1" fmla="val 52738"/>
              <a:gd name="adj2" fmla="val 35596"/>
            </a:avLst>
          </a:prstGeom>
          <a:solidFill>
            <a:schemeClr val="tx1"/>
          </a:solidFill>
          <a:ln w="57150" cmpd="sng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Comic Sans MS" charset="0"/>
              </a:rPr>
              <a:t>Yes, that’s what I asked for, but now that I try it, what I </a:t>
            </a:r>
            <a:r>
              <a:rPr lang="en-US" altLang="en-US" sz="2800" u="sng">
                <a:solidFill>
                  <a:srgbClr val="000000"/>
                </a:solidFill>
                <a:latin typeface="Comic Sans MS" charset="0"/>
              </a:rPr>
              <a:t>really</a:t>
            </a:r>
            <a:r>
              <a:rPr lang="en-US" altLang="en-US" sz="2800">
                <a:solidFill>
                  <a:srgbClr val="000000"/>
                </a:solidFill>
                <a:latin typeface="Comic Sans MS" charset="0"/>
              </a:rPr>
              <a:t> need is something slightly different.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871788"/>
            <a:ext cx="88757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7831138" y="6581775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>
                <a:solidFill>
                  <a:schemeClr val="bg1">
                    <a:lumMod val="75000"/>
                    <a:lumOff val="25000"/>
                  </a:schemeClr>
                </a:solidFill>
              </a:rPr>
              <a:t>Larman Figure 2.2</a:t>
            </a:r>
          </a:p>
        </p:txBody>
      </p:sp>
      <p:sp>
        <p:nvSpPr>
          <p:cNvPr id="3584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Requirements stabilize over time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06463" y="1700213"/>
            <a:ext cx="1919287" cy="1747837"/>
            <a:chOff x="1625776" y="1928813"/>
            <a:chExt cx="1919561" cy="174783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1749619" y="2690813"/>
              <a:ext cx="671608" cy="98583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4"/>
            <p:cNvSpPr txBox="1">
              <a:spLocks noChangeArrowheads="1"/>
            </p:cNvSpPr>
            <p:nvPr/>
          </p:nvSpPr>
          <p:spPr bwMode="auto">
            <a:xfrm>
              <a:off x="1625776" y="1928813"/>
              <a:ext cx="1919561" cy="8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FF00FF"/>
                  </a:solidFill>
                </a:rPr>
                <a:t>Unstable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requirements</a:t>
              </a:r>
            </a:p>
          </p:txBody>
        </p:sp>
      </p:grp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6754813" y="2012950"/>
            <a:ext cx="1984375" cy="1790700"/>
            <a:chOff x="6054070" y="2189659"/>
            <a:chExt cx="1983443" cy="1790204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6304777" y="2994299"/>
              <a:ext cx="672784" cy="9855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7" name="TextBox 9"/>
            <p:cNvSpPr txBox="1">
              <a:spLocks noChangeArrowheads="1"/>
            </p:cNvSpPr>
            <p:nvPr/>
          </p:nvSpPr>
          <p:spPr bwMode="auto">
            <a:xfrm>
              <a:off x="6054070" y="2189659"/>
              <a:ext cx="1983443" cy="8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FF00FF"/>
                  </a:solidFill>
                </a:rPr>
                <a:t>Requirements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more stable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5495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657464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525" y="3395663"/>
            <a:ext cx="7158038" cy="522287"/>
            <a:chOff x="390525" y="3396056"/>
            <a:chExt cx="7157973" cy="522288"/>
          </a:xfrm>
        </p:grpSpPr>
        <p:grpSp>
          <p:nvGrpSpPr>
            <p:cNvPr id="15369" name="Group 7"/>
            <p:cNvGrpSpPr>
              <a:grpSpLocks/>
            </p:cNvGrpSpPr>
            <p:nvPr/>
          </p:nvGrpSpPr>
          <p:grpSpPr bwMode="auto">
            <a:xfrm>
              <a:off x="4379848" y="3396056"/>
              <a:ext cx="3168650" cy="522288"/>
              <a:chOff x="4345088" y="3233072"/>
              <a:chExt cx="3168281" cy="523856"/>
            </a:xfrm>
          </p:grpSpPr>
          <p:sp>
            <p:nvSpPr>
              <p:cNvPr id="15371" name="TextBox 8"/>
              <p:cNvSpPr txBox="1">
                <a:spLocks noChangeArrowheads="1"/>
              </p:cNvSpPr>
              <p:nvPr/>
            </p:nvSpPr>
            <p:spPr bwMode="auto">
              <a:xfrm>
                <a:off x="5403465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345117" y="3543564"/>
                <a:ext cx="1130158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390525" y="3534168"/>
              <a:ext cx="3894103" cy="34290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6C46F3-2D2D-4142-9C00-3F1D5E4565D2}"/>
              </a:ext>
            </a:extLst>
          </p:cNvPr>
          <p:cNvSpPr/>
          <p:nvPr/>
        </p:nvSpPr>
        <p:spPr bwMode="auto">
          <a:xfrm>
            <a:off x="390525" y="977107"/>
            <a:ext cx="3216971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More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benefits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of iterative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Fewer defects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Greater productivity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Early visible progress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Meet real needs of stakeholders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No “analysis paralysis”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Iterative process improvement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785937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797050"/>
            <a:ext cx="8229600" cy="29400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Software Engineering Process</a:t>
            </a:r>
          </a:p>
          <a:p>
            <a:r>
              <a:rPr lang="en-US" altLang="en-US">
                <a:ea typeface="ＭＳ Ｐゴシック" charset="-128"/>
              </a:rPr>
              <a:t>Waterfall</a:t>
            </a:r>
          </a:p>
          <a:p>
            <a:r>
              <a:rPr lang="en-US" altLang="en-US">
                <a:ea typeface="ＭＳ Ｐゴシック" charset="-128"/>
              </a:rPr>
              <a:t>Defined versus Empirical</a:t>
            </a:r>
          </a:p>
          <a:p>
            <a:r>
              <a:rPr lang="en-US" altLang="en-US">
                <a:ea typeface="ＭＳ Ｐゴシック" charset="-128"/>
              </a:rPr>
              <a:t>Iterative and Incremental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33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Engineering software is a big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822" y="4511806"/>
            <a:ext cx="7416357" cy="1815882"/>
          </a:xfrm>
          <a:prstGeom prst="rect">
            <a:avLst/>
          </a:prstGeom>
          <a:noFill/>
        </p:spPr>
        <p:txBody>
          <a:bodyPr numCol="2" spcCol="182880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Variety of tasks: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Requirements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Design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Implementation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Verification (testing)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Maintenance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47490" y="1268109"/>
            <a:ext cx="4350602" cy="2872077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8185944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265384" y="1268110"/>
            <a:ext cx="4085016" cy="2872077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651668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Practical issue:</a:t>
            </a:r>
            <a:br>
              <a:rPr lang="en-US" altLang="en-US" sz="3200"/>
            </a:br>
            <a:r>
              <a:rPr lang="en-US" altLang="en-US" sz="3200"/>
              <a:t>What order should tasks be done in?</a:t>
            </a:r>
          </a:p>
          <a:p>
            <a:pPr algn="ctr" eaLnBrk="1" hangingPunct="1"/>
            <a:r>
              <a:rPr lang="en-US" altLang="en-US" sz="3200"/>
              <a:t>That is, what </a:t>
            </a:r>
            <a:r>
              <a:rPr lang="en-US" altLang="en-US" sz="3200" i="1">
                <a:solidFill>
                  <a:srgbClr val="00FFFF"/>
                </a:solidFill>
              </a:rPr>
              <a:t>process</a:t>
            </a:r>
            <a:r>
              <a:rPr lang="en-US" altLang="en-US" sz="3200">
                <a:solidFill>
                  <a:srgbClr val="00FFFF"/>
                </a:solidFill>
              </a:rPr>
              <a:t> </a:t>
            </a:r>
            <a:r>
              <a:rPr lang="en-US" altLang="en-US" sz="3200"/>
              <a:t>to use?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2836863" y="1566863"/>
            <a:ext cx="347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200"/>
              <a:t>High failure rates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Low productivity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High defect rates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914400" y="3848100"/>
            <a:ext cx="2852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45% of features</a:t>
            </a:r>
            <a:br>
              <a:rPr lang="en-US" altLang="en-US" sz="3200"/>
            </a:br>
            <a:r>
              <a:rPr lang="en-US" altLang="en-US" sz="3200"/>
              <a:t>in requirements</a:t>
            </a:r>
            <a:br>
              <a:rPr lang="en-US" altLang="en-US" sz="3200"/>
            </a:br>
            <a:r>
              <a:rPr lang="en-US" altLang="en-US" sz="3200"/>
              <a:t>never used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868863" y="3835400"/>
            <a:ext cx="3114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Early schedule</a:t>
            </a:r>
            <a:br>
              <a:rPr lang="en-US" altLang="en-US" sz="3200"/>
            </a:br>
            <a:r>
              <a:rPr lang="en-US" altLang="en-US" sz="3200"/>
              <a:t>and estimates</a:t>
            </a:r>
            <a:br>
              <a:rPr lang="en-US" altLang="en-US" sz="3200"/>
            </a:br>
            <a:r>
              <a:rPr lang="en-US" altLang="en-US" sz="3200"/>
              <a:t>off by up to 400%</a:t>
            </a:r>
          </a:p>
        </p:txBody>
      </p:sp>
      <p:sp>
        <p:nvSpPr>
          <p:cNvPr id="2458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Waterfall is often a </a:t>
            </a:r>
            <a:r>
              <a:rPr lang="en-US" altLang="en-US" i="1">
                <a:solidFill>
                  <a:srgbClr val="FF00FF"/>
                </a:solidFill>
                <a:ea typeface="ＭＳ Ｐゴシック" charset="-128"/>
              </a:rPr>
              <a:t>poor practice</a:t>
            </a:r>
            <a:endParaRPr lang="en-US" altLang="en-US">
              <a:solidFill>
                <a:srgbClr val="FF00FF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False assumption: Specifications …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are predictable and stable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can be correctly defined at the start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have low change rates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25% of requirements changed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35% to 50% changed in large projects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6150</TotalTime>
  <Words>625</Words>
  <Application>Microsoft Macintosh PowerPoint</Application>
  <PresentationFormat>On-screen Show (4:3)</PresentationFormat>
  <Paragraphs>173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Comic Sans MS</vt:lpstr>
      <vt:lpstr>Black</vt:lpstr>
      <vt:lpstr>PowerPoint Presentation</vt:lpstr>
      <vt:lpstr>SWEBOK Knowledge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Waterfall is often a poor practice</vt:lpstr>
      <vt:lpstr>Why Waterfall doesn’t work</vt:lpstr>
      <vt:lpstr>PowerPoint Presentation</vt:lpstr>
      <vt:lpstr>PowerPoint Presentation</vt:lpstr>
      <vt:lpstr>Basis of empirical process model…</vt:lpstr>
      <vt:lpstr>Iterative Development Process</vt:lpstr>
      <vt:lpstr>Iterative Development Process</vt:lpstr>
      <vt:lpstr>Iterative Development Process</vt:lpstr>
      <vt:lpstr>PowerPoint Presentation</vt:lpstr>
      <vt:lpstr>How long should iterations be?</vt:lpstr>
      <vt:lpstr>Iterative and incremental development addresses the “yes…but” problem</vt:lpstr>
      <vt:lpstr>Requirements stabilize over time</vt:lpstr>
      <vt:lpstr>More benefits of iterative development</vt:lpstr>
      <vt:lpstr>Summary</vt:lpstr>
    </vt:vector>
  </TitlesOfParts>
  <Company>Oregon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230</cp:revision>
  <dcterms:created xsi:type="dcterms:W3CDTF">2011-01-26T19:04:03Z</dcterms:created>
  <dcterms:modified xsi:type="dcterms:W3CDTF">2019-03-11T14:36:29Z</dcterms:modified>
</cp:coreProperties>
</file>