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7" r:id="rId4"/>
    <p:sldId id="260" r:id="rId5"/>
    <p:sldId id="261" r:id="rId6"/>
    <p:sldId id="304" r:id="rId7"/>
    <p:sldId id="262" r:id="rId8"/>
    <p:sldId id="293" r:id="rId9"/>
    <p:sldId id="265" r:id="rId10"/>
    <p:sldId id="306" r:id="rId11"/>
    <p:sldId id="294" r:id="rId12"/>
    <p:sldId id="267" r:id="rId13"/>
    <p:sldId id="268" r:id="rId14"/>
    <p:sldId id="345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0" r:id="rId27"/>
    <p:sldId id="309" r:id="rId28"/>
    <p:sldId id="271" r:id="rId29"/>
    <p:sldId id="343" r:id="rId30"/>
    <p:sldId id="308" r:id="rId31"/>
    <p:sldId id="305" r:id="rId32"/>
    <p:sldId id="2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2/4/19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46738"/>
            <a:ext cx="6665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66CCFF"/>
                </a:solidFill>
              </a:rPr>
              <a:t>Domain Modeling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A3C6C860-2EE7-484D-BBD0-A812B7D4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2">
            <a:extLst>
              <a:ext uri="{FF2B5EF4-FFF2-40B4-BE49-F238E27FC236}">
                <a16:creationId xmlns:a16="http://schemas.microsoft.com/office/drawing/2014/main" id="{8C669ADD-ED42-9F4D-ACB6-170E9F68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3EE0-D356-4F43-804C-76C9CFF87C55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51547A5B-DC35-CC44-BCA0-9BEEAF38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>
                <a:solidFill>
                  <a:srgbClr val="FFFFFF"/>
                </a:solidFill>
              </a:rPr>
              <a:t>: concepts or entities in the problem domain (not software)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8E690-9E2B-7640-A399-AF9DBAE88469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4E43D-25C7-F74B-B534-318E63E85106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3F29E-DA38-4E4C-8B76-D8A0AE6B26A0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49AFD-D564-BD4C-9376-384FC194FA56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3380C-C87B-D447-A855-84C53C6E16B5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3A050E-C753-F34B-B097-C2729D370EDB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7" name="TextBox 17">
            <a:extLst>
              <a:ext uri="{FF2B5EF4-FFF2-40B4-BE49-F238E27FC236}">
                <a16:creationId xmlns:a16="http://schemas.microsoft.com/office/drawing/2014/main" id="{E58884A0-A514-CA4D-9577-B0C80F1C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>
                <a:solidFill>
                  <a:srgbClr val="FFFFFF"/>
                </a:solidFill>
              </a:rPr>
              <a:t>: </a:t>
            </a:r>
            <a:r>
              <a:rPr lang="en-US" altLang="en-US" b="1" u="sng">
                <a:solidFill>
                  <a:srgbClr val="FFFFFF"/>
                </a:solidFill>
              </a:rPr>
              <a:t>number or text</a:t>
            </a:r>
            <a:r>
              <a:rPr lang="en-US" altLang="en-US" b="1">
                <a:solidFill>
                  <a:srgbClr val="FFFFFF"/>
                </a:solidFill>
              </a:rPr>
              <a:t> properties of conceptual classes</a:t>
            </a:r>
          </a:p>
        </p:txBody>
      </p:sp>
    </p:spTree>
    <p:extLst>
      <p:ext uri="{BB962C8B-B14F-4D97-AF65-F5344CB8AC3E}">
        <p14:creationId xmlns:p14="http://schemas.microsoft.com/office/powerpoint/2010/main" val="393368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8B4CE394-6B60-5149-B43C-474A3DDC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2">
            <a:extLst>
              <a:ext uri="{FF2B5EF4-FFF2-40B4-BE49-F238E27FC236}">
                <a16:creationId xmlns:a16="http://schemas.microsoft.com/office/drawing/2014/main" id="{444BAC51-970A-6541-AA63-8FE92905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6A36C-7ABB-9A43-9AF5-8EADD2439BBA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5FE127A9-867A-0A44-A357-5CC010EC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/>
              <a:t>: concepts or entities in the problem domain (not software)</a:t>
            </a:r>
          </a:p>
        </p:txBody>
      </p:sp>
      <p:sp>
        <p:nvSpPr>
          <p:cNvPr id="21509" name="TextBox 17">
            <a:extLst>
              <a:ext uri="{FF2B5EF4-FFF2-40B4-BE49-F238E27FC236}">
                <a16:creationId xmlns:a16="http://schemas.microsoft.com/office/drawing/2014/main" id="{0EF996BF-9758-324D-8B16-897496FA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/>
              <a:t>: </a:t>
            </a:r>
            <a:r>
              <a:rPr lang="en-US" altLang="en-US" b="1" u="sng"/>
              <a:t>number or text</a:t>
            </a:r>
            <a:r>
              <a:rPr lang="en-US" altLang="en-US" b="1"/>
              <a:t> properties of conceptual classes</a:t>
            </a:r>
          </a:p>
        </p:txBody>
      </p:sp>
      <p:sp>
        <p:nvSpPr>
          <p:cNvPr id="21510" name="TextBox 18">
            <a:extLst>
              <a:ext uri="{FF2B5EF4-FFF2-40B4-BE49-F238E27FC236}">
                <a16:creationId xmlns:a16="http://schemas.microsoft.com/office/drawing/2014/main" id="{6C14C6B9-DD53-F647-8EC9-6B70FCD5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000625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FFFF"/>
                </a:solidFill>
              </a:rPr>
              <a:t>Associations</a:t>
            </a:r>
            <a:r>
              <a:rPr lang="en-US" altLang="en-US" b="1" dirty="0"/>
              <a:t>: relationships between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BC564-E7E7-914D-8238-774B9FAE4D26}"/>
              </a:ext>
            </a:extLst>
          </p:cNvPr>
          <p:cNvSpPr txBox="1"/>
          <p:nvPr/>
        </p:nvSpPr>
        <p:spPr>
          <a:xfrm>
            <a:off x="4049485" y="10034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49799-015E-7A45-B1E4-F1B8FF19B8DA}"/>
              </a:ext>
            </a:extLst>
          </p:cNvPr>
          <p:cNvSpPr txBox="1"/>
          <p:nvPr/>
        </p:nvSpPr>
        <p:spPr>
          <a:xfrm rot="5400000">
            <a:off x="763978" y="50717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EFCD1-B201-F545-9AD9-4E9C1F2634C7}"/>
              </a:ext>
            </a:extLst>
          </p:cNvPr>
          <p:cNvSpPr txBox="1"/>
          <p:nvPr/>
        </p:nvSpPr>
        <p:spPr>
          <a:xfrm>
            <a:off x="3892084" y="55556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C74F8-3C71-1940-975E-FD9546A8F382}"/>
              </a:ext>
            </a:extLst>
          </p:cNvPr>
          <p:cNvSpPr txBox="1"/>
          <p:nvPr/>
        </p:nvSpPr>
        <p:spPr>
          <a:xfrm rot="5400000">
            <a:off x="4633555" y="23970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EA545-2F9C-9649-98E5-F038DEE58635}"/>
              </a:ext>
            </a:extLst>
          </p:cNvPr>
          <p:cNvSpPr txBox="1"/>
          <p:nvPr/>
        </p:nvSpPr>
        <p:spPr>
          <a:xfrm rot="5400000">
            <a:off x="5620989" y="4700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83D26-EBDD-7846-9DE4-797859EFFC41}"/>
              </a:ext>
            </a:extLst>
          </p:cNvPr>
          <p:cNvSpPr txBox="1"/>
          <p:nvPr/>
        </p:nvSpPr>
        <p:spPr>
          <a:xfrm rot="5400000">
            <a:off x="663038" y="25871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4A4678D6-7025-D440-8D5B-856CFF8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89075"/>
            <a:ext cx="5054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310E3E9F-E393-1D4E-8E00-1002A234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Associations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F67967-2246-C642-8E8C-73352106371D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3424238"/>
            <a:ext cx="2530475" cy="1016000"/>
            <a:chOff x="1571625" y="3424238"/>
            <a:chExt cx="2530475" cy="1016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FCE3CE-135A-6E4F-B527-CB0C23943148}"/>
                </a:ext>
              </a:extLst>
            </p:cNvPr>
            <p:cNvSpPr/>
            <p:nvPr/>
          </p:nvSpPr>
          <p:spPr>
            <a:xfrm>
              <a:off x="2274888" y="3717925"/>
              <a:ext cx="1827212" cy="722313"/>
            </a:xfrm>
            <a:prstGeom prst="ellipse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636" name="TextBox 4">
              <a:extLst>
                <a:ext uri="{FF2B5EF4-FFF2-40B4-BE49-F238E27FC236}">
                  <a16:creationId xmlns:a16="http://schemas.microsoft.com/office/drawing/2014/main" id="{B9C5E300-991C-D74D-980E-9475E05FB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625" y="3424238"/>
              <a:ext cx="9461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88C2D0-87E6-B04F-B144-F2545E286172}"/>
              </a:ext>
            </a:extLst>
          </p:cNvPr>
          <p:cNvGrpSpPr>
            <a:grpSpLocks/>
          </p:cNvGrpSpPr>
          <p:nvPr/>
        </p:nvGrpSpPr>
        <p:grpSpPr bwMode="auto">
          <a:xfrm>
            <a:off x="3548063" y="2935288"/>
            <a:ext cx="1330325" cy="1276350"/>
            <a:chOff x="3548660" y="2934571"/>
            <a:chExt cx="1329360" cy="12770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5E6E3B-3C02-0044-B049-6E457A790D14}"/>
                </a:ext>
              </a:extLst>
            </p:cNvPr>
            <p:cNvSpPr/>
            <p:nvPr/>
          </p:nvSpPr>
          <p:spPr>
            <a:xfrm>
              <a:off x="4038841" y="3717648"/>
              <a:ext cx="474319" cy="493990"/>
            </a:xfrm>
            <a:prstGeom prst="ellipse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634" name="TextBox 7">
              <a:extLst>
                <a:ext uri="{FF2B5EF4-FFF2-40B4-BE49-F238E27FC236}">
                  <a16:creationId xmlns:a16="http://schemas.microsoft.com/office/drawing/2014/main" id="{4493B1F8-DB88-794E-BBF3-F21D58D83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660" y="2934571"/>
              <a:ext cx="132936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Reading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direction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73AE3B-A597-9342-9F52-5F39EAED479D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3038475"/>
            <a:ext cx="3983038" cy="2198688"/>
            <a:chOff x="5022850" y="3038475"/>
            <a:chExt cx="3983038" cy="21986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EBA31D-E628-324B-8BD7-FA0A614C957B}"/>
                </a:ext>
              </a:extLst>
            </p:cNvPr>
            <p:cNvSpPr/>
            <p:nvPr/>
          </p:nvSpPr>
          <p:spPr>
            <a:xfrm>
              <a:off x="5040313" y="3038475"/>
              <a:ext cx="542925" cy="542925"/>
            </a:xfrm>
            <a:prstGeom prst="ellipse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73E841-D43E-0544-A434-288EF5339C52}"/>
                </a:ext>
              </a:extLst>
            </p:cNvPr>
            <p:cNvSpPr/>
            <p:nvPr/>
          </p:nvSpPr>
          <p:spPr>
            <a:xfrm>
              <a:off x="5022850" y="4694238"/>
              <a:ext cx="541338" cy="542925"/>
            </a:xfrm>
            <a:prstGeom prst="ellipse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62EA0D-BB3F-A34A-9C50-C6DBDA03CB0D}"/>
                </a:ext>
              </a:extLst>
            </p:cNvPr>
            <p:cNvSpPr txBox="1"/>
            <p:nvPr/>
          </p:nvSpPr>
          <p:spPr>
            <a:xfrm>
              <a:off x="5737225" y="3157538"/>
              <a:ext cx="3268663" cy="1939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Multiplicities: Read as</a:t>
              </a:r>
            </a:p>
            <a:p>
              <a:pPr marL="342900" indent="-342900">
                <a:buFont typeface="Arial"/>
                <a:buChar char="•"/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each Register records 0 or more Sales</a:t>
              </a:r>
            </a:p>
            <a:p>
              <a:pPr marL="342900" indent="-342900">
                <a:buFont typeface="Arial"/>
                <a:buChar char="•"/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each Sale is recorded by exactly 1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9163DBD6-C1F8-B14E-B422-6EFA9AFEF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398588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CC89E7C4-8F76-314C-BFBA-08EF6DEC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 of multiplicities</a:t>
            </a:r>
          </a:p>
        </p:txBody>
      </p:sp>
      <p:sp>
        <p:nvSpPr>
          <p:cNvPr id="27651" name="TextBox 5">
            <a:extLst>
              <a:ext uri="{FF2B5EF4-FFF2-40B4-BE49-F238E27FC236}">
                <a16:creationId xmlns:a16="http://schemas.microsoft.com/office/drawing/2014/main" id="{C0F617A9-218A-714B-807E-3A01A4F32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5948363"/>
            <a:ext cx="327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200"/>
              <a:t>8</a:t>
            </a: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9C12E909-250C-8544-8BD5-9A29319C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1863"/>
            <a:ext cx="193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FF"/>
                </a:solidFill>
              </a:rPr>
              <a:t>Also common</a:t>
            </a:r>
            <a:br>
              <a:rPr lang="en-US" altLang="en-US" b="1">
                <a:solidFill>
                  <a:srgbClr val="FF00FF"/>
                </a:solidFill>
              </a:rPr>
            </a:br>
            <a:r>
              <a:rPr lang="en-US" altLang="en-US" b="1">
                <a:solidFill>
                  <a:srgbClr val="FF00FF"/>
                </a:solidFill>
              </a:rPr>
              <a:t>to see 0..*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EA376-BD64-0E4C-88E8-14B6C4E7B840}"/>
              </a:ext>
            </a:extLst>
          </p:cNvPr>
          <p:cNvCxnSpPr/>
          <p:nvPr/>
        </p:nvCxnSpPr>
        <p:spPr>
          <a:xfrm flipH="1" flipV="1">
            <a:off x="6410325" y="2032000"/>
            <a:ext cx="695325" cy="3333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8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8B4CE394-6B60-5149-B43C-474A3DDC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2">
            <a:extLst>
              <a:ext uri="{FF2B5EF4-FFF2-40B4-BE49-F238E27FC236}">
                <a16:creationId xmlns:a16="http://schemas.microsoft.com/office/drawing/2014/main" id="{444BAC51-970A-6541-AA63-8FE92905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6A36C-7ABB-9A43-9AF5-8EADD2439BBA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5FE127A9-867A-0A44-A357-5CC010EC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/>
              <a:t>: concepts or entities in the problem domain (not software)</a:t>
            </a:r>
          </a:p>
        </p:txBody>
      </p:sp>
      <p:sp>
        <p:nvSpPr>
          <p:cNvPr id="21509" name="TextBox 17">
            <a:extLst>
              <a:ext uri="{FF2B5EF4-FFF2-40B4-BE49-F238E27FC236}">
                <a16:creationId xmlns:a16="http://schemas.microsoft.com/office/drawing/2014/main" id="{0EF996BF-9758-324D-8B16-897496FA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/>
              <a:t>: </a:t>
            </a:r>
            <a:r>
              <a:rPr lang="en-US" altLang="en-US" b="1" u="sng"/>
              <a:t>number or text</a:t>
            </a:r>
            <a:r>
              <a:rPr lang="en-US" altLang="en-US" b="1"/>
              <a:t> properties of conceptual classes</a:t>
            </a:r>
          </a:p>
        </p:txBody>
      </p:sp>
      <p:sp>
        <p:nvSpPr>
          <p:cNvPr id="21510" name="TextBox 18">
            <a:extLst>
              <a:ext uri="{FF2B5EF4-FFF2-40B4-BE49-F238E27FC236}">
                <a16:creationId xmlns:a16="http://schemas.microsoft.com/office/drawing/2014/main" id="{6C14C6B9-DD53-F647-8EC9-6B70FCD5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000625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FFFF"/>
                </a:solidFill>
              </a:rPr>
              <a:t>Associations</a:t>
            </a:r>
            <a:r>
              <a:rPr lang="en-US" altLang="en-US" b="1" dirty="0"/>
              <a:t>: relationships between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BC564-E7E7-914D-8238-774B9FAE4D26}"/>
              </a:ext>
            </a:extLst>
          </p:cNvPr>
          <p:cNvSpPr txBox="1"/>
          <p:nvPr/>
        </p:nvSpPr>
        <p:spPr>
          <a:xfrm>
            <a:off x="4049485" y="10034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49799-015E-7A45-B1E4-F1B8FF19B8DA}"/>
              </a:ext>
            </a:extLst>
          </p:cNvPr>
          <p:cNvSpPr txBox="1"/>
          <p:nvPr/>
        </p:nvSpPr>
        <p:spPr>
          <a:xfrm rot="5400000">
            <a:off x="763978" y="50717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EFCD1-B201-F545-9AD9-4E9C1F2634C7}"/>
              </a:ext>
            </a:extLst>
          </p:cNvPr>
          <p:cNvSpPr txBox="1"/>
          <p:nvPr/>
        </p:nvSpPr>
        <p:spPr>
          <a:xfrm>
            <a:off x="3892084" y="55556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C74F8-3C71-1940-975E-FD9546A8F382}"/>
              </a:ext>
            </a:extLst>
          </p:cNvPr>
          <p:cNvSpPr txBox="1"/>
          <p:nvPr/>
        </p:nvSpPr>
        <p:spPr>
          <a:xfrm rot="5400000">
            <a:off x="4633555" y="23970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EA545-2F9C-9649-98E5-F038DEE58635}"/>
              </a:ext>
            </a:extLst>
          </p:cNvPr>
          <p:cNvSpPr txBox="1"/>
          <p:nvPr/>
        </p:nvSpPr>
        <p:spPr>
          <a:xfrm rot="5400000">
            <a:off x="5620989" y="4700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83D26-EBDD-7846-9DE4-797859EFFC41}"/>
              </a:ext>
            </a:extLst>
          </p:cNvPr>
          <p:cNvSpPr txBox="1"/>
          <p:nvPr/>
        </p:nvSpPr>
        <p:spPr>
          <a:xfrm rot="5400000">
            <a:off x="663038" y="25871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92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4D3271A9-0CA6-744D-8C97-E09B8D92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241425"/>
            <a:ext cx="342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the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2900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There are different types of payments,</a:t>
            </a:r>
            <a:br>
              <a:rPr lang="en-US" altLang="en-US" sz="3200"/>
            </a:br>
            <a:r>
              <a:rPr lang="en-US" altLang="en-US" sz="3200"/>
              <a:t>like </a:t>
            </a:r>
            <a:r>
              <a:rPr lang="en-US" altLang="en-US" sz="3200" i="1">
                <a:solidFill>
                  <a:srgbClr val="00FFFF"/>
                </a:solidFill>
              </a:rPr>
              <a:t>cash</a:t>
            </a:r>
            <a:r>
              <a:rPr lang="en-US" altLang="en-US" sz="3200"/>
              <a:t>, </a:t>
            </a:r>
            <a:r>
              <a:rPr lang="en-US" altLang="en-US" sz="3200" i="1">
                <a:solidFill>
                  <a:srgbClr val="00FFFF"/>
                </a:solidFill>
              </a:rPr>
              <a:t>credit</a:t>
            </a:r>
            <a:r>
              <a:rPr lang="en-US" altLang="en-US" sz="3200"/>
              <a:t>, and </a:t>
            </a:r>
            <a:r>
              <a:rPr lang="en-US" altLang="en-US" sz="3200" i="1">
                <a:solidFill>
                  <a:srgbClr val="00FFFF"/>
                </a:solidFill>
              </a:rPr>
              <a:t>check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payments,</a:t>
            </a:r>
            <a:br>
              <a:rPr lang="en-US" altLang="en-US" sz="3200"/>
            </a:br>
            <a:r>
              <a:rPr lang="en-US" altLang="en-US" sz="3200"/>
              <a:t>and each type has some unique attributes</a:t>
            </a:r>
            <a:br>
              <a:rPr lang="en-US" altLang="en-US" sz="3200"/>
            </a:br>
            <a:endParaRPr lang="en-US" altLang="en-US" sz="3200"/>
          </a:p>
          <a:p>
            <a:pPr algn="ctr" eaLnBrk="1" hangingPunct="1"/>
            <a:r>
              <a:rPr lang="en-US" altLang="en-US" sz="2800" b="1">
                <a:solidFill>
                  <a:srgbClr val="FF00FF"/>
                </a:solidFill>
              </a:rPr>
              <a:t>How would you model</a:t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>
                <a:solidFill>
                  <a:srgbClr val="FF00FF"/>
                </a:solidFill>
              </a:rPr>
              <a:t>the different payment types?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245DE-D5CD-5942-BFD7-A3891182D5F8}"/>
              </a:ext>
            </a:extLst>
          </p:cNvPr>
          <p:cNvSpPr/>
          <p:nvPr/>
        </p:nvSpPr>
        <p:spPr bwMode="auto">
          <a:xfrm>
            <a:off x="3622675" y="1312863"/>
            <a:ext cx="1898650" cy="617537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4E009-AE0D-8348-BDB9-D21C3C980895}"/>
              </a:ext>
            </a:extLst>
          </p:cNvPr>
          <p:cNvSpPr/>
          <p:nvPr/>
        </p:nvSpPr>
        <p:spPr bwMode="auto">
          <a:xfrm>
            <a:off x="4200525" y="2063750"/>
            <a:ext cx="1900238" cy="484188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9E97F9E-936B-AE4E-A8E3-D3F0A2CB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Answer: Use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generalization</a:t>
            </a:r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0C01CA1E-58E9-8642-937B-101EFE04B793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339850"/>
            <a:ext cx="7454900" cy="3962400"/>
            <a:chOff x="898100" y="1339962"/>
            <a:chExt cx="7454900" cy="3962400"/>
          </a:xfrm>
        </p:grpSpPr>
        <p:pic>
          <p:nvPicPr>
            <p:cNvPr id="26634" name="Picture 1">
              <a:extLst>
                <a:ext uri="{FF2B5EF4-FFF2-40B4-BE49-F238E27FC236}">
                  <a16:creationId xmlns:a16="http://schemas.microsoft.com/office/drawing/2014/main" id="{D2C7F087-67A0-4648-A7BD-25224BED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2915FF-630F-F344-A6B3-07E46D192922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5BFF25-4201-C34B-9F7B-72746D7334CA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882650"/>
            <a:ext cx="8878888" cy="5570538"/>
            <a:chOff x="190995" y="882702"/>
            <a:chExt cx="8878301" cy="5569857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95" y="882702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superclass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/>
            <p:nvPr/>
          </p:nvCxnSpPr>
          <p:spPr>
            <a:xfrm>
              <a:off x="2000625" y="1714450"/>
              <a:ext cx="923864" cy="3523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98399" y="1699164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089" y="5621562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964" y="1792561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relationship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/>
            <p:nvPr/>
          </p:nvCxnSpPr>
          <p:spPr>
            <a:xfrm flipH="1">
              <a:off x="4834126" y="2801755"/>
              <a:ext cx="2131871" cy="44444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2FC462FA-BA4F-A443-B416-A1AA1AA7D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375025"/>
            <a:ext cx="5994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2">
            <a:extLst>
              <a:ext uri="{FF2B5EF4-FFF2-40B4-BE49-F238E27FC236}">
                <a16:creationId xmlns:a16="http://schemas.microsoft.com/office/drawing/2014/main" id="{9F1FF9D5-D718-0541-90B1-5893DCFE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Generalization guideline: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The 100%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8F81A-D9C3-394D-86E4-734C055C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76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100% of the superclass’s definition should be applicable to the subclass</a:t>
            </a:r>
          </a:p>
          <a:p>
            <a:pPr marL="0" indent="0"/>
            <a:r>
              <a:rPr lang="en-US" altLang="en-US">
                <a:ea typeface="ＭＳ Ｐゴシック" panose="020B0600070205080204" pitchFamily="34" charset="-128"/>
              </a:rPr>
              <a:t>The subclass must conform to 100% of the superclass’s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attributes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associations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DC227-E7DB-3549-AF07-F2DCBCDA5224}"/>
              </a:ext>
            </a:extLst>
          </p:cNvPr>
          <p:cNvSpPr/>
          <p:nvPr/>
        </p:nvSpPr>
        <p:spPr bwMode="auto">
          <a:xfrm>
            <a:off x="5173663" y="3490913"/>
            <a:ext cx="1524000" cy="49530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Payment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98356-7B51-394B-8FD7-345F081DD5BC}"/>
              </a:ext>
            </a:extLst>
          </p:cNvPr>
          <p:cNvSpPr/>
          <p:nvPr/>
        </p:nvSpPr>
        <p:spPr bwMode="auto">
          <a:xfrm>
            <a:off x="5607050" y="4092575"/>
            <a:ext cx="1524000" cy="38735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B7DD037D-7887-9F4D-9ECF-12C0E12A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05050"/>
            <a:ext cx="7086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2">
            <a:extLst>
              <a:ext uri="{FF2B5EF4-FFF2-40B4-BE49-F238E27FC236}">
                <a16:creationId xmlns:a16="http://schemas.microsoft.com/office/drawing/2014/main" id="{67452448-59E0-AA42-9DEA-E63FFE59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Generalization guideline: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The Is-a Rule</a:t>
            </a:r>
          </a:p>
        </p:txBody>
      </p:sp>
      <p:sp>
        <p:nvSpPr>
          <p:cNvPr id="28675" name="Content Placeholder 10">
            <a:extLst>
              <a:ext uri="{FF2B5EF4-FFF2-40B4-BE49-F238E27FC236}">
                <a16:creationId xmlns:a16="http://schemas.microsoft.com/office/drawing/2014/main" id="{5C7631C7-95C8-814E-BDA7-D02EDED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088"/>
            <a:ext cx="8229600" cy="4791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All members of the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subclass set</a:t>
            </a:r>
            <a:r>
              <a:rPr lang="en-US" altLang="en-US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must be members of the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superclass set</a:t>
            </a:r>
            <a:endParaRPr lang="en-US" altLang="en-US">
              <a:solidFill>
                <a:srgbClr val="00FFFF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Informal test: “</a:t>
            </a:r>
            <a:r>
              <a:rPr lang="en-US" altLang="ja-JP" b="1">
                <a:ea typeface="ＭＳ Ｐゴシック" panose="020B0600070205080204" pitchFamily="34" charset="-128"/>
              </a:rPr>
              <a:t>A </a:t>
            </a:r>
            <a:r>
              <a:rPr lang="en-US" altLang="ja-JP" b="1" i="1">
                <a:ea typeface="ＭＳ Ｐゴシック" panose="020B0600070205080204" pitchFamily="34" charset="-128"/>
              </a:rPr>
              <a:t>Subclass</a:t>
            </a:r>
            <a:r>
              <a:rPr lang="en-US" altLang="ja-JP" b="1">
                <a:ea typeface="ＭＳ Ｐゴシック" panose="020B0600070205080204" pitchFamily="34" charset="-128"/>
              </a:rPr>
              <a:t> </a:t>
            </a:r>
            <a:r>
              <a:rPr lang="en-US" altLang="ja-JP" b="1" u="sng">
                <a:ea typeface="ＭＳ Ｐゴシック" panose="020B0600070205080204" pitchFamily="34" charset="-128"/>
              </a:rPr>
              <a:t>is a</a:t>
            </a:r>
            <a:r>
              <a:rPr lang="en-US" altLang="ja-JP" b="1">
                <a:ea typeface="ＭＳ Ｐゴシック" panose="020B0600070205080204" pitchFamily="34" charset="-128"/>
              </a:rPr>
              <a:t> </a:t>
            </a:r>
            <a:r>
              <a:rPr lang="en-US" altLang="ja-JP" b="1" i="1">
                <a:ea typeface="ＭＳ Ｐゴシック" panose="020B0600070205080204" pitchFamily="34" charset="-128"/>
              </a:rPr>
              <a:t>superclass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E.g.: “A CashPayment is a Payment”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6686DE-5053-2A47-8FDA-933A93DF02C5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5845175"/>
            <a:ext cx="2733675" cy="800100"/>
            <a:chOff x="-525035" y="1535998"/>
            <a:chExt cx="2733225" cy="798643"/>
          </a:xfrm>
        </p:grpSpPr>
        <p:sp>
          <p:nvSpPr>
            <p:cNvPr id="28677" name="TextBox 2">
              <a:extLst>
                <a:ext uri="{FF2B5EF4-FFF2-40B4-BE49-F238E27FC236}">
                  <a16:creationId xmlns:a16="http://schemas.microsoft.com/office/drawing/2014/main" id="{856D32D8-43AA-244D-8F1F-86370F30B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0398" y="1872976"/>
              <a:ext cx="2438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Remember this!!!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54FF2C-1083-3643-BF07-84B00A83CB32}"/>
                </a:ext>
              </a:extLst>
            </p:cNvPr>
            <p:cNvCxnSpPr/>
            <p:nvPr/>
          </p:nvCxnSpPr>
          <p:spPr>
            <a:xfrm flipH="1" flipV="1">
              <a:off x="-525035" y="1535998"/>
              <a:ext cx="803143" cy="48489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FA7242B2-8589-1848-8F0B-87A9EA0D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2575"/>
            <a:ext cx="5791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0A0B622C-F9D9-0645-BBF6-5584420B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to model subclasses?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17598-AB4D-B047-A52E-14E5BCC016A3}"/>
              </a:ext>
            </a:extLst>
          </p:cNvPr>
          <p:cNvSpPr/>
          <p:nvPr/>
        </p:nvSpPr>
        <p:spPr bwMode="auto">
          <a:xfrm>
            <a:off x="6932613" y="1590675"/>
            <a:ext cx="525462" cy="177165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BF5072D4-896B-C042-A902-7FDEEC73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Would you model this?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ED8AF3CF-D455-9548-8165-49EA86D0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SWEBOK Knowledge Areas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EB459B3A-D753-D749-9E1D-BACE7AED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Requirements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Design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Construction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Testing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Maintenance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Configuration Management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Management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Process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Models and Methods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Quality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Professional Practice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Economics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Computing Foundations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Mathematical Foundations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Engineering Foundations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3374DF-BE18-5C44-9096-8A9AB6516244}"/>
              </a:ext>
            </a:extLst>
          </p:cNvPr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41CC05-C968-E34E-98AC-B20CB912BA31}"/>
              </a:ext>
            </a:extLst>
          </p:cNvPr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EA63E6-7491-0446-A41D-118F0B412802}"/>
              </a:ext>
            </a:extLst>
          </p:cNvPr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F763DA-CA26-604E-8C2D-D0FD968E1C0C}"/>
              </a:ext>
            </a:extLst>
          </p:cNvPr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B2428-C85B-9043-B8A7-8616A41D4EA4}"/>
              </a:ext>
            </a:extLst>
          </p:cNvPr>
          <p:cNvGrpSpPr>
            <a:grpSpLocks/>
          </p:cNvGrpSpPr>
          <p:nvPr/>
        </p:nvGrpSpPr>
        <p:grpSpPr bwMode="auto">
          <a:xfrm>
            <a:off x="2978150" y="1189038"/>
            <a:ext cx="5595938" cy="523875"/>
            <a:chOff x="4345088" y="3233072"/>
            <a:chExt cx="5595245" cy="524791"/>
          </a:xfrm>
        </p:grpSpPr>
        <p:sp>
          <p:nvSpPr>
            <p:cNvPr id="14347" name="TextBox 8">
              <a:extLst>
                <a:ext uri="{FF2B5EF4-FFF2-40B4-BE49-F238E27FC236}">
                  <a16:creationId xmlns:a16="http://schemas.microsoft.com/office/drawing/2014/main" id="{54B47294-469B-1B45-8C99-D280E7F31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463" y="3233072"/>
              <a:ext cx="4536870" cy="52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Today’s topic: </a:t>
              </a:r>
              <a:r>
                <a:rPr lang="en-US" altLang="en-US" sz="2800" i="1" u="sng">
                  <a:solidFill>
                    <a:srgbClr val="FF00FF"/>
                  </a:solidFill>
                </a:rPr>
                <a:t>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F90493-D264-F349-8747-B28D0BDA7400}"/>
                </a:ext>
              </a:extLst>
            </p:cNvPr>
            <p:cNvCxnSpPr/>
            <p:nvPr/>
          </p:nvCxnSpPr>
          <p:spPr>
            <a:xfrm flipH="1">
              <a:off x="4345088" y="3543175"/>
              <a:ext cx="113016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47F9645-576F-D54E-A213-95763AFD3AFF}"/>
              </a:ext>
            </a:extLst>
          </p:cNvPr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represents an animate thing (e.g., animal) that behaves differently in ways that are of interest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5BB6E135-3627-F54B-BE14-98D9D06D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598988"/>
            <a:ext cx="5872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You can have cash, credit, and check payments, but can you ever really have just a Payment?</a:t>
            </a:r>
          </a:p>
        </p:txBody>
      </p:sp>
      <p:grpSp>
        <p:nvGrpSpPr>
          <p:cNvPr id="31746" name="Group 11">
            <a:extLst>
              <a:ext uri="{FF2B5EF4-FFF2-40B4-BE49-F238E27FC236}">
                <a16:creationId xmlns:a16="http://schemas.microsoft.com/office/drawing/2014/main" id="{C91D29C4-FA47-364F-8375-E7B8A771F4D6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381000"/>
            <a:ext cx="7454900" cy="3962400"/>
            <a:chOff x="898100" y="1339962"/>
            <a:chExt cx="7454900" cy="3962400"/>
          </a:xfrm>
        </p:grpSpPr>
        <p:pic>
          <p:nvPicPr>
            <p:cNvPr id="31747" name="Picture 12">
              <a:extLst>
                <a:ext uri="{FF2B5EF4-FFF2-40B4-BE49-F238E27FC236}">
                  <a16:creationId xmlns:a16="http://schemas.microsoft.com/office/drawing/2014/main" id="{FA1C190D-86DD-1F49-AFC1-EA2A0FE37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CDE752-6785-004B-AF54-C5D119979CB4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EB266-2DE1-144A-96A1-355504BB4627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1">
            <a:extLst>
              <a:ext uri="{FF2B5EF4-FFF2-40B4-BE49-F238E27FC236}">
                <a16:creationId xmlns:a16="http://schemas.microsoft.com/office/drawing/2014/main" id="{246E1C5B-B3F9-B74F-B841-EEA729D14441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831975"/>
            <a:ext cx="7454900" cy="3962400"/>
            <a:chOff x="898100" y="1339962"/>
            <a:chExt cx="7454900" cy="3962400"/>
          </a:xfrm>
        </p:grpSpPr>
        <p:pic>
          <p:nvPicPr>
            <p:cNvPr id="32776" name="Picture 12">
              <a:extLst>
                <a:ext uri="{FF2B5EF4-FFF2-40B4-BE49-F238E27FC236}">
                  <a16:creationId xmlns:a16="http://schemas.microsoft.com/office/drawing/2014/main" id="{BE401CB3-0E93-0A41-A891-8EA3F0437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0F6706-CEE9-204E-80B0-31CBE3961823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572D54-ECC7-8441-9D81-AD629561A31E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32770" name="Group 12">
            <a:extLst>
              <a:ext uri="{FF2B5EF4-FFF2-40B4-BE49-F238E27FC236}">
                <a16:creationId xmlns:a16="http://schemas.microsoft.com/office/drawing/2014/main" id="{A31A957D-4484-A041-9F27-05A6FD4DC96F}"/>
              </a:ext>
            </a:extLst>
          </p:cNvPr>
          <p:cNvGrpSpPr>
            <a:grpSpLocks/>
          </p:cNvGrpSpPr>
          <p:nvPr/>
        </p:nvGrpSpPr>
        <p:grpSpPr bwMode="auto">
          <a:xfrm>
            <a:off x="946150" y="1492250"/>
            <a:ext cx="7377113" cy="5026025"/>
            <a:chOff x="945731" y="1252034"/>
            <a:chExt cx="7378211" cy="5027312"/>
          </a:xfrm>
        </p:grpSpPr>
        <p:sp>
          <p:nvSpPr>
            <p:cNvPr id="32772" name="TextBox 2">
              <a:extLst>
                <a:ext uri="{FF2B5EF4-FFF2-40B4-BE49-F238E27FC236}">
                  <a16:creationId xmlns:a16="http://schemas.microsoft.com/office/drawing/2014/main" id="{46A95617-366D-4E43-B13B-4EE5E0C98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681" y="1252034"/>
              <a:ext cx="12763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abstract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6663E2-282B-4440-A471-B85D39416F5A}"/>
                </a:ext>
              </a:extLst>
            </p:cNvPr>
            <p:cNvCxnSpPr/>
            <p:nvPr/>
          </p:nvCxnSpPr>
          <p:spPr>
            <a:xfrm>
              <a:off x="2001576" y="1714115"/>
              <a:ext cx="922474" cy="35251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1E6674CD-A615-034E-8ED4-3E8B8E8A6B48}"/>
                </a:ext>
              </a:extLst>
            </p:cNvPr>
            <p:cNvSpPr/>
            <p:nvPr/>
          </p:nvSpPr>
          <p:spPr>
            <a:xfrm rot="16200000">
              <a:off x="4298995" y="1895531"/>
              <a:ext cx="671684" cy="7378211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5" name="TextBox 2">
              <a:extLst>
                <a:ext uri="{FF2B5EF4-FFF2-40B4-BE49-F238E27FC236}">
                  <a16:creationId xmlns:a16="http://schemas.microsoft.com/office/drawing/2014/main" id="{2731A592-B757-E947-9C97-B8DE353D8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081" y="5817681"/>
              <a:ext cx="1298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concrete</a:t>
              </a:r>
            </a:p>
          </p:txBody>
        </p:sp>
      </p:grpSp>
      <p:sp>
        <p:nvSpPr>
          <p:cNvPr id="32771" name="TextBox 2">
            <a:extLst>
              <a:ext uri="{FF2B5EF4-FFF2-40B4-BE49-F238E27FC236}">
                <a16:creationId xmlns:a16="http://schemas.microsoft.com/office/drawing/2014/main" id="{03AC9A6E-C27D-0D46-9299-245F87D7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212725"/>
            <a:ext cx="590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FF"/>
                </a:solidFill>
              </a:rPr>
              <a:t>No. Payment is what we call an </a:t>
            </a:r>
            <a:r>
              <a:rPr lang="en-US" altLang="en-US" b="1" u="sng">
                <a:solidFill>
                  <a:srgbClr val="FF00FF"/>
                </a:solidFill>
              </a:rPr>
              <a:t>abstract class</a:t>
            </a:r>
            <a:r>
              <a:rPr lang="en-US" altLang="en-US" b="1">
                <a:solidFill>
                  <a:srgbClr val="FF00FF"/>
                </a:solidFill>
              </a:rPr>
              <a:t> as opposed to a </a:t>
            </a:r>
            <a:r>
              <a:rPr lang="en-US" altLang="en-US" b="1" u="sng">
                <a:solidFill>
                  <a:srgbClr val="FF00FF"/>
                </a:solidFill>
              </a:rPr>
              <a:t>concrete class</a:t>
            </a:r>
            <a:endParaRPr lang="en-US" altLang="en-US" b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8">
            <a:extLst>
              <a:ext uri="{FF2B5EF4-FFF2-40B4-BE49-F238E27FC236}">
                <a16:creationId xmlns:a16="http://schemas.microsoft.com/office/drawing/2014/main" id="{DB2BD422-A244-1F4A-BB66-49847E59C9E4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831975"/>
            <a:ext cx="7454900" cy="3962400"/>
            <a:chOff x="898100" y="1339962"/>
            <a:chExt cx="7454900" cy="3962400"/>
          </a:xfrm>
        </p:grpSpPr>
        <p:pic>
          <p:nvPicPr>
            <p:cNvPr id="33797" name="Picture 9">
              <a:extLst>
                <a:ext uri="{FF2B5EF4-FFF2-40B4-BE49-F238E27FC236}">
                  <a16:creationId xmlns:a16="http://schemas.microsoft.com/office/drawing/2014/main" id="{54694F01-BB27-C44A-B951-32D8840E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E5AD20-6423-DF45-B4F1-B835099A9A13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33794" name="Group 12">
            <a:extLst>
              <a:ext uri="{FF2B5EF4-FFF2-40B4-BE49-F238E27FC236}">
                <a16:creationId xmlns:a16="http://schemas.microsoft.com/office/drawing/2014/main" id="{23D36D75-5DEF-054E-AE94-B0115F645421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708025"/>
            <a:ext cx="2560637" cy="1352550"/>
            <a:chOff x="578467" y="1196000"/>
            <a:chExt cx="2560767" cy="1352063"/>
          </a:xfrm>
        </p:grpSpPr>
        <p:sp>
          <p:nvSpPr>
            <p:cNvPr id="33795" name="TextBox 2">
              <a:extLst>
                <a:ext uri="{FF2B5EF4-FFF2-40B4-BE49-F238E27FC236}">
                  <a16:creationId xmlns:a16="http://schemas.microsoft.com/office/drawing/2014/main" id="{3AF621BA-F813-5D46-9D9E-BA28B846D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467" y="1196000"/>
              <a:ext cx="25607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Abstract class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indicated by italics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173EF3-7F0F-0341-B1C0-3773E5034C4D}"/>
                </a:ext>
              </a:extLst>
            </p:cNvPr>
            <p:cNvCxnSpPr/>
            <p:nvPr/>
          </p:nvCxnSpPr>
          <p:spPr>
            <a:xfrm>
              <a:off x="2154934" y="1978356"/>
              <a:ext cx="550891" cy="56970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9">
            <a:extLst>
              <a:ext uri="{FF2B5EF4-FFF2-40B4-BE49-F238E27FC236}">
                <a16:creationId xmlns:a16="http://schemas.microsoft.com/office/drawing/2014/main" id="{E7F0D834-EC41-6540-948C-858C4187CAD0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758950"/>
            <a:ext cx="7454900" cy="3962400"/>
            <a:chOff x="898100" y="1339962"/>
            <a:chExt cx="7454900" cy="3962400"/>
          </a:xfrm>
        </p:grpSpPr>
        <p:pic>
          <p:nvPicPr>
            <p:cNvPr id="34822" name="Picture 10">
              <a:extLst>
                <a:ext uri="{FF2B5EF4-FFF2-40B4-BE49-F238E27FC236}">
                  <a16:creationId xmlns:a16="http://schemas.microsoft.com/office/drawing/2014/main" id="{DC911E13-56E3-C14B-9146-51ECFD22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A6ACE4-C2D7-5C45-8EAC-AB6BA1026ADE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AC8D6-1780-A045-9F12-76F3A06CC83C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sp>
        <p:nvSpPr>
          <p:cNvPr id="34818" name="TextBox 1">
            <a:extLst>
              <a:ext uri="{FF2B5EF4-FFF2-40B4-BE49-F238E27FC236}">
                <a16:creationId xmlns:a16="http://schemas.microsoft.com/office/drawing/2014/main" id="{BD6E9526-F331-C74F-A43A-DF54D134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905000"/>
            <a:ext cx="29797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Payment {abstract}</a:t>
            </a:r>
          </a:p>
        </p:txBody>
      </p:sp>
      <p:grpSp>
        <p:nvGrpSpPr>
          <p:cNvPr id="34819" name="Group 12">
            <a:extLst>
              <a:ext uri="{FF2B5EF4-FFF2-40B4-BE49-F238E27FC236}">
                <a16:creationId xmlns:a16="http://schemas.microsoft.com/office/drawing/2014/main" id="{FA01CC41-E0B3-9F48-8E47-51F1B43779B8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81075"/>
            <a:ext cx="4265613" cy="1035050"/>
            <a:chOff x="-274517" y="1513382"/>
            <a:chExt cx="4266750" cy="1034681"/>
          </a:xfrm>
        </p:grpSpPr>
        <p:sp>
          <p:nvSpPr>
            <p:cNvPr id="34820" name="TextBox 2">
              <a:extLst>
                <a:ext uri="{FF2B5EF4-FFF2-40B4-BE49-F238E27FC236}">
                  <a16:creationId xmlns:a16="http://schemas.microsoft.com/office/drawing/2014/main" id="{7467F5FA-7BC6-0741-AB9D-73ED2CC77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4517" y="1513382"/>
              <a:ext cx="4266750" cy="46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… or when drawing by hand use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E72DA1-AEF1-8044-9D0C-A022C90BBC42}"/>
                </a:ext>
              </a:extLst>
            </p:cNvPr>
            <p:cNvCxnSpPr/>
            <p:nvPr/>
          </p:nvCxnSpPr>
          <p:spPr>
            <a:xfrm>
              <a:off x="2155005" y="1978354"/>
              <a:ext cx="551010" cy="56970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0EBA245-6E62-9945-9836-F9C011C7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49363"/>
            <a:ext cx="7124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>
            <a:extLst>
              <a:ext uri="{FF2B5EF4-FFF2-40B4-BE49-F238E27FC236}">
                <a16:creationId xmlns:a16="http://schemas.microsoft.com/office/drawing/2014/main" id="{AC29413D-2075-214A-9892-759EF951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Example: Generalization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DAD083-B4C0-DF4D-ADCD-B0DC5E7BEDD8}"/>
              </a:ext>
            </a:extLst>
          </p:cNvPr>
          <p:cNvSpPr/>
          <p:nvPr/>
        </p:nvSpPr>
        <p:spPr bwMode="auto">
          <a:xfrm>
            <a:off x="1568450" y="2171700"/>
            <a:ext cx="1298575" cy="835025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3AA33-A3B6-3C40-A065-824DBEAD3101}"/>
              </a:ext>
            </a:extLst>
          </p:cNvPr>
          <p:cNvSpPr/>
          <p:nvPr/>
        </p:nvSpPr>
        <p:spPr bwMode="auto">
          <a:xfrm>
            <a:off x="3751263" y="3092450"/>
            <a:ext cx="1300162" cy="339725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31A830E-0BD3-F540-972B-190C8BB0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262063"/>
            <a:ext cx="302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FF00FF"/>
                </a:solidFill>
              </a:rPr>
              <a:t>Does this model obey: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b="1" dirty="0">
                <a:solidFill>
                  <a:srgbClr val="FF00FF"/>
                </a:solidFill>
              </a:rPr>
              <a:t>The 100% Rule?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b="1" dirty="0">
                <a:solidFill>
                  <a:srgbClr val="FF00FF"/>
                </a:solidFill>
              </a:rPr>
              <a:t>The Is-a Rule?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6DCBB8-1D07-2841-92D2-04B6FE3FCF9B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1770063" y="5486400"/>
            <a:ext cx="173037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788492F-3247-1D4F-B2F0-556DD468530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161088" y="5486400"/>
            <a:ext cx="173037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AA5AC5C-D3D5-554A-BE2C-8D6E028BAC52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5228431" y="1489869"/>
            <a:ext cx="173038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328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to find conceptual classes and attributes: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207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= candidate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94768" y="3599740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4144963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can refer to association or attribute</a:t>
            </a:r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often refers to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41FC5A0-916D-0247-9575-CBBC0CE8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Tip: Think like a mapmaker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BA087FF5-762A-4C47-838C-9B54C419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0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existing names in the territory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irrelevant or out-of-scope features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 not add things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036DD87-E7F6-3A46-A762-C704CE063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061" r="806" b="47469"/>
          <a:stretch>
            <a:fillRect/>
          </a:stretch>
        </p:blipFill>
        <p:spPr bwMode="auto">
          <a:xfrm>
            <a:off x="0" y="3446463"/>
            <a:ext cx="9144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extLst>
              <a:ext uri="{FF2B5EF4-FFF2-40B4-BE49-F238E27FC236}">
                <a16:creationId xmlns:a16="http://schemas.microsoft.com/office/drawing/2014/main" id="{EE01D531-9959-C548-9C75-243A39A2A3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194675" y="2536826"/>
            <a:ext cx="1697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http://flic.kr/p/5QKvWh</a:t>
            </a:r>
          </a:p>
        </p:txBody>
      </p:sp>
    </p:spTree>
    <p:extLst>
      <p:ext uri="{BB962C8B-B14F-4D97-AF65-F5344CB8AC3E}">
        <p14:creationId xmlns:p14="http://schemas.microsoft.com/office/powerpoint/2010/main" val="1466466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484088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Domain modeling / OO analysis</a:t>
            </a:r>
          </a:p>
          <a:p>
            <a:r>
              <a:rPr lang="en-US" altLang="en-US" dirty="0">
                <a:ea typeface="ＭＳ Ｐゴシック" charset="-128"/>
              </a:rPr>
              <a:t>Associations / multiplicities</a:t>
            </a:r>
          </a:p>
          <a:p>
            <a:r>
              <a:rPr lang="en-US" altLang="en-US" dirty="0">
                <a:ea typeface="ＭＳ Ｐゴシック" charset="-128"/>
              </a:rPr>
              <a:t>Object identity vs data values</a:t>
            </a:r>
          </a:p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 dirty="0">
                <a:ea typeface="ＭＳ Ｐゴシック" charset="-128"/>
              </a:rPr>
              <a:t>Abstract classes</a:t>
            </a:r>
          </a:p>
          <a:p>
            <a:r>
              <a:rPr lang="en-US" altLang="en-US" dirty="0">
                <a:ea typeface="ＭＳ Ｐゴシック" charset="-128"/>
              </a:rPr>
              <a:t>Noun phrase 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From 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 not problem domain expert</a:t>
            </a:r>
          </a:p>
          <a:p>
            <a:pPr lvl="1"/>
            <a:r>
              <a:rPr lang="en-US" dirty="0"/>
              <a:t>Lacks mental model</a:t>
            </a:r>
          </a:p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D0655-7E1D-0A42-A359-B0C181A6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6760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00DB62A-48F9-8043-88CD-39846385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Activity: Create a Domain Model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 Your Project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49F1A3E-A91F-7C46-B392-4A3882F9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Identify nouns and noun phrases—for inspiration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USs are good starting place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Collaboratively sketch class diagram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as inspiration for MVC Model class design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BE4DE014-616C-1A40-BADA-AC8CBEBC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2">
            <a:extLst>
              <a:ext uri="{FF2B5EF4-FFF2-40B4-BE49-F238E27FC236}">
                <a16:creationId xmlns:a16="http://schemas.microsoft.com/office/drawing/2014/main" id="{9A26A751-62E5-A64E-98B0-B755E2A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A34B2-7177-B745-9AAE-DD1A72060E99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0A3B75F-866C-5942-B6DC-7AFA3C55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0"/>
            <a:ext cx="30210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Stores can an Item be stocked in?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Items can a Store stock?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Registers does a Store house?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Sales LineItems per Sale?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Sales LineItems can a particular Item be recorded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EAE569B-8150-EF40-9AC8-7078459E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Domain Model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C28CCD6-C336-A14F-BC79-EBA10090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Captures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entities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attributes</a:t>
            </a:r>
            <a:r>
              <a:rPr lang="en-US" altLang="en-US" dirty="0">
                <a:ea typeface="ＭＳ Ｐゴシック" panose="020B0600070205080204" pitchFamily="34" charset="-128"/>
              </a:rPr>
              <a:t>, and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relationships</a:t>
            </a:r>
            <a:r>
              <a:rPr lang="en-US" altLang="en-US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in the problem domain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Represented with UML class diagram</a:t>
            </a:r>
          </a:p>
          <a:p>
            <a:pPr lvl="1"/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Conceptual</a:t>
            </a:r>
            <a:r>
              <a:rPr lang="en-US" altLang="en-US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classes not software classes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Inspiration for software classes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Lowers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representational gap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Key rationale for 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FE7301D-B0CC-A14B-B12D-DA1667DC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317500"/>
            <a:ext cx="3556000" cy="20621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Point-of-Sale (POS) System</a:t>
            </a:r>
          </a:p>
        </p:txBody>
      </p:sp>
      <p:grpSp>
        <p:nvGrpSpPr>
          <p:cNvPr id="17410" name="Group 1">
            <a:extLst>
              <a:ext uri="{FF2B5EF4-FFF2-40B4-BE49-F238E27FC236}">
                <a16:creationId xmlns:a16="http://schemas.microsoft.com/office/drawing/2014/main" id="{B19CCCF1-13CE-CD44-9F34-287C868A0727}"/>
              </a:ext>
            </a:extLst>
          </p:cNvPr>
          <p:cNvGrpSpPr>
            <a:grpSpLocks/>
          </p:cNvGrpSpPr>
          <p:nvPr/>
        </p:nvGrpSpPr>
        <p:grpSpPr bwMode="auto">
          <a:xfrm>
            <a:off x="4870450" y="608013"/>
            <a:ext cx="3503613" cy="5413375"/>
            <a:chOff x="942975" y="1516063"/>
            <a:chExt cx="3503908" cy="5413829"/>
          </a:xfrm>
        </p:grpSpPr>
        <p:pic>
          <p:nvPicPr>
            <p:cNvPr id="17411" name="Picture 4">
              <a:extLst>
                <a:ext uri="{FF2B5EF4-FFF2-40B4-BE49-F238E27FC236}">
                  <a16:creationId xmlns:a16="http://schemas.microsoft.com/office/drawing/2014/main" id="{0EA04BB0-B349-1B47-8EA9-3F7701F9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"/>
            <a:stretch>
              <a:fillRect/>
            </a:stretch>
          </p:blipFill>
          <p:spPr bwMode="auto">
            <a:xfrm>
              <a:off x="942975" y="1516063"/>
              <a:ext cx="3455988" cy="534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TextBox 1">
              <a:extLst>
                <a:ext uri="{FF2B5EF4-FFF2-40B4-BE49-F238E27FC236}">
                  <a16:creationId xmlns:a16="http://schemas.microsoft.com/office/drawing/2014/main" id="{92DD4887-76B5-3B4C-95B7-C1D9167E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503115" y="5986123"/>
              <a:ext cx="161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chemeClr val="bg1"/>
                  </a:solidFill>
                </a:rPr>
                <a:t>http://flic.kr/p/4UtQzk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363315CB-7924-4C4A-85E6-C3D787FDA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2">
            <a:extLst>
              <a:ext uri="{FF2B5EF4-FFF2-40B4-BE49-F238E27FC236}">
                <a16:creationId xmlns:a16="http://schemas.microsoft.com/office/drawing/2014/main" id="{713340C9-828F-1D4D-A141-84F9E8A4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3F53C-E2EE-064E-817A-39E6CFC4A254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24AB5519-A8B9-D349-8BFD-FCA28D95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/>
              <a:t>: concepts or entities in the problem domain (not software)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2E5D5-95DA-C048-ACB5-AE69FB2DF70C}"/>
              </a:ext>
            </a:extLst>
          </p:cNvPr>
          <p:cNvSpPr/>
          <p:nvPr/>
        </p:nvSpPr>
        <p:spPr>
          <a:xfrm>
            <a:off x="484188" y="1468438"/>
            <a:ext cx="8318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FC984-02C8-7147-8A17-371A8BCF75F7}"/>
              </a:ext>
            </a:extLst>
          </p:cNvPr>
          <p:cNvSpPr/>
          <p:nvPr/>
        </p:nvSpPr>
        <p:spPr>
          <a:xfrm>
            <a:off x="4410075" y="3833813"/>
            <a:ext cx="831850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16B2B-1A79-194D-8323-9748AF947C30}"/>
              </a:ext>
            </a:extLst>
          </p:cNvPr>
          <p:cNvSpPr/>
          <p:nvPr/>
        </p:nvSpPr>
        <p:spPr>
          <a:xfrm>
            <a:off x="484188" y="3833813"/>
            <a:ext cx="831850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77C6D4-D68B-ED4F-9396-7F3E2A28DB2D}"/>
              </a:ext>
            </a:extLst>
          </p:cNvPr>
          <p:cNvSpPr/>
          <p:nvPr/>
        </p:nvSpPr>
        <p:spPr>
          <a:xfrm>
            <a:off x="457200" y="6270625"/>
            <a:ext cx="8318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EC6379-C3FA-104B-8373-59C6EFA2779D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D2F8F6-FBAA-4F48-B4B6-55BC3ADC3617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1CAA9-7CA1-B44C-B430-4ABDD089FDBE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A556E-7967-C447-994E-BE7375229BC4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4DFB0-7CCE-EF44-89AF-DA80277427F4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99831-357E-DD4C-AFF1-8CEE3C7723EF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A3C6C860-2EE7-484D-BBD0-A812B7D4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2">
            <a:extLst>
              <a:ext uri="{FF2B5EF4-FFF2-40B4-BE49-F238E27FC236}">
                <a16:creationId xmlns:a16="http://schemas.microsoft.com/office/drawing/2014/main" id="{8C669ADD-ED42-9F4D-ACB6-170E9F68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3EE0-D356-4F43-804C-76C9CFF87C55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51547A5B-DC35-CC44-BCA0-9BEEAF38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>
                <a:solidFill>
                  <a:srgbClr val="FFFFFF"/>
                </a:solidFill>
              </a:rPr>
              <a:t>: concepts or entities in the problem domain (not software)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8E690-9E2B-7640-A399-AF9DBAE88469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4E43D-25C7-F74B-B534-318E63E85106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3F29E-DA38-4E4C-8B76-D8A0AE6B26A0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49AFD-D564-BD4C-9376-384FC194FA56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3380C-C87B-D447-A855-84C53C6E16B5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3A050E-C753-F34B-B097-C2729D370EDB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7" name="TextBox 17">
            <a:extLst>
              <a:ext uri="{FF2B5EF4-FFF2-40B4-BE49-F238E27FC236}">
                <a16:creationId xmlns:a16="http://schemas.microsoft.com/office/drawing/2014/main" id="{E58884A0-A514-CA4D-9577-B0C80F1C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>
                <a:solidFill>
                  <a:srgbClr val="FFFFFF"/>
                </a:solidFill>
              </a:rPr>
              <a:t>: </a:t>
            </a:r>
            <a:r>
              <a:rPr lang="en-US" altLang="en-US" b="1" u="sng">
                <a:solidFill>
                  <a:srgbClr val="FFFFFF"/>
                </a:solidFill>
              </a:rPr>
              <a:t>number or text</a:t>
            </a:r>
            <a:r>
              <a:rPr lang="en-US" altLang="en-US" b="1">
                <a:solidFill>
                  <a:srgbClr val="FFFFFF"/>
                </a:solidFill>
              </a:rPr>
              <a:t> properties of conceptual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E3FC822-01E8-8C4D-BD0F-56B07D9F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 it a class or an attribute?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27C48-8447-0B42-814F-6DA3F062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1060</TotalTime>
  <Words>816</Words>
  <Application>Microsoft Macintosh PowerPoint</Application>
  <PresentationFormat>On-screen Show (4:3)</PresentationFormat>
  <Paragraphs>166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 Black </vt:lpstr>
      <vt:lpstr>PowerPoint Presentation</vt:lpstr>
      <vt:lpstr>SWEBOK Knowledge Areas</vt:lpstr>
      <vt:lpstr>Challenges: From Requirements to Design</vt:lpstr>
      <vt:lpstr>Analysis bridges the gap between requirements and design</vt:lpstr>
      <vt:lpstr>Domain Model</vt:lpstr>
      <vt:lpstr>Example: Point-of-Sale (POS) System</vt:lpstr>
      <vt:lpstr>POS Domain Model</vt:lpstr>
      <vt:lpstr>POS Domain Model</vt:lpstr>
      <vt:lpstr>Is it a class or an attribute?</vt:lpstr>
      <vt:lpstr>POS Domain Model</vt:lpstr>
      <vt:lpstr>POS Domain Model</vt:lpstr>
      <vt:lpstr>Associations</vt:lpstr>
      <vt:lpstr>Examples of multiplicities</vt:lpstr>
      <vt:lpstr>POS Domain Model</vt:lpstr>
      <vt:lpstr>Consider the Payment class</vt:lpstr>
      <vt:lpstr>Answer: Use generalization</vt:lpstr>
      <vt:lpstr>Generalization guideline: The 100% Rule</vt:lpstr>
      <vt:lpstr>Generalization guideline: The Is-a Rule</vt:lpstr>
      <vt:lpstr>When to model subclasses?</vt:lpstr>
      <vt:lpstr>Guideline: Model a subclass when…</vt:lpstr>
      <vt:lpstr>PowerPoint Presentation</vt:lpstr>
      <vt:lpstr>PowerPoint Presentation</vt:lpstr>
      <vt:lpstr>PowerPoint Presentation</vt:lpstr>
      <vt:lpstr>PowerPoint Presentation</vt:lpstr>
      <vt:lpstr>POS Example: Generalization</vt:lpstr>
      <vt:lpstr>How to find conceptual classes and attributes: Noun phrase identification</vt:lpstr>
      <vt:lpstr>What about Verb Phrases?</vt:lpstr>
      <vt:lpstr>Tip: Think like a mapmaker</vt:lpstr>
      <vt:lpstr>Summary</vt:lpstr>
      <vt:lpstr>Appendix</vt:lpstr>
      <vt:lpstr>Activity: Create a Domain Model for Your Project</vt:lpstr>
      <vt:lpstr>POS Domain Model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82</cp:revision>
  <dcterms:created xsi:type="dcterms:W3CDTF">2013-09-29T23:43:57Z</dcterms:created>
  <dcterms:modified xsi:type="dcterms:W3CDTF">2019-02-04T20:58:30Z</dcterms:modified>
</cp:coreProperties>
</file>