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68"/>
  </p:notesMasterIdLst>
  <p:sldIdLst>
    <p:sldId id="489" r:id="rId2"/>
    <p:sldId id="398" r:id="rId3"/>
    <p:sldId id="385" r:id="rId4"/>
    <p:sldId id="412" r:id="rId5"/>
    <p:sldId id="413" r:id="rId6"/>
    <p:sldId id="415" r:id="rId7"/>
    <p:sldId id="416" r:id="rId8"/>
    <p:sldId id="417" r:id="rId9"/>
    <p:sldId id="430" r:id="rId10"/>
    <p:sldId id="426" r:id="rId11"/>
    <p:sldId id="467" r:id="rId12"/>
    <p:sldId id="468" r:id="rId13"/>
    <p:sldId id="469" r:id="rId14"/>
    <p:sldId id="470" r:id="rId15"/>
    <p:sldId id="440" r:id="rId16"/>
    <p:sldId id="432" r:id="rId17"/>
    <p:sldId id="442" r:id="rId18"/>
    <p:sldId id="441" r:id="rId19"/>
    <p:sldId id="471" r:id="rId20"/>
    <p:sldId id="431" r:id="rId21"/>
    <p:sldId id="447" r:id="rId22"/>
    <p:sldId id="444" r:id="rId23"/>
    <p:sldId id="433" r:id="rId24"/>
    <p:sldId id="473" r:id="rId25"/>
    <p:sldId id="367" r:id="rId26"/>
    <p:sldId id="408" r:id="rId27"/>
    <p:sldId id="371" r:id="rId28"/>
    <p:sldId id="395" r:id="rId29"/>
    <p:sldId id="378" r:id="rId30"/>
    <p:sldId id="449" r:id="rId31"/>
    <p:sldId id="422" r:id="rId32"/>
    <p:sldId id="450" r:id="rId33"/>
    <p:sldId id="474" r:id="rId34"/>
    <p:sldId id="451" r:id="rId35"/>
    <p:sldId id="452" r:id="rId36"/>
    <p:sldId id="454" r:id="rId37"/>
    <p:sldId id="475" r:id="rId38"/>
    <p:sldId id="384" r:id="rId39"/>
    <p:sldId id="427" r:id="rId40"/>
    <p:sldId id="337" r:id="rId41"/>
    <p:sldId id="389" r:id="rId42"/>
    <p:sldId id="390" r:id="rId43"/>
    <p:sldId id="391" r:id="rId44"/>
    <p:sldId id="365" r:id="rId45"/>
    <p:sldId id="396" r:id="rId46"/>
    <p:sldId id="407" r:id="rId47"/>
    <p:sldId id="410" r:id="rId48"/>
    <p:sldId id="456" r:id="rId49"/>
    <p:sldId id="457" r:id="rId50"/>
    <p:sldId id="480" r:id="rId51"/>
    <p:sldId id="477" r:id="rId52"/>
    <p:sldId id="458" r:id="rId53"/>
    <p:sldId id="479" r:id="rId54"/>
    <p:sldId id="481" r:id="rId55"/>
    <p:sldId id="460" r:id="rId56"/>
    <p:sldId id="482" r:id="rId57"/>
    <p:sldId id="483" r:id="rId58"/>
    <p:sldId id="478" r:id="rId59"/>
    <p:sldId id="435" r:id="rId60"/>
    <p:sldId id="463" r:id="rId61"/>
    <p:sldId id="484" r:id="rId62"/>
    <p:sldId id="462" r:id="rId63"/>
    <p:sldId id="406" r:id="rId64"/>
    <p:sldId id="366" r:id="rId65"/>
    <p:sldId id="394" r:id="rId66"/>
    <p:sldId id="397" r:id="rId67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E79"/>
    <a:srgbClr val="FF00FF"/>
    <a:srgbClr val="D60093"/>
    <a:srgbClr val="CC3399"/>
    <a:srgbClr val="000000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09"/>
    <p:restoredTop sz="94580"/>
  </p:normalViewPr>
  <p:slideViewPr>
    <p:cSldViewPr snapToGrid="0" snapToObjects="1">
      <p:cViewPr varScale="1">
        <p:scale>
          <a:sx n="150" d="100"/>
          <a:sy n="150" d="100"/>
        </p:scale>
        <p:origin x="1096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notesMaster" Target="notesMasters/notesMaster1.xml"/><Relationship Id="rId69" Type="http://schemas.openxmlformats.org/officeDocument/2006/relationships/presProps" Target="presProp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viewProps" Target="viewProps.xml"/><Relationship Id="rId71" Type="http://schemas.openxmlformats.org/officeDocument/2006/relationships/theme" Target="theme/theme1.xml"/><Relationship Id="rId72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C3EE7C96-2FDE-46B9-8728-11A66F9DBCF0}" type="datetimeFigureOut">
              <a:rPr lang="en-US" altLang="en-US"/>
              <a:pPr>
                <a:defRPr/>
              </a:pPr>
              <a:t>4/24/17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16A7FB9-5ADA-449C-BEA0-F85DEACE7B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12266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706D502F-EC35-4AFC-B1B2-90494170919C}" type="slidenum">
              <a:rPr lang="en-US" altLang="en-US" smtClean="0"/>
              <a:pPr/>
              <a:t>65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09369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33451-18F4-4507-85C7-E1F926E6CE43}" type="datetimeFigureOut">
              <a:rPr lang="en-US" altLang="en-US"/>
              <a:pPr>
                <a:defRPr/>
              </a:pPr>
              <a:t>4/24/17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6808FB-AF2E-4843-B3A4-4DDF42164F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1181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CB2F00-CE3B-434A-9F1B-1C0AA6758275}" type="datetimeFigureOut">
              <a:rPr lang="en-US" altLang="en-US"/>
              <a:pPr>
                <a:defRPr/>
              </a:pPr>
              <a:t>4/24/17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F1A79A-F8CB-495A-BBE1-0B9842FF1D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8365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FBC1F-8AE9-468C-9802-FE0BEEB2EE42}" type="datetimeFigureOut">
              <a:rPr lang="en-US" altLang="en-US"/>
              <a:pPr>
                <a:defRPr/>
              </a:pPr>
              <a:t>4/24/17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F7955-A024-4FE2-A915-81C5B6C438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4959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3C868-84A5-4F44-9D21-D7E8E2ED0E8C}" type="datetimeFigureOut">
              <a:rPr lang="en-US" altLang="en-US"/>
              <a:pPr>
                <a:defRPr/>
              </a:pPr>
              <a:t>4/24/17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0CC2ED-99D6-4E4E-BB0D-33ECA96639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6852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7DE173-51AE-42A6-BE84-B965685D7541}" type="datetimeFigureOut">
              <a:rPr lang="en-US" altLang="en-US"/>
              <a:pPr>
                <a:defRPr/>
              </a:pPr>
              <a:t>4/24/17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2583C0-B9F8-45AB-BFF7-FAB9E6BDB8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1831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481E88-644B-401A-919B-2CD69DA80E39}" type="datetimeFigureOut">
              <a:rPr lang="en-US" altLang="en-US"/>
              <a:pPr>
                <a:defRPr/>
              </a:pPr>
              <a:t>4/24/17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49FE3C-FB7C-4203-B9BA-403BAD8D07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4408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10BB8C-17B2-4137-8183-3726D80918F2}" type="datetimeFigureOut">
              <a:rPr lang="en-US" altLang="en-US"/>
              <a:pPr>
                <a:defRPr/>
              </a:pPr>
              <a:t>4/24/17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494161-67E7-48BA-A3F5-ACD748480F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3918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5ADE9F-3448-4EF5-85A2-B96EDA895D74}" type="datetimeFigureOut">
              <a:rPr lang="en-US" altLang="en-US"/>
              <a:pPr>
                <a:defRPr/>
              </a:pPr>
              <a:t>4/24/17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0E6644-802D-45DD-A595-7EF9254101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6268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08C8D0-7ABB-417E-80C5-7DB5C2CF41B9}" type="datetimeFigureOut">
              <a:rPr lang="en-US" altLang="en-US"/>
              <a:pPr>
                <a:defRPr/>
              </a:pPr>
              <a:t>4/24/17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268043-48AA-4C95-8310-64B976577E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5358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2359AD-59C2-488F-80CA-FE37F34AF06C}" type="datetimeFigureOut">
              <a:rPr lang="en-US" altLang="en-US"/>
              <a:pPr>
                <a:defRPr/>
              </a:pPr>
              <a:t>4/24/17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E8DB9E-F0E7-4150-BE82-DCF052E1CB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6424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3ADD3-7932-444B-9C74-2ABAFB7F0344}" type="datetimeFigureOut">
              <a:rPr lang="en-US" altLang="en-US"/>
              <a:pPr>
                <a:defRPr/>
              </a:pPr>
              <a:t>4/24/17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BCEE2-6F6F-4E7F-AFD9-A10C030B8A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5860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AFF77D4-592D-4B49-89C0-B6686CB7F88D}" type="datetimeFigureOut">
              <a:rPr lang="en-US" altLang="en-US"/>
              <a:pPr>
                <a:defRPr/>
              </a:pPr>
              <a:t>4/24/17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DA73A08-4A48-41BB-A93D-C23E9FADFD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371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7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7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7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7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7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7.jpe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7.jpe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7.jpe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7.jpe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7.jpe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7.jpe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7.jpe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7.jpe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7.jpe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901917" y="5447587"/>
            <a:ext cx="7511616" cy="1030739"/>
          </a:xfrm>
        </p:spPr>
        <p:txBody>
          <a:bodyPr/>
          <a:lstStyle/>
          <a:p>
            <a:pPr algn="l" eaLnBrk="1" hangingPunct="1"/>
            <a:r>
              <a:rPr lang="en-US" altLang="en-US" sz="4000" dirty="0">
                <a:solidFill>
                  <a:srgbClr val="FFACA9"/>
                </a:solidFill>
                <a:ea typeface="MS PGothic" charset="-128"/>
              </a:rPr>
              <a:t>Design Patterns Part </a:t>
            </a:r>
            <a:r>
              <a:rPr lang="en-US" altLang="en-US" sz="4000" dirty="0" smtClean="0">
                <a:solidFill>
                  <a:srgbClr val="FFACA9"/>
                </a:solidFill>
                <a:ea typeface="MS PGothic" charset="-128"/>
              </a:rPr>
              <a:t>2: </a:t>
            </a:r>
            <a:r>
              <a:rPr lang="en-US" altLang="en-US" sz="4000" dirty="0">
                <a:solidFill>
                  <a:srgbClr val="FFACA9"/>
                </a:solidFill>
                <a:ea typeface="MS PGothic" charset="-128"/>
              </a:rPr>
              <a:t/>
            </a:r>
            <a:br>
              <a:rPr lang="en-US" altLang="en-US" sz="4000" dirty="0">
                <a:solidFill>
                  <a:srgbClr val="FFACA9"/>
                </a:solidFill>
                <a:ea typeface="MS PGothic" charset="-128"/>
              </a:rPr>
            </a:br>
            <a:r>
              <a:rPr lang="en-US" altLang="en-US" sz="4000" dirty="0">
                <a:solidFill>
                  <a:srgbClr val="FFACA9"/>
                </a:solidFill>
                <a:ea typeface="MS PGothic" charset="-128"/>
              </a:rPr>
              <a:t>	</a:t>
            </a:r>
            <a:r>
              <a:rPr lang="en-US" altLang="en-US" sz="4000" dirty="0" smtClean="0">
                <a:solidFill>
                  <a:srgbClr val="FFACA9"/>
                </a:solidFill>
                <a:ea typeface="MS PGothic" charset="-128"/>
              </a:rPr>
              <a:t>Builder &amp; Memento</a:t>
            </a:r>
            <a:endParaRPr lang="en-US" altLang="en-US" sz="4000" dirty="0">
              <a:solidFill>
                <a:srgbClr val="FFACA9"/>
              </a:solidFill>
              <a:ea typeface="MS PGothic" charset="-128"/>
            </a:endParaRPr>
          </a:p>
        </p:txBody>
      </p:sp>
      <p:sp>
        <p:nvSpPr>
          <p:cNvPr id="3075" name="TextBox 2"/>
          <p:cNvSpPr txBox="1">
            <a:spLocks noChangeArrowheads="1"/>
          </p:cNvSpPr>
          <p:nvPr/>
        </p:nvSpPr>
        <p:spPr bwMode="auto">
          <a:xfrm>
            <a:off x="4473575" y="6294438"/>
            <a:ext cx="1841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 b="1">
              <a:solidFill>
                <a:srgbClr val="FF00FF"/>
              </a:solidFill>
            </a:endParaRPr>
          </a:p>
        </p:txBody>
      </p:sp>
      <p:pic>
        <p:nvPicPr>
          <p:cNvPr id="3076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09" t="2582" r="1120" b="27752"/>
          <a:stretch/>
        </p:blipFill>
        <p:spPr bwMode="auto">
          <a:xfrm>
            <a:off x="0" y="0"/>
            <a:ext cx="9144000" cy="525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400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smtClean="0">
                <a:solidFill>
                  <a:srgbClr val="FF00FF"/>
                </a:solidFill>
              </a:rPr>
              <a:t>Control Flow</a:t>
            </a:r>
            <a:br>
              <a:rPr lang="en-US" altLang="en-US" sz="4000" smtClean="0">
                <a:solidFill>
                  <a:srgbClr val="FF00FF"/>
                </a:solidFill>
              </a:rPr>
            </a:br>
            <a:endParaRPr lang="en-US" altLang="en-US" sz="4000" smtClean="0"/>
          </a:p>
        </p:txBody>
      </p:sp>
      <p:sp>
        <p:nvSpPr>
          <p:cNvPr id="2" name="Rectangle 1"/>
          <p:cNvSpPr/>
          <p:nvPr/>
        </p:nvSpPr>
        <p:spPr>
          <a:xfrm>
            <a:off x="188913" y="808038"/>
            <a:ext cx="2982912" cy="6064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/>
              <a:t>PaymentsController</a:t>
            </a:r>
            <a:endParaRPr lang="en-US" sz="2400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550988" y="1417638"/>
            <a:ext cx="0" cy="54403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98425" y="2058988"/>
            <a:ext cx="1209675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1308100" y="1843088"/>
            <a:ext cx="495300" cy="478631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348" name="TextBox 25608"/>
          <p:cNvSpPr txBox="1">
            <a:spLocks noChangeArrowheads="1"/>
          </p:cNvSpPr>
          <p:nvPr/>
        </p:nvSpPr>
        <p:spPr bwMode="auto">
          <a:xfrm>
            <a:off x="138113" y="1612900"/>
            <a:ext cx="10033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create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460" y="54960"/>
            <a:ext cx="7498501" cy="680304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409700" y="828675"/>
            <a:ext cx="6953250" cy="5314950"/>
          </a:xfrm>
          <a:prstGeom prst="rect">
            <a:avLst/>
          </a:prstGeom>
          <a:blipFill dpi="0" rotWithShape="1">
            <a:blip r:embed="rId3">
              <a:alphaModFix amt="8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211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460" y="54960"/>
            <a:ext cx="7498501" cy="680304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343026" y="1514474"/>
            <a:ext cx="7122936" cy="3785659"/>
          </a:xfrm>
          <a:prstGeom prst="rect">
            <a:avLst/>
          </a:prstGeom>
          <a:blipFill dpi="0" rotWithShape="1">
            <a:blip r:embed="rId3">
              <a:alphaModFix amt="8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351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460" y="54960"/>
            <a:ext cx="7498501" cy="680304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62100" y="2038350"/>
            <a:ext cx="6903861" cy="628650"/>
          </a:xfrm>
          <a:prstGeom prst="rect">
            <a:avLst/>
          </a:prstGeom>
          <a:blipFill dpi="0" rotWithShape="1">
            <a:blip r:embed="rId3">
              <a:alphaModFix amt="8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573212" y="3143250"/>
            <a:ext cx="6892750" cy="1009650"/>
          </a:xfrm>
          <a:prstGeom prst="rect">
            <a:avLst/>
          </a:prstGeom>
          <a:blipFill dpi="0" rotWithShape="1">
            <a:blip r:embed="rId3">
              <a:alphaModFix amt="8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73213" y="4629150"/>
            <a:ext cx="6892750" cy="390525"/>
          </a:xfrm>
          <a:prstGeom prst="rect">
            <a:avLst/>
          </a:prstGeom>
          <a:blipFill dpi="0" rotWithShape="1">
            <a:blip r:embed="rId3">
              <a:alphaModFix amt="8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467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460" y="54960"/>
            <a:ext cx="7498501" cy="680304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65276" y="2000251"/>
            <a:ext cx="6900686" cy="695324"/>
          </a:xfrm>
          <a:prstGeom prst="rect">
            <a:avLst/>
          </a:prstGeom>
          <a:blipFill dpi="0" rotWithShape="1">
            <a:blip r:embed="rId3">
              <a:alphaModFix amt="8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565275" y="4593240"/>
            <a:ext cx="6900687" cy="390525"/>
          </a:xfrm>
          <a:prstGeom prst="rect">
            <a:avLst/>
          </a:prstGeom>
          <a:blipFill dpi="0" rotWithShape="1">
            <a:blip r:embed="rId3">
              <a:alphaModFix amt="8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16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smtClean="0">
                <a:solidFill>
                  <a:srgbClr val="FF00FF"/>
                </a:solidFill>
              </a:rPr>
              <a:t>Control Flow</a:t>
            </a:r>
            <a:br>
              <a:rPr lang="en-US" altLang="en-US" sz="4000" smtClean="0">
                <a:solidFill>
                  <a:srgbClr val="FF00FF"/>
                </a:solidFill>
              </a:rPr>
            </a:br>
            <a:endParaRPr lang="en-US" altLang="en-US" sz="4000" smtClean="0"/>
          </a:p>
        </p:txBody>
      </p:sp>
      <p:sp>
        <p:nvSpPr>
          <p:cNvPr id="2" name="Rectangle 1"/>
          <p:cNvSpPr/>
          <p:nvPr/>
        </p:nvSpPr>
        <p:spPr>
          <a:xfrm>
            <a:off x="188913" y="808038"/>
            <a:ext cx="2982912" cy="6064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/>
              <a:t>PaymentsController</a:t>
            </a:r>
            <a:endParaRPr lang="en-US" sz="2400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550988" y="1417638"/>
            <a:ext cx="0" cy="54403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98425" y="2058988"/>
            <a:ext cx="1209675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1308100" y="1843088"/>
            <a:ext cx="495300" cy="478631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348" name="TextBox 25608"/>
          <p:cNvSpPr txBox="1">
            <a:spLocks noChangeArrowheads="1"/>
          </p:cNvSpPr>
          <p:nvPr/>
        </p:nvSpPr>
        <p:spPr bwMode="auto">
          <a:xfrm>
            <a:off x="138113" y="1612900"/>
            <a:ext cx="10033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create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803400" y="1857375"/>
            <a:ext cx="4437063" cy="5291138"/>
            <a:chOff x="1803400" y="1857375"/>
            <a:chExt cx="4437063" cy="5291138"/>
          </a:xfrm>
        </p:grpSpPr>
        <p:sp>
          <p:nvSpPr>
            <p:cNvPr id="5" name="Rectangle 4"/>
            <p:cNvSpPr/>
            <p:nvPr/>
          </p:nvSpPr>
          <p:spPr>
            <a:xfrm>
              <a:off x="3467100" y="2197100"/>
              <a:ext cx="2773363" cy="609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 err="1"/>
                <a:t>vpa:VisaPayAdapter</a:t>
              </a:r>
              <a:endParaRPr lang="en-US" sz="2400" dirty="0"/>
            </a:p>
          </p:txBody>
        </p:sp>
        <p:cxnSp>
          <p:nvCxnSpPr>
            <p:cNvPr id="9" name="Straight Connector 8"/>
            <p:cNvCxnSpPr>
              <a:stCxn id="5" idx="2"/>
            </p:cNvCxnSpPr>
            <p:nvPr/>
          </p:nvCxnSpPr>
          <p:spPr>
            <a:xfrm flipH="1">
              <a:off x="4835525" y="2806700"/>
              <a:ext cx="19050" cy="434181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ctangle 28"/>
            <p:cNvSpPr/>
            <p:nvPr/>
          </p:nvSpPr>
          <p:spPr>
            <a:xfrm>
              <a:off x="4611688" y="2806700"/>
              <a:ext cx="485775" cy="7810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>
              <a:off x="1803400" y="2359025"/>
              <a:ext cx="1663700" cy="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flipH="1">
              <a:off x="1803400" y="3549650"/>
              <a:ext cx="2808288" cy="0"/>
            </a:xfrm>
            <a:prstGeom prst="straightConnector1">
              <a:avLst/>
            </a:prstGeom>
            <a:ln w="76200">
              <a:solidFill>
                <a:schemeClr val="tx1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351" name="TextBox 25608"/>
            <p:cNvSpPr txBox="1">
              <a:spLocks noChangeArrowheads="1"/>
            </p:cNvSpPr>
            <p:nvPr/>
          </p:nvSpPr>
          <p:spPr bwMode="auto">
            <a:xfrm>
              <a:off x="2197100" y="1857375"/>
              <a:ext cx="719138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/>
                <a:t>new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38526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1200" y="515938"/>
            <a:ext cx="7721600" cy="5541962"/>
          </a:xfrm>
        </p:spPr>
      </p:pic>
      <p:sp>
        <p:nvSpPr>
          <p:cNvPr id="4" name="Rectangle 3"/>
          <p:cNvSpPr/>
          <p:nvPr/>
        </p:nvSpPr>
        <p:spPr>
          <a:xfrm>
            <a:off x="1295402" y="1752599"/>
            <a:ext cx="7137400" cy="1495425"/>
          </a:xfrm>
          <a:prstGeom prst="rect">
            <a:avLst/>
          </a:prstGeom>
          <a:blipFill dpi="0" rotWithShape="1">
            <a:blip r:embed="rId3">
              <a:alphaModFix amt="8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295401" y="4343400"/>
            <a:ext cx="7137400" cy="419100"/>
          </a:xfrm>
          <a:prstGeom prst="rect">
            <a:avLst/>
          </a:prstGeom>
          <a:blipFill dpi="0" rotWithShape="1">
            <a:blip r:embed="rId3">
              <a:alphaModFix amt="8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1200" y="515938"/>
            <a:ext cx="7721600" cy="5541962"/>
          </a:xfrm>
        </p:spPr>
      </p:pic>
      <p:sp>
        <p:nvSpPr>
          <p:cNvPr id="5" name="Rectangle 4"/>
          <p:cNvSpPr/>
          <p:nvPr/>
        </p:nvSpPr>
        <p:spPr>
          <a:xfrm>
            <a:off x="1295401" y="4343400"/>
            <a:ext cx="7137400" cy="419100"/>
          </a:xfrm>
          <a:prstGeom prst="rect">
            <a:avLst/>
          </a:prstGeom>
          <a:blipFill dpi="0" rotWithShape="1">
            <a:blip r:embed="rId3">
              <a:alphaModFix amt="8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94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smtClean="0">
                <a:solidFill>
                  <a:srgbClr val="FF00FF"/>
                </a:solidFill>
              </a:rPr>
              <a:t>Control Flow</a:t>
            </a:r>
            <a:br>
              <a:rPr lang="en-US" altLang="en-US" sz="4000" smtClean="0">
                <a:solidFill>
                  <a:srgbClr val="FF00FF"/>
                </a:solidFill>
              </a:rPr>
            </a:br>
            <a:endParaRPr lang="en-US" altLang="en-US" sz="4000" smtClean="0"/>
          </a:p>
        </p:txBody>
      </p:sp>
      <p:sp>
        <p:nvSpPr>
          <p:cNvPr id="2" name="Rectangle 1"/>
          <p:cNvSpPr/>
          <p:nvPr/>
        </p:nvSpPr>
        <p:spPr>
          <a:xfrm>
            <a:off x="188913" y="808038"/>
            <a:ext cx="2982912" cy="6064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/>
              <a:t>PaymentsController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3467100" y="2197100"/>
            <a:ext cx="2773363" cy="609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/>
              <a:t>vpa:VisaPayAdapter</a:t>
            </a:r>
            <a:endParaRPr lang="en-US" sz="2400" dirty="0"/>
          </a:p>
        </p:txBody>
      </p:sp>
      <p:cxnSp>
        <p:nvCxnSpPr>
          <p:cNvPr id="9" name="Straight Connector 8"/>
          <p:cNvCxnSpPr>
            <a:stCxn id="5" idx="2"/>
          </p:cNvCxnSpPr>
          <p:nvPr/>
        </p:nvCxnSpPr>
        <p:spPr>
          <a:xfrm flipH="1">
            <a:off x="4835525" y="2806700"/>
            <a:ext cx="19050" cy="43418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550988" y="1417638"/>
            <a:ext cx="0" cy="54403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98425" y="2058988"/>
            <a:ext cx="1209675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1308100" y="1843088"/>
            <a:ext cx="495300" cy="478631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4611688" y="2806700"/>
            <a:ext cx="485775" cy="7810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348" name="TextBox 25608"/>
          <p:cNvSpPr txBox="1">
            <a:spLocks noChangeArrowheads="1"/>
          </p:cNvSpPr>
          <p:nvPr/>
        </p:nvSpPr>
        <p:spPr bwMode="auto">
          <a:xfrm>
            <a:off x="138113" y="1612900"/>
            <a:ext cx="10033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create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1803400" y="2359025"/>
            <a:ext cx="1663700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1803400" y="3549650"/>
            <a:ext cx="2808288" cy="0"/>
          </a:xfrm>
          <a:prstGeom prst="straightConnector1">
            <a:avLst/>
          </a:prstGeom>
          <a:ln w="762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51" name="TextBox 25608"/>
          <p:cNvSpPr txBox="1">
            <a:spLocks noChangeArrowheads="1"/>
          </p:cNvSpPr>
          <p:nvPr/>
        </p:nvSpPr>
        <p:spPr bwMode="auto">
          <a:xfrm>
            <a:off x="2197100" y="1857375"/>
            <a:ext cx="719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new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5094288" y="2711450"/>
            <a:ext cx="3752850" cy="5468938"/>
            <a:chOff x="5094288" y="2711450"/>
            <a:chExt cx="3752850" cy="5468938"/>
          </a:xfrm>
        </p:grpSpPr>
        <p:sp>
          <p:nvSpPr>
            <p:cNvPr id="20" name="Rectangle 19"/>
            <p:cNvSpPr/>
            <p:nvPr/>
          </p:nvSpPr>
          <p:spPr>
            <a:xfrm>
              <a:off x="6624638" y="2957513"/>
              <a:ext cx="2222500" cy="6302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 err="1"/>
                <a:t>vp:VisaPay</a:t>
              </a:r>
              <a:endParaRPr lang="en-US" sz="2400" dirty="0"/>
            </a:p>
          </p:txBody>
        </p:sp>
        <p:cxnSp>
          <p:nvCxnSpPr>
            <p:cNvPr id="21" name="Straight Connector 20"/>
            <p:cNvCxnSpPr>
              <a:stCxn id="20" idx="2"/>
            </p:cNvCxnSpPr>
            <p:nvPr/>
          </p:nvCxnSpPr>
          <p:spPr>
            <a:xfrm>
              <a:off x="7735888" y="3587750"/>
              <a:ext cx="61912" cy="459263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5094288" y="3157538"/>
              <a:ext cx="1530350" cy="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flipH="1">
              <a:off x="5094288" y="3403600"/>
              <a:ext cx="1530350" cy="0"/>
            </a:xfrm>
            <a:prstGeom prst="straightConnector1">
              <a:avLst/>
            </a:prstGeom>
            <a:ln w="76200">
              <a:solidFill>
                <a:schemeClr val="tx1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608"/>
            <p:cNvSpPr txBox="1">
              <a:spLocks noChangeArrowheads="1"/>
            </p:cNvSpPr>
            <p:nvPr/>
          </p:nvSpPr>
          <p:spPr bwMode="auto">
            <a:xfrm>
              <a:off x="5613400" y="2711450"/>
              <a:ext cx="719138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/>
                <a:t>new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2628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460" y="54960"/>
            <a:ext cx="7498501" cy="680304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04950" y="2038350"/>
            <a:ext cx="6961011" cy="571500"/>
          </a:xfrm>
          <a:prstGeom prst="rect">
            <a:avLst/>
          </a:prstGeom>
          <a:blipFill dpi="0" rotWithShape="1">
            <a:blip r:embed="rId3">
              <a:alphaModFix amt="8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504950" y="4638675"/>
            <a:ext cx="6961011" cy="390525"/>
          </a:xfrm>
          <a:prstGeom prst="rect">
            <a:avLst/>
          </a:prstGeom>
          <a:blipFill dpi="0" rotWithShape="1">
            <a:blip r:embed="rId3">
              <a:alphaModFix amt="8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940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FF00FF"/>
                </a:solidFill>
              </a:rPr>
              <a:t>Last time</a:t>
            </a:r>
            <a:endParaRPr lang="en-US" altLang="en-US" smtClean="0"/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i="1" dirty="0" smtClean="0"/>
              <a:t>Observer:</a:t>
            </a:r>
          </a:p>
          <a:p>
            <a:pPr lvl="1"/>
            <a:r>
              <a:rPr lang="en-US" altLang="en-US" i="1" dirty="0" smtClean="0"/>
              <a:t>Keeping up with the times</a:t>
            </a:r>
          </a:p>
          <a:p>
            <a:endParaRPr lang="en-US" altLang="en-US" i="1" dirty="0" smtClean="0"/>
          </a:p>
          <a:p>
            <a:r>
              <a:rPr lang="en-US" altLang="en-US" i="1" dirty="0" smtClean="0"/>
              <a:t>Singleton:</a:t>
            </a:r>
          </a:p>
          <a:p>
            <a:pPr lvl="1"/>
            <a:r>
              <a:rPr lang="en-US" altLang="en-US" i="1" dirty="0" smtClean="0"/>
              <a:t>Making sure there is only one </a:t>
            </a:r>
          </a:p>
          <a:p>
            <a:endParaRPr lang="en-US" altLang="en-US" i="1" dirty="0" smtClean="0"/>
          </a:p>
          <a:p>
            <a:r>
              <a:rPr lang="en-US" altLang="en-US" i="1" dirty="0" smtClean="0"/>
              <a:t>Adapter:</a:t>
            </a:r>
          </a:p>
          <a:p>
            <a:pPr lvl="1"/>
            <a:r>
              <a:rPr lang="en-US" altLang="en-US" i="1" dirty="0" smtClean="0"/>
              <a:t>Filling the gaps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smtClean="0">
                <a:solidFill>
                  <a:srgbClr val="FF00FF"/>
                </a:solidFill>
              </a:rPr>
              <a:t>Control Flow</a:t>
            </a:r>
            <a:br>
              <a:rPr lang="en-US" altLang="en-US" sz="4000" smtClean="0">
                <a:solidFill>
                  <a:srgbClr val="FF00FF"/>
                </a:solidFill>
              </a:rPr>
            </a:br>
            <a:endParaRPr lang="en-US" altLang="en-US" sz="4000" smtClean="0"/>
          </a:p>
        </p:txBody>
      </p:sp>
      <p:sp>
        <p:nvSpPr>
          <p:cNvPr id="2" name="Rectangle 1"/>
          <p:cNvSpPr/>
          <p:nvPr/>
        </p:nvSpPr>
        <p:spPr>
          <a:xfrm>
            <a:off x="188913" y="808038"/>
            <a:ext cx="2982912" cy="6064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/>
              <a:t>PaymentsController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3467100" y="2197100"/>
            <a:ext cx="2773363" cy="609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/>
              <a:t>vpa:VisaPayAdapter</a:t>
            </a:r>
            <a:endParaRPr lang="en-US" sz="2400" dirty="0"/>
          </a:p>
        </p:txBody>
      </p:sp>
      <p:cxnSp>
        <p:nvCxnSpPr>
          <p:cNvPr id="9" name="Straight Connector 8"/>
          <p:cNvCxnSpPr>
            <a:stCxn id="5" idx="2"/>
          </p:cNvCxnSpPr>
          <p:nvPr/>
        </p:nvCxnSpPr>
        <p:spPr>
          <a:xfrm flipH="1">
            <a:off x="4835525" y="2806700"/>
            <a:ext cx="19050" cy="43418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550988" y="1417638"/>
            <a:ext cx="0" cy="54403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98425" y="2058988"/>
            <a:ext cx="1209675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1308100" y="1843088"/>
            <a:ext cx="495300" cy="478631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4611688" y="2806700"/>
            <a:ext cx="485775" cy="9239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397" name="TextBox 25608"/>
          <p:cNvSpPr txBox="1">
            <a:spLocks noChangeArrowheads="1"/>
          </p:cNvSpPr>
          <p:nvPr/>
        </p:nvSpPr>
        <p:spPr bwMode="auto">
          <a:xfrm>
            <a:off x="138113" y="1612900"/>
            <a:ext cx="10033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create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1803400" y="2359025"/>
            <a:ext cx="1663700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00" name="TextBox 25608"/>
          <p:cNvSpPr txBox="1">
            <a:spLocks noChangeArrowheads="1"/>
          </p:cNvSpPr>
          <p:nvPr/>
        </p:nvSpPr>
        <p:spPr bwMode="auto">
          <a:xfrm>
            <a:off x="2197100" y="1857375"/>
            <a:ext cx="719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new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094288" y="2711450"/>
            <a:ext cx="3752850" cy="5468938"/>
            <a:chOff x="5094288" y="2711450"/>
            <a:chExt cx="3752850" cy="5468938"/>
          </a:xfrm>
        </p:grpSpPr>
        <p:sp>
          <p:nvSpPr>
            <p:cNvPr id="6" name="Rectangle 5"/>
            <p:cNvSpPr/>
            <p:nvPr/>
          </p:nvSpPr>
          <p:spPr>
            <a:xfrm>
              <a:off x="6624638" y="2957513"/>
              <a:ext cx="2222500" cy="6302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 err="1"/>
                <a:t>vp:VisaPay</a:t>
              </a:r>
              <a:endParaRPr lang="en-US" sz="2400" dirty="0"/>
            </a:p>
          </p:txBody>
        </p:sp>
        <p:cxnSp>
          <p:nvCxnSpPr>
            <p:cNvPr id="4" name="Straight Connector 3"/>
            <p:cNvCxnSpPr>
              <a:stCxn id="6" idx="2"/>
            </p:cNvCxnSpPr>
            <p:nvPr/>
          </p:nvCxnSpPr>
          <p:spPr>
            <a:xfrm>
              <a:off x="7735888" y="3587750"/>
              <a:ext cx="61912" cy="459263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>
              <a:off x="5094288" y="3157538"/>
              <a:ext cx="1530350" cy="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flipH="1">
              <a:off x="5094288" y="3403600"/>
              <a:ext cx="1530350" cy="0"/>
            </a:xfrm>
            <a:prstGeom prst="straightConnector1">
              <a:avLst/>
            </a:prstGeom>
            <a:ln w="76200">
              <a:solidFill>
                <a:schemeClr val="tx1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403" name="TextBox 25608"/>
            <p:cNvSpPr txBox="1">
              <a:spLocks noChangeArrowheads="1"/>
            </p:cNvSpPr>
            <p:nvPr/>
          </p:nvSpPr>
          <p:spPr bwMode="auto">
            <a:xfrm>
              <a:off x="5613400" y="2711450"/>
              <a:ext cx="719138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/>
                <a:t>new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803400" y="3878263"/>
            <a:ext cx="3286125" cy="2262187"/>
            <a:chOff x="1803400" y="3878263"/>
            <a:chExt cx="3286125" cy="2262187"/>
          </a:xfrm>
        </p:grpSpPr>
        <p:cxnSp>
          <p:nvCxnSpPr>
            <p:cNvPr id="22" name="Straight Arrow Connector 21"/>
            <p:cNvCxnSpPr/>
            <p:nvPr/>
          </p:nvCxnSpPr>
          <p:spPr>
            <a:xfrm>
              <a:off x="1803400" y="4368800"/>
              <a:ext cx="2768600" cy="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398" name="TextBox 41"/>
            <p:cNvSpPr txBox="1">
              <a:spLocks noChangeArrowheads="1"/>
            </p:cNvSpPr>
            <p:nvPr/>
          </p:nvSpPr>
          <p:spPr bwMode="auto">
            <a:xfrm>
              <a:off x="1882775" y="3878263"/>
              <a:ext cx="2392363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/>
                <a:t>process_payment</a:t>
              </a: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4603750" y="4192588"/>
              <a:ext cx="485775" cy="19478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cxnSp>
        <p:nvCxnSpPr>
          <p:cNvPr id="31" name="Straight Arrow Connector 30"/>
          <p:cNvCxnSpPr/>
          <p:nvPr/>
        </p:nvCxnSpPr>
        <p:spPr>
          <a:xfrm flipH="1">
            <a:off x="1803400" y="3590925"/>
            <a:ext cx="2808288" cy="0"/>
          </a:xfrm>
          <a:prstGeom prst="straightConnector1">
            <a:avLst/>
          </a:prstGeom>
          <a:ln w="762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1200" y="515938"/>
            <a:ext cx="7721600" cy="5541962"/>
          </a:xfrm>
        </p:spPr>
      </p:pic>
      <p:sp>
        <p:nvSpPr>
          <p:cNvPr id="5" name="Rectangle 4"/>
          <p:cNvSpPr/>
          <p:nvPr/>
        </p:nvSpPr>
        <p:spPr>
          <a:xfrm>
            <a:off x="1295401" y="4343400"/>
            <a:ext cx="7137400" cy="419100"/>
          </a:xfrm>
          <a:prstGeom prst="rect">
            <a:avLst/>
          </a:prstGeom>
          <a:blipFill dpi="0" rotWithShape="1">
            <a:blip r:embed="rId3">
              <a:alphaModFix amt="8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94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1200" y="515938"/>
            <a:ext cx="7721600" cy="5541962"/>
          </a:xfrm>
        </p:spPr>
      </p:pic>
    </p:spTree>
    <p:extLst>
      <p:ext uri="{BB962C8B-B14F-4D97-AF65-F5344CB8AC3E}">
        <p14:creationId xmlns:p14="http://schemas.microsoft.com/office/powerpoint/2010/main" val="3786283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smtClean="0">
                <a:solidFill>
                  <a:srgbClr val="FF00FF"/>
                </a:solidFill>
              </a:rPr>
              <a:t>Control Flow</a:t>
            </a:r>
            <a:br>
              <a:rPr lang="en-US" altLang="en-US" sz="4000" smtClean="0">
                <a:solidFill>
                  <a:srgbClr val="FF00FF"/>
                </a:solidFill>
              </a:rPr>
            </a:br>
            <a:endParaRPr lang="en-US" altLang="en-US" sz="4000" smtClean="0"/>
          </a:p>
        </p:txBody>
      </p:sp>
      <p:sp>
        <p:nvSpPr>
          <p:cNvPr id="2" name="Rectangle 1"/>
          <p:cNvSpPr/>
          <p:nvPr/>
        </p:nvSpPr>
        <p:spPr>
          <a:xfrm>
            <a:off x="188913" y="808038"/>
            <a:ext cx="2982912" cy="6064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/>
              <a:t>PaymentsController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3467100" y="2197100"/>
            <a:ext cx="2773363" cy="609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/>
              <a:t>vpa:VisaPayAdapter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6624638" y="2957513"/>
            <a:ext cx="2222500" cy="63023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/>
              <a:t>vp:VisaPay</a:t>
            </a:r>
            <a:endParaRPr lang="en-US" sz="2400" dirty="0"/>
          </a:p>
        </p:txBody>
      </p:sp>
      <p:cxnSp>
        <p:nvCxnSpPr>
          <p:cNvPr id="4" name="Straight Connector 3"/>
          <p:cNvCxnSpPr>
            <a:stCxn id="6" idx="2"/>
          </p:cNvCxnSpPr>
          <p:nvPr/>
        </p:nvCxnSpPr>
        <p:spPr>
          <a:xfrm>
            <a:off x="7735888" y="3587750"/>
            <a:ext cx="61912" cy="45926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5" idx="2"/>
          </p:cNvCxnSpPr>
          <p:nvPr/>
        </p:nvCxnSpPr>
        <p:spPr>
          <a:xfrm flipH="1">
            <a:off x="4835525" y="2806700"/>
            <a:ext cx="19050" cy="43418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550988" y="1417638"/>
            <a:ext cx="0" cy="54403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98425" y="2058988"/>
            <a:ext cx="1209675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1773238" y="5930900"/>
            <a:ext cx="2798762" cy="0"/>
          </a:xfrm>
          <a:prstGeom prst="straightConnector1">
            <a:avLst/>
          </a:prstGeom>
          <a:ln w="762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1803400" y="4368800"/>
            <a:ext cx="2768600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 flipV="1">
            <a:off x="74613" y="6443663"/>
            <a:ext cx="1196975" cy="23812"/>
          </a:xfrm>
          <a:prstGeom prst="straightConnector1">
            <a:avLst/>
          </a:prstGeom>
          <a:ln w="762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1308100" y="1843088"/>
            <a:ext cx="495300" cy="478631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4611688" y="2806700"/>
            <a:ext cx="485775" cy="7810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450" name="TextBox 25608"/>
          <p:cNvSpPr txBox="1">
            <a:spLocks noChangeArrowheads="1"/>
          </p:cNvSpPr>
          <p:nvPr/>
        </p:nvSpPr>
        <p:spPr bwMode="auto">
          <a:xfrm>
            <a:off x="138113" y="1612900"/>
            <a:ext cx="10033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create</a:t>
            </a:r>
          </a:p>
        </p:txBody>
      </p:sp>
      <p:sp>
        <p:nvSpPr>
          <p:cNvPr id="18451" name="TextBox 41"/>
          <p:cNvSpPr txBox="1">
            <a:spLocks noChangeArrowheads="1"/>
          </p:cNvSpPr>
          <p:nvPr/>
        </p:nvSpPr>
        <p:spPr bwMode="auto">
          <a:xfrm>
            <a:off x="1882775" y="3878263"/>
            <a:ext cx="23923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process_payment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810125" y="4137025"/>
            <a:ext cx="3913188" cy="1881188"/>
            <a:chOff x="4810125" y="4137025"/>
            <a:chExt cx="3913188" cy="1881188"/>
          </a:xfrm>
        </p:grpSpPr>
        <p:cxnSp>
          <p:nvCxnSpPr>
            <p:cNvPr id="16" name="Straight Arrow Connector 15"/>
            <p:cNvCxnSpPr/>
            <p:nvPr/>
          </p:nvCxnSpPr>
          <p:spPr>
            <a:xfrm>
              <a:off x="4810125" y="4667250"/>
              <a:ext cx="2727325" cy="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flipH="1" flipV="1">
              <a:off x="5078413" y="5686425"/>
              <a:ext cx="2420937" cy="1588"/>
            </a:xfrm>
            <a:prstGeom prst="straightConnector1">
              <a:avLst/>
            </a:prstGeom>
            <a:ln w="76200">
              <a:solidFill>
                <a:schemeClr val="tx1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tangle 29"/>
            <p:cNvSpPr/>
            <p:nvPr/>
          </p:nvSpPr>
          <p:spPr>
            <a:xfrm>
              <a:off x="7537450" y="4316413"/>
              <a:ext cx="485775" cy="1701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452" name="TextBox 42"/>
            <p:cNvSpPr txBox="1">
              <a:spLocks noChangeArrowheads="1"/>
            </p:cNvSpPr>
            <p:nvPr/>
          </p:nvSpPr>
          <p:spPr bwMode="auto">
            <a:xfrm>
              <a:off x="5613400" y="4137025"/>
              <a:ext cx="627063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/>
                <a:t>pay</a:t>
              </a: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6872288" y="4897438"/>
              <a:ext cx="1851025" cy="581025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dirty="0">
                  <a:solidFill>
                    <a:schemeClr val="bg1"/>
                  </a:solidFill>
                </a:rPr>
                <a:t>Visa processes the payment</a:t>
              </a:r>
            </a:p>
          </p:txBody>
        </p:sp>
      </p:grpSp>
      <p:cxnSp>
        <p:nvCxnSpPr>
          <p:cNvPr id="23" name="Straight Arrow Connector 22"/>
          <p:cNvCxnSpPr/>
          <p:nvPr/>
        </p:nvCxnSpPr>
        <p:spPr>
          <a:xfrm>
            <a:off x="1803400" y="2359025"/>
            <a:ext cx="1663700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1803400" y="2711450"/>
            <a:ext cx="1663700" cy="0"/>
          </a:xfrm>
          <a:prstGeom prst="straightConnector1">
            <a:avLst/>
          </a:prstGeom>
          <a:ln w="762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56" name="TextBox 25608"/>
          <p:cNvSpPr txBox="1">
            <a:spLocks noChangeArrowheads="1"/>
          </p:cNvSpPr>
          <p:nvPr/>
        </p:nvSpPr>
        <p:spPr bwMode="auto">
          <a:xfrm>
            <a:off x="2197100" y="1857375"/>
            <a:ext cx="719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new</a:t>
            </a: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5094288" y="3157538"/>
            <a:ext cx="1530350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5094288" y="3403600"/>
            <a:ext cx="1530350" cy="0"/>
          </a:xfrm>
          <a:prstGeom prst="straightConnector1">
            <a:avLst/>
          </a:prstGeom>
          <a:ln w="762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59" name="TextBox 25608"/>
          <p:cNvSpPr txBox="1">
            <a:spLocks noChangeArrowheads="1"/>
          </p:cNvSpPr>
          <p:nvPr/>
        </p:nvSpPr>
        <p:spPr bwMode="auto">
          <a:xfrm>
            <a:off x="5613400" y="2711450"/>
            <a:ext cx="719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new</a:t>
            </a:r>
          </a:p>
        </p:txBody>
      </p:sp>
      <p:sp>
        <p:nvSpPr>
          <p:cNvPr id="38" name="Rectangle 37"/>
          <p:cNvSpPr/>
          <p:nvPr/>
        </p:nvSpPr>
        <p:spPr>
          <a:xfrm>
            <a:off x="4603750" y="4192588"/>
            <a:ext cx="485775" cy="19478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460" y="54960"/>
            <a:ext cx="7498501" cy="680304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457326" y="2007408"/>
            <a:ext cx="7029946" cy="677659"/>
          </a:xfrm>
          <a:prstGeom prst="rect">
            <a:avLst/>
          </a:prstGeom>
          <a:blipFill dpi="0" rotWithShape="1">
            <a:blip r:embed="rId3">
              <a:alphaModFix amt="8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457326" y="4633912"/>
            <a:ext cx="7008635" cy="390525"/>
          </a:xfrm>
          <a:prstGeom prst="rect">
            <a:avLst/>
          </a:prstGeom>
          <a:blipFill dpi="0" rotWithShape="1">
            <a:blip r:embed="rId3">
              <a:alphaModFix amt="8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1285875" y="1515518"/>
            <a:ext cx="7201397" cy="2694532"/>
            <a:chOff x="1285875" y="1515518"/>
            <a:chExt cx="7201397" cy="2694532"/>
          </a:xfrm>
        </p:grpSpPr>
        <p:sp>
          <p:nvSpPr>
            <p:cNvPr id="7" name="Rectangle 6"/>
            <p:cNvSpPr/>
            <p:nvPr/>
          </p:nvSpPr>
          <p:spPr>
            <a:xfrm>
              <a:off x="1285875" y="3171825"/>
              <a:ext cx="7201397" cy="1038225"/>
            </a:xfrm>
            <a:prstGeom prst="rect">
              <a:avLst/>
            </a:prstGeom>
            <a:noFill/>
            <a:ln w="76200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231254" y="1515518"/>
              <a:ext cx="12896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solidFill>
                    <a:srgbClr val="FF00FF"/>
                  </a:solidFill>
                </a:rPr>
                <a:t>Yuck!</a:t>
              </a:r>
              <a:endParaRPr lang="en-US" sz="3200" dirty="0">
                <a:solidFill>
                  <a:srgbClr val="FF00FF"/>
                </a:solidFill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 flipH="1">
              <a:off x="6088380" y="2100293"/>
              <a:ext cx="792480" cy="1071532"/>
            </a:xfrm>
            <a:prstGeom prst="line">
              <a:avLst/>
            </a:prstGeom>
            <a:ln w="76200"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8601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Font typeface="Arial" panose="020B0604020202020204" pitchFamily="34" charset="0"/>
              <a:buNone/>
              <a:defRPr/>
            </a:pPr>
            <a:endParaRPr lang="en-US" altLang="en-US" sz="4000" dirty="0" smtClean="0">
              <a:solidFill>
                <a:srgbClr val="FF00FF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en-US" altLang="en-US" sz="4000" dirty="0" smtClean="0">
                <a:solidFill>
                  <a:srgbClr val="FF00FF"/>
                </a:solidFill>
              </a:rPr>
              <a:t>Design </a:t>
            </a:r>
            <a:r>
              <a:rPr lang="en-US" altLang="en-US" sz="4000" dirty="0">
                <a:solidFill>
                  <a:srgbClr val="FF00FF"/>
                </a:solidFill>
              </a:rPr>
              <a:t>p</a:t>
            </a:r>
            <a:r>
              <a:rPr lang="en-US" altLang="en-US" sz="4000" dirty="0" smtClean="0">
                <a:solidFill>
                  <a:srgbClr val="FF00FF"/>
                </a:solidFill>
              </a:rPr>
              <a:t>roblem: </a:t>
            </a: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en-US" altLang="en-US" sz="4000" dirty="0" smtClean="0">
                <a:solidFill>
                  <a:srgbClr val="FF00FF"/>
                </a:solidFill>
              </a:rPr>
              <a:t>Clean up </a:t>
            </a:r>
            <a:r>
              <a:rPr lang="en-US" altLang="en-US" sz="4000" dirty="0">
                <a:solidFill>
                  <a:srgbClr val="FF00FF"/>
                </a:solidFill>
              </a:rPr>
              <a:t>payment </a:t>
            </a:r>
            <a:r>
              <a:rPr lang="en-US" altLang="en-US" sz="4000" dirty="0" smtClean="0">
                <a:solidFill>
                  <a:srgbClr val="FF00FF"/>
                </a:solidFill>
              </a:rPr>
              <a:t>initialization</a:t>
            </a:r>
          </a:p>
          <a:p>
            <a:pPr algn="ctr">
              <a:defRPr/>
            </a:pPr>
            <a:endParaRPr lang="en-US" altLang="en-US" sz="4000" dirty="0">
              <a:solidFill>
                <a:srgbClr val="FF00FF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  <a:defRPr/>
            </a:pPr>
            <a:endParaRPr lang="en-US" altLang="en-US" sz="4000" dirty="0">
              <a:solidFill>
                <a:srgbClr val="FF00FF"/>
              </a:solidFill>
            </a:endParaRPr>
          </a:p>
          <a:p>
            <a:pPr>
              <a:defRPr/>
            </a:pPr>
            <a:endParaRPr lang="en-US" altLang="en-US" sz="4000" dirty="0" smtClean="0">
              <a:solidFill>
                <a:srgbClr val="FF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FF00FF"/>
                </a:solidFill>
              </a:rPr>
              <a:t>Solution: Separate construction code</a:t>
            </a:r>
            <a:endParaRPr lang="en-US" altLang="en-US" smtClean="0"/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  <a:p>
            <a:r>
              <a:rPr lang="en-US" altLang="en-US" smtClean="0"/>
              <a:t>Needs to separate construction of a complex object</a:t>
            </a:r>
          </a:p>
          <a:p>
            <a:r>
              <a:rPr lang="en-US" altLang="en-US" smtClean="0"/>
              <a:t>Same construction interface creates different representation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smtClean="0">
                <a:solidFill>
                  <a:srgbClr val="FF00FF"/>
                </a:solidFill>
              </a:rPr>
              <a:t>Solution: Builder</a:t>
            </a:r>
            <a:br>
              <a:rPr lang="en-US" altLang="en-US" sz="4000" smtClean="0">
                <a:solidFill>
                  <a:srgbClr val="FF00FF"/>
                </a:solidFill>
              </a:rPr>
            </a:br>
            <a:endParaRPr lang="en-US" altLang="en-US" sz="4000" smtClean="0">
              <a:solidFill>
                <a:srgbClr val="FF00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7200" y="1133475"/>
            <a:ext cx="2124075" cy="18192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Director</a:t>
            </a:r>
          </a:p>
          <a:p>
            <a:pPr algn="ctr">
              <a:defRPr/>
            </a:pPr>
            <a:endParaRPr lang="en-US" sz="2400" dirty="0"/>
          </a:p>
          <a:p>
            <a:pPr algn="ctr">
              <a:defRPr/>
            </a:pPr>
            <a:endParaRPr lang="en-US" sz="2400" dirty="0"/>
          </a:p>
          <a:p>
            <a:pPr>
              <a:defRPr/>
            </a:pPr>
            <a:r>
              <a:rPr lang="en-US" sz="2400" dirty="0"/>
              <a:t>construct()</a:t>
            </a:r>
          </a:p>
        </p:txBody>
      </p:sp>
      <p:sp>
        <p:nvSpPr>
          <p:cNvPr id="3" name="Rectangle 2"/>
          <p:cNvSpPr/>
          <p:nvPr/>
        </p:nvSpPr>
        <p:spPr>
          <a:xfrm>
            <a:off x="3848100" y="1133475"/>
            <a:ext cx="2295525" cy="18192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i="1" dirty="0"/>
              <a:t>Builder </a:t>
            </a:r>
          </a:p>
          <a:p>
            <a:pPr algn="ctr">
              <a:defRPr/>
            </a:pPr>
            <a:endParaRPr lang="en-US" sz="2400" dirty="0"/>
          </a:p>
          <a:p>
            <a:pPr algn="ctr">
              <a:defRPr/>
            </a:pPr>
            <a:endParaRPr lang="en-US" sz="2400" dirty="0"/>
          </a:p>
          <a:p>
            <a:pPr>
              <a:defRPr/>
            </a:pPr>
            <a:r>
              <a:rPr lang="en-US" sz="2400" dirty="0"/>
              <a:t>build()</a:t>
            </a:r>
          </a:p>
        </p:txBody>
      </p:sp>
      <p:sp>
        <p:nvSpPr>
          <p:cNvPr id="4" name="Rectangle 3"/>
          <p:cNvSpPr/>
          <p:nvPr/>
        </p:nvSpPr>
        <p:spPr>
          <a:xfrm>
            <a:off x="3848100" y="4032250"/>
            <a:ext cx="2371725" cy="19589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/>
              <a:t>ConcreteBuilder</a:t>
            </a:r>
            <a:endParaRPr lang="en-US" sz="2400" dirty="0"/>
          </a:p>
          <a:p>
            <a:pPr algn="ctr">
              <a:defRPr/>
            </a:pPr>
            <a:endParaRPr lang="en-US" sz="2400" dirty="0"/>
          </a:p>
          <a:p>
            <a:pPr algn="ctr">
              <a:defRPr/>
            </a:pPr>
            <a:endParaRPr lang="en-US" sz="2400" dirty="0"/>
          </a:p>
          <a:p>
            <a:pPr>
              <a:defRPr/>
            </a:pPr>
            <a:r>
              <a:rPr lang="en-US" sz="2400" dirty="0"/>
              <a:t>build()</a:t>
            </a:r>
          </a:p>
          <a:p>
            <a:pPr>
              <a:defRPr/>
            </a:pP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7648575" y="5356225"/>
            <a:ext cx="1343025" cy="4286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Product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457200" y="1685925"/>
            <a:ext cx="212407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57200" y="2128838"/>
            <a:ext cx="212407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848100" y="1685925"/>
            <a:ext cx="229552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848100" y="2128838"/>
            <a:ext cx="229552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848100" y="4556125"/>
            <a:ext cx="237172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endCxn id="4" idx="3"/>
          </p:cNvCxnSpPr>
          <p:nvPr/>
        </p:nvCxnSpPr>
        <p:spPr>
          <a:xfrm>
            <a:off x="3848100" y="5011738"/>
            <a:ext cx="237172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Isosceles Triangle 17"/>
          <p:cNvSpPr/>
          <p:nvPr/>
        </p:nvSpPr>
        <p:spPr>
          <a:xfrm>
            <a:off x="4586288" y="2976563"/>
            <a:ext cx="381000" cy="41910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20" name="Straight Connector 19"/>
          <p:cNvCxnSpPr>
            <a:stCxn id="18" idx="3"/>
          </p:cNvCxnSpPr>
          <p:nvPr/>
        </p:nvCxnSpPr>
        <p:spPr>
          <a:xfrm>
            <a:off x="4776788" y="3395663"/>
            <a:ext cx="14287" cy="6064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581275" y="1893245"/>
            <a:ext cx="1266825" cy="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endCxn id="5" idx="1"/>
          </p:cNvCxnSpPr>
          <p:nvPr/>
        </p:nvCxnSpPr>
        <p:spPr>
          <a:xfrm>
            <a:off x="6232787" y="5561796"/>
            <a:ext cx="1415788" cy="8742"/>
          </a:xfrm>
          <a:prstGeom prst="straightConnector1">
            <a:avLst/>
          </a:prstGeom>
          <a:ln w="635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4775" y="130175"/>
            <a:ext cx="2828925" cy="18478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/>
              <a:t>PaymentsController</a:t>
            </a:r>
            <a:endParaRPr lang="en-US" sz="2400" dirty="0"/>
          </a:p>
          <a:p>
            <a:pPr algn="ctr">
              <a:defRPr/>
            </a:pPr>
            <a:endParaRPr lang="en-US" sz="2400" dirty="0"/>
          </a:p>
          <a:p>
            <a:pPr algn="ctr">
              <a:defRPr/>
            </a:pPr>
            <a:endParaRPr lang="en-US" sz="2400" dirty="0"/>
          </a:p>
          <a:p>
            <a:pPr>
              <a:defRPr/>
            </a:pPr>
            <a:r>
              <a:rPr lang="en-US" sz="2400" dirty="0"/>
              <a:t>create()</a:t>
            </a:r>
          </a:p>
          <a:p>
            <a:pPr>
              <a:defRPr/>
            </a:pP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3933825" y="138113"/>
            <a:ext cx="3457575" cy="18478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i="1" dirty="0" err="1"/>
              <a:t>PaymentProcessorBuilder</a:t>
            </a:r>
            <a:endParaRPr lang="en-US" sz="2400" i="1" dirty="0"/>
          </a:p>
          <a:p>
            <a:pPr algn="ctr">
              <a:defRPr/>
            </a:pPr>
            <a:endParaRPr lang="en-US" sz="2400" dirty="0"/>
          </a:p>
          <a:p>
            <a:pPr algn="ctr">
              <a:defRPr/>
            </a:pPr>
            <a:endParaRPr lang="en-US" sz="2400" dirty="0"/>
          </a:p>
          <a:p>
            <a:pPr>
              <a:defRPr/>
            </a:pPr>
            <a:r>
              <a:rPr lang="en-US" sz="2400" dirty="0"/>
              <a:t>build(</a:t>
            </a:r>
            <a:r>
              <a:rPr lang="en-US" sz="2400" dirty="0" err="1"/>
              <a:t>params</a:t>
            </a:r>
            <a:r>
              <a:rPr lang="en-US" sz="2400" dirty="0"/>
              <a:t>)</a:t>
            </a:r>
          </a:p>
          <a:p>
            <a:pPr algn="ctr">
              <a:defRPr/>
            </a:pP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4086225" y="3032125"/>
            <a:ext cx="3152775" cy="18859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2400" dirty="0"/>
          </a:p>
          <a:p>
            <a:pPr>
              <a:defRPr/>
            </a:pPr>
            <a:endParaRPr lang="en-US" sz="2400" dirty="0"/>
          </a:p>
          <a:p>
            <a:pPr>
              <a:defRPr/>
            </a:pPr>
            <a:endParaRPr lang="en-US" sz="2400" dirty="0"/>
          </a:p>
          <a:p>
            <a:pPr>
              <a:defRPr/>
            </a:pPr>
            <a:endParaRPr lang="en-US" sz="2400" dirty="0"/>
          </a:p>
          <a:p>
            <a:pPr>
              <a:defRPr/>
            </a:pPr>
            <a:r>
              <a:rPr lang="en-US" sz="2400" dirty="0" err="1"/>
              <a:t>VisaPayAdapterBuilder</a:t>
            </a:r>
            <a:endParaRPr lang="en-US" sz="2400" dirty="0"/>
          </a:p>
          <a:p>
            <a:pPr>
              <a:defRPr/>
            </a:pPr>
            <a:endParaRPr lang="en-US" sz="2400" dirty="0"/>
          </a:p>
          <a:p>
            <a:pPr>
              <a:defRPr/>
            </a:pPr>
            <a:endParaRPr lang="en-US" sz="2400" dirty="0"/>
          </a:p>
          <a:p>
            <a:pPr>
              <a:defRPr/>
            </a:pPr>
            <a:r>
              <a:rPr lang="en-US" sz="2400" dirty="0"/>
              <a:t>build(</a:t>
            </a:r>
            <a:r>
              <a:rPr lang="en-US" sz="2400" dirty="0" err="1"/>
              <a:t>params</a:t>
            </a:r>
            <a:r>
              <a:rPr lang="en-US" sz="2400" dirty="0"/>
              <a:t>)</a:t>
            </a:r>
          </a:p>
          <a:p>
            <a:pPr>
              <a:defRPr/>
            </a:pPr>
            <a:endParaRPr lang="en-US" sz="2400" dirty="0"/>
          </a:p>
          <a:p>
            <a:pPr>
              <a:defRPr/>
            </a:pPr>
            <a:endParaRPr lang="en-US" sz="2400" dirty="0"/>
          </a:p>
          <a:p>
            <a:pPr algn="ctr">
              <a:defRPr/>
            </a:pPr>
            <a:endParaRPr lang="en-US" sz="2400" dirty="0"/>
          </a:p>
          <a:p>
            <a:pPr algn="ctr">
              <a:defRPr/>
            </a:pPr>
            <a:endParaRPr lang="en-US" sz="2400" dirty="0"/>
          </a:p>
          <a:p>
            <a:pPr algn="ctr">
              <a:defRPr/>
            </a:pPr>
            <a:endParaRPr lang="en-US" sz="2400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04775" y="695325"/>
            <a:ext cx="282892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933825" y="676275"/>
            <a:ext cx="345757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086225" y="3975100"/>
            <a:ext cx="315277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04775" y="1062038"/>
            <a:ext cx="282892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933825" y="1062038"/>
            <a:ext cx="345757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Isosceles Triangle 12"/>
          <p:cNvSpPr/>
          <p:nvPr/>
        </p:nvSpPr>
        <p:spPr>
          <a:xfrm>
            <a:off x="5355100" y="1985963"/>
            <a:ext cx="381000" cy="41910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28" name="Straight Connector 27"/>
          <p:cNvCxnSpPr/>
          <p:nvPr/>
        </p:nvCxnSpPr>
        <p:spPr>
          <a:xfrm>
            <a:off x="4086225" y="3513138"/>
            <a:ext cx="315277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4467225" y="6003925"/>
            <a:ext cx="2133600" cy="4286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/>
              <a:t>VisaPayAdapter</a:t>
            </a:r>
            <a:endParaRPr lang="en-US" sz="24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5553075" y="2392363"/>
            <a:ext cx="14288" cy="6286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100013" y="3032125"/>
            <a:ext cx="3729037" cy="18859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2400" dirty="0"/>
          </a:p>
          <a:p>
            <a:pPr>
              <a:defRPr/>
            </a:pPr>
            <a:endParaRPr lang="en-US" sz="2400" dirty="0"/>
          </a:p>
          <a:p>
            <a:pPr>
              <a:defRPr/>
            </a:pPr>
            <a:endParaRPr lang="en-US" sz="2400" dirty="0"/>
          </a:p>
          <a:p>
            <a:pPr>
              <a:defRPr/>
            </a:pPr>
            <a:endParaRPr lang="en-US" sz="2400" dirty="0"/>
          </a:p>
          <a:p>
            <a:pPr>
              <a:defRPr/>
            </a:pPr>
            <a:r>
              <a:rPr lang="en-US" sz="2400" dirty="0" err="1"/>
              <a:t>DiningDollarsAdapterBuilder</a:t>
            </a:r>
            <a:endParaRPr lang="en-US" sz="2400" dirty="0"/>
          </a:p>
          <a:p>
            <a:pPr>
              <a:defRPr/>
            </a:pPr>
            <a:endParaRPr lang="en-US" sz="2400" dirty="0"/>
          </a:p>
          <a:p>
            <a:pPr>
              <a:defRPr/>
            </a:pPr>
            <a:endParaRPr lang="en-US" sz="2400" dirty="0"/>
          </a:p>
          <a:p>
            <a:pPr>
              <a:defRPr/>
            </a:pPr>
            <a:r>
              <a:rPr lang="en-US" sz="2400" dirty="0"/>
              <a:t>build(</a:t>
            </a:r>
            <a:r>
              <a:rPr lang="en-US" sz="2400" dirty="0" err="1"/>
              <a:t>params</a:t>
            </a:r>
            <a:r>
              <a:rPr lang="en-US" sz="2400" dirty="0"/>
              <a:t>)</a:t>
            </a:r>
          </a:p>
          <a:p>
            <a:pPr>
              <a:defRPr/>
            </a:pPr>
            <a:endParaRPr lang="en-US" sz="2400" dirty="0"/>
          </a:p>
          <a:p>
            <a:pPr>
              <a:defRPr/>
            </a:pPr>
            <a:endParaRPr lang="en-US" sz="2400" dirty="0"/>
          </a:p>
          <a:p>
            <a:pPr algn="ctr">
              <a:defRPr/>
            </a:pPr>
            <a:endParaRPr lang="en-US" sz="2400" dirty="0"/>
          </a:p>
          <a:p>
            <a:pPr algn="ctr">
              <a:defRPr/>
            </a:pPr>
            <a:endParaRPr lang="en-US" sz="2400" dirty="0"/>
          </a:p>
          <a:p>
            <a:pPr algn="ctr">
              <a:defRPr/>
            </a:pPr>
            <a:endParaRPr lang="en-US" sz="2400" dirty="0"/>
          </a:p>
        </p:txBody>
      </p:sp>
      <p:cxnSp>
        <p:nvCxnSpPr>
          <p:cNvPr id="24" name="Straight Connector 23"/>
          <p:cNvCxnSpPr>
            <a:endCxn id="23" idx="3"/>
          </p:cNvCxnSpPr>
          <p:nvPr/>
        </p:nvCxnSpPr>
        <p:spPr>
          <a:xfrm>
            <a:off x="104775" y="3975100"/>
            <a:ext cx="372427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04775" y="3513138"/>
            <a:ext cx="372427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881188" y="2609850"/>
            <a:ext cx="0" cy="4016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1881188" y="2609850"/>
            <a:ext cx="365283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5561013" y="2609850"/>
            <a:ext cx="243046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3572" name="TextBox 40"/>
          <p:cNvSpPr txBox="1">
            <a:spLocks noChangeArrowheads="1"/>
          </p:cNvSpPr>
          <p:nvPr/>
        </p:nvSpPr>
        <p:spPr bwMode="auto">
          <a:xfrm>
            <a:off x="7940675" y="2111375"/>
            <a:ext cx="5397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/>
              <a:t>…</a:t>
            </a:r>
          </a:p>
        </p:txBody>
      </p:sp>
      <p:sp>
        <p:nvSpPr>
          <p:cNvPr id="42" name="Rectangle 41"/>
          <p:cNvSpPr/>
          <p:nvPr/>
        </p:nvSpPr>
        <p:spPr>
          <a:xfrm>
            <a:off x="800099" y="6035675"/>
            <a:ext cx="2938523" cy="4286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 smtClean="0"/>
              <a:t>DiningDollarsAdapter</a:t>
            </a:r>
            <a:endParaRPr lang="en-US" sz="2400" dirty="0"/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1776413" y="4918075"/>
            <a:ext cx="0" cy="1117600"/>
          </a:xfrm>
          <a:prstGeom prst="straightConnector1">
            <a:avLst/>
          </a:prstGeom>
          <a:ln w="635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5453063" y="4918075"/>
            <a:ext cx="0" cy="1085850"/>
          </a:xfrm>
          <a:prstGeom prst="straightConnector1">
            <a:avLst/>
          </a:prstGeom>
          <a:ln w="635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2919413" y="1233488"/>
            <a:ext cx="1014412" cy="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smtClean="0">
                <a:solidFill>
                  <a:srgbClr val="FF00FF"/>
                </a:solidFill>
              </a:rPr>
              <a:t>Goal: Implement Builder pattern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Step 1: Create Builder Classes</a:t>
            </a:r>
          </a:p>
          <a:p>
            <a:endParaRPr lang="en-US" altLang="en-US" smtClean="0"/>
          </a:p>
          <a:p>
            <a:r>
              <a:rPr lang="en-US" altLang="en-US" smtClean="0"/>
              <a:t>Step 2: Move constructor code out of controller inside build</a:t>
            </a:r>
          </a:p>
          <a:p>
            <a:endParaRPr lang="en-US" altLang="en-US" smtClean="0"/>
          </a:p>
          <a:p>
            <a:r>
              <a:rPr lang="en-US" altLang="en-US" smtClean="0"/>
              <a:t>Step 3: instantiate build class inside construct</a:t>
            </a:r>
          </a:p>
          <a:p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 smtClean="0">
                <a:solidFill>
                  <a:srgbClr val="FF00FF"/>
                </a:solidFill>
              </a:rPr>
              <a:t/>
            </a:r>
            <a:br>
              <a:rPr lang="en-US" altLang="en-US" sz="4000" dirty="0" smtClean="0">
                <a:solidFill>
                  <a:srgbClr val="FF00FF"/>
                </a:solidFill>
              </a:rPr>
            </a:br>
            <a:r>
              <a:rPr lang="en-US" altLang="en-US" sz="4000" dirty="0" smtClean="0">
                <a:solidFill>
                  <a:srgbClr val="FF00FF"/>
                </a:solidFill>
              </a:rPr>
              <a:t>Today’s Objectives: </a:t>
            </a:r>
            <a:br>
              <a:rPr lang="en-US" altLang="en-US" sz="4000" dirty="0" smtClean="0">
                <a:solidFill>
                  <a:srgbClr val="FF00FF"/>
                </a:solidFill>
              </a:rPr>
            </a:br>
            <a:r>
              <a:rPr lang="en-US" altLang="en-US" sz="4000" dirty="0" smtClean="0">
                <a:solidFill>
                  <a:srgbClr val="FF00FF"/>
                </a:solidFill>
              </a:rPr>
              <a:t>Two more </a:t>
            </a:r>
            <a:r>
              <a:rPr lang="en-US" altLang="en-US" sz="4000" dirty="0" smtClean="0">
                <a:solidFill>
                  <a:srgbClr val="FF00FF"/>
                </a:solidFill>
              </a:rPr>
              <a:t>patterns</a:t>
            </a:r>
            <a:endParaRPr lang="en-US" altLang="en-US" sz="4000" dirty="0" smtClean="0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eaLnBrk="1" hangingPunct="1">
              <a:buFont typeface="Arial" panose="020B0604020202020204" pitchFamily="34" charset="0"/>
              <a:buChar char="•"/>
            </a:pPr>
            <a:endParaRPr lang="en-US" altLang="en-US" sz="3200" dirty="0" smtClean="0">
              <a:solidFill>
                <a:srgbClr val="FFFFFF"/>
              </a:solidFill>
              <a:cs typeface="Arial" panose="020B0604020202020204" pitchFamily="34" charset="0"/>
            </a:endParaRP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3600" dirty="0" smtClean="0">
                <a:solidFill>
                  <a:srgbClr val="FFFFFF"/>
                </a:solidFill>
                <a:cs typeface="Arial" panose="020B0604020202020204" pitchFamily="34" charset="0"/>
              </a:rPr>
              <a:t>Builder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3200" dirty="0" smtClean="0">
                <a:solidFill>
                  <a:srgbClr val="FFFFFF"/>
                </a:solidFill>
                <a:cs typeface="Arial" panose="020B0604020202020204" pitchFamily="34" charset="0"/>
              </a:rPr>
              <a:t>Memento</a:t>
            </a:r>
            <a:endParaRPr lang="en-US" altLang="en-US" sz="3200" dirty="0" smtClean="0">
              <a:solidFill>
                <a:srgbClr val="FFFFFF"/>
              </a:solidFill>
              <a:cs typeface="Arial" panose="020B0604020202020204" pitchFamily="34" charset="0"/>
            </a:endParaRPr>
          </a:p>
          <a:p>
            <a:pPr lvl="2" eaLnBrk="1" hangingPunct="1"/>
            <a:endParaRPr lang="en-US" altLang="en-US" sz="3200" dirty="0" smtClean="0">
              <a:solidFill>
                <a:srgbClr val="FFFFFF"/>
              </a:solidFill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600200"/>
            <a:ext cx="5405377" cy="564266"/>
          </a:xfrm>
          <a:prstGeom prst="rect">
            <a:avLst/>
          </a:prstGeom>
          <a:solidFill>
            <a:srgbClr val="D60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smtClean="0">
                <a:solidFill>
                  <a:srgbClr val="FF00FF"/>
                </a:solidFill>
              </a:rPr>
              <a:t>Goal: Implement Builder pattern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Step 1: Create Builder Classes</a:t>
            </a:r>
          </a:p>
          <a:p>
            <a:endParaRPr lang="en-US" altLang="en-US" smtClean="0"/>
          </a:p>
          <a:p>
            <a:r>
              <a:rPr lang="en-US" altLang="en-US" smtClean="0"/>
              <a:t>Step 2: Move constructor code out of controller inside build</a:t>
            </a:r>
          </a:p>
          <a:p>
            <a:endParaRPr lang="en-US" altLang="en-US" smtClean="0"/>
          </a:p>
          <a:p>
            <a:r>
              <a:rPr lang="en-US" altLang="en-US" smtClean="0"/>
              <a:t>Step 3: instantiate build class inside construct</a:t>
            </a:r>
          </a:p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34953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450" y="1128713"/>
            <a:ext cx="9061450" cy="3433762"/>
          </a:xfrm>
        </p:spPr>
      </p:pic>
      <p:sp>
        <p:nvSpPr>
          <p:cNvPr id="3" name="Rectangle 2"/>
          <p:cNvSpPr/>
          <p:nvPr/>
        </p:nvSpPr>
        <p:spPr>
          <a:xfrm>
            <a:off x="637512" y="2271049"/>
            <a:ext cx="8468388" cy="1386551"/>
          </a:xfrm>
          <a:prstGeom prst="rect">
            <a:avLst/>
          </a:prstGeom>
          <a:blipFill dpi="0" rotWithShape="1">
            <a:blip r:embed="rId3">
              <a:alphaModFix amt="8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630346"/>
            <a:ext cx="7963382" cy="923081"/>
          </a:xfrm>
          <a:prstGeom prst="rect">
            <a:avLst/>
          </a:prstGeom>
          <a:solidFill>
            <a:srgbClr val="D60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smtClean="0">
                <a:solidFill>
                  <a:srgbClr val="FF00FF"/>
                </a:solidFill>
              </a:rPr>
              <a:t>Goal: Implement Builder pattern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Step 1: Create Builder Classes</a:t>
            </a:r>
          </a:p>
          <a:p>
            <a:endParaRPr lang="en-US" altLang="en-US" smtClean="0"/>
          </a:p>
          <a:p>
            <a:r>
              <a:rPr lang="en-US" altLang="en-US" smtClean="0"/>
              <a:t>Step 2: Move constructor code out of controller inside build</a:t>
            </a:r>
          </a:p>
          <a:p>
            <a:endParaRPr lang="en-US" altLang="en-US" smtClean="0"/>
          </a:p>
          <a:p>
            <a:r>
              <a:rPr lang="en-US" altLang="en-US" smtClean="0"/>
              <a:t>Step 3: instantiate build class inside construct</a:t>
            </a:r>
          </a:p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09130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460" y="54960"/>
            <a:ext cx="7498501" cy="680304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447800" y="1990725"/>
            <a:ext cx="7039471" cy="704850"/>
          </a:xfrm>
          <a:prstGeom prst="rect">
            <a:avLst/>
          </a:prstGeom>
          <a:blipFill dpi="0" rotWithShape="1">
            <a:blip r:embed="rId3">
              <a:alphaModFix amt="8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447800" y="4631340"/>
            <a:ext cx="7039471" cy="390525"/>
          </a:xfrm>
          <a:prstGeom prst="rect">
            <a:avLst/>
          </a:prstGeom>
          <a:blipFill dpi="0" rotWithShape="1">
            <a:blip r:embed="rId3">
              <a:alphaModFix amt="8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447800" y="3171825"/>
            <a:ext cx="7018161" cy="1038225"/>
          </a:xfrm>
          <a:prstGeom prst="rect">
            <a:avLst/>
          </a:prstGeom>
          <a:noFill/>
          <a:ln w="762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Multiply 12"/>
          <p:cNvSpPr/>
          <p:nvPr/>
        </p:nvSpPr>
        <p:spPr>
          <a:xfrm>
            <a:off x="3316204" y="2999712"/>
            <a:ext cx="1400506" cy="1428750"/>
          </a:xfrm>
          <a:prstGeom prst="mathMultiply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125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450" y="1128713"/>
            <a:ext cx="9061450" cy="3433762"/>
          </a:xfrm>
        </p:spPr>
      </p:pic>
      <p:sp>
        <p:nvSpPr>
          <p:cNvPr id="3" name="Rectangle 2"/>
          <p:cNvSpPr/>
          <p:nvPr/>
        </p:nvSpPr>
        <p:spPr>
          <a:xfrm>
            <a:off x="637512" y="2271049"/>
            <a:ext cx="8468388" cy="1386551"/>
          </a:xfrm>
          <a:prstGeom prst="rect">
            <a:avLst/>
          </a:prstGeom>
          <a:blipFill dpi="0" rotWithShape="1">
            <a:blip r:embed="rId3">
              <a:alphaModFix amt="8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35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450" y="1128713"/>
            <a:ext cx="9061450" cy="3433762"/>
          </a:xfrm>
        </p:spPr>
      </p:pic>
    </p:spTree>
    <p:extLst>
      <p:ext uri="{BB962C8B-B14F-4D97-AF65-F5344CB8AC3E}">
        <p14:creationId xmlns:p14="http://schemas.microsoft.com/office/powerpoint/2010/main" val="107668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077185"/>
            <a:ext cx="7581418" cy="529539"/>
          </a:xfrm>
          <a:prstGeom prst="rect">
            <a:avLst/>
          </a:prstGeom>
          <a:solidFill>
            <a:srgbClr val="D60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smtClean="0">
                <a:solidFill>
                  <a:srgbClr val="FF00FF"/>
                </a:solidFill>
              </a:rPr>
              <a:t>Goal: Implement Builder pattern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Step 1: Create Builder Classes</a:t>
            </a:r>
          </a:p>
          <a:p>
            <a:endParaRPr lang="en-US" altLang="en-US" smtClean="0"/>
          </a:p>
          <a:p>
            <a:r>
              <a:rPr lang="en-US" altLang="en-US" smtClean="0"/>
              <a:t>Step 2: Move constructor code out of controller inside build</a:t>
            </a:r>
          </a:p>
          <a:p>
            <a:endParaRPr lang="en-US" altLang="en-US" smtClean="0"/>
          </a:p>
          <a:p>
            <a:r>
              <a:rPr lang="en-US" altLang="en-US" smtClean="0"/>
              <a:t>Step 3: instantiate build class inside construct</a:t>
            </a:r>
          </a:p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08605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195" y="-2"/>
            <a:ext cx="6942954" cy="6797552"/>
          </a:xfrm>
        </p:spPr>
      </p:pic>
      <p:sp>
        <p:nvSpPr>
          <p:cNvPr id="5" name="Rectangle 4"/>
          <p:cNvSpPr/>
          <p:nvPr/>
        </p:nvSpPr>
        <p:spPr>
          <a:xfrm>
            <a:off x="1823014" y="2177728"/>
            <a:ext cx="5873186" cy="394021"/>
          </a:xfrm>
          <a:prstGeom prst="rect">
            <a:avLst/>
          </a:prstGeom>
          <a:blipFill dpi="0" rotWithShape="1">
            <a:blip r:embed="rId3">
              <a:alphaModFix amt="8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823014" y="4000500"/>
            <a:ext cx="5654112" cy="354273"/>
          </a:xfrm>
          <a:prstGeom prst="rect">
            <a:avLst/>
          </a:prstGeom>
          <a:blipFill dpi="0" rotWithShape="1">
            <a:blip r:embed="rId3">
              <a:alphaModFix amt="8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710033" y="3093610"/>
            <a:ext cx="5205117" cy="392540"/>
          </a:xfrm>
          <a:prstGeom prst="rect">
            <a:avLst/>
          </a:prstGeom>
          <a:noFill/>
          <a:ln w="508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489897" y="4561676"/>
            <a:ext cx="5816835" cy="392540"/>
          </a:xfrm>
          <a:prstGeom prst="rect">
            <a:avLst/>
          </a:prstGeom>
          <a:noFill/>
          <a:ln w="508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505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smtClean="0">
                <a:solidFill>
                  <a:srgbClr val="FF00FF"/>
                </a:solidFill>
              </a:rPr>
              <a:t>Control Flow</a:t>
            </a:r>
            <a:br>
              <a:rPr lang="en-US" altLang="en-US" sz="4000" smtClean="0">
                <a:solidFill>
                  <a:srgbClr val="FF00FF"/>
                </a:solidFill>
              </a:rPr>
            </a:br>
            <a:endParaRPr lang="en-US" altLang="en-US" sz="4000" smtClean="0">
              <a:solidFill>
                <a:srgbClr val="FF00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19463" y="2163763"/>
            <a:ext cx="3852862" cy="5524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/>
              <a:t>vpab:VisaPayAdapterBuilder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457199" y="990600"/>
            <a:ext cx="2862263" cy="5524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smtClean="0"/>
              <a:t>: </a:t>
            </a:r>
            <a:r>
              <a:rPr lang="en-US" sz="2400" dirty="0" err="1" smtClean="0"/>
              <a:t>PaymentsController</a:t>
            </a:r>
            <a:endParaRPr lang="en-US" sz="24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1870075" y="1531938"/>
            <a:ext cx="0" cy="53260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776788" y="2698750"/>
            <a:ext cx="26987" cy="41592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642938" y="2230438"/>
            <a:ext cx="954087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1597025" y="2043113"/>
            <a:ext cx="495300" cy="467201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609" name="TextBox 29"/>
          <p:cNvSpPr txBox="1">
            <a:spLocks noChangeArrowheads="1"/>
          </p:cNvSpPr>
          <p:nvPr/>
        </p:nvSpPr>
        <p:spPr bwMode="auto">
          <a:xfrm>
            <a:off x="242888" y="1760538"/>
            <a:ext cx="9683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create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2092325" y="2335213"/>
            <a:ext cx="1265238" cy="1587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2092325" y="2625725"/>
            <a:ext cx="1217613" cy="0"/>
          </a:xfrm>
          <a:prstGeom prst="straightConnector1">
            <a:avLst/>
          </a:prstGeom>
          <a:ln w="762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12" name="TextBox 29"/>
          <p:cNvSpPr txBox="1">
            <a:spLocks noChangeArrowheads="1"/>
          </p:cNvSpPr>
          <p:nvPr/>
        </p:nvSpPr>
        <p:spPr bwMode="auto">
          <a:xfrm>
            <a:off x="2405063" y="1865313"/>
            <a:ext cx="7175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new</a:t>
            </a:r>
          </a:p>
        </p:txBody>
      </p:sp>
      <p:sp>
        <p:nvSpPr>
          <p:cNvPr id="34" name="Rectangle 33"/>
          <p:cNvSpPr/>
          <p:nvPr/>
        </p:nvSpPr>
        <p:spPr>
          <a:xfrm>
            <a:off x="4560888" y="3600450"/>
            <a:ext cx="495300" cy="14287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2092325" y="3736975"/>
            <a:ext cx="2497138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15" name="TextBox 29"/>
          <p:cNvSpPr txBox="1">
            <a:spLocks noChangeArrowheads="1"/>
          </p:cNvSpPr>
          <p:nvPr/>
        </p:nvSpPr>
        <p:spPr bwMode="auto">
          <a:xfrm>
            <a:off x="2951163" y="3297238"/>
            <a:ext cx="8112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build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smtClean="0">
                <a:solidFill>
                  <a:srgbClr val="FF00FF"/>
                </a:solidFill>
              </a:rPr>
              <a:t>Control Flow</a:t>
            </a:r>
            <a:br>
              <a:rPr lang="en-US" altLang="en-US" sz="4000" smtClean="0">
                <a:solidFill>
                  <a:srgbClr val="FF00FF"/>
                </a:solidFill>
              </a:rPr>
            </a:br>
            <a:endParaRPr lang="en-US" altLang="en-US" sz="4000" smtClean="0">
              <a:solidFill>
                <a:srgbClr val="FF00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19463" y="2163763"/>
            <a:ext cx="3700462" cy="5524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 smtClean="0"/>
              <a:t>vpab:VisaPayAdapterBuilder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457199" y="990600"/>
            <a:ext cx="2862263" cy="5524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smtClean="0"/>
              <a:t>: </a:t>
            </a:r>
            <a:r>
              <a:rPr lang="en-US" sz="2400" dirty="0" err="1" smtClean="0"/>
              <a:t>PaymentsController</a:t>
            </a:r>
            <a:endParaRPr lang="en-US" sz="24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1870075" y="1531938"/>
            <a:ext cx="0" cy="53260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776788" y="2698750"/>
            <a:ext cx="26987" cy="41592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642938" y="2230438"/>
            <a:ext cx="954087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1597025" y="2043113"/>
            <a:ext cx="495300" cy="467201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657" name="TextBox 29"/>
          <p:cNvSpPr txBox="1">
            <a:spLocks noChangeArrowheads="1"/>
          </p:cNvSpPr>
          <p:nvPr/>
        </p:nvSpPr>
        <p:spPr bwMode="auto">
          <a:xfrm>
            <a:off x="242888" y="1760538"/>
            <a:ext cx="9683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create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 flipH="1" flipV="1">
            <a:off x="566738" y="6540500"/>
            <a:ext cx="1030287" cy="0"/>
          </a:xfrm>
          <a:prstGeom prst="straightConnector1">
            <a:avLst/>
          </a:prstGeom>
          <a:ln w="762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6491288" y="3795713"/>
            <a:ext cx="2652712" cy="4714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 smtClean="0"/>
              <a:t>vpa:VisaPayAdapter</a:t>
            </a:r>
            <a:endParaRPr lang="en-US" sz="2400" dirty="0"/>
          </a:p>
        </p:txBody>
      </p:sp>
      <p:cxnSp>
        <p:nvCxnSpPr>
          <p:cNvPr id="21" name="Straight Connector 20"/>
          <p:cNvCxnSpPr>
            <a:stCxn id="20" idx="2"/>
          </p:cNvCxnSpPr>
          <p:nvPr/>
        </p:nvCxnSpPr>
        <p:spPr>
          <a:xfrm flipH="1">
            <a:off x="7797800" y="4267199"/>
            <a:ext cx="19844" cy="28670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2092325" y="2335213"/>
            <a:ext cx="1265238" cy="1587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2092325" y="2625725"/>
            <a:ext cx="1217613" cy="0"/>
          </a:xfrm>
          <a:prstGeom prst="straightConnector1">
            <a:avLst/>
          </a:prstGeom>
          <a:ln w="762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63" name="TextBox 29"/>
          <p:cNvSpPr txBox="1">
            <a:spLocks noChangeArrowheads="1"/>
          </p:cNvSpPr>
          <p:nvPr/>
        </p:nvSpPr>
        <p:spPr bwMode="auto">
          <a:xfrm>
            <a:off x="2405063" y="1865313"/>
            <a:ext cx="7175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new</a:t>
            </a:r>
          </a:p>
        </p:txBody>
      </p:sp>
      <p:sp>
        <p:nvSpPr>
          <p:cNvPr id="34" name="Rectangle 33"/>
          <p:cNvSpPr/>
          <p:nvPr/>
        </p:nvSpPr>
        <p:spPr>
          <a:xfrm>
            <a:off x="4560888" y="3600450"/>
            <a:ext cx="495300" cy="14287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2092325" y="3736975"/>
            <a:ext cx="2497138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5056188" y="3967163"/>
            <a:ext cx="1435100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>
            <a:off x="5053013" y="4216400"/>
            <a:ext cx="1438275" cy="0"/>
          </a:xfrm>
          <a:prstGeom prst="straightConnector1">
            <a:avLst/>
          </a:prstGeom>
          <a:ln w="762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>
            <a:off x="2063750" y="4879975"/>
            <a:ext cx="2497138" cy="0"/>
          </a:xfrm>
          <a:prstGeom prst="straightConnector1">
            <a:avLst/>
          </a:prstGeom>
          <a:ln w="762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2063750" y="5518150"/>
            <a:ext cx="5537200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>
            <a:off x="2092325" y="6111875"/>
            <a:ext cx="5508625" cy="0"/>
          </a:xfrm>
          <a:prstGeom prst="straightConnector1">
            <a:avLst/>
          </a:prstGeom>
          <a:ln w="762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7550150" y="5297488"/>
            <a:ext cx="495300" cy="10699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672" name="TextBox 29"/>
          <p:cNvSpPr txBox="1">
            <a:spLocks noChangeArrowheads="1"/>
          </p:cNvSpPr>
          <p:nvPr/>
        </p:nvSpPr>
        <p:spPr bwMode="auto">
          <a:xfrm>
            <a:off x="2951163" y="3297238"/>
            <a:ext cx="8112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build</a:t>
            </a:r>
          </a:p>
        </p:txBody>
      </p:sp>
      <p:sp>
        <p:nvSpPr>
          <p:cNvPr id="27673" name="TextBox 29"/>
          <p:cNvSpPr txBox="1">
            <a:spLocks noChangeArrowheads="1"/>
          </p:cNvSpPr>
          <p:nvPr/>
        </p:nvSpPr>
        <p:spPr bwMode="auto">
          <a:xfrm>
            <a:off x="2355850" y="4999038"/>
            <a:ext cx="23923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process_payment</a:t>
            </a:r>
          </a:p>
        </p:txBody>
      </p:sp>
      <p:sp>
        <p:nvSpPr>
          <p:cNvPr id="27674" name="TextBox 29"/>
          <p:cNvSpPr txBox="1">
            <a:spLocks noChangeArrowheads="1"/>
          </p:cNvSpPr>
          <p:nvPr/>
        </p:nvSpPr>
        <p:spPr bwMode="auto">
          <a:xfrm>
            <a:off x="5443538" y="3436938"/>
            <a:ext cx="7191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new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smtClean="0">
                <a:solidFill>
                  <a:srgbClr val="FF00FF"/>
                </a:solidFill>
              </a:rPr>
              <a:t>Running Example: Tiger Dining</a:t>
            </a:r>
            <a:endParaRPr lang="en-US" altLang="en-US" sz="4000" smtClean="0"/>
          </a:p>
        </p:txBody>
      </p:sp>
      <p:pic>
        <p:nvPicPr>
          <p:cNvPr id="614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525" y="1636713"/>
            <a:ext cx="5553075" cy="431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288" y="3970338"/>
            <a:ext cx="1733550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2725738"/>
            <a:ext cx="4129088" cy="400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endParaRPr lang="en-US" altLang="en-US" sz="4000" dirty="0">
              <a:solidFill>
                <a:srgbClr val="FF00FF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en-US" altLang="en-US" sz="4000" dirty="0" smtClean="0">
                <a:solidFill>
                  <a:srgbClr val="FF00FF"/>
                </a:solidFill>
              </a:rPr>
              <a:t>Design </a:t>
            </a:r>
            <a:r>
              <a:rPr lang="en-US" altLang="en-US" sz="4000" dirty="0">
                <a:solidFill>
                  <a:srgbClr val="FF00FF"/>
                </a:solidFill>
              </a:rPr>
              <a:t>problem: </a:t>
            </a:r>
            <a:endParaRPr lang="en-US" altLang="en-US" sz="4000" dirty="0" smtClean="0">
              <a:solidFill>
                <a:srgbClr val="FF00FF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en-US" altLang="en-US" sz="4000" dirty="0" smtClean="0">
                <a:solidFill>
                  <a:srgbClr val="FF00FF"/>
                </a:solidFill>
              </a:rPr>
              <a:t>Delete from cart and Undo</a:t>
            </a:r>
            <a:endParaRPr lang="en-US" altLang="en-US" sz="4000" dirty="0">
              <a:solidFill>
                <a:srgbClr val="FF00FF"/>
              </a:solidFill>
            </a:endParaRPr>
          </a:p>
          <a:p>
            <a:pPr algn="ctr">
              <a:defRPr/>
            </a:pPr>
            <a:endParaRPr lang="en-US" altLang="en-US" sz="4000" dirty="0">
              <a:solidFill>
                <a:srgbClr val="FF00FF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  <a:defRPr/>
            </a:pPr>
            <a:endParaRPr lang="en-US" altLang="en-US" sz="4000" dirty="0">
              <a:solidFill>
                <a:srgbClr val="FF00FF"/>
              </a:solidFill>
            </a:endParaRPr>
          </a:p>
          <a:p>
            <a:pPr>
              <a:defRPr/>
            </a:pPr>
            <a:endParaRPr lang="en-US" altLang="en-US" sz="4000" dirty="0">
              <a:solidFill>
                <a:srgbClr val="FF00FF"/>
              </a:solidFill>
            </a:endParaRPr>
          </a:p>
          <a:p>
            <a:pPr>
              <a:defRPr/>
            </a:pPr>
            <a:endParaRPr lang="en-US" altLang="en-US" sz="4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9075" y="1308100"/>
            <a:ext cx="8820150" cy="44148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FF00FF"/>
                </a:solidFill>
              </a:rPr>
              <a:t>Cannot retrieve back</a:t>
            </a:r>
            <a:endParaRPr lang="en-US" altLang="en-US" smtClean="0"/>
          </a:p>
        </p:txBody>
      </p:sp>
      <p:pic>
        <p:nvPicPr>
          <p:cNvPr id="32771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038" y="1323975"/>
            <a:ext cx="9050337" cy="38925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81288" y="1889125"/>
            <a:ext cx="3552825" cy="31908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/>
              <a:t>OrdersController</a:t>
            </a:r>
            <a:endParaRPr lang="en-US" sz="2400" dirty="0"/>
          </a:p>
          <a:p>
            <a:pPr algn="ctr">
              <a:defRPr/>
            </a:pPr>
            <a:endParaRPr lang="en-US" sz="2400" dirty="0"/>
          </a:p>
          <a:p>
            <a:pPr algn="ctr">
              <a:defRPr/>
            </a:pPr>
            <a:endParaRPr lang="en-US" sz="2400" dirty="0"/>
          </a:p>
          <a:p>
            <a:pPr>
              <a:defRPr/>
            </a:pPr>
            <a:r>
              <a:rPr lang="en-US" sz="2400" dirty="0"/>
              <a:t>new</a:t>
            </a:r>
          </a:p>
          <a:p>
            <a:pPr>
              <a:defRPr/>
            </a:pPr>
            <a:r>
              <a:rPr lang="en-US" sz="2400" dirty="0" smtClean="0"/>
              <a:t>create </a:t>
            </a:r>
            <a:endParaRPr lang="en-US" sz="2400" dirty="0"/>
          </a:p>
          <a:p>
            <a:pPr>
              <a:defRPr/>
            </a:pPr>
            <a:r>
              <a:rPr lang="is-IS" sz="2400" dirty="0" smtClean="0"/>
              <a:t>…</a:t>
            </a:r>
            <a:endParaRPr lang="en-US" sz="2400" dirty="0"/>
          </a:p>
          <a:p>
            <a:pPr>
              <a:defRPr/>
            </a:pPr>
            <a:r>
              <a:rPr lang="en-US" sz="2400" dirty="0" smtClean="0"/>
              <a:t>destroy</a:t>
            </a:r>
          </a:p>
          <a:p>
            <a:pPr>
              <a:defRPr/>
            </a:pPr>
            <a:endParaRPr lang="en-US" sz="24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2681288" y="2525713"/>
            <a:ext cx="355282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681288" y="3079750"/>
            <a:ext cx="355282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smtClean="0">
                <a:solidFill>
                  <a:srgbClr val="FF00FF"/>
                </a:solidFill>
              </a:rPr>
              <a:t>Solution: Memento</a:t>
            </a:r>
          </a:p>
        </p:txBody>
      </p:sp>
      <p:sp>
        <p:nvSpPr>
          <p:cNvPr id="34819" name="Content Placeholder 11"/>
          <p:cNvSpPr>
            <a:spLocks noGrp="1"/>
          </p:cNvSpPr>
          <p:nvPr>
            <p:ph idx="1"/>
          </p:nvPr>
        </p:nvSpPr>
        <p:spPr>
          <a:xfrm>
            <a:off x="457200" y="1173163"/>
            <a:ext cx="8437563" cy="5211762"/>
          </a:xfrm>
        </p:spPr>
        <p:txBody>
          <a:bodyPr/>
          <a:lstStyle/>
          <a:p>
            <a:r>
              <a:rPr lang="en-US" altLang="en-US" smtClean="0"/>
              <a:t>Needs to store the state of the order</a:t>
            </a:r>
          </a:p>
          <a:p>
            <a:endParaRPr lang="en-US" altLang="en-US" smtClean="0"/>
          </a:p>
        </p:txBody>
      </p:sp>
      <p:sp>
        <p:nvSpPr>
          <p:cNvPr id="2" name="Rectangle 1"/>
          <p:cNvSpPr/>
          <p:nvPr/>
        </p:nvSpPr>
        <p:spPr>
          <a:xfrm>
            <a:off x="153988" y="2420938"/>
            <a:ext cx="3387865" cy="2108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/>
              <a:t>Originator</a:t>
            </a:r>
          </a:p>
          <a:p>
            <a:pPr algn="ctr">
              <a:defRPr/>
            </a:pPr>
            <a:endParaRPr lang="en-US" sz="2000" dirty="0"/>
          </a:p>
          <a:p>
            <a:pPr algn="ctr">
              <a:defRPr/>
            </a:pPr>
            <a:r>
              <a:rPr lang="en-US" sz="2000" dirty="0"/>
              <a:t>state …</a:t>
            </a:r>
          </a:p>
          <a:p>
            <a:pPr algn="ctr">
              <a:defRPr/>
            </a:pPr>
            <a:endParaRPr lang="en-US" sz="2000" dirty="0"/>
          </a:p>
          <a:p>
            <a:pPr>
              <a:defRPr/>
            </a:pPr>
            <a:r>
              <a:rPr lang="en-US" sz="2000" dirty="0" err="1"/>
              <a:t>create_memento</a:t>
            </a:r>
            <a:r>
              <a:rPr lang="en-US" sz="2000" dirty="0"/>
              <a:t>(): Memento</a:t>
            </a:r>
          </a:p>
          <a:p>
            <a:pPr>
              <a:defRPr/>
            </a:pPr>
            <a:r>
              <a:rPr lang="en-US" sz="2000" dirty="0" err="1"/>
              <a:t>set_memento</a:t>
            </a:r>
            <a:r>
              <a:rPr lang="en-US" sz="2000" dirty="0"/>
              <a:t>(memento)</a:t>
            </a:r>
          </a:p>
          <a:p>
            <a:pPr algn="ctr">
              <a:defRPr/>
            </a:pPr>
            <a:endParaRPr lang="en-US" sz="2000" dirty="0"/>
          </a:p>
        </p:txBody>
      </p:sp>
      <p:sp>
        <p:nvSpPr>
          <p:cNvPr id="3" name="Rectangle 2"/>
          <p:cNvSpPr/>
          <p:nvPr/>
        </p:nvSpPr>
        <p:spPr>
          <a:xfrm>
            <a:off x="4572000" y="2486025"/>
            <a:ext cx="2647950" cy="19399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/>
              <a:t>Memento</a:t>
            </a:r>
          </a:p>
          <a:p>
            <a:pPr algn="ctr">
              <a:defRPr/>
            </a:pPr>
            <a:endParaRPr lang="en-US" sz="2000" dirty="0"/>
          </a:p>
          <a:p>
            <a:pPr algn="ctr">
              <a:defRPr/>
            </a:pPr>
            <a:r>
              <a:rPr lang="en-US" sz="2000" dirty="0"/>
              <a:t>state …</a:t>
            </a:r>
          </a:p>
          <a:p>
            <a:pPr algn="ctr">
              <a:defRPr/>
            </a:pPr>
            <a:endParaRPr lang="en-US" sz="2000" dirty="0"/>
          </a:p>
          <a:p>
            <a:pPr>
              <a:defRPr/>
            </a:pPr>
            <a:r>
              <a:rPr lang="en-US" sz="2000" dirty="0"/>
              <a:t>getters and setters …</a:t>
            </a:r>
          </a:p>
          <a:p>
            <a:pPr>
              <a:defRPr/>
            </a:pP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7216775" y="5278438"/>
            <a:ext cx="1562100" cy="5143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Caretaker</a:t>
            </a:r>
          </a:p>
        </p:txBody>
      </p:sp>
      <p:cxnSp>
        <p:nvCxnSpPr>
          <p:cNvPr id="6" name="Straight Connector 5"/>
          <p:cNvCxnSpPr>
            <a:stCxn id="2" idx="1"/>
          </p:cNvCxnSpPr>
          <p:nvPr/>
        </p:nvCxnSpPr>
        <p:spPr>
          <a:xfrm flipV="1">
            <a:off x="153988" y="3465513"/>
            <a:ext cx="3387865" cy="9525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36525" y="2932113"/>
            <a:ext cx="3405328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572000" y="3021013"/>
            <a:ext cx="264795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572000" y="3465513"/>
            <a:ext cx="264795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541853" y="3648075"/>
            <a:ext cx="1030147" cy="0"/>
          </a:xfrm>
          <a:prstGeom prst="straightConnector1">
            <a:avLst/>
          </a:prstGeom>
          <a:ln w="762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/>
          <p:cNvCxnSpPr/>
          <p:nvPr/>
        </p:nvCxnSpPr>
        <p:spPr>
          <a:xfrm rot="10800000">
            <a:off x="7219950" y="4156075"/>
            <a:ext cx="1558925" cy="1122363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6850" y="3592513"/>
            <a:ext cx="2857500" cy="2209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/>
              <a:t>Order</a:t>
            </a:r>
          </a:p>
          <a:p>
            <a:pPr algn="ctr">
              <a:defRPr/>
            </a:pPr>
            <a:endParaRPr lang="en-US" sz="2000" dirty="0"/>
          </a:p>
          <a:p>
            <a:pPr algn="ctr">
              <a:defRPr/>
            </a:pPr>
            <a:r>
              <a:rPr lang="en-US" sz="2000" dirty="0" smtClean="0"/>
              <a:t>…</a:t>
            </a:r>
            <a:endParaRPr lang="en-US" sz="2000" dirty="0"/>
          </a:p>
          <a:p>
            <a:pPr algn="ctr">
              <a:defRPr/>
            </a:pPr>
            <a:endParaRPr lang="en-US" sz="2000" dirty="0"/>
          </a:p>
          <a:p>
            <a:pPr>
              <a:defRPr/>
            </a:pPr>
            <a:r>
              <a:rPr lang="en-US" sz="2000" dirty="0" err="1"/>
              <a:t>create_memento</a:t>
            </a:r>
            <a:endParaRPr lang="en-US" sz="2000" dirty="0"/>
          </a:p>
          <a:p>
            <a:pPr>
              <a:defRPr/>
            </a:pPr>
            <a:r>
              <a:rPr lang="en-US" sz="2000" dirty="0" err="1"/>
              <a:t>set_memento</a:t>
            </a:r>
            <a:r>
              <a:rPr lang="en-US" sz="2000" dirty="0"/>
              <a:t>(version)</a:t>
            </a:r>
          </a:p>
          <a:p>
            <a:pPr algn="ctr">
              <a:defRPr/>
            </a:pPr>
            <a:endParaRPr lang="en-US" sz="2000" dirty="0"/>
          </a:p>
        </p:txBody>
      </p:sp>
      <p:sp>
        <p:nvSpPr>
          <p:cNvPr id="3" name="Rectangle 2"/>
          <p:cNvSpPr/>
          <p:nvPr/>
        </p:nvSpPr>
        <p:spPr>
          <a:xfrm>
            <a:off x="3881438" y="3592513"/>
            <a:ext cx="2486025" cy="2209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 err="1"/>
              <a:t>OrderMemento</a:t>
            </a:r>
            <a:endParaRPr lang="en-US" sz="2000" dirty="0"/>
          </a:p>
          <a:p>
            <a:pPr algn="ctr">
              <a:defRPr/>
            </a:pPr>
            <a:endParaRPr lang="en-US" sz="2000" dirty="0"/>
          </a:p>
          <a:p>
            <a:pPr algn="ctr">
              <a:defRPr/>
            </a:pPr>
            <a:r>
              <a:rPr lang="en-US" sz="2000" dirty="0" smtClean="0"/>
              <a:t>order …</a:t>
            </a:r>
            <a:endParaRPr lang="en-US" sz="2000" dirty="0"/>
          </a:p>
          <a:p>
            <a:pPr algn="ctr">
              <a:defRPr/>
            </a:pPr>
            <a:endParaRPr lang="en-US" sz="2000" dirty="0"/>
          </a:p>
          <a:p>
            <a:pPr>
              <a:defRPr/>
            </a:pPr>
            <a:r>
              <a:rPr lang="en-US" sz="2000" dirty="0"/>
              <a:t>initialize</a:t>
            </a:r>
          </a:p>
          <a:p>
            <a:pPr>
              <a:defRPr/>
            </a:pPr>
            <a:endParaRPr lang="en-US" sz="2000" dirty="0"/>
          </a:p>
          <a:p>
            <a:pPr algn="ctr">
              <a:defRPr/>
            </a:pP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6145213" y="6096000"/>
            <a:ext cx="2820987" cy="5635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 err="1"/>
              <a:t>OrderMementoCaretaker</a:t>
            </a:r>
            <a:endParaRPr lang="en-US" sz="20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193675" y="4090988"/>
            <a:ext cx="28575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93675" y="4568825"/>
            <a:ext cx="28575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862388" y="4068763"/>
            <a:ext cx="250507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032125" y="4717809"/>
            <a:ext cx="830263" cy="0"/>
          </a:xfrm>
          <a:prstGeom prst="straightConnector1">
            <a:avLst/>
          </a:prstGeom>
          <a:ln w="762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881438" y="4575175"/>
            <a:ext cx="248602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127000" y="80963"/>
            <a:ext cx="3319463" cy="2082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/>
              <a:t>Originator</a:t>
            </a:r>
          </a:p>
          <a:p>
            <a:pPr algn="ctr">
              <a:defRPr/>
            </a:pPr>
            <a:endParaRPr lang="en-US" sz="2000" dirty="0"/>
          </a:p>
          <a:p>
            <a:pPr algn="ctr">
              <a:defRPr/>
            </a:pPr>
            <a:r>
              <a:rPr lang="en-US" sz="2000" dirty="0"/>
              <a:t>state …</a:t>
            </a:r>
          </a:p>
          <a:p>
            <a:pPr algn="ctr">
              <a:defRPr/>
            </a:pPr>
            <a:endParaRPr lang="en-US" sz="2000" dirty="0"/>
          </a:p>
          <a:p>
            <a:pPr>
              <a:defRPr/>
            </a:pPr>
            <a:r>
              <a:rPr lang="en-US" sz="2000" dirty="0" err="1"/>
              <a:t>create_memento</a:t>
            </a:r>
            <a:r>
              <a:rPr lang="en-US" sz="2000" dirty="0"/>
              <a:t>(): Memento</a:t>
            </a:r>
          </a:p>
          <a:p>
            <a:pPr>
              <a:defRPr/>
            </a:pPr>
            <a:r>
              <a:rPr lang="en-US" sz="2000" dirty="0" err="1"/>
              <a:t>set_memento</a:t>
            </a:r>
            <a:r>
              <a:rPr lang="en-US" sz="2000" dirty="0"/>
              <a:t>(memento)</a:t>
            </a:r>
          </a:p>
          <a:p>
            <a:pPr algn="ctr">
              <a:defRPr/>
            </a:pPr>
            <a:endParaRPr lang="en-US" sz="2000" dirty="0"/>
          </a:p>
        </p:txBody>
      </p:sp>
      <p:sp>
        <p:nvSpPr>
          <p:cNvPr id="15" name="Rectangle 14"/>
          <p:cNvSpPr/>
          <p:nvPr/>
        </p:nvSpPr>
        <p:spPr>
          <a:xfrm>
            <a:off x="4275138" y="80963"/>
            <a:ext cx="3133725" cy="210978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/>
              <a:t>Memento</a:t>
            </a:r>
          </a:p>
          <a:p>
            <a:pPr algn="ctr">
              <a:defRPr/>
            </a:pPr>
            <a:endParaRPr lang="en-US" sz="2000" dirty="0"/>
          </a:p>
          <a:p>
            <a:pPr algn="ctr">
              <a:defRPr/>
            </a:pPr>
            <a:r>
              <a:rPr lang="en-US" sz="2000" dirty="0"/>
              <a:t>state …</a:t>
            </a:r>
          </a:p>
          <a:p>
            <a:pPr algn="ctr">
              <a:defRPr/>
            </a:pPr>
            <a:endParaRPr lang="en-US" sz="2000" dirty="0"/>
          </a:p>
          <a:p>
            <a:pPr>
              <a:defRPr/>
            </a:pPr>
            <a:r>
              <a:rPr lang="en-US" sz="2000" dirty="0"/>
              <a:t>getters and setters …</a:t>
            </a:r>
          </a:p>
          <a:p>
            <a:pPr>
              <a:defRPr/>
            </a:pPr>
            <a:endParaRPr lang="en-US" sz="2000" dirty="0"/>
          </a:p>
        </p:txBody>
      </p:sp>
      <p:sp>
        <p:nvSpPr>
          <p:cNvPr id="16" name="Rectangle 15"/>
          <p:cNvSpPr/>
          <p:nvPr/>
        </p:nvSpPr>
        <p:spPr>
          <a:xfrm>
            <a:off x="7404100" y="2424113"/>
            <a:ext cx="1562100" cy="5143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Caretaker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3446463" y="920750"/>
            <a:ext cx="830262" cy="0"/>
          </a:xfrm>
          <a:prstGeom prst="straightConnector1">
            <a:avLst/>
          </a:prstGeom>
          <a:ln w="762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0" y="3157538"/>
            <a:ext cx="91440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27000" y="555625"/>
            <a:ext cx="3338513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endCxn id="14" idx="3"/>
          </p:cNvCxnSpPr>
          <p:nvPr/>
        </p:nvCxnSpPr>
        <p:spPr>
          <a:xfrm>
            <a:off x="127000" y="1122363"/>
            <a:ext cx="3319463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276725" y="555625"/>
            <a:ext cx="312737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5" idx="1"/>
          </p:cNvCxnSpPr>
          <p:nvPr/>
        </p:nvCxnSpPr>
        <p:spPr>
          <a:xfrm flipV="1">
            <a:off x="4275138" y="1130300"/>
            <a:ext cx="3128962" cy="635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Elbow Connector 33"/>
          <p:cNvCxnSpPr/>
          <p:nvPr/>
        </p:nvCxnSpPr>
        <p:spPr>
          <a:xfrm rot="10800000">
            <a:off x="6386513" y="4973638"/>
            <a:ext cx="2052637" cy="1122362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7" name="Elbow Connector 36"/>
          <p:cNvCxnSpPr/>
          <p:nvPr/>
        </p:nvCxnSpPr>
        <p:spPr>
          <a:xfrm rot="10800000">
            <a:off x="7408863" y="1303338"/>
            <a:ext cx="1558925" cy="1122362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FF00FF"/>
                </a:solidFill>
              </a:rPr>
              <a:t>Control Flow: destroy</a:t>
            </a:r>
            <a:br>
              <a:rPr lang="en-US" altLang="en-US" smtClean="0">
                <a:solidFill>
                  <a:srgbClr val="FF00FF"/>
                </a:solidFill>
              </a:rPr>
            </a:br>
            <a:endParaRPr lang="en-US" altLang="en-US" smtClean="0"/>
          </a:p>
        </p:txBody>
      </p:sp>
      <p:sp>
        <p:nvSpPr>
          <p:cNvPr id="5" name="Rectangle 4"/>
          <p:cNvSpPr/>
          <p:nvPr/>
        </p:nvSpPr>
        <p:spPr>
          <a:xfrm>
            <a:off x="746405" y="972556"/>
            <a:ext cx="2425057" cy="6000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smtClean="0"/>
              <a:t>: </a:t>
            </a:r>
            <a:r>
              <a:rPr lang="en-US" sz="2400" dirty="0" err="1" smtClean="0"/>
              <a:t>OrdersController</a:t>
            </a:r>
            <a:endParaRPr lang="en-US" sz="2400" dirty="0"/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1960844" y="1575806"/>
            <a:ext cx="22225" cy="52244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725894" y="2115556"/>
            <a:ext cx="495300" cy="440848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689256" y="2301293"/>
            <a:ext cx="1052513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877" name="TextBox 6"/>
          <p:cNvSpPr txBox="1">
            <a:spLocks noChangeArrowheads="1"/>
          </p:cNvSpPr>
          <p:nvPr/>
        </p:nvSpPr>
        <p:spPr bwMode="auto">
          <a:xfrm>
            <a:off x="689256" y="1740906"/>
            <a:ext cx="9667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/>
              <a:t>destroy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457200" y="93663"/>
            <a:ext cx="8229600" cy="1143000"/>
          </a:xfrm>
        </p:spPr>
        <p:txBody>
          <a:bodyPr/>
          <a:lstStyle/>
          <a:p>
            <a:r>
              <a:rPr lang="en-US" altLang="en-US" sz="4000" dirty="0" smtClean="0">
                <a:solidFill>
                  <a:srgbClr val="FF00FF"/>
                </a:solidFill>
              </a:rPr>
              <a:t/>
            </a:r>
            <a:br>
              <a:rPr lang="en-US" altLang="en-US" sz="4000" dirty="0" smtClean="0">
                <a:solidFill>
                  <a:srgbClr val="FF00FF"/>
                </a:solidFill>
              </a:rPr>
            </a:br>
            <a:r>
              <a:rPr lang="en-US" altLang="en-US" sz="4000" dirty="0" smtClean="0">
                <a:solidFill>
                  <a:srgbClr val="FF00FF"/>
                </a:solidFill>
              </a:rPr>
              <a:t>Goal: Implement Memento pattern</a:t>
            </a:r>
            <a:br>
              <a:rPr lang="en-US" altLang="en-US" sz="4000" dirty="0" smtClean="0">
                <a:solidFill>
                  <a:srgbClr val="FF00FF"/>
                </a:solidFill>
              </a:rPr>
            </a:br>
            <a:endParaRPr lang="en-US" altLang="en-US" sz="40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09" y="1141281"/>
            <a:ext cx="8940558" cy="520643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37512" y="2271049"/>
            <a:ext cx="8321293" cy="3088029"/>
          </a:xfrm>
          <a:prstGeom prst="rect">
            <a:avLst/>
          </a:prstGeom>
          <a:blipFill dpi="0" rotWithShape="1">
            <a:blip r:embed="rId3">
              <a:alphaModFix amt="8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FF00FF"/>
                </a:solidFill>
              </a:rPr>
              <a:t>Control Flow: destroy</a:t>
            </a:r>
            <a:br>
              <a:rPr lang="en-US" altLang="en-US" smtClean="0">
                <a:solidFill>
                  <a:srgbClr val="FF00FF"/>
                </a:solidFill>
              </a:rPr>
            </a:br>
            <a:endParaRPr lang="en-US" altLang="en-US" smtClean="0"/>
          </a:p>
        </p:txBody>
      </p:sp>
      <p:sp>
        <p:nvSpPr>
          <p:cNvPr id="5" name="Rectangle 4"/>
          <p:cNvSpPr/>
          <p:nvPr/>
        </p:nvSpPr>
        <p:spPr>
          <a:xfrm>
            <a:off x="63500" y="1030288"/>
            <a:ext cx="2413482" cy="6000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smtClean="0"/>
              <a:t>: </a:t>
            </a:r>
            <a:r>
              <a:rPr lang="en-US" sz="2400" dirty="0" err="1" smtClean="0"/>
              <a:t>OrdersController</a:t>
            </a:r>
            <a:endParaRPr lang="en-US" sz="2400" dirty="0"/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1277938" y="1633538"/>
            <a:ext cx="22225" cy="52244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042988" y="2173288"/>
            <a:ext cx="495300" cy="440848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122238" y="2359025"/>
            <a:ext cx="936625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877" name="TextBox 6"/>
          <p:cNvSpPr txBox="1">
            <a:spLocks noChangeArrowheads="1"/>
          </p:cNvSpPr>
          <p:nvPr/>
        </p:nvSpPr>
        <p:spPr bwMode="auto">
          <a:xfrm>
            <a:off x="6350" y="1798638"/>
            <a:ext cx="9667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/>
              <a:t>destroy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535113" y="2978673"/>
            <a:ext cx="3045965" cy="3971746"/>
            <a:chOff x="1535113" y="2978673"/>
            <a:chExt cx="3045965" cy="3971746"/>
          </a:xfrm>
        </p:grpSpPr>
        <p:sp>
          <p:nvSpPr>
            <p:cNvPr id="32" name="Rectangle 31"/>
            <p:cNvSpPr/>
            <p:nvPr/>
          </p:nvSpPr>
          <p:spPr>
            <a:xfrm>
              <a:off x="3217711" y="2978673"/>
              <a:ext cx="1363367" cy="57457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 smtClean="0"/>
                <a:t>or: Order</a:t>
              </a:r>
              <a:endParaRPr lang="en-US" sz="2400" dirty="0"/>
            </a:p>
          </p:txBody>
        </p:sp>
        <p:cxnSp>
          <p:nvCxnSpPr>
            <p:cNvPr id="40" name="Straight Connector 39"/>
            <p:cNvCxnSpPr>
              <a:stCxn id="32" idx="2"/>
            </p:cNvCxnSpPr>
            <p:nvPr/>
          </p:nvCxnSpPr>
          <p:spPr>
            <a:xfrm flipH="1">
              <a:off x="3899394" y="3553247"/>
              <a:ext cx="1" cy="339717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>
              <a:off x="1538288" y="3111521"/>
              <a:ext cx="1679423" cy="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 flipH="1" flipV="1">
              <a:off x="1535113" y="3377888"/>
              <a:ext cx="1682598" cy="1588"/>
            </a:xfrm>
            <a:prstGeom prst="straightConnector1">
              <a:avLst/>
            </a:prstGeom>
            <a:ln w="76200">
              <a:solidFill>
                <a:schemeClr val="tx1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/>
          <p:cNvGrpSpPr/>
          <p:nvPr/>
        </p:nvGrpSpPr>
        <p:grpSpPr>
          <a:xfrm>
            <a:off x="1519238" y="2173288"/>
            <a:ext cx="7561262" cy="4702416"/>
            <a:chOff x="1519238" y="2173288"/>
            <a:chExt cx="7561262" cy="4702416"/>
          </a:xfrm>
        </p:grpSpPr>
        <p:sp>
          <p:nvSpPr>
            <p:cNvPr id="33" name="Rectangle 32"/>
            <p:cNvSpPr/>
            <p:nvPr/>
          </p:nvSpPr>
          <p:spPr>
            <a:xfrm>
              <a:off x="5046562" y="2173288"/>
              <a:ext cx="4033938" cy="62557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 err="1" smtClean="0"/>
                <a:t>omc</a:t>
              </a:r>
              <a:r>
                <a:rPr lang="en-US" sz="2400" dirty="0" smtClean="0"/>
                <a:t>: </a:t>
              </a:r>
              <a:r>
                <a:rPr lang="en-US" sz="2400" dirty="0" err="1" smtClean="0"/>
                <a:t>OrderMementoCaretaker</a:t>
              </a:r>
              <a:endParaRPr lang="en-US" sz="2400" dirty="0"/>
            </a:p>
          </p:txBody>
        </p:sp>
        <p:cxnSp>
          <p:nvCxnSpPr>
            <p:cNvPr id="42" name="Straight Arrow Connector 41"/>
            <p:cNvCxnSpPr/>
            <p:nvPr/>
          </p:nvCxnSpPr>
          <p:spPr>
            <a:xfrm>
              <a:off x="1538288" y="2359025"/>
              <a:ext cx="3508274" cy="1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 flipH="1">
              <a:off x="1519238" y="2659685"/>
              <a:ext cx="3527324" cy="0"/>
            </a:xfrm>
            <a:prstGeom prst="straightConnector1">
              <a:avLst/>
            </a:prstGeom>
            <a:ln w="76200">
              <a:solidFill>
                <a:schemeClr val="tx1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6942183" y="2798864"/>
              <a:ext cx="1" cy="40768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4849359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457200" y="93663"/>
            <a:ext cx="8229600" cy="1143000"/>
          </a:xfrm>
        </p:spPr>
        <p:txBody>
          <a:bodyPr/>
          <a:lstStyle/>
          <a:p>
            <a:r>
              <a:rPr lang="en-US" altLang="en-US" sz="4000" dirty="0" smtClean="0">
                <a:solidFill>
                  <a:srgbClr val="FF00FF"/>
                </a:solidFill>
              </a:rPr>
              <a:t/>
            </a:r>
            <a:br>
              <a:rPr lang="en-US" altLang="en-US" sz="4000" dirty="0" smtClean="0">
                <a:solidFill>
                  <a:srgbClr val="FF00FF"/>
                </a:solidFill>
              </a:rPr>
            </a:br>
            <a:r>
              <a:rPr lang="en-US" altLang="en-US" sz="4000" dirty="0" smtClean="0">
                <a:solidFill>
                  <a:srgbClr val="FF00FF"/>
                </a:solidFill>
              </a:rPr>
              <a:t>Goal: Implement Memento pattern</a:t>
            </a:r>
            <a:br>
              <a:rPr lang="en-US" altLang="en-US" sz="4000" dirty="0" smtClean="0">
                <a:solidFill>
                  <a:srgbClr val="FF00FF"/>
                </a:solidFill>
              </a:rPr>
            </a:br>
            <a:endParaRPr lang="en-US" altLang="en-US" sz="40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09" y="1141281"/>
            <a:ext cx="8940558" cy="520643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37512" y="2168013"/>
            <a:ext cx="8321293" cy="3191065"/>
          </a:xfrm>
          <a:prstGeom prst="rect">
            <a:avLst/>
          </a:prstGeom>
          <a:blipFill dpi="0" rotWithShape="1">
            <a:blip r:embed="rId3">
              <a:alphaModFix amt="8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1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Font typeface="Arial" panose="020B0604020202020204" pitchFamily="34" charset="0"/>
              <a:buNone/>
              <a:defRPr/>
            </a:pPr>
            <a:endParaRPr lang="en-US" altLang="en-US" sz="4000" dirty="0" smtClean="0">
              <a:solidFill>
                <a:srgbClr val="FF00FF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en-US" altLang="en-US" sz="4000" dirty="0" smtClean="0">
                <a:solidFill>
                  <a:srgbClr val="FF00FF"/>
                </a:solidFill>
              </a:rPr>
              <a:t>Recall: Adapter Pattern Solution to Support Multiple Payment Methods</a:t>
            </a:r>
          </a:p>
          <a:p>
            <a:pPr marL="0" indent="0" algn="ctr">
              <a:buFont typeface="Arial" panose="020B0604020202020204" pitchFamily="34" charset="0"/>
              <a:buNone/>
              <a:defRPr/>
            </a:pPr>
            <a:endParaRPr lang="en-US" altLang="en-US" sz="4000" dirty="0" smtClean="0">
              <a:solidFill>
                <a:srgbClr val="FF00FF"/>
              </a:solidFill>
            </a:endParaRPr>
          </a:p>
          <a:p>
            <a:pPr>
              <a:defRPr/>
            </a:pPr>
            <a:endParaRPr lang="en-US" altLang="en-US" sz="4000" dirty="0" smtClean="0">
              <a:solidFill>
                <a:srgbClr val="FF00FF"/>
              </a:solidFill>
            </a:endParaRPr>
          </a:p>
          <a:p>
            <a:pPr>
              <a:defRPr/>
            </a:pPr>
            <a:endParaRPr lang="en-US" altLang="en-US" sz="4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457200" y="93663"/>
            <a:ext cx="8229600" cy="1143000"/>
          </a:xfrm>
        </p:spPr>
        <p:txBody>
          <a:bodyPr/>
          <a:lstStyle/>
          <a:p>
            <a:r>
              <a:rPr lang="en-US" altLang="en-US" sz="4000" dirty="0" smtClean="0">
                <a:solidFill>
                  <a:srgbClr val="FF00FF"/>
                </a:solidFill>
              </a:rPr>
              <a:t/>
            </a:r>
            <a:br>
              <a:rPr lang="en-US" altLang="en-US" sz="4000" dirty="0" smtClean="0">
                <a:solidFill>
                  <a:srgbClr val="FF00FF"/>
                </a:solidFill>
              </a:rPr>
            </a:br>
            <a:r>
              <a:rPr lang="en-US" altLang="en-US" sz="4000" dirty="0" smtClean="0">
                <a:solidFill>
                  <a:srgbClr val="FF00FF"/>
                </a:solidFill>
              </a:rPr>
              <a:t>Goal: Implement Memento pattern</a:t>
            </a:r>
            <a:br>
              <a:rPr lang="en-US" altLang="en-US" sz="4000" dirty="0" smtClean="0">
                <a:solidFill>
                  <a:srgbClr val="FF00FF"/>
                </a:solidFill>
              </a:rPr>
            </a:br>
            <a:endParaRPr lang="en-US" altLang="en-US" sz="40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09" y="1141281"/>
            <a:ext cx="8940558" cy="520643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37512" y="2916820"/>
            <a:ext cx="8321293" cy="2442258"/>
          </a:xfrm>
          <a:prstGeom prst="rect">
            <a:avLst/>
          </a:prstGeom>
          <a:blipFill dpi="0" rotWithShape="1">
            <a:blip r:embed="rId3">
              <a:alphaModFix amt="8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84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8229600" cy="1143000"/>
          </a:xfrm>
        </p:spPr>
        <p:txBody>
          <a:bodyPr/>
          <a:lstStyle/>
          <a:p>
            <a:r>
              <a:rPr lang="en-US" altLang="en-US" smtClean="0">
                <a:solidFill>
                  <a:srgbClr val="FF00FF"/>
                </a:solidFill>
              </a:rPr>
              <a:t>Goal: Implement Memento pattern</a:t>
            </a:r>
            <a:br>
              <a:rPr lang="en-US" altLang="en-US" smtClean="0">
                <a:solidFill>
                  <a:srgbClr val="FF00FF"/>
                </a:solidFill>
              </a:rPr>
            </a:br>
            <a:endParaRPr lang="en-US" altLang="en-US" smtClean="0"/>
          </a:p>
        </p:txBody>
      </p:sp>
      <p:pic>
        <p:nvPicPr>
          <p:cNvPr id="4096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395" y="693734"/>
            <a:ext cx="5721210" cy="6137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686050" y="3790949"/>
            <a:ext cx="4238625" cy="419101"/>
          </a:xfrm>
          <a:prstGeom prst="rect">
            <a:avLst/>
          </a:prstGeom>
          <a:blipFill dpi="0" rotWithShape="1">
            <a:blip r:embed="rId3">
              <a:alphaModFix amt="8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686050" y="5276849"/>
            <a:ext cx="4238625" cy="419101"/>
          </a:xfrm>
          <a:prstGeom prst="rect">
            <a:avLst/>
          </a:prstGeom>
          <a:blipFill dpi="0" rotWithShape="1">
            <a:blip r:embed="rId3">
              <a:alphaModFix amt="8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762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rgbClr val="FF00FF"/>
                </a:solidFill>
              </a:rPr>
              <a:t>Control Flow: destroy</a:t>
            </a:r>
            <a:br>
              <a:rPr lang="en-US" altLang="en-US" dirty="0" smtClean="0">
                <a:solidFill>
                  <a:srgbClr val="FF00FF"/>
                </a:solidFill>
              </a:rPr>
            </a:br>
            <a:r>
              <a:rPr lang="en-US" altLang="en-US" dirty="0" smtClean="0">
                <a:solidFill>
                  <a:srgbClr val="FF00FF"/>
                </a:solidFill>
              </a:rPr>
              <a:t/>
            </a:r>
            <a:br>
              <a:rPr lang="en-US" altLang="en-US" dirty="0" smtClean="0">
                <a:solidFill>
                  <a:srgbClr val="FF00FF"/>
                </a:solidFill>
              </a:rPr>
            </a:br>
            <a:endParaRPr lang="en-US" altLang="en-US" dirty="0" smtClean="0"/>
          </a:p>
        </p:txBody>
      </p:sp>
      <p:sp>
        <p:nvSpPr>
          <p:cNvPr id="5" name="Rectangle 4"/>
          <p:cNvSpPr/>
          <p:nvPr/>
        </p:nvSpPr>
        <p:spPr>
          <a:xfrm>
            <a:off x="63500" y="477838"/>
            <a:ext cx="2413482" cy="6000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smtClean="0"/>
              <a:t>: </a:t>
            </a:r>
            <a:r>
              <a:rPr lang="en-US" sz="2400" dirty="0" err="1" smtClean="0"/>
              <a:t>OrdersController</a:t>
            </a:r>
            <a:endParaRPr lang="en-US" sz="2400" dirty="0"/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1267282" y="1081088"/>
            <a:ext cx="32882" cy="57769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042988" y="1246570"/>
            <a:ext cx="495300" cy="536257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122238" y="1469463"/>
            <a:ext cx="936625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877" name="TextBox 6"/>
          <p:cNvSpPr txBox="1">
            <a:spLocks noChangeArrowheads="1"/>
          </p:cNvSpPr>
          <p:nvPr/>
        </p:nvSpPr>
        <p:spPr bwMode="auto">
          <a:xfrm>
            <a:off x="-60917" y="1069413"/>
            <a:ext cx="9667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/>
              <a:t>destroy</a:t>
            </a:r>
          </a:p>
        </p:txBody>
      </p:sp>
      <p:sp>
        <p:nvSpPr>
          <p:cNvPr id="32" name="Rectangle 31"/>
          <p:cNvSpPr/>
          <p:nvPr/>
        </p:nvSpPr>
        <p:spPr>
          <a:xfrm>
            <a:off x="3217711" y="2138936"/>
            <a:ext cx="1363367" cy="57457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smtClean="0"/>
              <a:t>or: Order</a:t>
            </a:r>
            <a:endParaRPr lang="en-US" sz="2400" dirty="0"/>
          </a:p>
        </p:txBody>
      </p:sp>
      <p:sp>
        <p:nvSpPr>
          <p:cNvPr id="33" name="Rectangle 32"/>
          <p:cNvSpPr/>
          <p:nvPr/>
        </p:nvSpPr>
        <p:spPr>
          <a:xfrm>
            <a:off x="6273478" y="937549"/>
            <a:ext cx="2870522" cy="10201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 smtClean="0"/>
              <a:t>omc</a:t>
            </a:r>
            <a:r>
              <a:rPr lang="en-US" sz="2400" dirty="0" smtClean="0"/>
              <a:t>: </a:t>
            </a:r>
            <a:r>
              <a:rPr lang="en-US" sz="2400" dirty="0" err="1" smtClean="0"/>
              <a:t>OrderMemento</a:t>
            </a:r>
            <a:endParaRPr lang="en-US" sz="2400" dirty="0" smtClean="0"/>
          </a:p>
          <a:p>
            <a:pPr algn="ctr">
              <a:defRPr/>
            </a:pPr>
            <a:r>
              <a:rPr lang="en-US" sz="2400" dirty="0" smtClean="0"/>
              <a:t>Caretaker</a:t>
            </a:r>
            <a:endParaRPr lang="en-US" sz="2400" dirty="0"/>
          </a:p>
        </p:txBody>
      </p:sp>
      <p:cxnSp>
        <p:nvCxnSpPr>
          <p:cNvPr id="40" name="Straight Connector 39"/>
          <p:cNvCxnSpPr>
            <a:stCxn id="32" idx="2"/>
          </p:cNvCxnSpPr>
          <p:nvPr/>
        </p:nvCxnSpPr>
        <p:spPr>
          <a:xfrm flipH="1">
            <a:off x="3891178" y="2713510"/>
            <a:ext cx="8217" cy="414449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1538288" y="1550486"/>
            <a:ext cx="4735190" cy="1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1538288" y="2281279"/>
            <a:ext cx="1679423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>
            <a:off x="1519238" y="1872146"/>
            <a:ext cx="4754240" cy="0"/>
          </a:xfrm>
          <a:prstGeom prst="straightConnector1">
            <a:avLst/>
          </a:prstGeom>
          <a:ln w="762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H="1" flipV="1">
            <a:off x="1535113" y="2587258"/>
            <a:ext cx="1682598" cy="1588"/>
          </a:xfrm>
          <a:prstGeom prst="straightConnector1">
            <a:avLst/>
          </a:prstGeom>
          <a:ln w="762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6"/>
          <p:cNvSpPr txBox="1">
            <a:spLocks noChangeArrowheads="1"/>
          </p:cNvSpPr>
          <p:nvPr/>
        </p:nvSpPr>
        <p:spPr bwMode="auto">
          <a:xfrm>
            <a:off x="2006343" y="2753207"/>
            <a:ext cx="9667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/>
              <a:t>destroy</a:t>
            </a:r>
          </a:p>
        </p:txBody>
      </p:sp>
      <p:cxnSp>
        <p:nvCxnSpPr>
          <p:cNvPr id="22" name="Straight Connector 21"/>
          <p:cNvCxnSpPr/>
          <p:nvPr/>
        </p:nvCxnSpPr>
        <p:spPr>
          <a:xfrm flipH="1">
            <a:off x="7906146" y="1957680"/>
            <a:ext cx="1" cy="49180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1519238" y="2937499"/>
            <a:ext cx="2627807" cy="1252536"/>
            <a:chOff x="1519238" y="2937499"/>
            <a:chExt cx="2627807" cy="1252536"/>
          </a:xfrm>
        </p:grpSpPr>
        <p:cxnSp>
          <p:nvCxnSpPr>
            <p:cNvPr id="15" name="Straight Arrow Connector 14"/>
            <p:cNvCxnSpPr/>
            <p:nvPr/>
          </p:nvCxnSpPr>
          <p:spPr>
            <a:xfrm>
              <a:off x="1563699" y="3174320"/>
              <a:ext cx="2111388" cy="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15"/>
            <p:cNvSpPr/>
            <p:nvPr/>
          </p:nvSpPr>
          <p:spPr>
            <a:xfrm>
              <a:off x="3651745" y="2937499"/>
              <a:ext cx="495300" cy="98467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flipH="1">
              <a:off x="1519238" y="3633717"/>
              <a:ext cx="2155849" cy="6350"/>
            </a:xfrm>
            <a:prstGeom prst="straightConnector1">
              <a:avLst/>
            </a:prstGeom>
            <a:ln w="76200">
              <a:solidFill>
                <a:schemeClr val="tx1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Multiply 9"/>
            <p:cNvSpPr/>
            <p:nvPr/>
          </p:nvSpPr>
          <p:spPr>
            <a:xfrm>
              <a:off x="3674567" y="3640067"/>
              <a:ext cx="472478" cy="549968"/>
            </a:xfrm>
            <a:prstGeom prst="mathMultiply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" name="TextBox 6"/>
          <p:cNvSpPr txBox="1">
            <a:spLocks noChangeArrowheads="1"/>
          </p:cNvSpPr>
          <p:nvPr/>
        </p:nvSpPr>
        <p:spPr bwMode="auto">
          <a:xfrm>
            <a:off x="2734317" y="1076333"/>
            <a:ext cx="62901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 smtClean="0"/>
              <a:t>new</a:t>
            </a:r>
          </a:p>
        </p:txBody>
      </p:sp>
      <p:sp>
        <p:nvSpPr>
          <p:cNvPr id="46" name="TextBox 6"/>
          <p:cNvSpPr txBox="1">
            <a:spLocks noChangeArrowheads="1"/>
          </p:cNvSpPr>
          <p:nvPr/>
        </p:nvSpPr>
        <p:spPr bwMode="auto">
          <a:xfrm>
            <a:off x="2089036" y="1888457"/>
            <a:ext cx="62901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 smtClean="0"/>
              <a:t>new</a:t>
            </a: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320894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457200" y="93663"/>
            <a:ext cx="8229600" cy="1143000"/>
          </a:xfrm>
        </p:spPr>
        <p:txBody>
          <a:bodyPr/>
          <a:lstStyle/>
          <a:p>
            <a:r>
              <a:rPr lang="en-US" altLang="en-US" sz="4000" dirty="0" smtClean="0">
                <a:solidFill>
                  <a:srgbClr val="FF00FF"/>
                </a:solidFill>
              </a:rPr>
              <a:t/>
            </a:r>
            <a:br>
              <a:rPr lang="en-US" altLang="en-US" sz="4000" dirty="0" smtClean="0">
                <a:solidFill>
                  <a:srgbClr val="FF00FF"/>
                </a:solidFill>
              </a:rPr>
            </a:br>
            <a:r>
              <a:rPr lang="en-US" altLang="en-US" sz="4000" dirty="0" smtClean="0">
                <a:solidFill>
                  <a:srgbClr val="FF00FF"/>
                </a:solidFill>
              </a:rPr>
              <a:t>Goal: Implement Memento pattern</a:t>
            </a:r>
            <a:br>
              <a:rPr lang="en-US" altLang="en-US" sz="4000" dirty="0" smtClean="0">
                <a:solidFill>
                  <a:srgbClr val="FF00FF"/>
                </a:solidFill>
              </a:rPr>
            </a:br>
            <a:endParaRPr lang="en-US" altLang="en-US" sz="40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09" y="1141281"/>
            <a:ext cx="8940558" cy="520643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37512" y="2916820"/>
            <a:ext cx="8321293" cy="2442258"/>
          </a:xfrm>
          <a:prstGeom prst="rect">
            <a:avLst/>
          </a:prstGeom>
          <a:blipFill dpi="0" rotWithShape="1">
            <a:blip r:embed="rId3">
              <a:alphaModFix amt="8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83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457200" y="93663"/>
            <a:ext cx="8229600" cy="1143000"/>
          </a:xfrm>
        </p:spPr>
        <p:txBody>
          <a:bodyPr/>
          <a:lstStyle/>
          <a:p>
            <a:r>
              <a:rPr lang="en-US" altLang="en-US" sz="4000" dirty="0" smtClean="0">
                <a:solidFill>
                  <a:srgbClr val="FF00FF"/>
                </a:solidFill>
              </a:rPr>
              <a:t/>
            </a:r>
            <a:br>
              <a:rPr lang="en-US" altLang="en-US" sz="4000" dirty="0" smtClean="0">
                <a:solidFill>
                  <a:srgbClr val="FF00FF"/>
                </a:solidFill>
              </a:rPr>
            </a:br>
            <a:r>
              <a:rPr lang="en-US" altLang="en-US" sz="4000" dirty="0" smtClean="0">
                <a:solidFill>
                  <a:srgbClr val="FF00FF"/>
                </a:solidFill>
              </a:rPr>
              <a:t>Goal: Implement Memento pattern</a:t>
            </a:r>
            <a:br>
              <a:rPr lang="en-US" altLang="en-US" sz="4000" dirty="0" smtClean="0">
                <a:solidFill>
                  <a:srgbClr val="FF00FF"/>
                </a:solidFill>
              </a:rPr>
            </a:br>
            <a:endParaRPr lang="en-US" altLang="en-US" sz="40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09" y="1141281"/>
            <a:ext cx="8940558" cy="520643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37512" y="3524864"/>
            <a:ext cx="8321293" cy="1834213"/>
          </a:xfrm>
          <a:prstGeom prst="rect">
            <a:avLst/>
          </a:prstGeom>
          <a:blipFill dpi="0" rotWithShape="1">
            <a:blip r:embed="rId3">
              <a:alphaModFix amt="8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39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rgbClr val="FF00FF"/>
                </a:solidFill>
              </a:rPr>
              <a:t>Control Flow: destroy</a:t>
            </a:r>
            <a:br>
              <a:rPr lang="en-US" altLang="en-US" dirty="0" smtClean="0">
                <a:solidFill>
                  <a:srgbClr val="FF00FF"/>
                </a:solidFill>
              </a:rPr>
            </a:br>
            <a:r>
              <a:rPr lang="en-US" altLang="en-US" dirty="0" smtClean="0">
                <a:solidFill>
                  <a:srgbClr val="FF00FF"/>
                </a:solidFill>
              </a:rPr>
              <a:t/>
            </a:r>
            <a:br>
              <a:rPr lang="en-US" altLang="en-US" dirty="0" smtClean="0">
                <a:solidFill>
                  <a:srgbClr val="FF00FF"/>
                </a:solidFill>
              </a:rPr>
            </a:br>
            <a:endParaRPr lang="en-US" altLang="en-US" dirty="0" smtClean="0"/>
          </a:p>
        </p:txBody>
      </p:sp>
      <p:sp>
        <p:nvSpPr>
          <p:cNvPr id="5" name="Rectangle 4"/>
          <p:cNvSpPr/>
          <p:nvPr/>
        </p:nvSpPr>
        <p:spPr>
          <a:xfrm>
            <a:off x="63500" y="477838"/>
            <a:ext cx="2413482" cy="6000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smtClean="0"/>
              <a:t>: </a:t>
            </a:r>
            <a:r>
              <a:rPr lang="en-US" sz="2400" dirty="0" err="1" smtClean="0"/>
              <a:t>OrdersController</a:t>
            </a:r>
            <a:endParaRPr lang="en-US" sz="2400" dirty="0"/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1267282" y="1081088"/>
            <a:ext cx="32882" cy="57769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042988" y="1246570"/>
            <a:ext cx="495300" cy="536257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122238" y="1469463"/>
            <a:ext cx="936625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877" name="TextBox 6"/>
          <p:cNvSpPr txBox="1">
            <a:spLocks noChangeArrowheads="1"/>
          </p:cNvSpPr>
          <p:nvPr/>
        </p:nvSpPr>
        <p:spPr bwMode="auto">
          <a:xfrm>
            <a:off x="-60917" y="1069413"/>
            <a:ext cx="9667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/>
              <a:t>destroy</a:t>
            </a:r>
          </a:p>
        </p:txBody>
      </p:sp>
      <p:sp>
        <p:nvSpPr>
          <p:cNvPr id="32" name="Rectangle 31"/>
          <p:cNvSpPr/>
          <p:nvPr/>
        </p:nvSpPr>
        <p:spPr>
          <a:xfrm>
            <a:off x="3217711" y="2138936"/>
            <a:ext cx="1363367" cy="57457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smtClean="0"/>
              <a:t>or: Order</a:t>
            </a:r>
            <a:endParaRPr lang="en-US" sz="2400" dirty="0"/>
          </a:p>
        </p:txBody>
      </p:sp>
      <p:sp>
        <p:nvSpPr>
          <p:cNvPr id="33" name="Rectangle 32"/>
          <p:cNvSpPr/>
          <p:nvPr/>
        </p:nvSpPr>
        <p:spPr>
          <a:xfrm>
            <a:off x="6273478" y="937549"/>
            <a:ext cx="2870522" cy="10201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 smtClean="0"/>
              <a:t>omc</a:t>
            </a:r>
            <a:r>
              <a:rPr lang="en-US" sz="2400" dirty="0" smtClean="0"/>
              <a:t>: </a:t>
            </a:r>
            <a:r>
              <a:rPr lang="en-US" sz="2400" dirty="0" err="1" smtClean="0"/>
              <a:t>OrderMemento</a:t>
            </a:r>
            <a:endParaRPr lang="en-US" sz="2400" dirty="0" smtClean="0"/>
          </a:p>
          <a:p>
            <a:pPr algn="ctr">
              <a:defRPr/>
            </a:pPr>
            <a:r>
              <a:rPr lang="en-US" sz="2400" dirty="0" smtClean="0"/>
              <a:t>Caretaker</a:t>
            </a:r>
            <a:endParaRPr lang="en-US" sz="2400" dirty="0"/>
          </a:p>
        </p:txBody>
      </p:sp>
      <p:cxnSp>
        <p:nvCxnSpPr>
          <p:cNvPr id="40" name="Straight Connector 39"/>
          <p:cNvCxnSpPr>
            <a:stCxn id="32" idx="2"/>
          </p:cNvCxnSpPr>
          <p:nvPr/>
        </p:nvCxnSpPr>
        <p:spPr>
          <a:xfrm flipH="1">
            <a:off x="3891178" y="2713510"/>
            <a:ext cx="8217" cy="414449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1538288" y="1550486"/>
            <a:ext cx="4735190" cy="1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1538288" y="2281279"/>
            <a:ext cx="1679423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>
            <a:off x="1519238" y="1872146"/>
            <a:ext cx="4754240" cy="0"/>
          </a:xfrm>
          <a:prstGeom prst="straightConnector1">
            <a:avLst/>
          </a:prstGeom>
          <a:ln w="762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H="1" flipV="1">
            <a:off x="1535113" y="2587258"/>
            <a:ext cx="1682598" cy="1588"/>
          </a:xfrm>
          <a:prstGeom prst="straightConnector1">
            <a:avLst/>
          </a:prstGeom>
          <a:ln w="762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1563699" y="3174320"/>
            <a:ext cx="2111388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3651745" y="2937499"/>
            <a:ext cx="495300" cy="9846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1519238" y="3633717"/>
            <a:ext cx="2155849" cy="6350"/>
          </a:xfrm>
          <a:prstGeom prst="straightConnector1">
            <a:avLst/>
          </a:prstGeom>
          <a:ln w="762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6"/>
          <p:cNvSpPr txBox="1">
            <a:spLocks noChangeArrowheads="1"/>
          </p:cNvSpPr>
          <p:nvPr/>
        </p:nvSpPr>
        <p:spPr bwMode="auto">
          <a:xfrm>
            <a:off x="2006343" y="2753207"/>
            <a:ext cx="9667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/>
              <a:t>destroy</a:t>
            </a:r>
          </a:p>
        </p:txBody>
      </p:sp>
      <p:cxnSp>
        <p:nvCxnSpPr>
          <p:cNvPr id="22" name="Straight Connector 21"/>
          <p:cNvCxnSpPr/>
          <p:nvPr/>
        </p:nvCxnSpPr>
        <p:spPr>
          <a:xfrm flipH="1">
            <a:off x="7906146" y="1957680"/>
            <a:ext cx="1" cy="49180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0" name="Multiply 9"/>
          <p:cNvSpPr/>
          <p:nvPr/>
        </p:nvSpPr>
        <p:spPr>
          <a:xfrm>
            <a:off x="3674567" y="3640067"/>
            <a:ext cx="472478" cy="549968"/>
          </a:xfrm>
          <a:prstGeom prst="mathMultiply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6"/>
          <p:cNvSpPr txBox="1">
            <a:spLocks noChangeArrowheads="1"/>
          </p:cNvSpPr>
          <p:nvPr/>
        </p:nvSpPr>
        <p:spPr bwMode="auto">
          <a:xfrm>
            <a:off x="2734317" y="1076333"/>
            <a:ext cx="62901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 smtClean="0"/>
              <a:t>new</a:t>
            </a:r>
          </a:p>
        </p:txBody>
      </p:sp>
      <p:sp>
        <p:nvSpPr>
          <p:cNvPr id="46" name="TextBox 6"/>
          <p:cNvSpPr txBox="1">
            <a:spLocks noChangeArrowheads="1"/>
          </p:cNvSpPr>
          <p:nvPr/>
        </p:nvSpPr>
        <p:spPr bwMode="auto">
          <a:xfrm>
            <a:off x="2089036" y="1888457"/>
            <a:ext cx="62901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 smtClean="0"/>
              <a:t>new</a:t>
            </a:r>
            <a:endParaRPr lang="en-US" altLang="en-US" sz="2000" dirty="0"/>
          </a:p>
        </p:txBody>
      </p:sp>
      <p:grpSp>
        <p:nvGrpSpPr>
          <p:cNvPr id="4" name="Group 3"/>
          <p:cNvGrpSpPr/>
          <p:nvPr/>
        </p:nvGrpSpPr>
        <p:grpSpPr>
          <a:xfrm>
            <a:off x="4107633" y="4264510"/>
            <a:ext cx="3474739" cy="2611194"/>
            <a:chOff x="4107633" y="4264510"/>
            <a:chExt cx="3474739" cy="2611194"/>
          </a:xfrm>
        </p:grpSpPr>
        <p:cxnSp>
          <p:nvCxnSpPr>
            <p:cNvPr id="29" name="Straight Arrow Connector 28"/>
            <p:cNvCxnSpPr/>
            <p:nvPr/>
          </p:nvCxnSpPr>
          <p:spPr>
            <a:xfrm flipH="1">
              <a:off x="4107633" y="5050057"/>
              <a:ext cx="819368" cy="6350"/>
            </a:xfrm>
            <a:prstGeom prst="straightConnector1">
              <a:avLst/>
            </a:prstGeom>
            <a:ln w="76200">
              <a:solidFill>
                <a:schemeClr val="tx1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34" idx="2"/>
            </p:cNvCxnSpPr>
            <p:nvPr/>
          </p:nvCxnSpPr>
          <p:spPr>
            <a:xfrm>
              <a:off x="6273478" y="5093645"/>
              <a:ext cx="0" cy="178205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34" name="Rectangle 33"/>
            <p:cNvSpPr/>
            <p:nvPr/>
          </p:nvSpPr>
          <p:spPr>
            <a:xfrm>
              <a:off x="4964583" y="4496745"/>
              <a:ext cx="2617789" cy="5969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 err="1" smtClean="0"/>
                <a:t>om:OrderMemento</a:t>
              </a:r>
              <a:endParaRPr lang="en-US" sz="2400" dirty="0"/>
            </a:p>
          </p:txBody>
        </p:sp>
        <p:cxnSp>
          <p:nvCxnSpPr>
            <p:cNvPr id="35" name="Straight Arrow Connector 34"/>
            <p:cNvCxnSpPr/>
            <p:nvPr/>
          </p:nvCxnSpPr>
          <p:spPr>
            <a:xfrm>
              <a:off x="4129302" y="4728313"/>
              <a:ext cx="835281" cy="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6"/>
            <p:cNvSpPr txBox="1">
              <a:spLocks noChangeArrowheads="1"/>
            </p:cNvSpPr>
            <p:nvPr/>
          </p:nvSpPr>
          <p:spPr bwMode="auto">
            <a:xfrm>
              <a:off x="4195183" y="4264510"/>
              <a:ext cx="62901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 dirty="0" smtClean="0"/>
                <a:t>new</a:t>
              </a:r>
              <a:endParaRPr lang="en-US" altLang="en-US" sz="2000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516255" y="4134234"/>
            <a:ext cx="2653612" cy="1267403"/>
            <a:chOff x="1516255" y="4134234"/>
            <a:chExt cx="2653612" cy="1267403"/>
          </a:xfrm>
        </p:grpSpPr>
        <p:cxnSp>
          <p:nvCxnSpPr>
            <p:cNvPr id="28" name="Straight Arrow Connector 27"/>
            <p:cNvCxnSpPr/>
            <p:nvPr/>
          </p:nvCxnSpPr>
          <p:spPr>
            <a:xfrm>
              <a:off x="1532140" y="4600988"/>
              <a:ext cx="2111388" cy="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tangle 29"/>
            <p:cNvSpPr/>
            <p:nvPr/>
          </p:nvSpPr>
          <p:spPr>
            <a:xfrm>
              <a:off x="3674567" y="4496745"/>
              <a:ext cx="495300" cy="90489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47" name="Straight Arrow Connector 46"/>
            <p:cNvCxnSpPr/>
            <p:nvPr/>
          </p:nvCxnSpPr>
          <p:spPr>
            <a:xfrm flipH="1" flipV="1">
              <a:off x="1516255" y="5190937"/>
              <a:ext cx="2163177" cy="17870"/>
            </a:xfrm>
            <a:prstGeom prst="straightConnector1">
              <a:avLst/>
            </a:prstGeom>
            <a:ln w="76200">
              <a:solidFill>
                <a:schemeClr val="tx1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6"/>
            <p:cNvSpPr txBox="1">
              <a:spLocks noChangeArrowheads="1"/>
            </p:cNvSpPr>
            <p:nvPr/>
          </p:nvSpPr>
          <p:spPr bwMode="auto">
            <a:xfrm>
              <a:off x="1647440" y="4134234"/>
              <a:ext cx="198746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 dirty="0" err="1" smtClean="0"/>
                <a:t>create_memento</a:t>
              </a:r>
              <a:endParaRPr lang="en-US" alt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615276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457200" y="93663"/>
            <a:ext cx="8229600" cy="1143000"/>
          </a:xfrm>
        </p:spPr>
        <p:txBody>
          <a:bodyPr/>
          <a:lstStyle/>
          <a:p>
            <a:r>
              <a:rPr lang="en-US" altLang="en-US" sz="4000" dirty="0" smtClean="0">
                <a:solidFill>
                  <a:srgbClr val="FF00FF"/>
                </a:solidFill>
              </a:rPr>
              <a:t/>
            </a:r>
            <a:br>
              <a:rPr lang="en-US" altLang="en-US" sz="4000" dirty="0" smtClean="0">
                <a:solidFill>
                  <a:srgbClr val="FF00FF"/>
                </a:solidFill>
              </a:rPr>
            </a:br>
            <a:r>
              <a:rPr lang="en-US" altLang="en-US" sz="4000" dirty="0" smtClean="0">
                <a:solidFill>
                  <a:srgbClr val="FF00FF"/>
                </a:solidFill>
              </a:rPr>
              <a:t>Goal: Implement Memento pattern</a:t>
            </a:r>
            <a:br>
              <a:rPr lang="en-US" altLang="en-US" sz="4000" dirty="0" smtClean="0">
                <a:solidFill>
                  <a:srgbClr val="FF00FF"/>
                </a:solidFill>
              </a:rPr>
            </a:br>
            <a:endParaRPr lang="en-US" altLang="en-US" sz="40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09" y="1141281"/>
            <a:ext cx="8940558" cy="520643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37512" y="3524864"/>
            <a:ext cx="8321293" cy="1834213"/>
          </a:xfrm>
          <a:prstGeom prst="rect">
            <a:avLst/>
          </a:prstGeom>
          <a:blipFill dpi="0" rotWithShape="1">
            <a:blip r:embed="rId3">
              <a:alphaModFix amt="8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02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457200" y="93663"/>
            <a:ext cx="8229600" cy="1143000"/>
          </a:xfrm>
        </p:spPr>
        <p:txBody>
          <a:bodyPr/>
          <a:lstStyle/>
          <a:p>
            <a:r>
              <a:rPr lang="en-US" altLang="en-US" sz="4000" dirty="0" smtClean="0">
                <a:solidFill>
                  <a:srgbClr val="FF00FF"/>
                </a:solidFill>
              </a:rPr>
              <a:t/>
            </a:r>
            <a:br>
              <a:rPr lang="en-US" altLang="en-US" sz="4000" dirty="0" smtClean="0">
                <a:solidFill>
                  <a:srgbClr val="FF00FF"/>
                </a:solidFill>
              </a:rPr>
            </a:br>
            <a:r>
              <a:rPr lang="en-US" altLang="en-US" sz="4000" dirty="0" smtClean="0">
                <a:solidFill>
                  <a:srgbClr val="FF00FF"/>
                </a:solidFill>
              </a:rPr>
              <a:t>Goal: Implement Memento pattern</a:t>
            </a:r>
            <a:br>
              <a:rPr lang="en-US" altLang="en-US" sz="4000" dirty="0" smtClean="0">
                <a:solidFill>
                  <a:srgbClr val="FF00FF"/>
                </a:solidFill>
              </a:rPr>
            </a:br>
            <a:endParaRPr lang="en-US" altLang="en-US" sz="40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09" y="1141281"/>
            <a:ext cx="8940558" cy="520643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37512" y="3524864"/>
            <a:ext cx="8321293" cy="1297859"/>
          </a:xfrm>
          <a:prstGeom prst="rect">
            <a:avLst/>
          </a:prstGeom>
          <a:blipFill dpi="0" rotWithShape="1">
            <a:blip r:embed="rId3">
              <a:alphaModFix amt="8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37512" y="4822723"/>
            <a:ext cx="2058066" cy="501445"/>
          </a:xfrm>
          <a:prstGeom prst="rect">
            <a:avLst/>
          </a:prstGeom>
          <a:blipFill dpi="0" rotWithShape="1">
            <a:blip r:embed="rId3">
              <a:alphaModFix amt="8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3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84" y="141276"/>
            <a:ext cx="7026554" cy="6483963"/>
          </a:xfrm>
        </p:spPr>
      </p:pic>
      <p:sp>
        <p:nvSpPr>
          <p:cNvPr id="5" name="Rectangle 4"/>
          <p:cNvSpPr/>
          <p:nvPr/>
        </p:nvSpPr>
        <p:spPr>
          <a:xfrm>
            <a:off x="1418560" y="1551000"/>
            <a:ext cx="6560478" cy="992175"/>
          </a:xfrm>
          <a:prstGeom prst="rect">
            <a:avLst/>
          </a:prstGeom>
          <a:blipFill dpi="0" rotWithShape="1">
            <a:blip r:embed="rId3">
              <a:alphaModFix amt="8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647160" y="4941900"/>
            <a:ext cx="6331878" cy="992175"/>
          </a:xfrm>
          <a:prstGeom prst="rect">
            <a:avLst/>
          </a:prstGeom>
          <a:blipFill dpi="0" rotWithShape="1">
            <a:blip r:embed="rId3">
              <a:alphaModFix amt="8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990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8229600" cy="1143000"/>
          </a:xfrm>
        </p:spPr>
        <p:txBody>
          <a:bodyPr/>
          <a:lstStyle/>
          <a:p>
            <a:r>
              <a:rPr lang="en-US" altLang="en-US" smtClean="0">
                <a:solidFill>
                  <a:srgbClr val="FF00FF"/>
                </a:solidFill>
              </a:rPr>
              <a:t>Goal: Implement Memento pattern</a:t>
            </a:r>
            <a:br>
              <a:rPr lang="en-US" altLang="en-US" smtClean="0">
                <a:solidFill>
                  <a:srgbClr val="FF00FF"/>
                </a:solidFill>
              </a:rPr>
            </a:br>
            <a:endParaRPr lang="en-US" altLang="en-US" smtClean="0"/>
          </a:p>
        </p:txBody>
      </p:sp>
      <p:pic>
        <p:nvPicPr>
          <p:cNvPr id="40965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48" y="1032177"/>
            <a:ext cx="9000304" cy="4094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6578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FF00FF"/>
                </a:solidFill>
              </a:rPr>
              <a:t>Goal: To add additional payment methods</a:t>
            </a:r>
          </a:p>
        </p:txBody>
      </p:sp>
      <p:sp>
        <p:nvSpPr>
          <p:cNvPr id="4" name="Rectangle 3"/>
          <p:cNvSpPr/>
          <p:nvPr/>
        </p:nvSpPr>
        <p:spPr>
          <a:xfrm>
            <a:off x="685800" y="1771650"/>
            <a:ext cx="3305175" cy="31623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PaymentsController</a:t>
            </a:r>
          </a:p>
          <a:p>
            <a:pPr algn="ctr">
              <a:defRPr/>
            </a:pPr>
            <a:endParaRPr lang="en-US" sz="2800" dirty="0"/>
          </a:p>
          <a:p>
            <a:pPr algn="ctr">
              <a:defRPr/>
            </a:pPr>
            <a:endParaRPr lang="en-US" sz="2800" dirty="0"/>
          </a:p>
          <a:p>
            <a:pPr>
              <a:defRPr/>
            </a:pPr>
            <a:r>
              <a:rPr lang="en-US" sz="2800" dirty="0"/>
              <a:t>new</a:t>
            </a:r>
          </a:p>
          <a:p>
            <a:pPr>
              <a:defRPr/>
            </a:pPr>
            <a:r>
              <a:rPr lang="en-US" sz="2800" dirty="0"/>
              <a:t>create</a:t>
            </a:r>
          </a:p>
          <a:p>
            <a:pPr>
              <a:defRPr/>
            </a:pPr>
            <a:r>
              <a:rPr lang="en-US" sz="2800" dirty="0"/>
              <a:t>…</a:t>
            </a:r>
          </a:p>
          <a:p>
            <a:pPr algn="ctr">
              <a:defRPr/>
            </a:pP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5343525" y="1771650"/>
            <a:ext cx="3228975" cy="31623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DiningDollars</a:t>
            </a:r>
          </a:p>
          <a:p>
            <a:pPr algn="ctr">
              <a:defRPr/>
            </a:pPr>
            <a:endParaRPr lang="en-US" sz="2800" dirty="0"/>
          </a:p>
          <a:p>
            <a:pPr algn="ctr">
              <a:defRPr/>
            </a:pPr>
            <a:endParaRPr lang="en-US" sz="2800" dirty="0"/>
          </a:p>
          <a:p>
            <a:pPr>
              <a:defRPr/>
            </a:pPr>
            <a:r>
              <a:rPr lang="en-US" sz="2800" dirty="0"/>
              <a:t>charge(</a:t>
            </a:r>
            <a:r>
              <a:rPr lang="en-US" sz="2800" dirty="0" err="1"/>
              <a:t>uid</a:t>
            </a:r>
            <a:r>
              <a:rPr lang="en-US" sz="2800" dirty="0"/>
              <a:t>)</a:t>
            </a:r>
          </a:p>
          <a:p>
            <a:pPr algn="ctr">
              <a:defRPr/>
            </a:pPr>
            <a:endParaRPr lang="en-US" sz="2800" dirty="0"/>
          </a:p>
          <a:p>
            <a:pPr>
              <a:defRPr/>
            </a:pPr>
            <a:r>
              <a:rPr lang="en-US" sz="2800" dirty="0"/>
              <a:t>…</a:t>
            </a:r>
          </a:p>
          <a:p>
            <a:pPr algn="ctr">
              <a:defRPr/>
            </a:pPr>
            <a:endParaRPr lang="en-US" sz="28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2397125"/>
            <a:ext cx="330517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85800" y="2940050"/>
            <a:ext cx="330517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343525" y="2397125"/>
            <a:ext cx="322897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343525" y="2917825"/>
            <a:ext cx="322897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rgbClr val="FF00FF"/>
                </a:solidFill>
              </a:rPr>
              <a:t>Control Flow: destroy</a:t>
            </a:r>
            <a:br>
              <a:rPr lang="en-US" altLang="en-US" dirty="0" smtClean="0">
                <a:solidFill>
                  <a:srgbClr val="FF00FF"/>
                </a:solidFill>
              </a:rPr>
            </a:br>
            <a:r>
              <a:rPr lang="en-US" altLang="en-US" dirty="0" smtClean="0">
                <a:solidFill>
                  <a:srgbClr val="FF00FF"/>
                </a:solidFill>
              </a:rPr>
              <a:t/>
            </a:r>
            <a:br>
              <a:rPr lang="en-US" altLang="en-US" dirty="0" smtClean="0">
                <a:solidFill>
                  <a:srgbClr val="FF00FF"/>
                </a:solidFill>
              </a:rPr>
            </a:br>
            <a:endParaRPr lang="en-US" altLang="en-US" dirty="0" smtClean="0"/>
          </a:p>
        </p:txBody>
      </p:sp>
      <p:sp>
        <p:nvSpPr>
          <p:cNvPr id="5" name="Rectangle 4"/>
          <p:cNvSpPr/>
          <p:nvPr/>
        </p:nvSpPr>
        <p:spPr>
          <a:xfrm>
            <a:off x="63500" y="477838"/>
            <a:ext cx="2413482" cy="6000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smtClean="0"/>
              <a:t>: </a:t>
            </a:r>
            <a:r>
              <a:rPr lang="en-US" sz="2400" dirty="0" err="1" smtClean="0"/>
              <a:t>OrdersController</a:t>
            </a:r>
            <a:endParaRPr lang="en-US" sz="2400" dirty="0"/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1267282" y="1081088"/>
            <a:ext cx="32882" cy="57769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042988" y="1246569"/>
            <a:ext cx="495300" cy="552570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122238" y="1469463"/>
            <a:ext cx="936625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877" name="TextBox 6"/>
          <p:cNvSpPr txBox="1">
            <a:spLocks noChangeArrowheads="1"/>
          </p:cNvSpPr>
          <p:nvPr/>
        </p:nvSpPr>
        <p:spPr bwMode="auto">
          <a:xfrm>
            <a:off x="-60917" y="1069413"/>
            <a:ext cx="9667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/>
              <a:t>destroy</a:t>
            </a:r>
          </a:p>
        </p:txBody>
      </p:sp>
      <p:sp>
        <p:nvSpPr>
          <p:cNvPr id="32" name="Rectangle 31"/>
          <p:cNvSpPr/>
          <p:nvPr/>
        </p:nvSpPr>
        <p:spPr>
          <a:xfrm>
            <a:off x="3217711" y="2138936"/>
            <a:ext cx="1363367" cy="57457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smtClean="0"/>
              <a:t>or: Order</a:t>
            </a:r>
            <a:endParaRPr lang="en-US" sz="2400" dirty="0"/>
          </a:p>
        </p:txBody>
      </p:sp>
      <p:sp>
        <p:nvSpPr>
          <p:cNvPr id="33" name="Rectangle 32"/>
          <p:cNvSpPr/>
          <p:nvPr/>
        </p:nvSpPr>
        <p:spPr>
          <a:xfrm>
            <a:off x="6273478" y="937549"/>
            <a:ext cx="2870522" cy="10201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 smtClean="0"/>
              <a:t>omc</a:t>
            </a:r>
            <a:r>
              <a:rPr lang="en-US" sz="2400" dirty="0" smtClean="0"/>
              <a:t>: </a:t>
            </a:r>
            <a:r>
              <a:rPr lang="en-US" sz="2400" dirty="0" err="1" smtClean="0"/>
              <a:t>OrderMemento</a:t>
            </a:r>
            <a:endParaRPr lang="en-US" sz="2400" dirty="0" smtClean="0"/>
          </a:p>
          <a:p>
            <a:pPr algn="ctr">
              <a:defRPr/>
            </a:pPr>
            <a:r>
              <a:rPr lang="en-US" sz="2400" dirty="0" smtClean="0"/>
              <a:t>Caretaker</a:t>
            </a:r>
            <a:endParaRPr lang="en-US" sz="2400" dirty="0"/>
          </a:p>
        </p:txBody>
      </p:sp>
      <p:cxnSp>
        <p:nvCxnSpPr>
          <p:cNvPr id="40" name="Straight Connector 39"/>
          <p:cNvCxnSpPr>
            <a:stCxn id="32" idx="2"/>
          </p:cNvCxnSpPr>
          <p:nvPr/>
        </p:nvCxnSpPr>
        <p:spPr>
          <a:xfrm flipH="1">
            <a:off x="3891178" y="2713510"/>
            <a:ext cx="8217" cy="414449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1538288" y="1550486"/>
            <a:ext cx="4735190" cy="1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1538288" y="2281279"/>
            <a:ext cx="1679423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>
            <a:off x="1519238" y="1872146"/>
            <a:ext cx="4754240" cy="0"/>
          </a:xfrm>
          <a:prstGeom prst="straightConnector1">
            <a:avLst/>
          </a:prstGeom>
          <a:ln w="762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H="1" flipV="1">
            <a:off x="1535113" y="2587258"/>
            <a:ext cx="1682598" cy="1588"/>
          </a:xfrm>
          <a:prstGeom prst="straightConnector1">
            <a:avLst/>
          </a:prstGeom>
          <a:ln w="762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1563699" y="3174320"/>
            <a:ext cx="2111388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3651745" y="2937499"/>
            <a:ext cx="495300" cy="9846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1519238" y="3633717"/>
            <a:ext cx="2155849" cy="6350"/>
          </a:xfrm>
          <a:prstGeom prst="straightConnector1">
            <a:avLst/>
          </a:prstGeom>
          <a:ln w="762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6"/>
          <p:cNvSpPr txBox="1">
            <a:spLocks noChangeArrowheads="1"/>
          </p:cNvSpPr>
          <p:nvPr/>
        </p:nvSpPr>
        <p:spPr bwMode="auto">
          <a:xfrm>
            <a:off x="2006343" y="2753207"/>
            <a:ext cx="9667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/>
              <a:t>destroy</a:t>
            </a:r>
          </a:p>
        </p:txBody>
      </p:sp>
      <p:cxnSp>
        <p:nvCxnSpPr>
          <p:cNvPr id="22" name="Straight Connector 21"/>
          <p:cNvCxnSpPr/>
          <p:nvPr/>
        </p:nvCxnSpPr>
        <p:spPr>
          <a:xfrm flipH="1">
            <a:off x="7906146" y="1957680"/>
            <a:ext cx="1" cy="49180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0" name="Multiply 9"/>
          <p:cNvSpPr/>
          <p:nvPr/>
        </p:nvSpPr>
        <p:spPr>
          <a:xfrm>
            <a:off x="3674567" y="3640067"/>
            <a:ext cx="472478" cy="549968"/>
          </a:xfrm>
          <a:prstGeom prst="mathMultiply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1532140" y="4600988"/>
            <a:ext cx="2111388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4107633" y="5050057"/>
            <a:ext cx="819368" cy="6350"/>
          </a:xfrm>
          <a:prstGeom prst="straightConnector1">
            <a:avLst/>
          </a:prstGeom>
          <a:ln w="762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3674567" y="4496745"/>
            <a:ext cx="495300" cy="90489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31" name="Straight Connector 30"/>
          <p:cNvCxnSpPr>
            <a:stCxn id="34" idx="2"/>
          </p:cNvCxnSpPr>
          <p:nvPr/>
        </p:nvCxnSpPr>
        <p:spPr>
          <a:xfrm>
            <a:off x="6273478" y="5093645"/>
            <a:ext cx="0" cy="23383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4964583" y="4496745"/>
            <a:ext cx="2617789" cy="5969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 smtClean="0"/>
              <a:t>om:OrderMemento</a:t>
            </a:r>
            <a:endParaRPr lang="en-US" sz="2400" dirty="0"/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4129302" y="4728313"/>
            <a:ext cx="835281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6"/>
          <p:cNvSpPr txBox="1">
            <a:spLocks noChangeArrowheads="1"/>
          </p:cNvSpPr>
          <p:nvPr/>
        </p:nvSpPr>
        <p:spPr bwMode="auto">
          <a:xfrm>
            <a:off x="4195183" y="4264510"/>
            <a:ext cx="62901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 smtClean="0"/>
              <a:t>new</a:t>
            </a:r>
            <a:endParaRPr lang="en-US" altLang="en-US" sz="2000" dirty="0"/>
          </a:p>
        </p:txBody>
      </p:sp>
      <p:sp>
        <p:nvSpPr>
          <p:cNvPr id="41" name="TextBox 6"/>
          <p:cNvSpPr txBox="1">
            <a:spLocks noChangeArrowheads="1"/>
          </p:cNvSpPr>
          <p:nvPr/>
        </p:nvSpPr>
        <p:spPr bwMode="auto">
          <a:xfrm>
            <a:off x="2734317" y="1076333"/>
            <a:ext cx="62901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 smtClean="0"/>
              <a:t>new</a:t>
            </a:r>
          </a:p>
        </p:txBody>
      </p:sp>
      <p:sp>
        <p:nvSpPr>
          <p:cNvPr id="46" name="TextBox 6"/>
          <p:cNvSpPr txBox="1">
            <a:spLocks noChangeArrowheads="1"/>
          </p:cNvSpPr>
          <p:nvPr/>
        </p:nvSpPr>
        <p:spPr bwMode="auto">
          <a:xfrm>
            <a:off x="2089036" y="1888457"/>
            <a:ext cx="62901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 smtClean="0"/>
              <a:t>new</a:t>
            </a:r>
            <a:endParaRPr lang="en-US" altLang="en-US" sz="2000" dirty="0"/>
          </a:p>
        </p:txBody>
      </p:sp>
      <p:cxnSp>
        <p:nvCxnSpPr>
          <p:cNvPr id="47" name="Straight Arrow Connector 46"/>
          <p:cNvCxnSpPr/>
          <p:nvPr/>
        </p:nvCxnSpPr>
        <p:spPr>
          <a:xfrm flipH="1" flipV="1">
            <a:off x="1516255" y="5190937"/>
            <a:ext cx="2163177" cy="17870"/>
          </a:xfrm>
          <a:prstGeom prst="straightConnector1">
            <a:avLst/>
          </a:prstGeom>
          <a:ln w="762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6"/>
          <p:cNvSpPr txBox="1">
            <a:spLocks noChangeArrowheads="1"/>
          </p:cNvSpPr>
          <p:nvPr/>
        </p:nvSpPr>
        <p:spPr bwMode="auto">
          <a:xfrm>
            <a:off x="1647440" y="4134234"/>
            <a:ext cx="198746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 err="1" smtClean="0"/>
              <a:t>create_memento</a:t>
            </a:r>
            <a:endParaRPr lang="en-US" altLang="en-US" sz="2000" dirty="0"/>
          </a:p>
        </p:txBody>
      </p:sp>
      <p:grpSp>
        <p:nvGrpSpPr>
          <p:cNvPr id="2" name="Group 1"/>
          <p:cNvGrpSpPr/>
          <p:nvPr/>
        </p:nvGrpSpPr>
        <p:grpSpPr>
          <a:xfrm>
            <a:off x="1506868" y="5334951"/>
            <a:ext cx="6688878" cy="1274193"/>
            <a:chOff x="1506868" y="5334951"/>
            <a:chExt cx="6688878" cy="1274193"/>
          </a:xfrm>
        </p:grpSpPr>
        <p:cxnSp>
          <p:nvCxnSpPr>
            <p:cNvPr id="49" name="Straight Arrow Connector 48"/>
            <p:cNvCxnSpPr/>
            <p:nvPr/>
          </p:nvCxnSpPr>
          <p:spPr>
            <a:xfrm>
              <a:off x="1563699" y="5798755"/>
              <a:ext cx="6094797" cy="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 flipH="1" flipV="1">
              <a:off x="1506868" y="6330854"/>
              <a:ext cx="6193578" cy="31291"/>
            </a:xfrm>
            <a:prstGeom prst="straightConnector1">
              <a:avLst/>
            </a:prstGeom>
            <a:ln w="76200">
              <a:solidFill>
                <a:schemeClr val="tx1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Rectangle 50"/>
            <p:cNvSpPr/>
            <p:nvPr/>
          </p:nvSpPr>
          <p:spPr>
            <a:xfrm>
              <a:off x="7700446" y="5358782"/>
              <a:ext cx="495300" cy="12503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5" name="TextBox 6"/>
            <p:cNvSpPr txBox="1">
              <a:spLocks noChangeArrowheads="1"/>
            </p:cNvSpPr>
            <p:nvPr/>
          </p:nvSpPr>
          <p:spPr bwMode="auto">
            <a:xfrm>
              <a:off x="4092703" y="5334951"/>
              <a:ext cx="183569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 dirty="0" err="1" smtClean="0"/>
                <a:t>push_memento</a:t>
              </a:r>
              <a:endParaRPr lang="en-US" altLang="en-US" sz="2000" dirty="0"/>
            </a:p>
          </p:txBody>
        </p:sp>
      </p:grpSp>
      <p:cxnSp>
        <p:nvCxnSpPr>
          <p:cNvPr id="37" name="Straight Arrow Connector 36"/>
          <p:cNvCxnSpPr/>
          <p:nvPr/>
        </p:nvCxnSpPr>
        <p:spPr>
          <a:xfrm flipH="1">
            <a:off x="85148" y="6443592"/>
            <a:ext cx="932430" cy="0"/>
          </a:xfrm>
          <a:prstGeom prst="straightConnector1">
            <a:avLst/>
          </a:prstGeom>
          <a:ln w="762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0601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457200" y="93663"/>
            <a:ext cx="8229600" cy="1143000"/>
          </a:xfrm>
        </p:spPr>
        <p:txBody>
          <a:bodyPr/>
          <a:lstStyle/>
          <a:p>
            <a:r>
              <a:rPr lang="en-US" altLang="en-US" sz="4000" dirty="0" smtClean="0">
                <a:solidFill>
                  <a:srgbClr val="FF00FF"/>
                </a:solidFill>
              </a:rPr>
              <a:t/>
            </a:r>
            <a:br>
              <a:rPr lang="en-US" altLang="en-US" sz="4000" dirty="0" smtClean="0">
                <a:solidFill>
                  <a:srgbClr val="FF00FF"/>
                </a:solidFill>
              </a:rPr>
            </a:br>
            <a:r>
              <a:rPr lang="en-US" altLang="en-US" sz="4000" dirty="0" smtClean="0">
                <a:solidFill>
                  <a:srgbClr val="FF00FF"/>
                </a:solidFill>
              </a:rPr>
              <a:t>Goal: Implement Memento pattern</a:t>
            </a:r>
            <a:br>
              <a:rPr lang="en-US" altLang="en-US" sz="4000" dirty="0" smtClean="0">
                <a:solidFill>
                  <a:srgbClr val="FF00FF"/>
                </a:solidFill>
              </a:rPr>
            </a:br>
            <a:endParaRPr lang="en-US" altLang="en-US" sz="40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09" y="1141281"/>
            <a:ext cx="8940558" cy="520643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37512" y="3524864"/>
            <a:ext cx="8321293" cy="1297859"/>
          </a:xfrm>
          <a:prstGeom prst="rect">
            <a:avLst/>
          </a:prstGeom>
          <a:blipFill dpi="0" rotWithShape="1">
            <a:blip r:embed="rId3">
              <a:alphaModFix amt="8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5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8229600" cy="1143000"/>
          </a:xfrm>
        </p:spPr>
        <p:txBody>
          <a:bodyPr/>
          <a:lstStyle/>
          <a:p>
            <a:r>
              <a:rPr lang="en-US" altLang="en-US" smtClean="0">
                <a:solidFill>
                  <a:srgbClr val="FF00FF"/>
                </a:solidFill>
              </a:rPr>
              <a:t>Goal: Implement Memento pattern</a:t>
            </a:r>
            <a:br>
              <a:rPr lang="en-US" altLang="en-US" smtClean="0">
                <a:solidFill>
                  <a:srgbClr val="FF00FF"/>
                </a:solidFill>
              </a:rPr>
            </a:br>
            <a:endParaRPr lang="en-US" altLang="en-US" smtClean="0"/>
          </a:p>
        </p:txBody>
      </p:sp>
      <p:pic>
        <p:nvPicPr>
          <p:cNvPr id="4096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395" y="693734"/>
            <a:ext cx="5721210" cy="6137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583522" y="2319337"/>
            <a:ext cx="4849083" cy="461963"/>
          </a:xfrm>
          <a:prstGeom prst="rect">
            <a:avLst/>
          </a:prstGeom>
          <a:blipFill dpi="0" rotWithShape="1">
            <a:blip r:embed="rId3">
              <a:alphaModFix amt="8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735922" y="5310187"/>
            <a:ext cx="4696683" cy="461963"/>
          </a:xfrm>
          <a:prstGeom prst="rect">
            <a:avLst/>
          </a:prstGeom>
          <a:blipFill dpi="0" rotWithShape="1">
            <a:blip r:embed="rId3">
              <a:alphaModFix amt="8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700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469900" y="274638"/>
            <a:ext cx="8229600" cy="1143000"/>
          </a:xfrm>
        </p:spPr>
        <p:txBody>
          <a:bodyPr/>
          <a:lstStyle/>
          <a:p>
            <a:r>
              <a:rPr lang="en-US" altLang="en-US" dirty="0" smtClean="0">
                <a:solidFill>
                  <a:srgbClr val="FF00FF"/>
                </a:solidFill>
              </a:rPr>
              <a:t>Control Flow: undo</a:t>
            </a:r>
            <a:br>
              <a:rPr lang="en-US" altLang="en-US" dirty="0" smtClean="0">
                <a:solidFill>
                  <a:srgbClr val="FF00FF"/>
                </a:solidFill>
              </a:rPr>
            </a:br>
            <a:r>
              <a:rPr lang="en-US" altLang="en-US" dirty="0" smtClean="0">
                <a:solidFill>
                  <a:srgbClr val="FF00FF"/>
                </a:solidFill>
              </a:rPr>
              <a:t/>
            </a:r>
            <a:br>
              <a:rPr lang="en-US" altLang="en-US" dirty="0" smtClean="0">
                <a:solidFill>
                  <a:srgbClr val="FF00FF"/>
                </a:solidFill>
              </a:rPr>
            </a:br>
            <a:endParaRPr lang="en-US" altLang="en-US" dirty="0" smtClean="0"/>
          </a:p>
        </p:txBody>
      </p:sp>
      <p:sp>
        <p:nvSpPr>
          <p:cNvPr id="13" name="Rectangle 12"/>
          <p:cNvSpPr/>
          <p:nvPr/>
        </p:nvSpPr>
        <p:spPr>
          <a:xfrm>
            <a:off x="2691609" y="2153046"/>
            <a:ext cx="1455737" cy="6000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smtClean="0"/>
              <a:t>or: Order</a:t>
            </a:r>
            <a:endParaRPr lang="en-US" sz="2400" dirty="0"/>
          </a:p>
        </p:txBody>
      </p:sp>
      <p:sp>
        <p:nvSpPr>
          <p:cNvPr id="14" name="Rectangle 13"/>
          <p:cNvSpPr/>
          <p:nvPr/>
        </p:nvSpPr>
        <p:spPr>
          <a:xfrm>
            <a:off x="90487" y="496932"/>
            <a:ext cx="2524125" cy="6000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smtClean="0"/>
              <a:t>: </a:t>
            </a:r>
            <a:r>
              <a:rPr lang="en-US" sz="2400" dirty="0" err="1" smtClean="0"/>
              <a:t>OrdersController</a:t>
            </a:r>
            <a:endParaRPr lang="en-US" sz="2400" dirty="0"/>
          </a:p>
        </p:txBody>
      </p:sp>
      <p:cxnSp>
        <p:nvCxnSpPr>
          <p:cNvPr id="15" name="Straight Connector 14"/>
          <p:cNvCxnSpPr>
            <a:stCxn id="13" idx="2"/>
          </p:cNvCxnSpPr>
          <p:nvPr/>
        </p:nvCxnSpPr>
        <p:spPr>
          <a:xfrm>
            <a:off x="3419478" y="2753121"/>
            <a:ext cx="30010" cy="41048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785644" y="4716066"/>
            <a:ext cx="0" cy="20629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3213497" y="3847305"/>
            <a:ext cx="495300" cy="14906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575968" y="4168776"/>
            <a:ext cx="2617789" cy="5969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 smtClean="0"/>
              <a:t>om:OrderMemento</a:t>
            </a:r>
            <a:endParaRPr lang="en-US" sz="2400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1293813" y="1097007"/>
            <a:ext cx="0" cy="57609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1046163" y="1228725"/>
            <a:ext cx="495300" cy="55502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902328" y="1306114"/>
            <a:ext cx="3116262" cy="7778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 smtClean="0"/>
              <a:t>omc</a:t>
            </a:r>
            <a:r>
              <a:rPr lang="en-US" sz="2400" dirty="0" smtClean="0"/>
              <a:t>: </a:t>
            </a:r>
            <a:r>
              <a:rPr lang="en-US" sz="2400" dirty="0" err="1" smtClean="0"/>
              <a:t>OrderMemento</a:t>
            </a:r>
            <a:endParaRPr lang="en-US" sz="2400" dirty="0"/>
          </a:p>
          <a:p>
            <a:pPr algn="ctr">
              <a:defRPr/>
            </a:pPr>
            <a:r>
              <a:rPr lang="en-US" sz="2400" dirty="0"/>
              <a:t>Caretaker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7558086" y="2096691"/>
            <a:ext cx="0" cy="46029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7323533" y="2834481"/>
            <a:ext cx="495300" cy="10969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263525" y="1400174"/>
            <a:ext cx="782638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903" name="TextBox 6"/>
          <p:cNvSpPr txBox="1">
            <a:spLocks noChangeArrowheads="1"/>
          </p:cNvSpPr>
          <p:nvPr/>
        </p:nvSpPr>
        <p:spPr bwMode="auto">
          <a:xfrm>
            <a:off x="-68262" y="1048551"/>
            <a:ext cx="7232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/>
              <a:t>undo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1557337" y="3103561"/>
            <a:ext cx="5719763" cy="2385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1611709" y="4133850"/>
            <a:ext cx="1601788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3708797" y="4340225"/>
            <a:ext cx="867171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907" name="TextBox 6"/>
          <p:cNvSpPr txBox="1">
            <a:spLocks noChangeArrowheads="1"/>
          </p:cNvSpPr>
          <p:nvPr/>
        </p:nvSpPr>
        <p:spPr bwMode="auto">
          <a:xfrm>
            <a:off x="4190206" y="2701069"/>
            <a:ext cx="20732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 err="1"/>
              <a:t>pop_memento</a:t>
            </a:r>
            <a:endParaRPr lang="en-US" altLang="en-US" sz="2000" dirty="0"/>
          </a:p>
        </p:txBody>
      </p:sp>
      <p:sp>
        <p:nvSpPr>
          <p:cNvPr id="37908" name="TextBox 6"/>
          <p:cNvSpPr txBox="1">
            <a:spLocks noChangeArrowheads="1"/>
          </p:cNvSpPr>
          <p:nvPr/>
        </p:nvSpPr>
        <p:spPr bwMode="auto">
          <a:xfrm>
            <a:off x="1612901" y="3703668"/>
            <a:ext cx="164519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 err="1"/>
              <a:t>set_memento</a:t>
            </a:r>
            <a:endParaRPr lang="en-US" altLang="en-US" sz="2000" dirty="0"/>
          </a:p>
        </p:txBody>
      </p:sp>
      <p:sp>
        <p:nvSpPr>
          <p:cNvPr id="37909" name="TextBox 6"/>
          <p:cNvSpPr txBox="1">
            <a:spLocks noChangeArrowheads="1"/>
          </p:cNvSpPr>
          <p:nvPr/>
        </p:nvSpPr>
        <p:spPr bwMode="auto">
          <a:xfrm>
            <a:off x="3916363" y="3783808"/>
            <a:ext cx="7175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new</a:t>
            </a:r>
          </a:p>
        </p:txBody>
      </p:sp>
      <p:cxnSp>
        <p:nvCxnSpPr>
          <p:cNvPr id="33" name="Straight Arrow Connector 32"/>
          <p:cNvCxnSpPr/>
          <p:nvPr/>
        </p:nvCxnSpPr>
        <p:spPr>
          <a:xfrm flipH="1" flipV="1">
            <a:off x="3667125" y="4592636"/>
            <a:ext cx="846138" cy="1588"/>
          </a:xfrm>
          <a:prstGeom prst="straightConnector1">
            <a:avLst/>
          </a:prstGeom>
          <a:ln w="762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1576388" y="5148262"/>
            <a:ext cx="1619250" cy="0"/>
          </a:xfrm>
          <a:prstGeom prst="straightConnector1">
            <a:avLst/>
          </a:prstGeom>
          <a:ln w="762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 flipV="1">
            <a:off x="1563687" y="3520479"/>
            <a:ext cx="5683249" cy="24204"/>
          </a:xfrm>
          <a:prstGeom prst="straightConnector1">
            <a:avLst/>
          </a:prstGeom>
          <a:ln w="762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>
            <a:off x="158750" y="6699647"/>
            <a:ext cx="887413" cy="0"/>
          </a:xfrm>
          <a:prstGeom prst="straightConnector1">
            <a:avLst/>
          </a:prstGeom>
          <a:ln w="762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1576388" y="5826125"/>
            <a:ext cx="1616075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>
            <a:off x="1539875" y="6445251"/>
            <a:ext cx="1625600" cy="6350"/>
          </a:xfrm>
          <a:prstGeom prst="straightConnector1">
            <a:avLst/>
          </a:prstGeom>
          <a:ln w="762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3155951" y="5619749"/>
            <a:ext cx="495300" cy="993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917" name="TextBox 6"/>
          <p:cNvSpPr txBox="1">
            <a:spLocks noChangeArrowheads="1"/>
          </p:cNvSpPr>
          <p:nvPr/>
        </p:nvSpPr>
        <p:spPr bwMode="auto">
          <a:xfrm>
            <a:off x="1933576" y="5285581"/>
            <a:ext cx="7381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save</a:t>
            </a:r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1563687" y="2324100"/>
            <a:ext cx="1162844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>
            <a:off x="1563687" y="2619771"/>
            <a:ext cx="1108077" cy="0"/>
          </a:xfrm>
          <a:prstGeom prst="straightConnector1">
            <a:avLst/>
          </a:prstGeom>
          <a:ln w="762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V="1">
            <a:off x="1576388" y="1533921"/>
            <a:ext cx="4337051" cy="17858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H="1">
            <a:off x="1612901" y="1891704"/>
            <a:ext cx="4271961" cy="7739"/>
          </a:xfrm>
          <a:prstGeom prst="straightConnector1">
            <a:avLst/>
          </a:prstGeom>
          <a:ln w="762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"/>
          <p:cNvSpPr txBox="1">
            <a:spLocks noChangeArrowheads="1"/>
          </p:cNvSpPr>
          <p:nvPr/>
        </p:nvSpPr>
        <p:spPr bwMode="auto">
          <a:xfrm>
            <a:off x="1856783" y="1905001"/>
            <a:ext cx="7175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new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 smtClean="0">
                <a:solidFill>
                  <a:srgbClr val="FF00FF"/>
                </a:solidFill>
              </a:rPr>
              <a:t>Goal: Implement </a:t>
            </a:r>
            <a:r>
              <a:rPr lang="en-US" altLang="en-US" sz="4000" dirty="0">
                <a:solidFill>
                  <a:srgbClr val="FF00FF"/>
                </a:solidFill>
              </a:rPr>
              <a:t>m</a:t>
            </a:r>
            <a:r>
              <a:rPr lang="en-US" altLang="en-US" sz="4000" dirty="0" smtClean="0">
                <a:solidFill>
                  <a:srgbClr val="FF00FF"/>
                </a:solidFill>
              </a:rPr>
              <a:t>emento pattern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 smtClean="0"/>
              <a:t>Order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 smtClean="0"/>
              <a:t>“</a:t>
            </a:r>
            <a:r>
              <a:rPr lang="en-US" altLang="en-US" dirty="0" err="1" smtClean="0"/>
              <a:t>create_memento</a:t>
            </a:r>
            <a:r>
              <a:rPr lang="en-US" altLang="en-US" dirty="0" smtClean="0"/>
              <a:t>” and “</a:t>
            </a:r>
            <a:r>
              <a:rPr lang="en-US" altLang="en-US" dirty="0" err="1" smtClean="0"/>
              <a:t>set_memento</a:t>
            </a:r>
            <a:r>
              <a:rPr lang="en-US" altLang="en-US" dirty="0" smtClean="0"/>
              <a:t>”</a:t>
            </a:r>
          </a:p>
          <a:p>
            <a:pPr marL="457200" lvl="1" indent="0" eaLnBrk="1" hangingPunct="1">
              <a:buNone/>
              <a:defRPr/>
            </a:pPr>
            <a:r>
              <a:rPr lang="en-US" altLang="en-US" dirty="0" smtClean="0"/>
              <a:t> </a:t>
            </a:r>
          </a:p>
          <a:p>
            <a:pPr eaLnBrk="1" hangingPunct="1">
              <a:defRPr/>
            </a:pPr>
            <a:r>
              <a:rPr lang="en-US" altLang="en-US" dirty="0" err="1" smtClean="0"/>
              <a:t>OrderMemento</a:t>
            </a:r>
            <a:endParaRPr lang="en-US" altLang="en-US" dirty="0" smtClean="0"/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 smtClean="0"/>
              <a:t>initialize </a:t>
            </a:r>
            <a:endParaRPr lang="en-US" altLang="en-US" dirty="0"/>
          </a:p>
          <a:p>
            <a:pPr marL="457200" lvl="1" indent="0" eaLnBrk="1" hangingPunct="1">
              <a:buNone/>
              <a:defRPr/>
            </a:pPr>
            <a:endParaRPr lang="en-US" altLang="en-US" dirty="0" smtClean="0"/>
          </a:p>
          <a:p>
            <a:pPr eaLnBrk="1" hangingPunct="1">
              <a:defRPr/>
            </a:pPr>
            <a:r>
              <a:rPr lang="en-US" altLang="en-US" dirty="0" err="1" smtClean="0"/>
              <a:t>OrderMementoCaretaker</a:t>
            </a:r>
            <a:endParaRPr lang="en-US" altLang="en-US" dirty="0" smtClean="0"/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 smtClean="0"/>
              <a:t>“</a:t>
            </a:r>
            <a:r>
              <a:rPr lang="en-US" altLang="en-US" dirty="0" err="1" smtClean="0"/>
              <a:t>push_memento</a:t>
            </a:r>
            <a:r>
              <a:rPr lang="en-US" altLang="en-US" dirty="0" smtClean="0"/>
              <a:t>” and “</a:t>
            </a:r>
            <a:r>
              <a:rPr lang="en-US" altLang="en-US" dirty="0" err="1" smtClean="0"/>
              <a:t>pop_memento</a:t>
            </a:r>
            <a:r>
              <a:rPr lang="en-US" altLang="en-US" dirty="0" smtClean="0"/>
              <a:t>”</a:t>
            </a:r>
            <a:endParaRPr lang="en-US" altLang="en-US" dirty="0"/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n-US" altLang="en-US" dirty="0"/>
          </a:p>
          <a:p>
            <a:pPr eaLnBrk="1" hangingPunct="1">
              <a:defRPr/>
            </a:pP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FF00FF"/>
                </a:solidFill>
              </a:rPr>
              <a:t>Memento : Examples</a:t>
            </a:r>
            <a:endParaRPr lang="en-US" altLang="en-US" smtClean="0"/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Editor (Notepad, Sublime, Notepad++)</a:t>
            </a:r>
          </a:p>
          <a:p>
            <a:pPr lvl="1"/>
            <a:r>
              <a:rPr lang="en-US" altLang="en-US" smtClean="0"/>
              <a:t>Provides features of undo and redo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0" y="584354"/>
            <a:ext cx="3759036" cy="2401887"/>
          </a:xfrm>
        </p:spPr>
        <p:txBody>
          <a:bodyPr/>
          <a:lstStyle/>
          <a:p>
            <a:r>
              <a:rPr lang="en-US" altLang="en-US" smtClean="0">
                <a:solidFill>
                  <a:srgbClr val="FF00FF"/>
                </a:solidFill>
              </a:rPr>
              <a:t>For more</a:t>
            </a:r>
            <a:br>
              <a:rPr lang="en-US" altLang="en-US" smtClean="0">
                <a:solidFill>
                  <a:srgbClr val="FF00FF"/>
                </a:solidFill>
              </a:rPr>
            </a:br>
            <a:r>
              <a:rPr lang="en-US" altLang="en-US" smtClean="0">
                <a:solidFill>
                  <a:srgbClr val="FF00FF"/>
                </a:solidFill>
              </a:rPr>
              <a:t>design </a:t>
            </a:r>
            <a:r>
              <a:rPr lang="en-US" altLang="en-US" dirty="0" smtClean="0">
                <a:solidFill>
                  <a:srgbClr val="FF00FF"/>
                </a:solidFill>
              </a:rPr>
              <a:t>patterns</a:t>
            </a:r>
            <a:r>
              <a:rPr lang="en-US" altLang="en-US" smtClean="0">
                <a:solidFill>
                  <a:srgbClr val="FF00FF"/>
                </a:solidFill>
              </a:rPr>
              <a:t>, </a:t>
            </a:r>
            <a:br>
              <a:rPr lang="en-US" altLang="en-US" smtClean="0">
                <a:solidFill>
                  <a:srgbClr val="FF00FF"/>
                </a:solidFill>
              </a:rPr>
            </a:br>
            <a:r>
              <a:rPr lang="en-US" altLang="en-US" smtClean="0">
                <a:solidFill>
                  <a:srgbClr val="FF00FF"/>
                </a:solidFill>
              </a:rPr>
              <a:t>see the </a:t>
            </a:r>
            <a:br>
              <a:rPr lang="en-US" altLang="en-US" smtClean="0">
                <a:solidFill>
                  <a:srgbClr val="FF00FF"/>
                </a:solidFill>
              </a:rPr>
            </a:br>
            <a:r>
              <a:rPr lang="en-US" altLang="en-US" smtClean="0">
                <a:solidFill>
                  <a:srgbClr val="FF00FF"/>
                </a:solidFill>
              </a:rPr>
              <a:t>“</a:t>
            </a:r>
            <a:r>
              <a:rPr lang="en-US" altLang="en-US" dirty="0" smtClean="0">
                <a:solidFill>
                  <a:srgbClr val="FF00FF"/>
                </a:solidFill>
              </a:rPr>
              <a:t>Gang of Four” book (</a:t>
            </a:r>
            <a:r>
              <a:rPr lang="en-US" altLang="en-US" dirty="0" err="1" smtClean="0">
                <a:solidFill>
                  <a:srgbClr val="FF00FF"/>
                </a:solidFill>
              </a:rPr>
              <a:t>GoF</a:t>
            </a:r>
            <a:r>
              <a:rPr lang="en-US" altLang="en-US" dirty="0" smtClean="0">
                <a:solidFill>
                  <a:srgbClr val="FF00FF"/>
                </a:solidFill>
              </a:rPr>
              <a:t>)</a:t>
            </a:r>
            <a:endParaRPr lang="en-US" altLang="en-US" dirty="0" smtClean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b="2481"/>
          <a:stretch>
            <a:fillRect/>
          </a:stretch>
        </p:blipFill>
        <p:spPr>
          <a:xfrm>
            <a:off x="3759036" y="-1225"/>
            <a:ext cx="5360074" cy="6859225"/>
          </a:xfrm>
          <a:ln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808080">
                <a:alpha val="39999"/>
              </a:srgbClr>
            </a:outerShdw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smtClean="0">
                <a:solidFill>
                  <a:srgbClr val="FF00FF"/>
                </a:solidFill>
              </a:rPr>
              <a:t>Solution: Adapter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457200" y="1500188"/>
            <a:ext cx="8229600" cy="4525962"/>
          </a:xfrm>
        </p:spPr>
        <p:txBody>
          <a:bodyPr/>
          <a:lstStyle/>
          <a:p>
            <a:r>
              <a:rPr lang="en-US" altLang="en-US" dirty="0" smtClean="0"/>
              <a:t>Interface which bridge a gap in payment methods</a:t>
            </a:r>
          </a:p>
          <a:p>
            <a:r>
              <a:rPr lang="en-US" altLang="en-US" dirty="0" smtClean="0"/>
              <a:t>Key objects are Target, Adapter and </a:t>
            </a:r>
            <a:r>
              <a:rPr lang="en-US" altLang="en-US" dirty="0" err="1" smtClean="0"/>
              <a:t>Adaptee</a:t>
            </a:r>
            <a:endParaRPr lang="en-US" altLang="en-US" dirty="0" smtClean="0"/>
          </a:p>
        </p:txBody>
      </p:sp>
      <p:sp>
        <p:nvSpPr>
          <p:cNvPr id="3" name="Rectangle 2"/>
          <p:cNvSpPr/>
          <p:nvPr/>
        </p:nvSpPr>
        <p:spPr>
          <a:xfrm>
            <a:off x="214313" y="2981325"/>
            <a:ext cx="1947862" cy="7810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800" dirty="0"/>
          </a:p>
          <a:p>
            <a:pPr algn="ctr">
              <a:defRPr/>
            </a:pPr>
            <a:endParaRPr lang="en-US" sz="2800" dirty="0"/>
          </a:p>
          <a:p>
            <a:pPr algn="ctr">
              <a:defRPr/>
            </a:pPr>
            <a:r>
              <a:rPr lang="en-US" sz="2800" dirty="0"/>
              <a:t>Client</a:t>
            </a:r>
          </a:p>
          <a:p>
            <a:pPr algn="ctr">
              <a:defRPr/>
            </a:pPr>
            <a:endParaRPr lang="en-US" dirty="0"/>
          </a:p>
          <a:p>
            <a:pPr algn="ctr">
              <a:defRPr/>
            </a:pPr>
            <a:endParaRPr lang="en-US" dirty="0"/>
          </a:p>
          <a:p>
            <a:pPr algn="ctr">
              <a:defRPr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384550" y="2878138"/>
            <a:ext cx="1947863" cy="127158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i="1" dirty="0"/>
              <a:t>Target</a:t>
            </a:r>
          </a:p>
          <a:p>
            <a:pPr algn="ctr">
              <a:defRPr/>
            </a:pPr>
            <a:endParaRPr lang="en-US" dirty="0"/>
          </a:p>
          <a:p>
            <a:pPr>
              <a:defRPr/>
            </a:pPr>
            <a:r>
              <a:rPr lang="en-US" sz="2800" dirty="0"/>
              <a:t>request()</a:t>
            </a:r>
          </a:p>
          <a:p>
            <a:pPr algn="ctr"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328988" y="5094288"/>
            <a:ext cx="1946275" cy="127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Adapter</a:t>
            </a:r>
          </a:p>
          <a:p>
            <a:pPr algn="ctr">
              <a:defRPr/>
            </a:pPr>
            <a:endParaRPr lang="en-US" dirty="0"/>
          </a:p>
          <a:p>
            <a:pPr>
              <a:defRPr/>
            </a:pPr>
            <a:r>
              <a:rPr lang="en-US" sz="2800" dirty="0"/>
              <a:t>request()</a:t>
            </a:r>
          </a:p>
          <a:p>
            <a:pPr algn="ctr"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242050" y="5075238"/>
            <a:ext cx="2698750" cy="127158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/>
              <a:t>Adaptee</a:t>
            </a:r>
            <a:endParaRPr lang="en-US" sz="2800" dirty="0"/>
          </a:p>
          <a:p>
            <a:pPr algn="ctr">
              <a:defRPr/>
            </a:pPr>
            <a:endParaRPr lang="en-US" dirty="0"/>
          </a:p>
          <a:p>
            <a:pPr>
              <a:defRPr/>
            </a:pPr>
            <a:r>
              <a:rPr lang="en-US" sz="2800" dirty="0" err="1"/>
              <a:t>specificrequest</a:t>
            </a:r>
            <a:r>
              <a:rPr lang="en-US" sz="2800" dirty="0"/>
              <a:t>()</a:t>
            </a:r>
          </a:p>
          <a:p>
            <a:pPr algn="ctr">
              <a:defRPr/>
            </a:pP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3384550" y="3352800"/>
            <a:ext cx="1947863" cy="190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3340100" y="5535613"/>
            <a:ext cx="1947863" cy="190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242050" y="5554663"/>
            <a:ext cx="269875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162175" y="3394075"/>
            <a:ext cx="1141413" cy="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287963" y="5741988"/>
            <a:ext cx="930275" cy="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>
            <a:stCxn id="5" idx="2"/>
          </p:cNvCxnSpPr>
          <p:nvPr/>
        </p:nvCxnSpPr>
        <p:spPr>
          <a:xfrm>
            <a:off x="4359275" y="4149725"/>
            <a:ext cx="3175" cy="944563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Isosceles Triangle 8"/>
          <p:cNvSpPr/>
          <p:nvPr/>
        </p:nvSpPr>
        <p:spPr>
          <a:xfrm>
            <a:off x="4111625" y="4140200"/>
            <a:ext cx="495300" cy="35560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2000" y="215900"/>
            <a:ext cx="2489200" cy="7127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800" dirty="0"/>
          </a:p>
          <a:p>
            <a:pPr algn="ctr">
              <a:defRPr/>
            </a:pPr>
            <a:endParaRPr lang="en-US" sz="2800" dirty="0"/>
          </a:p>
          <a:p>
            <a:pPr algn="ctr">
              <a:defRPr/>
            </a:pPr>
            <a:r>
              <a:rPr lang="en-US" altLang="en-US" sz="2200" dirty="0" err="1"/>
              <a:t>PaymentsController</a:t>
            </a:r>
            <a:endParaRPr lang="en-US" sz="2200" dirty="0"/>
          </a:p>
          <a:p>
            <a:pPr algn="ctr">
              <a:defRPr/>
            </a:pPr>
            <a:endParaRPr lang="en-US" dirty="0"/>
          </a:p>
          <a:p>
            <a:pPr algn="ctr">
              <a:defRPr/>
            </a:pPr>
            <a:endParaRPr lang="en-US" dirty="0"/>
          </a:p>
          <a:p>
            <a:pPr algn="ctr">
              <a:defRPr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251325" y="131763"/>
            <a:ext cx="2587625" cy="123031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i="1" dirty="0" err="1"/>
              <a:t>PaymentProcessor</a:t>
            </a:r>
            <a:endParaRPr lang="en-US" sz="2200" i="1" dirty="0"/>
          </a:p>
          <a:p>
            <a:pPr algn="ctr">
              <a:defRPr/>
            </a:pPr>
            <a:endParaRPr lang="en-US" sz="2200" dirty="0"/>
          </a:p>
          <a:p>
            <a:pPr>
              <a:defRPr/>
            </a:pPr>
            <a:r>
              <a:rPr lang="en-US" sz="2200" dirty="0" err="1"/>
              <a:t>process_payment</a:t>
            </a:r>
            <a:r>
              <a:rPr lang="en-US" sz="2200" dirty="0"/>
              <a:t>()</a:t>
            </a:r>
          </a:p>
          <a:p>
            <a:pPr algn="ctr">
              <a:defRPr/>
            </a:pPr>
            <a:endParaRPr lang="en-US" sz="2200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4238625" y="644525"/>
            <a:ext cx="260032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3279775" y="749300"/>
            <a:ext cx="958850" cy="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3251200" y="4981575"/>
            <a:ext cx="2905125" cy="17335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dirty="0" err="1"/>
              <a:t>VisaPay</a:t>
            </a:r>
            <a:endParaRPr lang="en-US" sz="2200" dirty="0"/>
          </a:p>
          <a:p>
            <a:pPr algn="ctr">
              <a:defRPr/>
            </a:pPr>
            <a:endParaRPr lang="en-US" sz="2200" dirty="0"/>
          </a:p>
          <a:p>
            <a:pPr algn="ctr">
              <a:defRPr/>
            </a:pPr>
            <a:endParaRPr lang="en-US" sz="2200" dirty="0"/>
          </a:p>
          <a:p>
            <a:pPr>
              <a:defRPr/>
            </a:pPr>
            <a:r>
              <a:rPr lang="en-US" sz="2200" dirty="0"/>
              <a:t>pay(</a:t>
            </a:r>
            <a:r>
              <a:rPr lang="en-US" sz="2200" dirty="0" err="1"/>
              <a:t>debitcard</a:t>
            </a:r>
            <a:r>
              <a:rPr lang="en-US" sz="2200" dirty="0"/>
              <a:t>, </a:t>
            </a:r>
            <a:r>
              <a:rPr lang="en-US" sz="2200" dirty="0" err="1"/>
              <a:t>cvv</a:t>
            </a:r>
            <a:r>
              <a:rPr lang="en-US" sz="2200" dirty="0"/>
              <a:t>, </a:t>
            </a:r>
            <a:r>
              <a:rPr lang="en-US" sz="2200" dirty="0" err="1"/>
              <a:t>exp</a:t>
            </a:r>
            <a:r>
              <a:rPr lang="en-US" sz="2200" dirty="0"/>
              <a:t>)</a:t>
            </a:r>
          </a:p>
          <a:p>
            <a:pPr algn="ctr">
              <a:defRPr/>
            </a:pPr>
            <a:endParaRPr lang="en-US" sz="2200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3251200" y="5508625"/>
            <a:ext cx="290512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388938" y="4972050"/>
            <a:ext cx="2432050" cy="17335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dirty="0"/>
              <a:t>DiningDollars</a:t>
            </a:r>
          </a:p>
          <a:p>
            <a:pPr>
              <a:defRPr/>
            </a:pPr>
            <a:endParaRPr lang="en-US" sz="2200" dirty="0"/>
          </a:p>
          <a:p>
            <a:pPr>
              <a:defRPr/>
            </a:pPr>
            <a:endParaRPr lang="en-US" sz="2200" dirty="0"/>
          </a:p>
          <a:p>
            <a:pPr>
              <a:defRPr/>
            </a:pPr>
            <a:r>
              <a:rPr lang="en-US" sz="2200" dirty="0"/>
              <a:t>charge(</a:t>
            </a:r>
            <a:r>
              <a:rPr lang="en-US" sz="2200" dirty="0" err="1"/>
              <a:t>uid</a:t>
            </a:r>
            <a:r>
              <a:rPr lang="en-US" sz="2200" dirty="0"/>
              <a:t>)</a:t>
            </a:r>
          </a:p>
          <a:p>
            <a:pPr algn="ctr">
              <a:defRPr/>
            </a:pPr>
            <a:endParaRPr lang="en-US" sz="2200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388938" y="5508625"/>
            <a:ext cx="243205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285750" y="2503488"/>
            <a:ext cx="2636838" cy="165258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dirty="0" err="1"/>
              <a:t>DiningDollarsAdapter</a:t>
            </a:r>
            <a:endParaRPr lang="en-US" sz="2200" dirty="0"/>
          </a:p>
          <a:p>
            <a:pPr algn="ctr">
              <a:defRPr/>
            </a:pPr>
            <a:endParaRPr lang="en-US" sz="2200" dirty="0"/>
          </a:p>
          <a:p>
            <a:pPr>
              <a:defRPr/>
            </a:pPr>
            <a:endParaRPr lang="en-US" sz="2200" dirty="0"/>
          </a:p>
          <a:p>
            <a:pPr>
              <a:defRPr/>
            </a:pPr>
            <a:r>
              <a:rPr lang="en-US" sz="2200" dirty="0" err="1"/>
              <a:t>process_payment</a:t>
            </a:r>
            <a:r>
              <a:rPr lang="en-US" sz="2200" dirty="0"/>
              <a:t>()</a:t>
            </a:r>
          </a:p>
          <a:p>
            <a:pPr algn="ctr">
              <a:defRPr/>
            </a:pPr>
            <a:endParaRPr lang="en-US" sz="2200" dirty="0"/>
          </a:p>
        </p:txBody>
      </p:sp>
      <p:sp>
        <p:nvSpPr>
          <p:cNvPr id="30" name="Rectangle 29"/>
          <p:cNvSpPr/>
          <p:nvPr/>
        </p:nvSpPr>
        <p:spPr>
          <a:xfrm>
            <a:off x="3721100" y="2495550"/>
            <a:ext cx="2435225" cy="16525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dirty="0" err="1"/>
              <a:t>VisaPayAdapter</a:t>
            </a:r>
            <a:endParaRPr lang="en-US" sz="2200" dirty="0"/>
          </a:p>
          <a:p>
            <a:pPr algn="ctr">
              <a:defRPr/>
            </a:pPr>
            <a:endParaRPr lang="en-US" sz="2200" dirty="0"/>
          </a:p>
          <a:p>
            <a:pPr>
              <a:defRPr/>
            </a:pPr>
            <a:endParaRPr lang="en-US" sz="2200" dirty="0"/>
          </a:p>
          <a:p>
            <a:pPr>
              <a:defRPr/>
            </a:pPr>
            <a:r>
              <a:rPr lang="en-US" sz="2200" dirty="0" err="1"/>
              <a:t>process_payment</a:t>
            </a:r>
            <a:r>
              <a:rPr lang="en-US" sz="2200" dirty="0"/>
              <a:t>()</a:t>
            </a:r>
          </a:p>
          <a:p>
            <a:pPr algn="ctr">
              <a:defRPr/>
            </a:pPr>
            <a:endParaRPr lang="en-US" sz="2200" dirty="0"/>
          </a:p>
        </p:txBody>
      </p:sp>
      <p:cxnSp>
        <p:nvCxnSpPr>
          <p:cNvPr id="34" name="Straight Connector 33"/>
          <p:cNvCxnSpPr/>
          <p:nvPr/>
        </p:nvCxnSpPr>
        <p:spPr>
          <a:xfrm>
            <a:off x="285750" y="2959100"/>
            <a:ext cx="263683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285750" y="3365500"/>
            <a:ext cx="263683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3721100" y="2959100"/>
            <a:ext cx="243522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30" idx="1"/>
            <a:endCxn id="30" idx="3"/>
          </p:cNvCxnSpPr>
          <p:nvPr/>
        </p:nvCxnSpPr>
        <p:spPr>
          <a:xfrm>
            <a:off x="3721100" y="3321050"/>
            <a:ext cx="243522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1528763" y="4175125"/>
            <a:ext cx="0" cy="796925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4552950" y="4175125"/>
            <a:ext cx="0" cy="80645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V="1">
            <a:off x="5086350" y="1362075"/>
            <a:ext cx="0" cy="1141413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1604963" y="2030413"/>
            <a:ext cx="5984875" cy="7937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 flipV="1">
            <a:off x="1604963" y="2011363"/>
            <a:ext cx="14287" cy="473075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388938" y="5956300"/>
            <a:ext cx="243205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3279775" y="5956300"/>
            <a:ext cx="287655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Isosceles Triangle 1"/>
          <p:cNvSpPr/>
          <p:nvPr/>
        </p:nvSpPr>
        <p:spPr>
          <a:xfrm>
            <a:off x="4876800" y="1362075"/>
            <a:ext cx="419100" cy="30480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264" name="TextBox 3"/>
          <p:cNvSpPr txBox="1">
            <a:spLocks noChangeArrowheads="1"/>
          </p:cNvSpPr>
          <p:nvPr/>
        </p:nvSpPr>
        <p:spPr bwMode="auto">
          <a:xfrm>
            <a:off x="7540625" y="1550988"/>
            <a:ext cx="53975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/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81" y="0"/>
            <a:ext cx="7892871" cy="67022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20745</TotalTime>
  <Words>571</Words>
  <Application>Microsoft Macintosh PowerPoint</Application>
  <PresentationFormat>On-screen Show (4:3)</PresentationFormat>
  <Paragraphs>329</Paragraphs>
  <Slides>66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71" baseType="lpstr">
      <vt:lpstr>Calibri</vt:lpstr>
      <vt:lpstr>MS PGothic</vt:lpstr>
      <vt:lpstr>ＭＳ Ｐゴシック</vt:lpstr>
      <vt:lpstr>Arial</vt:lpstr>
      <vt:lpstr>Black</vt:lpstr>
      <vt:lpstr>Design Patterns Part 2:   Builder &amp; Memento</vt:lpstr>
      <vt:lpstr>Last time</vt:lpstr>
      <vt:lpstr> Today’s Objectives:  Two more patterns</vt:lpstr>
      <vt:lpstr>Running Example: Tiger Dining</vt:lpstr>
      <vt:lpstr>PowerPoint Presentation</vt:lpstr>
      <vt:lpstr>Goal: To add additional payment methods</vt:lpstr>
      <vt:lpstr>Solution: Adapter</vt:lpstr>
      <vt:lpstr>PowerPoint Presentation</vt:lpstr>
      <vt:lpstr>PowerPoint Presentation</vt:lpstr>
      <vt:lpstr>Control Flow </vt:lpstr>
      <vt:lpstr>PowerPoint Presentation</vt:lpstr>
      <vt:lpstr>PowerPoint Presentation</vt:lpstr>
      <vt:lpstr>PowerPoint Presentation</vt:lpstr>
      <vt:lpstr>PowerPoint Presentation</vt:lpstr>
      <vt:lpstr>Control Flow </vt:lpstr>
      <vt:lpstr>PowerPoint Presentation</vt:lpstr>
      <vt:lpstr>PowerPoint Presentation</vt:lpstr>
      <vt:lpstr>Control Flow </vt:lpstr>
      <vt:lpstr>PowerPoint Presentation</vt:lpstr>
      <vt:lpstr>Control Flow </vt:lpstr>
      <vt:lpstr>PowerPoint Presentation</vt:lpstr>
      <vt:lpstr>PowerPoint Presentation</vt:lpstr>
      <vt:lpstr>Control Flow </vt:lpstr>
      <vt:lpstr>PowerPoint Presentation</vt:lpstr>
      <vt:lpstr>PowerPoint Presentation</vt:lpstr>
      <vt:lpstr>Solution: Separate construction code</vt:lpstr>
      <vt:lpstr>Solution: Builder </vt:lpstr>
      <vt:lpstr>PowerPoint Presentation</vt:lpstr>
      <vt:lpstr>Goal: Implement Builder pattern</vt:lpstr>
      <vt:lpstr>Goal: Implement Builder pattern</vt:lpstr>
      <vt:lpstr>PowerPoint Presentation</vt:lpstr>
      <vt:lpstr>Goal: Implement Builder pattern</vt:lpstr>
      <vt:lpstr>PowerPoint Presentation</vt:lpstr>
      <vt:lpstr>PowerPoint Presentation</vt:lpstr>
      <vt:lpstr>PowerPoint Presentation</vt:lpstr>
      <vt:lpstr>Goal: Implement Builder pattern</vt:lpstr>
      <vt:lpstr>PowerPoint Presentation</vt:lpstr>
      <vt:lpstr>Control Flow </vt:lpstr>
      <vt:lpstr>Control Flow </vt:lpstr>
      <vt:lpstr>PowerPoint Presentation</vt:lpstr>
      <vt:lpstr>PowerPoint Presentation</vt:lpstr>
      <vt:lpstr>Cannot retrieve back</vt:lpstr>
      <vt:lpstr>PowerPoint Presentation</vt:lpstr>
      <vt:lpstr>Solution: Memento</vt:lpstr>
      <vt:lpstr>PowerPoint Presentation</vt:lpstr>
      <vt:lpstr>Control Flow: destroy </vt:lpstr>
      <vt:lpstr> Goal: Implement Memento pattern </vt:lpstr>
      <vt:lpstr>Control Flow: destroy </vt:lpstr>
      <vt:lpstr> Goal: Implement Memento pattern </vt:lpstr>
      <vt:lpstr> Goal: Implement Memento pattern </vt:lpstr>
      <vt:lpstr>Goal: Implement Memento pattern </vt:lpstr>
      <vt:lpstr>Control Flow: destroy  </vt:lpstr>
      <vt:lpstr> Goal: Implement Memento pattern </vt:lpstr>
      <vt:lpstr> Goal: Implement Memento pattern </vt:lpstr>
      <vt:lpstr>Control Flow: destroy  </vt:lpstr>
      <vt:lpstr> Goal: Implement Memento pattern </vt:lpstr>
      <vt:lpstr> Goal: Implement Memento pattern </vt:lpstr>
      <vt:lpstr>PowerPoint Presentation</vt:lpstr>
      <vt:lpstr>Goal: Implement Memento pattern </vt:lpstr>
      <vt:lpstr>Control Flow: destroy  </vt:lpstr>
      <vt:lpstr> Goal: Implement Memento pattern </vt:lpstr>
      <vt:lpstr>Goal: Implement Memento pattern </vt:lpstr>
      <vt:lpstr>Control Flow: undo  </vt:lpstr>
      <vt:lpstr>Goal: Implement memento pattern</vt:lpstr>
      <vt:lpstr>Memento : Examples</vt:lpstr>
      <vt:lpstr>For more design patterns,  see the  “Gang of Four” book (GoF)</vt:lpstr>
    </vt:vector>
  </TitlesOfParts>
  <Company>Oregon State University</Company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Fleming</dc:creator>
  <cp:lastModifiedBy>Scott Fleming</cp:lastModifiedBy>
  <cp:revision>1551</cp:revision>
  <dcterms:created xsi:type="dcterms:W3CDTF">2011-01-26T19:04:03Z</dcterms:created>
  <dcterms:modified xsi:type="dcterms:W3CDTF">2017-04-24T19:25:47Z</dcterms:modified>
</cp:coreProperties>
</file>