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4"/>
  </p:notesMasterIdLst>
  <p:handoutMasterIdLst>
    <p:handoutMasterId r:id="rId55"/>
  </p:handoutMasterIdLst>
  <p:sldIdLst>
    <p:sldId id="304" r:id="rId2"/>
    <p:sldId id="412" r:id="rId3"/>
    <p:sldId id="307" r:id="rId4"/>
    <p:sldId id="413" r:id="rId5"/>
    <p:sldId id="402" r:id="rId6"/>
    <p:sldId id="370" r:id="rId7"/>
    <p:sldId id="381" r:id="rId8"/>
    <p:sldId id="367" r:id="rId9"/>
    <p:sldId id="410" r:id="rId10"/>
    <p:sldId id="409" r:id="rId11"/>
    <p:sldId id="391" r:id="rId12"/>
    <p:sldId id="388" r:id="rId13"/>
    <p:sldId id="429" r:id="rId14"/>
    <p:sldId id="430" r:id="rId15"/>
    <p:sldId id="431" r:id="rId16"/>
    <p:sldId id="432" r:id="rId17"/>
    <p:sldId id="433" r:id="rId18"/>
    <p:sldId id="389" r:id="rId19"/>
    <p:sldId id="426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14" r:id="rId29"/>
    <p:sldId id="378" r:id="rId30"/>
    <p:sldId id="415" r:id="rId31"/>
    <p:sldId id="416" r:id="rId32"/>
    <p:sldId id="406" r:id="rId33"/>
    <p:sldId id="379" r:id="rId34"/>
    <p:sldId id="392" r:id="rId35"/>
    <p:sldId id="337" r:id="rId36"/>
    <p:sldId id="404" r:id="rId37"/>
    <p:sldId id="427" r:id="rId38"/>
    <p:sldId id="428" r:id="rId39"/>
    <p:sldId id="365" r:id="rId40"/>
    <p:sldId id="411" r:id="rId41"/>
    <p:sldId id="342" r:id="rId42"/>
    <p:sldId id="407" r:id="rId43"/>
    <p:sldId id="366" r:id="rId44"/>
    <p:sldId id="393" r:id="rId45"/>
    <p:sldId id="395" r:id="rId46"/>
    <p:sldId id="408" r:id="rId47"/>
    <p:sldId id="373" r:id="rId48"/>
    <p:sldId id="397" r:id="rId49"/>
    <p:sldId id="375" r:id="rId50"/>
    <p:sldId id="398" r:id="rId51"/>
    <p:sldId id="374" r:id="rId52"/>
    <p:sldId id="376" r:id="rId5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FED6"/>
    <a:srgbClr val="FFFD78"/>
    <a:srgbClr val="00D6FF"/>
    <a:srgbClr val="00FFFF"/>
    <a:srgbClr val="FFACA9"/>
    <a:srgbClr val="FF00FF"/>
    <a:srgbClr val="FF7E79"/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7"/>
    <p:restoredTop sz="95701"/>
  </p:normalViewPr>
  <p:slideViewPr>
    <p:cSldViewPr snapToGrid="0" snapToObjects="1">
      <p:cViewPr varScale="1">
        <p:scale>
          <a:sx n="96" d="100"/>
          <a:sy n="96" d="100"/>
        </p:scale>
        <p:origin x="168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4/24/18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0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orders are placed they show up in the system like this.</a:t>
            </a:r>
          </a:p>
          <a:p>
            <a:endParaRPr lang="en-US" dirty="0"/>
          </a:p>
          <a:p>
            <a:r>
              <a:rPr lang="en-US" dirty="0"/>
              <a:t>Problem: The chef (and others) would like to receive email notifications to let them know when a new order has been placed. That way, they won't have to be constantly monitoring this webpage.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26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already has a subscription list of users who should receive email notifications (as shown in the picture).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56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Needs to add an observer for the food order activity</a:t>
            </a:r>
          </a:p>
          <a:p>
            <a:r>
              <a:rPr lang="en-US" altLang="en-US">
                <a:ea typeface="MS PGothic" charset="-128"/>
              </a:rPr>
              <a:t>Define one-to-many dependency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500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Add code snippet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E1E4D5DB-A78F-D040-9146-024260819455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507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 </a:t>
            </a:r>
            <a:r>
              <a:rPr lang="en-US" dirty="0" err="1"/>
              <a:t>ExampleMailer</a:t>
            </a:r>
            <a:r>
              <a:rPr lang="en-US" dirty="0"/>
              <a:t> is a goofy name, and this is not consistent with the class diagram.</a:t>
            </a:r>
          </a:p>
          <a:p>
            <a:r>
              <a:rPr lang="en-US" dirty="0"/>
              <a:t>** Probably should show Notification class in class diagrams</a:t>
            </a:r>
          </a:p>
          <a:p>
            <a:r>
              <a:rPr lang="en-US" dirty="0"/>
              <a:t>** Emailer gem would be good know about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89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5DBCFD07-7C8E-FE40-A35A-21FC3884712C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150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 This example is a mess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61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4/24/18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17247" y="5457356"/>
            <a:ext cx="8826759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Design Patterns Part 1</a:t>
            </a:r>
            <a:br>
              <a:rPr lang="en-US" altLang="en-US" sz="4000" dirty="0">
                <a:solidFill>
                  <a:srgbClr val="FFFED6"/>
                </a:solidFill>
                <a:ea typeface="MS PGothic" charset="-128"/>
              </a:rPr>
            </a:br>
            <a:r>
              <a:rPr lang="en-US" altLang="en-US" dirty="0">
                <a:solidFill>
                  <a:srgbClr val="FFFED6"/>
                </a:solidFill>
                <a:ea typeface="MS PGothic" charset="-128"/>
              </a:rPr>
              <a:t>	Observer, Singleton, &amp; Adapter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Class: Subscribers List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1731955"/>
            <a:ext cx="9110956" cy="385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Solution: Observer Pattern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105576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25875" cy="2511491"/>
            <a:chOff x="1120756" y="2498293"/>
            <a:chExt cx="3125875" cy="251149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583593" y="4675608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0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37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tx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</a:t>
            </a:r>
            <a:r>
              <a:rPr lang="en-US" sz="2800" dirty="0" err="1">
                <a:solidFill>
                  <a:srgbClr val="FF40FF"/>
                </a:solidFill>
              </a:rPr>
              <a:t>GoF</a:t>
            </a:r>
            <a:r>
              <a:rPr lang="en-US" sz="2800" dirty="0">
                <a:solidFill>
                  <a:srgbClr val="FF40FF"/>
                </a:solidFill>
              </a:rPr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1278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90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450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Design Patterns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942109"/>
            <a:ext cx="8229600" cy="65809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9F9D-8D07-DC44-A605-DB1990AB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2" b="9932"/>
          <a:stretch/>
        </p:blipFill>
        <p:spPr>
          <a:xfrm>
            <a:off x="0" y="1600200"/>
            <a:ext cx="9144000" cy="528112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B85FE-086A-814E-A0B4-DDCA89D64775}"/>
              </a:ext>
            </a:extLst>
          </p:cNvPr>
          <p:cNvGrpSpPr/>
          <p:nvPr/>
        </p:nvGrpSpPr>
        <p:grpSpPr>
          <a:xfrm>
            <a:off x="2775363" y="4964261"/>
            <a:ext cx="1611957" cy="400110"/>
            <a:chOff x="2775363" y="4964261"/>
            <a:chExt cx="1611957" cy="4001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4FF9E3-08A5-7443-A17F-B5494B1AD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01445D-9B63-C842-A097-03BDC51F9BCA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477A0A-56F5-CF4E-9C90-5766FC73E221}"/>
              </a:ext>
            </a:extLst>
          </p:cNvPr>
          <p:cNvGrpSpPr/>
          <p:nvPr/>
        </p:nvGrpSpPr>
        <p:grpSpPr>
          <a:xfrm>
            <a:off x="5842660" y="4950186"/>
            <a:ext cx="2168728" cy="400110"/>
            <a:chOff x="5842660" y="4950186"/>
            <a:chExt cx="2168728" cy="4001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FF217-AABC-484F-82C1-604FCB6F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2405C-28CC-614F-A5EB-5A945800E152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91E4D0-ED7B-2C4B-A30F-7A3E27596F90}"/>
              </a:ext>
            </a:extLst>
          </p:cNvPr>
          <p:cNvGrpSpPr/>
          <p:nvPr/>
        </p:nvGrpSpPr>
        <p:grpSpPr>
          <a:xfrm>
            <a:off x="6243910" y="2014477"/>
            <a:ext cx="1261303" cy="755024"/>
            <a:chOff x="6243910" y="2014477"/>
            <a:chExt cx="1261303" cy="75502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E2C8A2-11D1-5A48-9090-371C02FD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B45E59-04F8-5D49-BDD1-D1008E4998AF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E16AE-E6EF-9E4F-BE7C-7BDA2930B95C}"/>
              </a:ext>
            </a:extLst>
          </p:cNvPr>
          <p:cNvGrpSpPr/>
          <p:nvPr/>
        </p:nvGrpSpPr>
        <p:grpSpPr>
          <a:xfrm>
            <a:off x="2914050" y="3803560"/>
            <a:ext cx="1473270" cy="400110"/>
            <a:chOff x="2914050" y="3803560"/>
            <a:chExt cx="1473270" cy="4001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27C2EC-DD3F-7844-B4AA-B44DD1EECA4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E6FDB4-BC12-4C47-ADCD-9F13D1CF422F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AD9A-F39F-0743-9630-7CD3DD45AEFC}"/>
              </a:ext>
            </a:extLst>
          </p:cNvPr>
          <p:cNvGrpSpPr/>
          <p:nvPr/>
        </p:nvGrpSpPr>
        <p:grpSpPr>
          <a:xfrm>
            <a:off x="2861955" y="2469418"/>
            <a:ext cx="1295707" cy="686493"/>
            <a:chOff x="2861955" y="2469418"/>
            <a:chExt cx="1295707" cy="6864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DF8F2-D7BD-584F-B22B-FAEF972D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0AC2B8-9DA1-6B42-A949-3CE63E58D239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E1BE70-AE45-BE4B-9FBC-FE17FE61DF84}"/>
              </a:ext>
            </a:extLst>
          </p:cNvPr>
          <p:cNvGrpSpPr/>
          <p:nvPr/>
        </p:nvGrpSpPr>
        <p:grpSpPr>
          <a:xfrm>
            <a:off x="4586536" y="3078574"/>
            <a:ext cx="1072730" cy="915371"/>
            <a:chOff x="4586536" y="3078574"/>
            <a:chExt cx="1072730" cy="91537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5B9092-82A3-7544-9F4B-C01A127CBBF7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92FD07-628F-9048-831E-98992FD1D604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4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6284A-BC1E-6840-BA2C-32743FA6077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13D3CAB9-FD89-7642-A3F7-1B2F4E8642E0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D89002-9196-5F40-82E1-6C259F18439D}"/>
                </a:ext>
              </a:extLst>
            </p:cNvPr>
            <p:cNvCxnSpPr>
              <a:stCxn id="2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41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46DD5C1-BCD8-5F49-A93E-F382E60378B8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9067A4A-CE99-8F4A-91E1-9DDC86807E6B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B71B6A-86D8-9145-B578-86876944B79A}"/>
                </a:ext>
              </a:extLst>
            </p:cNvPr>
            <p:cNvCxnSpPr>
              <a:stCxn id="29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40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8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13150-5682-264B-9DF3-C74BF573B106}"/>
              </a:ext>
            </a:extLst>
          </p:cNvPr>
          <p:cNvGrpSpPr/>
          <p:nvPr/>
        </p:nvGrpSpPr>
        <p:grpSpPr>
          <a:xfrm>
            <a:off x="3118614" y="3317228"/>
            <a:ext cx="2952265" cy="707886"/>
            <a:chOff x="3118614" y="3317228"/>
            <a:chExt cx="2952265" cy="70788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E59A63-0EE3-F948-A72B-2DCFD0552CF7}"/>
                </a:ext>
              </a:extLst>
            </p:cNvPr>
            <p:cNvCxnSpPr/>
            <p:nvPr/>
          </p:nvCxnSpPr>
          <p:spPr>
            <a:xfrm>
              <a:off x="3118614" y="3668390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68934-8858-1148-98E4-54B337480462}"/>
                </a:ext>
              </a:extLst>
            </p:cNvPr>
            <p:cNvSpPr txBox="1"/>
            <p:nvPr/>
          </p:nvSpPr>
          <p:spPr>
            <a:xfrm>
              <a:off x="5065476" y="3317228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*</a:t>
              </a:r>
            </a:p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09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F0AF2-030F-824B-BD32-6C9B0ECBD5A4}"/>
              </a:ext>
            </a:extLst>
          </p:cNvPr>
          <p:cNvSpPr txBox="1"/>
          <p:nvPr/>
        </p:nvSpPr>
        <p:spPr>
          <a:xfrm>
            <a:off x="4209799" y="2424545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0469B7-6878-6F43-BF4B-573A083573FE}"/>
              </a:ext>
            </a:extLst>
          </p:cNvPr>
          <p:cNvCxnSpPr>
            <a:cxnSpLocks/>
          </p:cNvCxnSpPr>
          <p:nvPr/>
        </p:nvCxnSpPr>
        <p:spPr>
          <a:xfrm flipH="1">
            <a:off x="5080390" y="2824655"/>
            <a:ext cx="1" cy="403334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4CF8DE-5E71-124A-A636-2CF149C0219F}"/>
              </a:ext>
            </a:extLst>
          </p:cNvPr>
          <p:cNvSpPr/>
          <p:nvPr/>
        </p:nvSpPr>
        <p:spPr>
          <a:xfrm>
            <a:off x="1780309" y="2407347"/>
            <a:ext cx="180109" cy="39871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0BBBF6-710D-7243-A02A-B3D2894B1AC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960418" y="2618508"/>
            <a:ext cx="2249381" cy="6092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06A5289-93E0-7F4F-9810-8384AC8BCC8A}"/>
              </a:ext>
            </a:extLst>
          </p:cNvPr>
          <p:cNvSpPr/>
          <p:nvPr/>
        </p:nvSpPr>
        <p:spPr>
          <a:xfrm>
            <a:off x="5001945" y="3210908"/>
            <a:ext cx="176549" cy="7037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2A12C2-64F4-3947-83B7-E7D788FD86B2}"/>
              </a:ext>
            </a:extLst>
          </p:cNvPr>
          <p:cNvCxnSpPr>
            <a:cxnSpLocks/>
          </p:cNvCxnSpPr>
          <p:nvPr/>
        </p:nvCxnSpPr>
        <p:spPr>
          <a:xfrm>
            <a:off x="1960418" y="3210908"/>
            <a:ext cx="3041527" cy="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4B6067-2AE8-8745-AEEA-8A0977DE1DC9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1960420" y="3897489"/>
            <a:ext cx="3129800" cy="17198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467E2A2-77C3-884F-83C0-932B8E224AB1}"/>
              </a:ext>
            </a:extLst>
          </p:cNvPr>
          <p:cNvSpPr/>
          <p:nvPr/>
        </p:nvSpPr>
        <p:spPr>
          <a:xfrm>
            <a:off x="1960418" y="4747033"/>
            <a:ext cx="176549" cy="1078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8E88A3ED-018E-4B4B-BED5-FAA8274BDEAB}"/>
              </a:ext>
            </a:extLst>
          </p:cNvPr>
          <p:cNvSpPr/>
          <p:nvPr/>
        </p:nvSpPr>
        <p:spPr>
          <a:xfrm rot="10800000" flipH="1" flipV="1">
            <a:off x="1645865" y="4546600"/>
            <a:ext cx="963986" cy="200433"/>
          </a:xfrm>
          <a:prstGeom prst="arc">
            <a:avLst>
              <a:gd name="adj1" fmla="val 12627763"/>
              <a:gd name="adj2" fmla="val 5323485"/>
            </a:avLst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5825473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6E6EF60-68E6-E741-B744-973FFA7DC5E8}"/>
              </a:ext>
            </a:extLst>
          </p:cNvPr>
          <p:cNvCxnSpPr>
            <a:cxnSpLocks/>
          </p:cNvCxnSpPr>
          <p:nvPr/>
        </p:nvCxnSpPr>
        <p:spPr>
          <a:xfrm>
            <a:off x="2136967" y="4943628"/>
            <a:ext cx="5717431" cy="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5579013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A2DB625-0E97-764A-B570-2818E1084304}"/>
              </a:ext>
            </a:extLst>
          </p:cNvPr>
          <p:cNvSpPr/>
          <p:nvPr/>
        </p:nvSpPr>
        <p:spPr>
          <a:xfrm>
            <a:off x="7878148" y="4943627"/>
            <a:ext cx="176549" cy="6443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02FE52E-1CF1-F64C-86AD-702F4F1139A8}"/>
              </a:ext>
            </a:extLst>
          </p:cNvPr>
          <p:cNvCxnSpPr>
            <a:cxnSpLocks/>
          </p:cNvCxnSpPr>
          <p:nvPr/>
        </p:nvCxnSpPr>
        <p:spPr>
          <a:xfrm>
            <a:off x="0" y="2424545"/>
            <a:ext cx="1780309" cy="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394450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58CDEFB-7C76-4A4D-812E-D39697FB7212}"/>
              </a:ext>
            </a:extLst>
          </p:cNvPr>
          <p:cNvSpPr txBox="1"/>
          <p:nvPr/>
        </p:nvSpPr>
        <p:spPr>
          <a:xfrm>
            <a:off x="2485440" y="2266577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&lt;&lt;create&gt;&gt;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C9041C-2E11-1E4E-9134-EBB8C9A5B75F}"/>
              </a:ext>
            </a:extLst>
          </p:cNvPr>
          <p:cNvSpPr txBox="1"/>
          <p:nvPr/>
        </p:nvSpPr>
        <p:spPr>
          <a:xfrm>
            <a:off x="3056277" y="2865189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save()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D2FADE-D4F4-7F4E-8B59-9042C57ECDBE}"/>
              </a:ext>
            </a:extLst>
          </p:cNvPr>
          <p:cNvSpPr txBox="1"/>
          <p:nvPr/>
        </p:nvSpPr>
        <p:spPr>
          <a:xfrm>
            <a:off x="2038863" y="4176005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notify_observers()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553932-7C2D-9B4A-8E07-4CE398D8C2BA}"/>
              </a:ext>
            </a:extLst>
          </p:cNvPr>
          <p:cNvSpPr txBox="1"/>
          <p:nvPr/>
        </p:nvSpPr>
        <p:spPr>
          <a:xfrm>
            <a:off x="5715362" y="4586341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update()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A34F5-0A62-5B47-B877-312CE976CCAC}"/>
              </a:ext>
            </a:extLst>
          </p:cNvPr>
          <p:cNvSpPr txBox="1"/>
          <p:nvPr/>
        </p:nvSpPr>
        <p:spPr>
          <a:xfrm>
            <a:off x="209081" y="2066522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create()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285D529-D1D1-0B4E-910C-9D2F8BF9C757}"/>
              </a:ext>
            </a:extLst>
          </p:cNvPr>
          <p:cNvSpPr/>
          <p:nvPr/>
        </p:nvSpPr>
        <p:spPr>
          <a:xfrm>
            <a:off x="7331028" y="5106392"/>
            <a:ext cx="1314208" cy="30875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Email Sent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DE1F9120-1717-FC4B-835C-E933D89A0BA9}"/>
              </a:ext>
            </a:extLst>
          </p:cNvPr>
          <p:cNvSpPr/>
          <p:nvPr/>
        </p:nvSpPr>
        <p:spPr>
          <a:xfrm>
            <a:off x="4328285" y="3380255"/>
            <a:ext cx="1527695" cy="30875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Saved to DB</a:t>
            </a:r>
          </a:p>
        </p:txBody>
      </p:sp>
    </p:spTree>
    <p:extLst>
      <p:ext uri="{BB962C8B-B14F-4D97-AF65-F5344CB8AC3E}">
        <p14:creationId xmlns:p14="http://schemas.microsoft.com/office/powerpoint/2010/main" val="3491809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How to Apply Observer Pattern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Modify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OrdersController</a:t>
            </a:r>
            <a:r>
              <a:rPr lang="en-US" altLang="en-US" dirty="0">
                <a:ea typeface="MS PGothic" charset="-128"/>
              </a:rPr>
              <a:t> (Subject)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include Observable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Add observer using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add_observer()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After saving order, call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notify_observers()</a:t>
            </a: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Modify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EmailNotifier</a:t>
            </a:r>
            <a:r>
              <a:rPr lang="en-US" altLang="en-US" dirty="0">
                <a:ea typeface="MS PGothic" charset="-128"/>
              </a:rPr>
              <a:t> (Observer)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Add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update</a:t>
            </a:r>
            <a:r>
              <a:rPr lang="en-US" altLang="en-US" dirty="0">
                <a:ea typeface="MS PGothic" charset="-128"/>
              </a:rPr>
              <a:t> method that xxx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Benefits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Promotes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758433-A8C1-3544-8592-4F4199EB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OrdersController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11B39A-3B41-C941-9772-B6CC536DAA45}"/>
              </a:ext>
            </a:extLst>
          </p:cNvPr>
          <p:cNvGrpSpPr/>
          <p:nvPr/>
        </p:nvGrpSpPr>
        <p:grpSpPr>
          <a:xfrm>
            <a:off x="356917" y="1674421"/>
            <a:ext cx="8430166" cy="5266704"/>
            <a:chOff x="593766" y="2396202"/>
            <a:chExt cx="6234547" cy="389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622A68-AB1B-1542-884E-3C387F6FA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13" r="23506"/>
            <a:stretch/>
          </p:blipFill>
          <p:spPr>
            <a:xfrm>
              <a:off x="593767" y="2396202"/>
              <a:ext cx="6234546" cy="66430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55F684-7599-FE40-BFA9-5190E9CC5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3" r="24359"/>
            <a:stretch/>
          </p:blipFill>
          <p:spPr>
            <a:xfrm>
              <a:off x="593766" y="3310286"/>
              <a:ext cx="6234547" cy="266966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254564-F955-9842-A890-36B6521FA8BE}"/>
                </a:ext>
              </a:extLst>
            </p:cNvPr>
            <p:cNvSpPr txBox="1"/>
            <p:nvPr/>
          </p:nvSpPr>
          <p:spPr>
            <a:xfrm>
              <a:off x="593766" y="3003446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E35293-160A-0146-96B7-2C6BE413AB42}"/>
                </a:ext>
              </a:extLst>
            </p:cNvPr>
            <p:cNvSpPr txBox="1"/>
            <p:nvPr/>
          </p:nvSpPr>
          <p:spPr>
            <a:xfrm>
              <a:off x="593766" y="5891093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499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8F5-53C7-D848-97D5-CEEC545F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EmailNotifier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1DA46-A0C8-0B48-9AB2-6EADB7018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" r="35584"/>
          <a:stretch/>
        </p:blipFill>
        <p:spPr>
          <a:xfrm>
            <a:off x="1068779" y="1833836"/>
            <a:ext cx="7033296" cy="25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32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Implement Observer pattern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8763"/>
            <a:ext cx="9118600" cy="477361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Other Examples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Spreadsheet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Employee payroll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GUI program (callback)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Char char="•"/>
              <a:defRPr/>
            </a:pPr>
            <a:endParaRPr lang="en-US" altLang="en-US" sz="4000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Design problem: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Sales Logging</a:t>
            </a:r>
          </a:p>
          <a:p>
            <a:pPr algn="ctr">
              <a:buFont typeface="Arial" panose="020B0604020202020204" pitchFamily="34" charset="0"/>
              <a:buChar char="•"/>
              <a:defRPr/>
            </a:pPr>
            <a:endParaRPr lang="en-US" altLang="en-US" sz="40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Problem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Saves records of transactions as backup</a:t>
            </a:r>
          </a:p>
          <a:p>
            <a:r>
              <a:rPr lang="en-US" altLang="en-US" dirty="0">
                <a:ea typeface="MS PGothic" charset="-128"/>
              </a:rPr>
              <a:t>Sales logging for </a:t>
            </a:r>
            <a:r>
              <a:rPr lang="en-US" altLang="en-US">
                <a:ea typeface="MS PGothic" charset="-128"/>
              </a:rPr>
              <a:t>transaction failure</a:t>
            </a:r>
            <a:endParaRPr lang="en-US" altLang="en-US" dirty="0">
              <a:ea typeface="MS PGothic" charset="-128"/>
            </a:endParaRPr>
          </a:p>
          <a:p>
            <a:endParaRPr lang="en-US" altLang="en-US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FE68C9-5F50-1441-962E-67E81270C92D}"/>
              </a:ext>
            </a:extLst>
          </p:cNvPr>
          <p:cNvGrpSpPr/>
          <p:nvPr/>
        </p:nvGrpSpPr>
        <p:grpSpPr>
          <a:xfrm>
            <a:off x="3178813" y="2035321"/>
            <a:ext cx="2828926" cy="1990414"/>
            <a:chOff x="3119437" y="1785939"/>
            <a:chExt cx="2828926" cy="1990414"/>
          </a:xfrm>
        </p:grpSpPr>
        <p:sp>
          <p:nvSpPr>
            <p:cNvPr id="4" name="Rectangle 3"/>
            <p:cNvSpPr/>
            <p:nvPr/>
          </p:nvSpPr>
          <p:spPr>
            <a:xfrm>
              <a:off x="3119438" y="1785939"/>
              <a:ext cx="2828925" cy="19904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initialize(file)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formatter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log(message)</a:t>
              </a:r>
            </a:p>
          </p:txBody>
        </p: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H="1">
              <a:off x="3119437" y="2221408"/>
              <a:ext cx="2828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flipH="1">
              <a:off x="3119437" y="2605768"/>
              <a:ext cx="2828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1853F2-74A8-1E4F-AE32-46CB6E53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E156-F785-4246-8173-0E11BC72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Singleton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3017C-F2CA-1040-98D6-9AFD7048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57" y="2256311"/>
            <a:ext cx="6880390" cy="2403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36126-FF44-DA43-BB67-1B17A90BECE3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138918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711-49B2-2844-A77E-50F35C81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580410" cy="1143000"/>
          </a:xfrm>
        </p:spPr>
        <p:txBody>
          <a:bodyPr/>
          <a:lstStyle/>
          <a:p>
            <a:r>
              <a:rPr lang="en-US" dirty="0"/>
              <a:t>Application of Singleton Pattern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2100C-8532-6249-8CE3-2166BFC4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363" y="451261"/>
            <a:ext cx="4971431" cy="17362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B64794-C8BD-754A-A1E4-E0A712D9F4A3}"/>
              </a:ext>
            </a:extLst>
          </p:cNvPr>
          <p:cNvGrpSpPr/>
          <p:nvPr/>
        </p:nvGrpSpPr>
        <p:grpSpPr>
          <a:xfrm>
            <a:off x="970004" y="3270353"/>
            <a:ext cx="3186360" cy="2322923"/>
            <a:chOff x="3119438" y="1785938"/>
            <a:chExt cx="3186360" cy="23229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72DF4A-0A00-594F-AE05-452A46652F2C}"/>
                </a:ext>
              </a:extLst>
            </p:cNvPr>
            <p:cNvSpPr/>
            <p:nvPr/>
          </p:nvSpPr>
          <p:spPr>
            <a:xfrm>
              <a:off x="3119438" y="1785938"/>
              <a:ext cx="3186360" cy="23229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u="sng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inst</a:t>
              </a:r>
              <a:r>
                <a:rPr lang="en-US" sz="2400" u="sng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: </a:t>
              </a:r>
              <a:r>
                <a:rPr lang="en-US" sz="2400" u="sng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initialize(file)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formatter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log(message)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instance() : </a:t>
              </a: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CB424-5179-7347-89ED-F85E4B1D7E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19438" y="2221408"/>
              <a:ext cx="3186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6AC04F-6854-1747-98C0-36BB22423B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19438" y="2605768"/>
              <a:ext cx="3186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440E3-4C12-844A-BDE6-E9942CA2BD14}"/>
              </a:ext>
            </a:extLst>
          </p:cNvPr>
          <p:cNvSpPr txBox="1"/>
          <p:nvPr/>
        </p:nvSpPr>
        <p:spPr>
          <a:xfrm>
            <a:off x="5628904" y="3942608"/>
            <a:ext cx="237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**Static Association???</a:t>
            </a:r>
          </a:p>
        </p:txBody>
      </p:sp>
    </p:spTree>
    <p:extLst>
      <p:ext uri="{BB962C8B-B14F-4D97-AF65-F5344CB8AC3E}">
        <p14:creationId xmlns:p14="http://schemas.microsoft.com/office/powerpoint/2010/main" val="1317634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Solution: Singleton</a:t>
            </a:r>
          </a:p>
        </p:txBody>
      </p:sp>
      <p:sp>
        <p:nvSpPr>
          <p:cNvPr id="26627" name="Content Placeholder 11"/>
          <p:cNvSpPr>
            <a:spLocks noGrp="1"/>
          </p:cNvSpPr>
          <p:nvPr>
            <p:ph idx="1"/>
          </p:nvPr>
        </p:nvSpPr>
        <p:spPr>
          <a:xfrm>
            <a:off x="352425" y="1173163"/>
            <a:ext cx="8437563" cy="5211762"/>
          </a:xfrm>
        </p:spPr>
        <p:txBody>
          <a:bodyPr/>
          <a:lstStyle/>
          <a:p>
            <a:pPr lvl="1"/>
            <a:endParaRPr lang="en-US" altLang="en-US" sz="2800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MS PGothic" charset="-128"/>
              </a:rPr>
              <a:t>Single file to log all the sales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MS PGothic" charset="-128"/>
              </a:rPr>
              <a:t>Easy to look up</a:t>
            </a:r>
          </a:p>
          <a:p>
            <a:endParaRPr lang="en-US" altLang="en-US" dirty="0">
              <a:ea typeface="MS PGothic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7163" y="3168650"/>
            <a:ext cx="2828925" cy="27035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r>
              <a:rPr lang="en-US" sz="2400" dirty="0"/>
              <a:t>Singleton</a:t>
            </a:r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u="sng" dirty="0" err="1"/>
              <a:t>inst</a:t>
            </a:r>
            <a:r>
              <a:rPr lang="en-US" sz="2400" u="sng" dirty="0"/>
              <a:t>: Singleton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u="sng" dirty="0"/>
              <a:t>instance(): Singleton</a:t>
            </a:r>
          </a:p>
          <a:p>
            <a:pPr>
              <a:defRPr/>
            </a:pPr>
            <a:r>
              <a:rPr lang="en-US" sz="2400" dirty="0"/>
              <a:t>…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H="1">
            <a:off x="1427163" y="3852863"/>
            <a:ext cx="282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1427163" y="4516438"/>
            <a:ext cx="282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Folded Corner 11"/>
          <p:cNvSpPr/>
          <p:nvPr/>
        </p:nvSpPr>
        <p:spPr>
          <a:xfrm>
            <a:off x="5470525" y="3168650"/>
            <a:ext cx="2916238" cy="222250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if 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r>
              <a:rPr lang="en-US" sz="2000" dirty="0">
                <a:solidFill>
                  <a:schemeClr val="tx1"/>
                </a:solidFill>
              </a:rPr>
              <a:t> == nil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r>
              <a:rPr lang="en-US" sz="2000" dirty="0">
                <a:solidFill>
                  <a:schemeClr val="tx1"/>
                </a:solidFill>
              </a:rPr>
              <a:t> = </a:t>
            </a:r>
            <a:r>
              <a:rPr lang="en-US" sz="2000" dirty="0" err="1">
                <a:solidFill>
                  <a:schemeClr val="tx1"/>
                </a:solidFill>
              </a:rPr>
              <a:t>Singleton.new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end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 return 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149725" y="4029075"/>
            <a:ext cx="1320800" cy="823913"/>
          </a:xfrm>
          <a:prstGeom prst="line">
            <a:avLst/>
          </a:prstGeom>
          <a:ln w="50800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14E493-75F3-C847-9D73-7EDF3710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3FFF19-DDDA-C944-A333-D6B1F5456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patterns: what &amp; why</a:t>
            </a:r>
          </a:p>
          <a:p>
            <a:r>
              <a:rPr lang="en-US" dirty="0"/>
              <a:t>When and how to apply</a:t>
            </a:r>
          </a:p>
          <a:p>
            <a:r>
              <a:rPr lang="en-US" dirty="0"/>
              <a:t>Several popular patterns:</a:t>
            </a:r>
          </a:p>
          <a:p>
            <a:pPr lvl="1"/>
            <a:r>
              <a:rPr lang="en-US" dirty="0"/>
              <a:t>Observer</a:t>
            </a:r>
          </a:p>
          <a:p>
            <a:pPr lvl="1"/>
            <a:r>
              <a:rPr lang="en-US" dirty="0"/>
              <a:t>Singleton</a:t>
            </a:r>
          </a:p>
          <a:p>
            <a:pPr lvl="1"/>
            <a:r>
              <a:rPr lang="en-US" dirty="0"/>
              <a:t>Adapter</a:t>
            </a:r>
          </a:p>
        </p:txBody>
      </p:sp>
    </p:spTree>
    <p:extLst>
      <p:ext uri="{BB962C8B-B14F-4D97-AF65-F5344CB8AC3E}">
        <p14:creationId xmlns:p14="http://schemas.microsoft.com/office/powerpoint/2010/main" val="821614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Making class Singleton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Steps of making a class Singleton:</a:t>
            </a:r>
          </a:p>
          <a:p>
            <a:endParaRPr lang="en-US" dirty="0"/>
          </a:p>
          <a:p>
            <a:pPr lvl="1"/>
            <a:r>
              <a:rPr lang="en-US" dirty="0"/>
              <a:t>Creating the class variable</a:t>
            </a:r>
          </a:p>
          <a:p>
            <a:pPr lvl="2"/>
            <a:r>
              <a:rPr lang="en-US" dirty="0"/>
              <a:t>@@instance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Initializing it with the single instance</a:t>
            </a:r>
          </a:p>
          <a:p>
            <a:pPr lvl="2"/>
            <a:r>
              <a:rPr lang="en-US" dirty="0"/>
              <a:t>@@instance = </a:t>
            </a:r>
            <a:r>
              <a:rPr lang="en-US" dirty="0" err="1"/>
              <a:t>SimpleLogger.new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Creating the class level instance method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Making new private</a:t>
            </a:r>
          </a:p>
        </p:txBody>
      </p:sp>
    </p:spTree>
    <p:extLst>
      <p:ext uri="{BB962C8B-B14F-4D97-AF65-F5344CB8AC3E}">
        <p14:creationId xmlns:p14="http://schemas.microsoft.com/office/powerpoint/2010/main" val="883140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Goal: Implement Singleton pattern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SalesLogger</a:t>
            </a:r>
            <a:r>
              <a:rPr lang="en-US" altLang="en-US" dirty="0"/>
              <a:t> class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include “Singleton”</a:t>
            </a: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SalesController</a:t>
            </a: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call instance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call log(message)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Implement Singleton pattern</a:t>
            </a: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</p:txBody>
      </p:sp>
      <p:pic>
        <p:nvPicPr>
          <p:cNvPr id="28675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846138"/>
            <a:ext cx="8775700" cy="600233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Singleton Examples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In Rails: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development.log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test.log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 err="1">
                <a:ea typeface="MS PGothic" charset="-128"/>
              </a:rPr>
              <a:t>Webrick</a:t>
            </a:r>
            <a:r>
              <a:rPr lang="en-US" altLang="en-US" dirty="0">
                <a:ea typeface="MS PGothic" charset="-128"/>
              </a:rPr>
              <a:t> in rake</a:t>
            </a:r>
          </a:p>
          <a:p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Outside Rails: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tomcat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ant</a:t>
            </a:r>
          </a:p>
          <a:p>
            <a:pPr marL="457200" lvl="1" indent="0">
              <a:buNone/>
            </a:pPr>
            <a:endParaRPr lang="en-US" altLang="en-US" dirty="0">
              <a:ea typeface="MS PGothic" charset="-128"/>
            </a:endParaRPr>
          </a:p>
          <a:p>
            <a:pPr lvl="1"/>
            <a:endParaRPr lang="en-US" altLang="en-US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 anchor="ctr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Design problem: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 New Payment method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To Add Visa Debit Card and </a:t>
            </a:r>
            <a:r>
              <a:rPr lang="en-US" altLang="en-US" dirty="0" err="1">
                <a:ea typeface="MS PGothic" charset="-128"/>
              </a:rPr>
              <a:t>Paypal</a:t>
            </a: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55713"/>
            <a:ext cx="8378825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To add </a:t>
            </a:r>
            <a:r>
              <a:rPr lang="en-US" altLang="en-US" dirty="0" err="1">
                <a:ea typeface="MS PGothic" charset="-128"/>
              </a:rPr>
              <a:t>VisaPay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71650"/>
            <a:ext cx="33051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PaymentsController</a:t>
            </a: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new</a:t>
            </a:r>
          </a:p>
          <a:p>
            <a:pPr>
              <a:defRPr/>
            </a:pPr>
            <a:r>
              <a:rPr lang="en-US" sz="2800" dirty="0"/>
              <a:t>create</a:t>
            </a:r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43525" y="1771650"/>
            <a:ext cx="32289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DiningDollars</a:t>
            </a: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charge(</a:t>
            </a:r>
            <a:r>
              <a:rPr lang="en-US" sz="2800" dirty="0" err="1"/>
              <a:t>uid</a:t>
            </a:r>
            <a:r>
              <a:rPr lang="en-US" sz="2800" dirty="0"/>
              <a:t>)</a:t>
            </a:r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397125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2940050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43525" y="23971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43525" y="29178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Solution: Adapter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Interface which bridge a gap in payment methods</a:t>
            </a:r>
          </a:p>
          <a:p>
            <a:r>
              <a:rPr lang="en-US" altLang="en-US" dirty="0">
                <a:ea typeface="MS PGothic" charset="-128"/>
              </a:rPr>
              <a:t>Key objects are Target, Adapter and </a:t>
            </a:r>
            <a:r>
              <a:rPr lang="en-US" altLang="en-US" dirty="0" err="1">
                <a:ea typeface="MS PGothic" charset="-128"/>
              </a:rPr>
              <a:t>Adaptee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313" y="2981325"/>
            <a:ext cx="1947862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sz="2800" dirty="0"/>
              <a:t>Client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84550" y="2878138"/>
            <a:ext cx="1947863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Target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28988" y="5094288"/>
            <a:ext cx="1946275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Adapter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2050" y="5075238"/>
            <a:ext cx="2698750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Adaptee</a:t>
            </a:r>
            <a:endParaRPr lang="en-US" sz="2800" dirty="0"/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 err="1"/>
              <a:t>SpecificRequest</a:t>
            </a:r>
            <a:r>
              <a:rPr lang="en-US" sz="2800" dirty="0"/>
              <a:t>()</a:t>
            </a:r>
          </a:p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84550" y="3352800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40100" y="5535613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2050" y="5554663"/>
            <a:ext cx="26987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62175" y="3394075"/>
            <a:ext cx="114141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7963" y="5741988"/>
            <a:ext cx="93027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5" idx="2"/>
          </p:cNvCxnSpPr>
          <p:nvPr/>
        </p:nvCxnSpPr>
        <p:spPr>
          <a:xfrm>
            <a:off x="4358482" y="4149725"/>
            <a:ext cx="3968" cy="9445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4110832" y="4140200"/>
            <a:ext cx="495300" cy="3556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215900"/>
            <a:ext cx="2489200" cy="712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altLang="en-US" sz="2200" dirty="0" err="1"/>
              <a:t>PaymentsController</a:t>
            </a:r>
            <a:endParaRPr lang="en-US" sz="2200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1325" y="131763"/>
            <a:ext cx="2587625" cy="1230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PaymentProcessor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6584950" y="4972050"/>
            <a:ext cx="2136775" cy="1743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38625" y="644525"/>
            <a:ext cx="2600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69075" y="5487988"/>
            <a:ext cx="2152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9775" y="749300"/>
            <a:ext cx="95885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51200" y="4981575"/>
            <a:ext cx="2905125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pay(</a:t>
            </a:r>
            <a:r>
              <a:rPr lang="en-US" sz="2200" dirty="0" err="1"/>
              <a:t>debitcard</a:t>
            </a:r>
            <a:r>
              <a:rPr lang="en-US" sz="2200" dirty="0"/>
              <a:t>, </a:t>
            </a:r>
            <a:r>
              <a:rPr lang="en-US" sz="2200" dirty="0" err="1"/>
              <a:t>cvv</a:t>
            </a:r>
            <a:r>
              <a:rPr lang="en-US" sz="2200" dirty="0"/>
              <a:t>, </a:t>
            </a:r>
            <a:r>
              <a:rPr lang="en-US" sz="2200" dirty="0" err="1"/>
              <a:t>exp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51200" y="5508625"/>
            <a:ext cx="2905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8938" y="4972050"/>
            <a:ext cx="2432050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</a:t>
            </a: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charge(</a:t>
            </a:r>
            <a:r>
              <a:rPr lang="en-US" sz="2200" dirty="0" err="1"/>
              <a:t>uid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88938" y="5508625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5750" y="2503488"/>
            <a:ext cx="26368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30" name="Rectangle 29"/>
          <p:cNvSpPr/>
          <p:nvPr/>
        </p:nvSpPr>
        <p:spPr>
          <a:xfrm>
            <a:off x="3721100" y="2495550"/>
            <a:ext cx="2435225" cy="1652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85750" y="29591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5750" y="33655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21100" y="295910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1"/>
            <a:endCxn id="30" idx="3"/>
          </p:cNvCxnSpPr>
          <p:nvPr/>
        </p:nvCxnSpPr>
        <p:spPr>
          <a:xfrm>
            <a:off x="3721100" y="332105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528763" y="4175125"/>
            <a:ext cx="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552950" y="4175125"/>
            <a:ext cx="0" cy="80645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77138" y="4175125"/>
            <a:ext cx="1270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086350" y="1362075"/>
            <a:ext cx="0" cy="114141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604963" y="2030413"/>
            <a:ext cx="5984875" cy="793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577138" y="2038350"/>
            <a:ext cx="12700" cy="4651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1609725" y="2049463"/>
            <a:ext cx="4763" cy="43497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88938" y="5956300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79775" y="5956300"/>
            <a:ext cx="2876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584950" y="5956300"/>
            <a:ext cx="2136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569075" y="2522538"/>
            <a:ext cx="20145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6569075" y="2959100"/>
            <a:ext cx="20145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9" idx="3"/>
          </p:cNvCxnSpPr>
          <p:nvPr/>
        </p:nvCxnSpPr>
        <p:spPr>
          <a:xfrm>
            <a:off x="6569075" y="3328988"/>
            <a:ext cx="2014538" cy="20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>
            <a:off x="4876800" y="1362075"/>
            <a:ext cx="419100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Control Flow</a:t>
            </a:r>
            <a:br>
              <a:rPr lang="en-US" altLang="en-US" sz="4000" dirty="0">
                <a:ea typeface="MS PGothic" charset="-128"/>
              </a:rPr>
            </a:br>
            <a:endParaRPr lang="en-US" altLang="en-US" sz="4000" dirty="0">
              <a:ea typeface="MS PGothic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13" y="1181100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36938" y="1181100"/>
            <a:ext cx="2459037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VisaPayAdapter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151563" y="1173163"/>
            <a:ext cx="2860675" cy="630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</a:t>
            </a:r>
            <a:endParaRPr lang="en-US" sz="2400" dirty="0"/>
          </a:p>
        </p:txBody>
      </p:sp>
      <p:cxnSp>
        <p:nvCxnSpPr>
          <p:cNvPr id="4" name="Straight Connector 3"/>
          <p:cNvCxnSpPr>
            <a:stCxn id="6" idx="2"/>
          </p:cNvCxnSpPr>
          <p:nvPr/>
        </p:nvCxnSpPr>
        <p:spPr>
          <a:xfrm>
            <a:off x="7581900" y="1803400"/>
            <a:ext cx="17463" cy="4597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11688" y="1787525"/>
            <a:ext cx="0" cy="4484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65263" y="1790700"/>
            <a:ext cx="0" cy="4610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225" y="2611438"/>
            <a:ext cx="120967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10125" y="3290888"/>
            <a:ext cx="25463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27200" y="5019675"/>
            <a:ext cx="25971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46250" y="2914650"/>
            <a:ext cx="25781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810125" y="4410075"/>
            <a:ext cx="25463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2225" y="5757526"/>
            <a:ext cx="1195389" cy="24149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231900" y="2160588"/>
            <a:ext cx="495300" cy="3897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24350" y="2433638"/>
            <a:ext cx="485775" cy="3038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356475" y="2965450"/>
            <a:ext cx="485775" cy="170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82" name="TextBox 25608"/>
          <p:cNvSpPr txBox="1">
            <a:spLocks noChangeArrowheads="1"/>
          </p:cNvSpPr>
          <p:nvPr/>
        </p:nvSpPr>
        <p:spPr bwMode="auto">
          <a:xfrm>
            <a:off x="22225" y="2074863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create</a:t>
            </a:r>
          </a:p>
        </p:txBody>
      </p:sp>
      <p:sp>
        <p:nvSpPr>
          <p:cNvPr id="36883" name="TextBox 41"/>
          <p:cNvSpPr txBox="1">
            <a:spLocks noChangeArrowheads="1"/>
          </p:cNvSpPr>
          <p:nvPr/>
        </p:nvSpPr>
        <p:spPr bwMode="auto">
          <a:xfrm>
            <a:off x="1809750" y="2390775"/>
            <a:ext cx="2392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process_payment</a:t>
            </a:r>
          </a:p>
        </p:txBody>
      </p:sp>
      <p:sp>
        <p:nvSpPr>
          <p:cNvPr id="36884" name="TextBox 42"/>
          <p:cNvSpPr txBox="1">
            <a:spLocks noChangeArrowheads="1"/>
          </p:cNvSpPr>
          <p:nvPr/>
        </p:nvSpPr>
        <p:spPr bwMode="auto">
          <a:xfrm>
            <a:off x="5470525" y="2763838"/>
            <a:ext cx="627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73593" y="3544762"/>
            <a:ext cx="1851537" cy="58184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Visa processes the payment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Running Example: Tiger Dining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52048B-677F-BF44-9B07-E2DB47283AA2}"/>
              </a:ext>
            </a:extLst>
          </p:cNvPr>
          <p:cNvGrpSpPr/>
          <p:nvPr/>
        </p:nvGrpSpPr>
        <p:grpSpPr>
          <a:xfrm>
            <a:off x="4521395" y="1620674"/>
            <a:ext cx="5553075" cy="4314825"/>
            <a:chOff x="4073525" y="1637367"/>
            <a:chExt cx="5553075" cy="4314825"/>
          </a:xfrm>
        </p:grpSpPr>
        <p:pic>
          <p:nvPicPr>
            <p:cNvPr id="614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525" y="1637367"/>
              <a:ext cx="5553075" cy="431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287" y="3969738"/>
              <a:ext cx="173355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D93FB3-114D-4E41-B11B-C27E7068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6417"/>
            <a:ext cx="5523722" cy="3681583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9DDD9A26-9C5C-964C-9CDE-8CBFA5D41AEA}"/>
              </a:ext>
            </a:extLst>
          </p:cNvPr>
          <p:cNvSpPr/>
          <p:nvPr/>
        </p:nvSpPr>
        <p:spPr>
          <a:xfrm>
            <a:off x="1008889" y="1931438"/>
            <a:ext cx="3312367" cy="1660037"/>
          </a:xfrm>
          <a:prstGeom prst="cloudCallout">
            <a:avLst>
              <a:gd name="adj1" fmla="val 37477"/>
              <a:gd name="adj2" fmla="val 8442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I'm hungry!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4BB66-7A04-7745-8DBC-750736147874}"/>
              </a:ext>
            </a:extLst>
          </p:cNvPr>
          <p:cNvSpPr txBox="1"/>
          <p:nvPr/>
        </p:nvSpPr>
        <p:spPr>
          <a:xfrm>
            <a:off x="5477069" y="6590332"/>
            <a:ext cx="171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https://flic.kr/p/X6PBUC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Goal: Implement Adapter Pattern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ea typeface="MS PGothic" charset="-128"/>
              </a:rPr>
              <a:t>PaymentsController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“create” method call the adapter based on the input type </a:t>
            </a: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 err="1">
                <a:ea typeface="MS PGothic" charset="-128"/>
              </a:rPr>
              <a:t>VisaPayAdapter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defines “</a:t>
            </a:r>
            <a:r>
              <a:rPr lang="en-US" altLang="en-US" dirty="0" err="1">
                <a:ea typeface="MS PGothic" charset="-128"/>
              </a:rPr>
              <a:t>process_payments</a:t>
            </a:r>
            <a:r>
              <a:rPr lang="en-US" altLang="en-US" dirty="0">
                <a:ea typeface="MS PGothic" charset="-128"/>
              </a:rPr>
              <a:t>” inherited from the </a:t>
            </a:r>
            <a:r>
              <a:rPr lang="en-US" altLang="en-US" dirty="0" err="1">
                <a:ea typeface="MS PGothic" charset="-128"/>
              </a:rPr>
              <a:t>PaymentProcessor</a:t>
            </a:r>
            <a:endParaRPr lang="en-US" altLang="en-US" dirty="0">
              <a:ea typeface="MS PGothic" charset="-128"/>
            </a:endParaRP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 err="1">
                <a:ea typeface="MS PGothic" charset="-128"/>
              </a:rPr>
              <a:t>VisaPay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defines pay(</a:t>
            </a:r>
            <a:r>
              <a:rPr lang="en-US" altLang="en-US" dirty="0" err="1">
                <a:ea typeface="MS PGothic" charset="-128"/>
              </a:rPr>
              <a:t>creditcard</a:t>
            </a:r>
            <a:r>
              <a:rPr lang="en-US" altLang="en-US" dirty="0">
                <a:ea typeface="MS PGothic" charset="-128"/>
              </a:rPr>
              <a:t>, </a:t>
            </a:r>
            <a:r>
              <a:rPr lang="en-US" altLang="en-US" dirty="0" err="1">
                <a:ea typeface="MS PGothic" charset="-128"/>
              </a:rPr>
              <a:t>cvv</a:t>
            </a:r>
            <a:r>
              <a:rPr lang="en-US" altLang="en-US" dirty="0">
                <a:ea typeface="MS PGothic" charset="-128"/>
              </a:rPr>
              <a:t>, </a:t>
            </a:r>
            <a:r>
              <a:rPr lang="en-US" altLang="en-US" dirty="0" err="1">
                <a:ea typeface="MS PGothic" charset="-128"/>
              </a:rPr>
              <a:t>exp</a:t>
            </a:r>
            <a:r>
              <a:rPr lang="en-US" altLang="en-US" dirty="0">
                <a:ea typeface="MS PGothic" charset="-128"/>
              </a:rPr>
              <a:t>) saves the information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Adapter: Example in Rails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Active Records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Contains adapters for several databases (PostgreSQL or MySQL)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Wraps them up in common interface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/>
              <a:t>AbstractAdapter</a:t>
            </a:r>
            <a:r>
              <a:rPr lang="en-US" dirty="0"/>
              <a:t> implements common functionality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PostgreSQLAdapter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AbstractMysqlAdapter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Summary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>
                <a:ea typeface="MS PGothic" charset="-128"/>
              </a:rPr>
              <a:t>Singleton: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i="1" dirty="0">
                <a:ea typeface="MS PGothic" charset="-128"/>
              </a:rPr>
              <a:t>Making Sure There Is Only one </a:t>
            </a: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i="1" dirty="0">
                <a:ea typeface="MS PGothic" charset="-128"/>
              </a:rPr>
              <a:t>Observer: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i="1" dirty="0">
                <a:ea typeface="MS PGothic" charset="-128"/>
              </a:rPr>
              <a:t>Keeping Up with the Times</a:t>
            </a:r>
          </a:p>
          <a:p>
            <a:pPr lvl="1"/>
            <a:endParaRPr lang="en-US" altLang="en-US" i="1" dirty="0">
              <a:ea typeface="MS PGothic" charset="-128"/>
            </a:endParaRPr>
          </a:p>
          <a:p>
            <a:r>
              <a:rPr lang="en-US" altLang="en-US" i="1" dirty="0">
                <a:ea typeface="MS PGothic" charset="-128"/>
              </a:rPr>
              <a:t>Adapter: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i="1" dirty="0">
                <a:ea typeface="MS PGothic" charset="-128"/>
              </a:rPr>
              <a:t>Filling the gaps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Tiger Dining Web App</a:t>
            </a:r>
          </a:p>
        </p:txBody>
      </p:sp>
      <p:pic>
        <p:nvPicPr>
          <p:cNvPr id="7171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1857905"/>
            <a:ext cx="9158288" cy="39830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>
          <a:xfrm>
            <a:off x="0" y="402085"/>
            <a:ext cx="9154613" cy="605383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3A93-40E4-A94C-B4D1-08F71736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/>
          <a:p>
            <a:r>
              <a:rPr lang="en-US" dirty="0"/>
              <a:t>Design Problem 1: </a:t>
            </a:r>
            <a:br>
              <a:rPr lang="en-US" dirty="0"/>
            </a:br>
            <a:r>
              <a:rPr lang="en-US" dirty="0"/>
              <a:t>Email Notifications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Chef’s View of Orders</a:t>
            </a:r>
            <a:endParaRPr lang="en-US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8066"/>
            <a:ext cx="9151347" cy="3474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365C4-7BCA-B443-8D94-C95003560A60}"/>
              </a:ext>
            </a:extLst>
          </p:cNvPr>
          <p:cNvSpPr txBox="1"/>
          <p:nvPr/>
        </p:nvSpPr>
        <p:spPr>
          <a:xfrm>
            <a:off x="863004" y="5444837"/>
            <a:ext cx="7417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Problem: Send email notifications as orders arrive</a:t>
            </a:r>
          </a:p>
        </p:txBody>
      </p:sp>
    </p:spTree>
    <p:extLst>
      <p:ext uri="{BB962C8B-B14F-4D97-AF65-F5344CB8AC3E}">
        <p14:creationId xmlns:p14="http://schemas.microsoft.com/office/powerpoint/2010/main" val="34741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26944</TotalTime>
  <Words>1083</Words>
  <Application>Microsoft Macintosh PowerPoint</Application>
  <PresentationFormat>On-screen Show (4:3)</PresentationFormat>
  <Paragraphs>449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MS PGothic</vt:lpstr>
      <vt:lpstr>MS PGothic</vt:lpstr>
      <vt:lpstr>Arial</vt:lpstr>
      <vt:lpstr>Arial Narrow</vt:lpstr>
      <vt:lpstr>Calibri</vt:lpstr>
      <vt:lpstr>Comic Sans MS</vt:lpstr>
      <vt:lpstr>Courier New</vt:lpstr>
      <vt:lpstr>Black</vt:lpstr>
      <vt:lpstr>Design Patterns Part 1  Observer, Singleton, &amp; Adapter</vt:lpstr>
      <vt:lpstr>Design Patterns</vt:lpstr>
      <vt:lpstr>Benefits</vt:lpstr>
      <vt:lpstr>This Lecture</vt:lpstr>
      <vt:lpstr>Running Example: Tiger Dining</vt:lpstr>
      <vt:lpstr>Tiger Dining Web App</vt:lpstr>
      <vt:lpstr>PowerPoint Presentation</vt:lpstr>
      <vt:lpstr>Design Problem 1:  Email Notifications</vt:lpstr>
      <vt:lpstr>Chef’s View of Orders</vt:lpstr>
      <vt:lpstr>Existing Class: Subscribers List</vt:lpstr>
      <vt:lpstr>Existing Classes</vt:lpstr>
      <vt:lpstr>Solution: Observer Pattern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How to Apply Observer Pattern</vt:lpstr>
      <vt:lpstr>Example OrdersController</vt:lpstr>
      <vt:lpstr>Example EmailNotifier</vt:lpstr>
      <vt:lpstr>Goal: Implement Observer pattern</vt:lpstr>
      <vt:lpstr>Other Examples</vt:lpstr>
      <vt:lpstr>PowerPoint Presentation</vt:lpstr>
      <vt:lpstr>Problem</vt:lpstr>
      <vt:lpstr>Existing Class</vt:lpstr>
      <vt:lpstr>Solution: Singleton Pattern</vt:lpstr>
      <vt:lpstr>Application of Singleton Pattern</vt:lpstr>
      <vt:lpstr>Solution: Singleton</vt:lpstr>
      <vt:lpstr>Making class Singleton</vt:lpstr>
      <vt:lpstr>Goal: Implement Singleton pattern</vt:lpstr>
      <vt:lpstr>Goal: Implement Singleton pattern </vt:lpstr>
      <vt:lpstr>Singleton Examples</vt:lpstr>
      <vt:lpstr>PowerPoint Presentation</vt:lpstr>
      <vt:lpstr>Goal: To Add Visa Debit Card and Paypal </vt:lpstr>
      <vt:lpstr>Goal: To add VisaPay</vt:lpstr>
      <vt:lpstr>Solution: Adapter</vt:lpstr>
      <vt:lpstr>PowerPoint Presentation</vt:lpstr>
      <vt:lpstr>Control Flow </vt:lpstr>
      <vt:lpstr>Goal: Implement Adapter Pattern</vt:lpstr>
      <vt:lpstr>Adapter: Example in Rails</vt:lpstr>
      <vt:lpstr>Summary</vt:lpstr>
    </vt:vector>
  </TitlesOfParts>
  <Company>Oregon State University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/>
  <cp:revision>1560</cp:revision>
  <dcterms:created xsi:type="dcterms:W3CDTF">2011-01-26T19:04:03Z</dcterms:created>
  <dcterms:modified xsi:type="dcterms:W3CDTF">2018-04-27T19:35:52Z</dcterms:modified>
</cp:coreProperties>
</file>