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74" r:id="rId2"/>
    <p:sldId id="371" r:id="rId3"/>
    <p:sldId id="372" r:id="rId4"/>
    <p:sldId id="261" r:id="rId5"/>
    <p:sldId id="373" r:id="rId6"/>
    <p:sldId id="262" r:id="rId7"/>
    <p:sldId id="263" r:id="rId8"/>
    <p:sldId id="374" r:id="rId9"/>
    <p:sldId id="375" r:id="rId10"/>
    <p:sldId id="298" r:id="rId11"/>
    <p:sldId id="267" r:id="rId12"/>
    <p:sldId id="384" r:id="rId13"/>
    <p:sldId id="383" r:id="rId14"/>
    <p:sldId id="376" r:id="rId15"/>
    <p:sldId id="377" r:id="rId16"/>
    <p:sldId id="385" r:id="rId17"/>
    <p:sldId id="386" r:id="rId18"/>
    <p:sldId id="379" r:id="rId19"/>
    <p:sldId id="380" r:id="rId20"/>
    <p:sldId id="381" r:id="rId21"/>
    <p:sldId id="387" r:id="rId22"/>
    <p:sldId id="390" r:id="rId23"/>
    <p:sldId id="391" r:id="rId24"/>
    <p:sldId id="388" r:id="rId25"/>
    <p:sldId id="3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DFF"/>
    <a:srgbClr val="FF40FF"/>
    <a:srgbClr val="AC27AA"/>
    <a:srgbClr val="424100"/>
    <a:srgbClr val="407700"/>
    <a:srgbClr val="797700"/>
    <a:srgbClr val="7A4300"/>
    <a:srgbClr val="797842"/>
    <a:srgbClr val="FF80A9"/>
    <a:srgbClr val="7B23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93" autoAdjust="0"/>
    <p:restoredTop sz="94368" autoAdjust="0"/>
  </p:normalViewPr>
  <p:slideViewPr>
    <p:cSldViewPr>
      <p:cViewPr varScale="1">
        <p:scale>
          <a:sx n="163" d="100"/>
          <a:sy n="163" d="100"/>
        </p:scale>
        <p:origin x="227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24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57752-B93D-436A-A346-38CAF9F61B8E}" type="datetimeFigureOut">
              <a:rPr lang="en-US" smtClean="0"/>
              <a:t>4/3/18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12CF8-73AF-4BFF-8068-F25AEB367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3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722B8-D365-4FA0-9DFA-241D9C39D91A}" type="datetimeFigureOut">
              <a:rPr lang="en-US" smtClean="0"/>
              <a:t>4/3/18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B75C9-88EB-4291-92F1-C349C5FDA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3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00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4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420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348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29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33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874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764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59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927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88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more types of </a:t>
            </a:r>
            <a:r>
              <a:rPr lang="en-US" dirty="0" err="1"/>
              <a:t>coverages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32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38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4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83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06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60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66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3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4D01-7946-4830-8679-8BF39406A98C}" type="datetimeFigureOut">
              <a:rPr lang="en-US" smtClean="0"/>
              <a:t>4/3/18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EE2D-C8E1-4583-B6EE-A960BD9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6A4D01-7946-4830-8679-8BF39406A98C}" type="datetimeFigureOut">
              <a:rPr lang="en-US" smtClean="0"/>
              <a:pPr/>
              <a:t>4/3/18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76EE2D-C8E1-4583-B6EE-A960BD967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48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6A4D01-7946-4830-8679-8BF39406A98C}" type="datetimeFigureOut">
              <a:rPr lang="en-US" smtClean="0"/>
              <a:pPr/>
              <a:t>4/3/18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76EE2D-C8E1-4583-B6EE-A960BD967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1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4D01-7946-4830-8679-8BF39406A98C}" type="datetimeFigureOut">
              <a:rPr lang="en-US" smtClean="0"/>
              <a:t>4/3/18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EE2D-C8E1-4583-B6EE-A960BD9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78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4D01-7946-4830-8679-8BF39406A98C}" type="datetimeFigureOut">
              <a:rPr lang="en-US" smtClean="0"/>
              <a:t>4/3/18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EE2D-C8E1-4583-B6EE-A960BD9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58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4D01-7946-4830-8679-8BF39406A98C}" type="datetimeFigureOut">
              <a:rPr lang="en-US" smtClean="0"/>
              <a:t>4/3/18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EE2D-C8E1-4583-B6EE-A960BD9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742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4D01-7946-4830-8679-8BF39406A98C}" type="datetimeFigureOut">
              <a:rPr lang="en-US" smtClean="0"/>
              <a:t>4/3/18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EE2D-C8E1-4583-B6EE-A960BD9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33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4D01-7946-4830-8679-8BF39406A98C}" type="datetimeFigureOut">
              <a:rPr lang="en-US" smtClean="0"/>
              <a:t>4/3/18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EE2D-C8E1-4583-B6EE-A960BD9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28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6A4D01-7946-4830-8679-8BF39406A98C}" type="datetimeFigureOut">
              <a:rPr lang="en-US" smtClean="0"/>
              <a:pPr/>
              <a:t>4/3/18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76EE2D-C8E1-4583-B6EE-A960BD967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89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6A4D01-7946-4830-8679-8BF39406A98C}" type="datetimeFigureOut">
              <a:rPr lang="en-US" smtClean="0"/>
              <a:pPr/>
              <a:t>4/3/18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76EE2D-C8E1-4583-B6EE-A960BD967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9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6A4D01-7946-4830-8679-8BF39406A98C}" type="datetimeFigureOut">
              <a:rPr lang="en-US" smtClean="0"/>
              <a:pPr/>
              <a:t>4/3/18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76EE2D-C8E1-4583-B6EE-A960BD967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67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56A4D01-7946-4830-8679-8BF39406A98C}" type="datetimeFigureOut">
              <a:rPr lang="en-US" smtClean="0"/>
              <a:pPr/>
              <a:t>4/3/18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576EE2D-C8E1-4583-B6EE-A960BD967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1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7350027_54929bef76_z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4"/>
          <a:stretch/>
        </p:blipFill>
        <p:spPr>
          <a:xfrm>
            <a:off x="0" y="0"/>
            <a:ext cx="9144000" cy="5506333"/>
          </a:xfrm>
          <a:prstGeom prst="rect">
            <a:avLst/>
          </a:prstGeom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790575" y="5727700"/>
            <a:ext cx="468403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800" dirty="0">
                <a:solidFill>
                  <a:srgbClr val="FF80A9"/>
                </a:solidFill>
              </a:rPr>
              <a:t>White-Box Testing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8177599" y="2185601"/>
            <a:ext cx="175260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424100"/>
                </a:solidFill>
              </a:rPr>
              <a:t>https://flic.kr/p/9AWLK</a:t>
            </a:r>
            <a:endParaRPr lang="en-US" sz="1200" kern="1200" dirty="0">
              <a:solidFill>
                <a:srgbClr val="4241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117600" y="-152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632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500" dirty="0"/>
              <a:t>Code Coverage Levels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752600"/>
            <a:ext cx="4191000" cy="914400"/>
          </a:xfrm>
          <a:prstGeom prst="rect">
            <a:avLst/>
          </a:prstGeom>
          <a:solidFill>
            <a:srgbClr val="AC27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  <a:solidFill>
                <a:srgbClr val="CC0099"/>
              </a:solidFill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n-US" dirty="0"/>
              <a:t>Statement coverage</a:t>
            </a:r>
          </a:p>
          <a:p>
            <a:endParaRPr lang="en-US" dirty="0"/>
          </a:p>
          <a:p>
            <a:r>
              <a:rPr lang="en-US" dirty="0"/>
              <a:t>Branch coverage</a:t>
            </a:r>
          </a:p>
          <a:p>
            <a:endParaRPr lang="en-US" dirty="0"/>
          </a:p>
          <a:p>
            <a:r>
              <a:rPr lang="en-US" dirty="0"/>
              <a:t>Path coverage</a:t>
            </a:r>
          </a:p>
        </p:txBody>
      </p:sp>
    </p:spTree>
    <p:extLst>
      <p:ext uri="{BB962C8B-B14F-4D97-AF65-F5344CB8AC3E}">
        <p14:creationId xmlns:p14="http://schemas.microsoft.com/office/powerpoint/2010/main" val="404530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Statement Coverage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Set of test cases such that…</a:t>
            </a:r>
            <a:br>
              <a:rPr lang="en-US" dirty="0">
                <a:latin typeface="Calibri" charset="0"/>
              </a:rPr>
            </a:b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Each program statement (line or basic block) is executed at least once</a:t>
            </a:r>
          </a:p>
          <a:p>
            <a:pPr marL="0" indent="0" eaLnBrk="1" hangingPunct="1">
              <a:buNone/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125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828800"/>
            <a:ext cx="3276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FFFF"/>
                </a:solidFill>
                <a:latin typeface="Courier New"/>
                <a:cs typeface="Courier New"/>
              </a:rPr>
              <a:t>def</a:t>
            </a:r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foo(x, y)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@z = 0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if x &gt; 0 &amp;&amp; y &gt; 0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  @z = x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end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return @z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end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76225" y="219075"/>
            <a:ext cx="8575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Define a test suite that provides </a:t>
            </a: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statement coverage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5410200" y="2133600"/>
            <a:ext cx="3276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@z = 0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if x &gt; 0 &amp;&amp; y &gt; 0</a:t>
            </a:r>
          </a:p>
          <a:p>
            <a:endParaRPr lang="en-US" sz="2000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sz="2000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  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   @z = x</a:t>
            </a:r>
          </a:p>
          <a:p>
            <a:endParaRPr lang="en-US" sz="2000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sz="2000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 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  return @z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803902"/>
              </p:ext>
            </p:extLst>
          </p:nvPr>
        </p:nvGraphicFramePr>
        <p:xfrm>
          <a:off x="506411" y="4343400"/>
          <a:ext cx="4065589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9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input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expected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y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C0099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5181600" y="2133600"/>
            <a:ext cx="3276600" cy="762000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21400" y="3581400"/>
            <a:ext cx="1422400" cy="533400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867400" y="4800600"/>
            <a:ext cx="1905000" cy="533400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cxnSp>
        <p:nvCxnSpPr>
          <p:cNvPr id="22" name="Straight Arrow Connector 21"/>
          <p:cNvCxnSpPr>
            <a:stCxn id="18" idx="2"/>
            <a:endCxn id="19" idx="0"/>
          </p:cNvCxnSpPr>
          <p:nvPr/>
        </p:nvCxnSpPr>
        <p:spPr>
          <a:xfrm>
            <a:off x="6819900" y="2895600"/>
            <a:ext cx="12700" cy="6858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781800" y="4114800"/>
            <a:ext cx="12700" cy="6858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8" idx="2"/>
            <a:endCxn id="20" idx="3"/>
          </p:cNvCxnSpPr>
          <p:nvPr/>
        </p:nvCxnSpPr>
        <p:spPr>
          <a:xfrm rot="16200000" flipH="1">
            <a:off x="6210300" y="3505200"/>
            <a:ext cx="2171700" cy="952500"/>
          </a:xfrm>
          <a:prstGeom prst="curvedConnector4">
            <a:avLst>
              <a:gd name="adj1" fmla="val 11964"/>
              <a:gd name="adj2" fmla="val 196000"/>
            </a:avLst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172200" y="30480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true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001000" y="39624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false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672580" y="1422976"/>
            <a:ext cx="320040" cy="710624"/>
            <a:chOff x="2164322" y="2393389"/>
            <a:chExt cx="320040" cy="710624"/>
          </a:xfrm>
        </p:grpSpPr>
        <p:sp>
          <p:nvSpPr>
            <p:cNvPr id="21" name="Oval 20"/>
            <p:cNvSpPr/>
            <p:nvPr/>
          </p:nvSpPr>
          <p:spPr>
            <a:xfrm>
              <a:off x="2164322" y="2393389"/>
              <a:ext cx="320040" cy="32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H="1">
              <a:off x="2298942" y="2678002"/>
              <a:ext cx="12700" cy="426011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6597650" y="5887899"/>
            <a:ext cx="457200" cy="457200"/>
            <a:chOff x="5715000" y="5117277"/>
            <a:chExt cx="457200" cy="457200"/>
          </a:xfrm>
          <a:solidFill>
            <a:schemeClr val="bg1"/>
          </a:solidFill>
        </p:grpSpPr>
        <p:sp>
          <p:nvSpPr>
            <p:cNvPr id="34" name="Oval 33"/>
            <p:cNvSpPr/>
            <p:nvPr/>
          </p:nvSpPr>
          <p:spPr>
            <a:xfrm>
              <a:off x="5715000" y="5117277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791989" y="5187428"/>
              <a:ext cx="303222" cy="303222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6" name="Straight Arrow Connector 35"/>
          <p:cNvCxnSpPr>
            <a:stCxn id="20" idx="2"/>
          </p:cNvCxnSpPr>
          <p:nvPr/>
        </p:nvCxnSpPr>
        <p:spPr>
          <a:xfrm>
            <a:off x="6819900" y="5334000"/>
            <a:ext cx="0" cy="5334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981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828800"/>
            <a:ext cx="3276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def foo(x, y)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@z = 0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if x &gt; 0 &amp;&amp; y &gt; 0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  @z = x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end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return @z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end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76225" y="219075"/>
            <a:ext cx="8575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Define a test suite that provides </a:t>
            </a: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statement coverage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5410200" y="2133600"/>
            <a:ext cx="3276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@z = 0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if x &gt; 0 &amp;&amp; y &gt; 0</a:t>
            </a:r>
          </a:p>
          <a:p>
            <a:endParaRPr lang="en-US" sz="2000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sz="2000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  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   @z = x</a:t>
            </a:r>
          </a:p>
          <a:p>
            <a:endParaRPr lang="en-US" sz="2000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sz="2000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 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  return @z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803902"/>
              </p:ext>
            </p:extLst>
          </p:nvPr>
        </p:nvGraphicFramePr>
        <p:xfrm>
          <a:off x="506411" y="4343400"/>
          <a:ext cx="4065589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9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input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expected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y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C0099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5181600" y="2133600"/>
            <a:ext cx="3276600" cy="762000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21400" y="3581400"/>
            <a:ext cx="1422400" cy="533400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867400" y="4800600"/>
            <a:ext cx="1905000" cy="533400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cxnSp>
        <p:nvCxnSpPr>
          <p:cNvPr id="22" name="Straight Arrow Connector 21"/>
          <p:cNvCxnSpPr>
            <a:stCxn id="18" idx="2"/>
            <a:endCxn id="19" idx="0"/>
          </p:cNvCxnSpPr>
          <p:nvPr/>
        </p:nvCxnSpPr>
        <p:spPr>
          <a:xfrm>
            <a:off x="6819900" y="2895600"/>
            <a:ext cx="12700" cy="6858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781800" y="4114800"/>
            <a:ext cx="12700" cy="6858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8" idx="2"/>
            <a:endCxn id="20" idx="3"/>
          </p:cNvCxnSpPr>
          <p:nvPr/>
        </p:nvCxnSpPr>
        <p:spPr>
          <a:xfrm rot="16200000" flipH="1">
            <a:off x="6210300" y="3505200"/>
            <a:ext cx="2171700" cy="952500"/>
          </a:xfrm>
          <a:prstGeom prst="curvedConnector4">
            <a:avLst>
              <a:gd name="adj1" fmla="val 11964"/>
              <a:gd name="adj2" fmla="val 196000"/>
            </a:avLst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572000" y="2286000"/>
            <a:ext cx="762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40FF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3200" b="1" dirty="0">
              <a:solidFill>
                <a:srgbClr val="FF40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562600" y="3606224"/>
            <a:ext cx="762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40FF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3200" b="1" dirty="0">
              <a:solidFill>
                <a:srgbClr val="FF40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34000" y="4800600"/>
            <a:ext cx="762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40FF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3200" b="1" dirty="0">
              <a:solidFill>
                <a:srgbClr val="FF4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72200" y="30480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true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001000" y="39624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false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1000" y="5257800"/>
            <a:ext cx="4114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40FF"/>
                </a:solidFill>
                <a:latin typeface="+mj-lt"/>
                <a:cs typeface="Arial"/>
              </a:rPr>
              <a:t>1	      1	            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672580" y="1422976"/>
            <a:ext cx="320040" cy="710624"/>
            <a:chOff x="2164322" y="2393389"/>
            <a:chExt cx="320040" cy="710624"/>
          </a:xfrm>
        </p:grpSpPr>
        <p:sp>
          <p:nvSpPr>
            <p:cNvPr id="21" name="Oval 20"/>
            <p:cNvSpPr/>
            <p:nvPr/>
          </p:nvSpPr>
          <p:spPr>
            <a:xfrm>
              <a:off x="2164322" y="2393389"/>
              <a:ext cx="320040" cy="32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H="1">
              <a:off x="2298942" y="2678002"/>
              <a:ext cx="12700" cy="426011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6597650" y="5887899"/>
            <a:ext cx="457200" cy="457200"/>
            <a:chOff x="5715000" y="5117277"/>
            <a:chExt cx="457200" cy="457200"/>
          </a:xfrm>
          <a:solidFill>
            <a:schemeClr val="bg1"/>
          </a:solidFill>
        </p:grpSpPr>
        <p:sp>
          <p:nvSpPr>
            <p:cNvPr id="34" name="Oval 33"/>
            <p:cNvSpPr/>
            <p:nvPr/>
          </p:nvSpPr>
          <p:spPr>
            <a:xfrm>
              <a:off x="5715000" y="5117277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791989" y="5187428"/>
              <a:ext cx="303222" cy="303222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6" name="Straight Arrow Connector 35"/>
          <p:cNvCxnSpPr>
            <a:stCxn id="20" idx="2"/>
          </p:cNvCxnSpPr>
          <p:nvPr/>
        </p:nvCxnSpPr>
        <p:spPr>
          <a:xfrm>
            <a:off x="6819900" y="5334000"/>
            <a:ext cx="0" cy="5334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87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500" dirty="0"/>
              <a:t>Code Coverage Levels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2819400"/>
            <a:ext cx="4267200" cy="914400"/>
          </a:xfrm>
          <a:prstGeom prst="rect">
            <a:avLst/>
          </a:prstGeom>
          <a:solidFill>
            <a:srgbClr val="AC27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  <a:solidFill>
                <a:srgbClr val="CC0099"/>
              </a:solidFill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n-US" dirty="0"/>
              <a:t>Statement coverage</a:t>
            </a:r>
          </a:p>
          <a:p>
            <a:endParaRPr lang="en-US" dirty="0"/>
          </a:p>
          <a:p>
            <a:r>
              <a:rPr lang="en-US" dirty="0"/>
              <a:t>Branch coverage</a:t>
            </a:r>
          </a:p>
          <a:p>
            <a:endParaRPr lang="en-US" dirty="0"/>
          </a:p>
          <a:p>
            <a:r>
              <a:rPr lang="en-US" dirty="0"/>
              <a:t>Path coverage</a:t>
            </a:r>
          </a:p>
        </p:txBody>
      </p:sp>
    </p:spTree>
    <p:extLst>
      <p:ext uri="{BB962C8B-B14F-4D97-AF65-F5344CB8AC3E}">
        <p14:creationId xmlns:p14="http://schemas.microsoft.com/office/powerpoint/2010/main" val="1719898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Branch Coverage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Set of test cases such that…</a:t>
            </a:r>
            <a:br>
              <a:rPr lang="en-US">
                <a:latin typeface="Calibri" charset="0"/>
              </a:rPr>
            </a:br>
            <a:br>
              <a:rPr lang="en-US">
                <a:latin typeface="Calibri" charset="0"/>
              </a:rPr>
            </a:br>
            <a:r>
              <a:rPr lang="en-US">
                <a:latin typeface="Calibri" charset="0"/>
              </a:rPr>
              <a:t>Each boolean expression (in control structures) evaluates to true at least once and to false at least once</a:t>
            </a:r>
          </a:p>
        </p:txBody>
      </p:sp>
    </p:spTree>
    <p:extLst>
      <p:ext uri="{BB962C8B-B14F-4D97-AF65-F5344CB8AC3E}">
        <p14:creationId xmlns:p14="http://schemas.microsoft.com/office/powerpoint/2010/main" val="1247413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828800"/>
            <a:ext cx="3276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def foo(x, y)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@z = 0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if x &gt; 0 &amp;&amp; y &gt; 0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  @z = x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end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return @z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end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76225" y="219075"/>
            <a:ext cx="8575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Define a test suite that provides </a:t>
            </a:r>
            <a:r>
              <a:rPr lang="en-US" sz="2800" u="sng" kern="0" dirty="0">
                <a:solidFill>
                  <a:sysClr val="window" lastClr="FFFFFF"/>
                </a:solidFill>
              </a:rPr>
              <a:t>branch </a:t>
            </a: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coverage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5410200" y="2133600"/>
            <a:ext cx="3276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@z = 0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if x &gt; 0 &amp;&amp; y &gt; 0</a:t>
            </a:r>
          </a:p>
          <a:p>
            <a:endParaRPr lang="en-US" sz="2000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sz="2000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  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   @z = x</a:t>
            </a:r>
          </a:p>
          <a:p>
            <a:endParaRPr lang="en-US" sz="2000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sz="2000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 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  return @z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415889"/>
              </p:ext>
            </p:extLst>
          </p:nvPr>
        </p:nvGraphicFramePr>
        <p:xfrm>
          <a:off x="506411" y="4343400"/>
          <a:ext cx="4065589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9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input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expected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y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C0099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5181600" y="2133600"/>
            <a:ext cx="3276600" cy="762000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21400" y="3581400"/>
            <a:ext cx="1422400" cy="533400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867400" y="4800600"/>
            <a:ext cx="1905000" cy="533400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cxnSp>
        <p:nvCxnSpPr>
          <p:cNvPr id="22" name="Straight Arrow Connector 21"/>
          <p:cNvCxnSpPr>
            <a:stCxn id="18" idx="2"/>
            <a:endCxn id="19" idx="0"/>
          </p:cNvCxnSpPr>
          <p:nvPr/>
        </p:nvCxnSpPr>
        <p:spPr>
          <a:xfrm>
            <a:off x="6819900" y="2895600"/>
            <a:ext cx="12700" cy="6858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781800" y="4114800"/>
            <a:ext cx="12700" cy="6858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8" idx="2"/>
            <a:endCxn id="20" idx="3"/>
          </p:cNvCxnSpPr>
          <p:nvPr/>
        </p:nvCxnSpPr>
        <p:spPr>
          <a:xfrm rot="16200000" flipH="1">
            <a:off x="6210300" y="3505200"/>
            <a:ext cx="2171700" cy="952500"/>
          </a:xfrm>
          <a:prstGeom prst="curvedConnector4">
            <a:avLst>
              <a:gd name="adj1" fmla="val 11964"/>
              <a:gd name="adj2" fmla="val 196000"/>
            </a:avLst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172200" y="30480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true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001000" y="39624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  <a:t>false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6672580" y="1422976"/>
            <a:ext cx="320040" cy="710624"/>
            <a:chOff x="2164322" y="2393389"/>
            <a:chExt cx="320040" cy="710624"/>
          </a:xfrm>
        </p:grpSpPr>
        <p:sp>
          <p:nvSpPr>
            <p:cNvPr id="29" name="Oval 28"/>
            <p:cNvSpPr/>
            <p:nvPr/>
          </p:nvSpPr>
          <p:spPr>
            <a:xfrm>
              <a:off x="2164322" y="2393389"/>
              <a:ext cx="320040" cy="32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H="1">
              <a:off x="2298942" y="2678002"/>
              <a:ext cx="12700" cy="426011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6597650" y="5887899"/>
            <a:ext cx="457200" cy="457200"/>
            <a:chOff x="5715000" y="5117277"/>
            <a:chExt cx="457200" cy="457200"/>
          </a:xfrm>
          <a:solidFill>
            <a:schemeClr val="bg1"/>
          </a:solidFill>
        </p:grpSpPr>
        <p:sp>
          <p:nvSpPr>
            <p:cNvPr id="35" name="Oval 34"/>
            <p:cNvSpPr/>
            <p:nvPr/>
          </p:nvSpPr>
          <p:spPr>
            <a:xfrm>
              <a:off x="5715000" y="5117277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5791989" y="5187428"/>
              <a:ext cx="303222" cy="303222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7" name="Straight Arrow Connector 36"/>
          <p:cNvCxnSpPr/>
          <p:nvPr/>
        </p:nvCxnSpPr>
        <p:spPr>
          <a:xfrm>
            <a:off x="6819900" y="5334000"/>
            <a:ext cx="0" cy="5334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825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828800"/>
            <a:ext cx="3276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def foo(x, y)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@z = 0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if x &gt; 0 &amp;&amp; y &gt; 0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  @z = x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end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return @z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end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76225" y="219075"/>
            <a:ext cx="8575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Define a test suite that provides </a:t>
            </a:r>
            <a:r>
              <a:rPr lang="en-US" sz="2800" u="sng" kern="0" dirty="0">
                <a:solidFill>
                  <a:sysClr val="window" lastClr="FFFFFF"/>
                </a:solidFill>
              </a:rPr>
              <a:t>branch </a:t>
            </a: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coverage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5410200" y="2133600"/>
            <a:ext cx="3276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@z = 0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if x &gt; 0 &amp;&amp; y &gt; 0</a:t>
            </a:r>
          </a:p>
          <a:p>
            <a:endParaRPr lang="en-US" sz="2000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sz="2000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  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   @z = x</a:t>
            </a:r>
          </a:p>
          <a:p>
            <a:endParaRPr lang="en-US" sz="2000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sz="2000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 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  return @z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415889"/>
              </p:ext>
            </p:extLst>
          </p:nvPr>
        </p:nvGraphicFramePr>
        <p:xfrm>
          <a:off x="506411" y="4343400"/>
          <a:ext cx="4065589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9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input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expected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y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C0099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5181600" y="2133600"/>
            <a:ext cx="3276600" cy="762000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21400" y="3581400"/>
            <a:ext cx="1422400" cy="533400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867400" y="4800600"/>
            <a:ext cx="1905000" cy="533400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cxnSp>
        <p:nvCxnSpPr>
          <p:cNvPr id="22" name="Straight Arrow Connector 21"/>
          <p:cNvCxnSpPr>
            <a:stCxn id="18" idx="2"/>
            <a:endCxn id="19" idx="0"/>
          </p:cNvCxnSpPr>
          <p:nvPr/>
        </p:nvCxnSpPr>
        <p:spPr>
          <a:xfrm>
            <a:off x="6819900" y="2895600"/>
            <a:ext cx="12700" cy="6858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781800" y="4114800"/>
            <a:ext cx="12700" cy="6858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8" idx="2"/>
            <a:endCxn id="20" idx="3"/>
          </p:cNvCxnSpPr>
          <p:nvPr/>
        </p:nvCxnSpPr>
        <p:spPr>
          <a:xfrm rot="16200000" flipH="1">
            <a:off x="6210300" y="3505200"/>
            <a:ext cx="2171700" cy="952500"/>
          </a:xfrm>
          <a:prstGeom prst="curvedConnector4">
            <a:avLst>
              <a:gd name="adj1" fmla="val 11964"/>
              <a:gd name="adj2" fmla="val 196000"/>
            </a:avLst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715000" y="2971800"/>
            <a:ext cx="762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40FF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3200" b="1" dirty="0">
              <a:solidFill>
                <a:srgbClr val="FF40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20000" y="3886200"/>
            <a:ext cx="762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40FF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3200" b="1" dirty="0">
              <a:solidFill>
                <a:srgbClr val="FF4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72200" y="30480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true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001000" y="39624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  <a:t>false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1000" y="5257800"/>
            <a:ext cx="4114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40FF"/>
                </a:solidFill>
                <a:latin typeface="+mj-lt"/>
                <a:cs typeface="Arial"/>
              </a:rPr>
              <a:t>1	      1	            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1000" y="5715000"/>
            <a:ext cx="4114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40FF"/>
                </a:solidFill>
                <a:latin typeface="+mj-lt"/>
                <a:cs typeface="Arial"/>
              </a:rPr>
              <a:t>0	      0	            0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6672580" y="1422976"/>
            <a:ext cx="320040" cy="710624"/>
            <a:chOff x="2164322" y="2393389"/>
            <a:chExt cx="320040" cy="710624"/>
          </a:xfrm>
        </p:grpSpPr>
        <p:sp>
          <p:nvSpPr>
            <p:cNvPr id="29" name="Oval 28"/>
            <p:cNvSpPr/>
            <p:nvPr/>
          </p:nvSpPr>
          <p:spPr>
            <a:xfrm>
              <a:off x="2164322" y="2393389"/>
              <a:ext cx="320040" cy="32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H="1">
              <a:off x="2298942" y="2678002"/>
              <a:ext cx="12700" cy="426011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6597650" y="5887899"/>
            <a:ext cx="457200" cy="457200"/>
            <a:chOff x="5715000" y="5117277"/>
            <a:chExt cx="457200" cy="457200"/>
          </a:xfrm>
          <a:solidFill>
            <a:schemeClr val="bg1"/>
          </a:solidFill>
        </p:grpSpPr>
        <p:sp>
          <p:nvSpPr>
            <p:cNvPr id="35" name="Oval 34"/>
            <p:cNvSpPr/>
            <p:nvPr/>
          </p:nvSpPr>
          <p:spPr>
            <a:xfrm>
              <a:off x="5715000" y="5117277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5791989" y="5187428"/>
              <a:ext cx="303222" cy="303222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7" name="Straight Arrow Connector 36"/>
          <p:cNvCxnSpPr/>
          <p:nvPr/>
        </p:nvCxnSpPr>
        <p:spPr>
          <a:xfrm>
            <a:off x="6819900" y="5334000"/>
            <a:ext cx="0" cy="5334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47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4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500" dirty="0"/>
              <a:t>Code Coverage Levels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3810000"/>
            <a:ext cx="3429000" cy="914400"/>
          </a:xfrm>
          <a:prstGeom prst="rect">
            <a:avLst/>
          </a:prstGeom>
          <a:solidFill>
            <a:srgbClr val="AC27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  <a:solidFill>
                <a:srgbClr val="CC0099"/>
              </a:solidFill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n-US" dirty="0"/>
              <a:t>Statement coverage</a:t>
            </a:r>
          </a:p>
          <a:p>
            <a:endParaRPr lang="en-US" dirty="0"/>
          </a:p>
          <a:p>
            <a:r>
              <a:rPr lang="en-US" dirty="0"/>
              <a:t>Branch coverage</a:t>
            </a:r>
          </a:p>
          <a:p>
            <a:endParaRPr lang="en-US" dirty="0"/>
          </a:p>
          <a:p>
            <a:r>
              <a:rPr lang="en-US" dirty="0"/>
              <a:t>Path coverage</a:t>
            </a:r>
          </a:p>
        </p:txBody>
      </p:sp>
    </p:spTree>
    <p:extLst>
      <p:ext uri="{BB962C8B-B14F-4D97-AF65-F5344CB8AC3E}">
        <p14:creationId xmlns:p14="http://schemas.microsoft.com/office/powerpoint/2010/main" val="593416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Path Coverage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Set of test cases such that…</a:t>
            </a:r>
            <a:br>
              <a:rPr lang="en-US">
                <a:latin typeface="Calibri" charset="0"/>
              </a:rPr>
            </a:br>
            <a:br>
              <a:rPr lang="en-US">
                <a:latin typeface="Calibri" charset="0"/>
              </a:rPr>
            </a:br>
            <a:r>
              <a:rPr lang="en-US">
                <a:latin typeface="Calibri" charset="0"/>
              </a:rPr>
              <a:t>Each possible path through a program’s control flow graph is taken at least once</a:t>
            </a:r>
          </a:p>
          <a:p>
            <a:pPr eaLnBrk="1" hangingPunct="1"/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701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133600"/>
            <a:ext cx="3733800" cy="533400"/>
          </a:xfrm>
          <a:prstGeom prst="rect">
            <a:avLst/>
          </a:prstGeom>
          <a:solidFill>
            <a:srgbClr val="AC2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FDFF"/>
                </a:solidFill>
              </a:rPr>
              <a:t>Recall:</a:t>
            </a:r>
            <a:r>
              <a:rPr lang="en-US" dirty="0"/>
              <a:t> Common ways to choose test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Black-box testing</a:t>
            </a:r>
          </a:p>
          <a:p>
            <a:r>
              <a:rPr lang="en-US" dirty="0"/>
              <a:t>White-box testing</a:t>
            </a:r>
          </a:p>
          <a:p>
            <a:r>
              <a:rPr lang="en-US" dirty="0"/>
              <a:t>Regression testing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828800"/>
            <a:ext cx="3276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def foo(x, y)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@z = 0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if x &gt; 0 &amp;&amp; y &gt; 0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  @z = x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end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return @z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end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76225" y="219075"/>
            <a:ext cx="8575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Define a test suite that provides </a:t>
            </a:r>
            <a:r>
              <a:rPr lang="en-US" sz="2800" u="sng" kern="0" noProof="0" dirty="0">
                <a:solidFill>
                  <a:sysClr val="window" lastClr="FFFFFF"/>
                </a:solidFill>
              </a:rPr>
              <a:t>path</a:t>
            </a: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 coverage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5410200" y="2133600"/>
            <a:ext cx="3276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@z = 0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if x &gt; 0 &amp;&amp; y &gt; 0</a:t>
            </a:r>
          </a:p>
          <a:p>
            <a:endParaRPr lang="en-US" sz="2000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sz="2000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  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   @z = x</a:t>
            </a:r>
          </a:p>
          <a:p>
            <a:endParaRPr lang="en-US" sz="2000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sz="2000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 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  return @z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81600" y="2133600"/>
            <a:ext cx="3276600" cy="762000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21400" y="3581400"/>
            <a:ext cx="1422400" cy="533400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867400" y="4800600"/>
            <a:ext cx="1905000" cy="533400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cxnSp>
        <p:nvCxnSpPr>
          <p:cNvPr id="22" name="Straight Arrow Connector 21"/>
          <p:cNvCxnSpPr>
            <a:stCxn id="18" idx="2"/>
            <a:endCxn id="19" idx="0"/>
          </p:cNvCxnSpPr>
          <p:nvPr/>
        </p:nvCxnSpPr>
        <p:spPr>
          <a:xfrm>
            <a:off x="6819900" y="2895600"/>
            <a:ext cx="12700" cy="6858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781800" y="4114800"/>
            <a:ext cx="12700" cy="6858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8" idx="2"/>
            <a:endCxn id="20" idx="3"/>
          </p:cNvCxnSpPr>
          <p:nvPr/>
        </p:nvCxnSpPr>
        <p:spPr>
          <a:xfrm rot="16200000" flipH="1">
            <a:off x="6210300" y="3505200"/>
            <a:ext cx="2171700" cy="952500"/>
          </a:xfrm>
          <a:prstGeom prst="curvedConnector4">
            <a:avLst>
              <a:gd name="adj1" fmla="val 11964"/>
              <a:gd name="adj2" fmla="val 196000"/>
            </a:avLst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248400" y="3181290"/>
            <a:ext cx="76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40FF"/>
                </a:solidFill>
                <a:latin typeface="Arial"/>
                <a:ea typeface="Zapf Dingbats"/>
                <a:cs typeface="Arial"/>
                <a:sym typeface="Zapf Dingbats"/>
              </a:rPr>
              <a:t>(a)</a:t>
            </a:r>
            <a:endParaRPr lang="en-US" sz="2000" b="1" dirty="0">
              <a:solidFill>
                <a:srgbClr val="FF40FF"/>
              </a:solidFill>
              <a:latin typeface="Arial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72200" y="28956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  <a:t>true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001000" y="39624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  <a:t>false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153400" y="3657600"/>
            <a:ext cx="76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40FF"/>
                </a:solidFill>
                <a:latin typeface="Arial"/>
                <a:ea typeface="Zapf Dingbats"/>
                <a:cs typeface="Arial"/>
                <a:sym typeface="Zapf Dingbats"/>
              </a:rPr>
              <a:t>(c)</a:t>
            </a:r>
            <a:endParaRPr lang="en-US" sz="2000" b="1" dirty="0">
              <a:solidFill>
                <a:srgbClr val="FF40FF"/>
              </a:solidFill>
              <a:latin typeface="Arial"/>
              <a:cs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248400" y="4248090"/>
            <a:ext cx="76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40FF"/>
                </a:solidFill>
                <a:latin typeface="Arial"/>
                <a:ea typeface="Zapf Dingbats"/>
                <a:cs typeface="Arial"/>
                <a:sym typeface="Zapf Dingbats"/>
              </a:rPr>
              <a:t>(b)</a:t>
            </a:r>
            <a:endParaRPr lang="en-US" sz="2000" b="1" dirty="0">
              <a:solidFill>
                <a:srgbClr val="FF40FF"/>
              </a:solidFill>
              <a:latin typeface="Arial"/>
              <a:cs typeface="Arial"/>
            </a:endParaRP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04959"/>
              </p:ext>
            </p:extLst>
          </p:nvPr>
        </p:nvGraphicFramePr>
        <p:xfrm>
          <a:off x="506411" y="4343400"/>
          <a:ext cx="4065589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9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input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expected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y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C0099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6672580" y="1422976"/>
            <a:ext cx="320040" cy="710624"/>
            <a:chOff x="2164322" y="2393389"/>
            <a:chExt cx="320040" cy="710624"/>
          </a:xfrm>
        </p:grpSpPr>
        <p:sp>
          <p:nvSpPr>
            <p:cNvPr id="37" name="Oval 36"/>
            <p:cNvSpPr/>
            <p:nvPr/>
          </p:nvSpPr>
          <p:spPr>
            <a:xfrm>
              <a:off x="2164322" y="2393389"/>
              <a:ext cx="320040" cy="32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flipH="1">
              <a:off x="2298942" y="2678002"/>
              <a:ext cx="12700" cy="426011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6597650" y="5887899"/>
            <a:ext cx="457200" cy="457200"/>
            <a:chOff x="5715000" y="5117277"/>
            <a:chExt cx="457200" cy="457200"/>
          </a:xfrm>
          <a:solidFill>
            <a:schemeClr val="bg1"/>
          </a:solidFill>
        </p:grpSpPr>
        <p:sp>
          <p:nvSpPr>
            <p:cNvPr id="40" name="Oval 39"/>
            <p:cNvSpPr/>
            <p:nvPr/>
          </p:nvSpPr>
          <p:spPr>
            <a:xfrm>
              <a:off x="5715000" y="5117277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791989" y="5187428"/>
              <a:ext cx="303222" cy="303222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2" name="Straight Arrow Connector 41"/>
          <p:cNvCxnSpPr/>
          <p:nvPr/>
        </p:nvCxnSpPr>
        <p:spPr>
          <a:xfrm>
            <a:off x="6819900" y="5334000"/>
            <a:ext cx="0" cy="5334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186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828800"/>
            <a:ext cx="3276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def foo(x, y)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@z = 0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if x &gt; 0 &amp;&amp; y &gt; 0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  @z = x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end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return @z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end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76225" y="219075"/>
            <a:ext cx="8575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Define a test suite that provides </a:t>
            </a:r>
            <a:r>
              <a:rPr lang="en-US" sz="2800" u="sng" kern="0" noProof="0" dirty="0">
                <a:solidFill>
                  <a:sysClr val="window" lastClr="FFFFFF"/>
                </a:solidFill>
              </a:rPr>
              <a:t>path</a:t>
            </a: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 coverage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5410200" y="2133600"/>
            <a:ext cx="3276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@z = 0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if x &gt; 0 &amp;&amp; y &gt; 0</a:t>
            </a:r>
          </a:p>
          <a:p>
            <a:endParaRPr lang="en-US" sz="2000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sz="2000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  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   @z = x</a:t>
            </a:r>
          </a:p>
          <a:p>
            <a:endParaRPr lang="en-US" sz="2000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sz="2000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 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  return @z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81600" y="2133600"/>
            <a:ext cx="3276600" cy="762000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21400" y="3581400"/>
            <a:ext cx="1422400" cy="533400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867400" y="4800600"/>
            <a:ext cx="1905000" cy="533400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cxnSp>
        <p:nvCxnSpPr>
          <p:cNvPr id="22" name="Straight Arrow Connector 21"/>
          <p:cNvCxnSpPr>
            <a:stCxn id="18" idx="2"/>
            <a:endCxn id="19" idx="0"/>
          </p:cNvCxnSpPr>
          <p:nvPr/>
        </p:nvCxnSpPr>
        <p:spPr>
          <a:xfrm>
            <a:off x="6819900" y="2895600"/>
            <a:ext cx="12700" cy="6858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781800" y="4114800"/>
            <a:ext cx="12700" cy="6858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8" idx="2"/>
            <a:endCxn id="20" idx="3"/>
          </p:cNvCxnSpPr>
          <p:nvPr/>
        </p:nvCxnSpPr>
        <p:spPr>
          <a:xfrm rot="16200000" flipH="1">
            <a:off x="6210300" y="3505200"/>
            <a:ext cx="2171700" cy="952500"/>
          </a:xfrm>
          <a:prstGeom prst="curvedConnector4">
            <a:avLst>
              <a:gd name="adj1" fmla="val 11964"/>
              <a:gd name="adj2" fmla="val 196000"/>
            </a:avLst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248400" y="3181290"/>
            <a:ext cx="76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40FF"/>
                </a:solidFill>
                <a:latin typeface="Arial"/>
                <a:ea typeface="Zapf Dingbats"/>
                <a:cs typeface="Arial"/>
                <a:sym typeface="Zapf Dingbats"/>
              </a:rPr>
              <a:t>(a)</a:t>
            </a:r>
            <a:endParaRPr lang="en-US" sz="2000" b="1" dirty="0">
              <a:solidFill>
                <a:srgbClr val="FF40FF"/>
              </a:solidFill>
              <a:latin typeface="Arial"/>
              <a:cs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29200" y="5791200"/>
            <a:ext cx="76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40FF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400" b="1" dirty="0">
              <a:solidFill>
                <a:srgbClr val="FF4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72200" y="28956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  <a:t>true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001000" y="39624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  <a:t>false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153400" y="3657600"/>
            <a:ext cx="76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40FF"/>
                </a:solidFill>
                <a:latin typeface="Arial"/>
                <a:ea typeface="Zapf Dingbats"/>
                <a:cs typeface="Arial"/>
                <a:sym typeface="Zapf Dingbats"/>
              </a:rPr>
              <a:t>(c)</a:t>
            </a:r>
            <a:endParaRPr lang="en-US" sz="2000" b="1" dirty="0">
              <a:solidFill>
                <a:srgbClr val="FF40FF"/>
              </a:solidFill>
              <a:latin typeface="Arial"/>
              <a:cs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248400" y="4248090"/>
            <a:ext cx="76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40FF"/>
                </a:solidFill>
                <a:latin typeface="Arial"/>
                <a:ea typeface="Zapf Dingbats"/>
                <a:cs typeface="Arial"/>
                <a:sym typeface="Zapf Dingbats"/>
              </a:rPr>
              <a:t>(b)</a:t>
            </a:r>
            <a:endParaRPr lang="en-US" sz="2000" b="1" dirty="0">
              <a:solidFill>
                <a:srgbClr val="FF40FF"/>
              </a:solidFill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57800" y="5537537"/>
            <a:ext cx="121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40FF"/>
                </a:solidFill>
                <a:latin typeface="Arial"/>
                <a:cs typeface="Arial"/>
              </a:rPr>
              <a:t>   Paths: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>
                <a:solidFill>
                  <a:srgbClr val="FF40FF"/>
                </a:solidFill>
                <a:latin typeface="Arial"/>
                <a:cs typeface="Arial"/>
              </a:rPr>
              <a:t>a, b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>
                <a:solidFill>
                  <a:srgbClr val="FF40FF"/>
                </a:solidFill>
                <a:latin typeface="Arial"/>
                <a:cs typeface="Arial"/>
              </a:rPr>
              <a:t>c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029200" y="6167735"/>
            <a:ext cx="76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40FF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400" b="1" dirty="0">
              <a:solidFill>
                <a:srgbClr val="FF40FF"/>
              </a:solidFill>
            </a:endParaRP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04959"/>
              </p:ext>
            </p:extLst>
          </p:nvPr>
        </p:nvGraphicFramePr>
        <p:xfrm>
          <a:off x="506411" y="4343400"/>
          <a:ext cx="4065589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9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input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expected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y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C0099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381000" y="5257800"/>
            <a:ext cx="4114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40FF"/>
                </a:solidFill>
                <a:latin typeface="+mj-lt"/>
                <a:cs typeface="Arial"/>
              </a:rPr>
              <a:t>1	      1	            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81000" y="5715000"/>
            <a:ext cx="4114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40FF"/>
                </a:solidFill>
                <a:latin typeface="+mj-lt"/>
                <a:cs typeface="Arial"/>
              </a:rPr>
              <a:t>0	      0	            0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6672580" y="1422976"/>
            <a:ext cx="320040" cy="710624"/>
            <a:chOff x="2164322" y="2393389"/>
            <a:chExt cx="320040" cy="710624"/>
          </a:xfrm>
        </p:grpSpPr>
        <p:sp>
          <p:nvSpPr>
            <p:cNvPr id="37" name="Oval 36"/>
            <p:cNvSpPr/>
            <p:nvPr/>
          </p:nvSpPr>
          <p:spPr>
            <a:xfrm>
              <a:off x="2164322" y="2393389"/>
              <a:ext cx="320040" cy="32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flipH="1">
              <a:off x="2298942" y="2678002"/>
              <a:ext cx="12700" cy="426011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6597650" y="5887899"/>
            <a:ext cx="457200" cy="457200"/>
            <a:chOff x="5715000" y="5117277"/>
            <a:chExt cx="457200" cy="457200"/>
          </a:xfrm>
          <a:solidFill>
            <a:schemeClr val="bg1"/>
          </a:solidFill>
        </p:grpSpPr>
        <p:sp>
          <p:nvSpPr>
            <p:cNvPr id="40" name="Oval 39"/>
            <p:cNvSpPr/>
            <p:nvPr/>
          </p:nvSpPr>
          <p:spPr>
            <a:xfrm>
              <a:off x="5715000" y="5117277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791989" y="5187428"/>
              <a:ext cx="303222" cy="303222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2" name="Straight Arrow Connector 41"/>
          <p:cNvCxnSpPr/>
          <p:nvPr/>
        </p:nvCxnSpPr>
        <p:spPr>
          <a:xfrm>
            <a:off x="6819900" y="5334000"/>
            <a:ext cx="0" cy="5334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42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6" grpId="0"/>
      <p:bldP spid="33" grpId="0"/>
      <p:bldP spid="35" grpId="0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Coverage Support Tools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161038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FDFF"/>
                </a:solidFill>
              </a:rPr>
              <a:t>SimpleCov</a:t>
            </a:r>
            <a:r>
              <a:rPr lang="en-US" sz="2800" dirty="0">
                <a:solidFill>
                  <a:srgbClr val="00FDFF"/>
                </a:solidFill>
              </a:rPr>
              <a:t> Ruby Gem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20509" b="32879"/>
          <a:stretch/>
        </p:blipFill>
        <p:spPr>
          <a:xfrm>
            <a:off x="0" y="2133600"/>
            <a:ext cx="9040792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150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Coverage Support Tools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161038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FDFF"/>
                </a:solidFill>
              </a:rPr>
              <a:t>SimpleCov</a:t>
            </a:r>
            <a:r>
              <a:rPr lang="en-US" sz="2800" dirty="0">
                <a:solidFill>
                  <a:srgbClr val="00FDFF"/>
                </a:solidFill>
              </a:rPr>
              <a:t> Ruby Gem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22500" b="36998"/>
          <a:stretch/>
        </p:blipFill>
        <p:spPr>
          <a:xfrm>
            <a:off x="0" y="2133599"/>
            <a:ext cx="9144000" cy="472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4345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28"/>
            <a:ext cx="8229600" cy="748972"/>
          </a:xfrm>
        </p:spPr>
        <p:txBody>
          <a:bodyPr/>
          <a:lstStyle/>
          <a:p>
            <a:r>
              <a:rPr lang="en-US" dirty="0"/>
              <a:t>Coverage Support Tools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85220"/>
            <a:ext cx="7318689" cy="55756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762000"/>
            <a:ext cx="2366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FDFF"/>
                </a:solidFill>
              </a:rPr>
              <a:t>Visual Studio</a:t>
            </a:r>
          </a:p>
        </p:txBody>
      </p:sp>
      <p:sp>
        <p:nvSpPr>
          <p:cNvPr id="8" name="TextBox 7"/>
          <p:cNvSpPr txBox="1"/>
          <p:nvPr/>
        </p:nvSpPr>
        <p:spPr>
          <a:xfrm rot="5400000">
            <a:off x="6475015" y="4810227"/>
            <a:ext cx="38185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https://</a:t>
            </a:r>
            <a:r>
              <a:rPr lang="en-US" sz="1200" dirty="0" err="1">
                <a:solidFill>
                  <a:schemeClr val="bg1"/>
                </a:solidFill>
              </a:rPr>
              <a:t>msdn.microsoft.com</a:t>
            </a:r>
            <a:r>
              <a:rPr lang="en-US" sz="1200" dirty="0">
                <a:solidFill>
                  <a:schemeClr val="bg1"/>
                </a:solidFill>
              </a:rPr>
              <a:t>/</a:t>
            </a:r>
            <a:r>
              <a:rPr lang="en-US" sz="1200" dirty="0" err="1">
                <a:solidFill>
                  <a:schemeClr val="bg1"/>
                </a:solidFill>
              </a:rPr>
              <a:t>en</a:t>
            </a:r>
            <a:r>
              <a:rPr lang="en-US" sz="1200" dirty="0">
                <a:solidFill>
                  <a:schemeClr val="bg1"/>
                </a:solidFill>
              </a:rPr>
              <a:t>-us/library/dd537628.aspx</a:t>
            </a:r>
          </a:p>
        </p:txBody>
      </p:sp>
    </p:spTree>
    <p:extLst>
      <p:ext uri="{BB962C8B-B14F-4D97-AF65-F5344CB8AC3E}">
        <p14:creationId xmlns:p14="http://schemas.microsoft.com/office/powerpoint/2010/main" val="7529829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10000" cy="1143000"/>
          </a:xfrm>
        </p:spPr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876800"/>
          </a:xfrm>
        </p:spPr>
        <p:txBody>
          <a:bodyPr>
            <a:normAutofit/>
          </a:bodyPr>
          <a:lstStyle/>
          <a:p>
            <a:r>
              <a:rPr lang="en-US" dirty="0"/>
              <a:t>White-box testing</a:t>
            </a:r>
          </a:p>
          <a:p>
            <a:endParaRPr lang="en-US" dirty="0"/>
          </a:p>
          <a:p>
            <a:r>
              <a:rPr lang="en-US" dirty="0"/>
              <a:t>Control Flow Graph (CFG)</a:t>
            </a:r>
          </a:p>
          <a:p>
            <a:pPr lvl="1"/>
            <a:endParaRPr lang="en-US" dirty="0"/>
          </a:p>
          <a:p>
            <a:r>
              <a:rPr lang="en-US" dirty="0"/>
              <a:t>Code Coverage</a:t>
            </a:r>
          </a:p>
          <a:p>
            <a:pPr lvl="1"/>
            <a:r>
              <a:rPr lang="en-US" dirty="0"/>
              <a:t>Statement</a:t>
            </a:r>
          </a:p>
          <a:p>
            <a:pPr lvl="1"/>
            <a:r>
              <a:rPr lang="en-US" dirty="0"/>
              <a:t>Branch</a:t>
            </a:r>
          </a:p>
          <a:p>
            <a:pPr lvl="1"/>
            <a:r>
              <a:rPr lang="en-US" dirty="0"/>
              <a:t>Path</a:t>
            </a:r>
          </a:p>
        </p:txBody>
      </p:sp>
      <p:pic>
        <p:nvPicPr>
          <p:cNvPr id="4" name="Picture 3" descr="97350027_54929bef76_z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4"/>
          <a:stretch/>
        </p:blipFill>
        <p:spPr>
          <a:xfrm>
            <a:off x="4267200" y="1360153"/>
            <a:ext cx="4384649" cy="264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93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White-Box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Uses </a:t>
            </a:r>
            <a:r>
              <a:rPr lang="en-US" u="sng" dirty="0"/>
              <a:t>internal logic</a:t>
            </a:r>
            <a:r>
              <a:rPr lang="en-US" dirty="0"/>
              <a:t> to choose tests</a:t>
            </a:r>
          </a:p>
          <a:p>
            <a:pPr lvl="2"/>
            <a:endParaRPr lang="en-US" dirty="0"/>
          </a:p>
          <a:p>
            <a:r>
              <a:rPr lang="en-US" dirty="0"/>
              <a:t>Different levels of </a:t>
            </a:r>
            <a:r>
              <a:rPr lang="en-US" u="sng" dirty="0"/>
              <a:t>code coverage</a:t>
            </a:r>
          </a:p>
          <a:p>
            <a:pPr lvl="1"/>
            <a:r>
              <a:rPr lang="en-US" dirty="0"/>
              <a:t>Example: Cover all statements</a:t>
            </a:r>
          </a:p>
          <a:p>
            <a:pPr lvl="2"/>
            <a:endParaRPr lang="en-US" dirty="0"/>
          </a:p>
          <a:p>
            <a:r>
              <a:rPr lang="en-US" dirty="0"/>
              <a:t>Aka glass box testing, clear box testing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148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Coverage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r>
              <a:rPr lang="en-US" dirty="0"/>
              <a:t>Degree to which source code of a program is tested by a test suite</a:t>
            </a:r>
          </a:p>
          <a:p>
            <a:endParaRPr lang="en-US" dirty="0"/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Statement coverage</a:t>
            </a:r>
          </a:p>
          <a:p>
            <a:pPr lvl="1"/>
            <a:r>
              <a:rPr lang="en-US" dirty="0"/>
              <a:t>Branch coverage</a:t>
            </a:r>
          </a:p>
          <a:p>
            <a:pPr lvl="1"/>
            <a:r>
              <a:rPr lang="en-US" dirty="0"/>
              <a:t>Path coverage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524000" y="228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293376" y="5314950"/>
            <a:ext cx="45572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rgbClr val="FF40FF"/>
                </a:solidFill>
              </a:rPr>
              <a:t>To compute these, you need</a:t>
            </a:r>
            <a:r>
              <a:rPr lang="is-IS" sz="2800" dirty="0">
                <a:solidFill>
                  <a:srgbClr val="FF40FF"/>
                </a:solidFill>
              </a:rPr>
              <a:t>…</a:t>
            </a:r>
            <a:endParaRPr lang="en-US" sz="2800" dirty="0">
              <a:solidFill>
                <a:srgbClr val="FF4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92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 Graph (CFG)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709208"/>
            <a:ext cx="3262432" cy="193899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000" b="1" dirty="0" err="1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def</a:t>
            </a:r>
            <a:r>
              <a:rPr lang="en-US" sz="1000" b="1" dirty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 create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000" b="1" dirty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   @profile = </a:t>
            </a:r>
            <a:r>
              <a:rPr lang="en-US" sz="1000" b="1" dirty="0" err="1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profile.new</a:t>
            </a:r>
            <a:r>
              <a:rPr lang="en-US" sz="1000" b="1" dirty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(</a:t>
            </a:r>
            <a:r>
              <a:rPr lang="en-US" sz="1000" b="1" dirty="0" err="1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params</a:t>
            </a:r>
            <a:r>
              <a:rPr lang="en-US" sz="1000" b="1" dirty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)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000" b="1" dirty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   if @</a:t>
            </a:r>
            <a:r>
              <a:rPr lang="en-US" sz="1000" b="1" dirty="0" err="1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profile.save</a:t>
            </a:r>
            <a:endParaRPr lang="en-US" sz="1000" b="1" dirty="0">
              <a:solidFill>
                <a:schemeClr val="bg1"/>
              </a:solidFill>
              <a:latin typeface="Courier New"/>
              <a:ea typeface="ＭＳ Ｐゴシック" charset="0"/>
              <a:cs typeface="Courier New"/>
            </a:endParaRP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000" b="1" dirty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     </a:t>
            </a:r>
            <a:r>
              <a:rPr lang="en-US" sz="1000" b="1" dirty="0" err="1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redirect_to</a:t>
            </a:r>
            <a:r>
              <a:rPr lang="en-US" sz="1000" b="1" dirty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 </a:t>
            </a:r>
            <a:r>
              <a:rPr lang="en-US" sz="1000" b="1" dirty="0" err="1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show_prof_url</a:t>
            </a:r>
            <a:r>
              <a:rPr lang="en-US" sz="1000" b="1" dirty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(@profile)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000" b="1" dirty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   else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000" b="1" dirty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     render ‘new’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000" b="1" dirty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   end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000" b="1" dirty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end</a:t>
            </a:r>
            <a:endParaRPr lang="en-US" sz="1000" b="1" dirty="0">
              <a:latin typeface="Courier New"/>
              <a:ea typeface="ＭＳ Ｐゴシック" charset="0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029123"/>
            <a:ext cx="2778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Given some code: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19600" y="1828800"/>
            <a:ext cx="4495800" cy="95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Represents possible control paths through code: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800" y="2929440"/>
            <a:ext cx="3708400" cy="187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478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How to construct a CFG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600199"/>
          </a:xfrm>
        </p:spPr>
        <p:txBody>
          <a:bodyPr/>
          <a:lstStyle/>
          <a:p>
            <a:r>
              <a:rPr lang="en-US" dirty="0"/>
              <a:t>Step 1: Identify </a:t>
            </a:r>
            <a:r>
              <a:rPr lang="en-US" i="1" dirty="0">
                <a:solidFill>
                  <a:srgbClr val="00FDFF"/>
                </a:solidFill>
              </a:rPr>
              <a:t>basic blocks</a:t>
            </a:r>
          </a:p>
          <a:p>
            <a:pPr lvl="1"/>
            <a:r>
              <a:rPr lang="en-US" dirty="0"/>
              <a:t>Straight-line pieces of code without any </a:t>
            </a:r>
            <a:r>
              <a:rPr lang="en-US" i="1" dirty="0">
                <a:solidFill>
                  <a:srgbClr val="00FDFF"/>
                </a:solidFill>
              </a:rPr>
              <a:t>jumps</a:t>
            </a:r>
            <a:r>
              <a:rPr lang="en-US" dirty="0"/>
              <a:t> or </a:t>
            </a:r>
            <a:r>
              <a:rPr lang="en-US" i="1" dirty="0">
                <a:solidFill>
                  <a:srgbClr val="00FDFF"/>
                </a:solidFill>
              </a:rPr>
              <a:t>jump targets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3066395"/>
            <a:ext cx="6750050" cy="44012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def create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   @profile = </a:t>
            </a:r>
            <a:r>
              <a:rPr lang="en-US" sz="2000" b="1" dirty="0" err="1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profile.new</a:t>
            </a:r>
            <a:r>
              <a:rPr lang="en-US" sz="2000" b="1" dirty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(</a:t>
            </a:r>
            <a:r>
              <a:rPr lang="en-US" sz="2000" b="1" dirty="0" err="1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params</a:t>
            </a:r>
            <a:r>
              <a:rPr lang="en-US" sz="2000" b="1" dirty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)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   if @</a:t>
            </a:r>
            <a:r>
              <a:rPr lang="en-US" sz="2000" b="1" dirty="0" err="1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profile.save</a:t>
            </a:r>
            <a:endParaRPr lang="en-US" sz="2000" b="1" dirty="0">
              <a:solidFill>
                <a:schemeClr val="bg1"/>
              </a:solidFill>
              <a:latin typeface="Courier New"/>
              <a:ea typeface="ＭＳ Ｐゴシック" charset="0"/>
              <a:cs typeface="Courier New"/>
            </a:endParaRP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     redirect_to </a:t>
            </a:r>
            <a:r>
              <a:rPr lang="en-US" sz="2000" b="1" dirty="0" err="1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show_prof_url</a:t>
            </a:r>
            <a:r>
              <a:rPr lang="en-US" sz="2000" b="1" dirty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(@profile)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   else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     render ‘new’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   end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end</a:t>
            </a:r>
          </a:p>
          <a:p>
            <a:pPr>
              <a:spcBef>
                <a:spcPts val="0"/>
              </a:spcBef>
              <a:defRPr/>
            </a:pPr>
            <a:endParaRPr lang="en-US" sz="2000" b="1" dirty="0">
              <a:solidFill>
                <a:schemeClr val="bg1"/>
              </a:solidFill>
              <a:latin typeface="Courier New"/>
              <a:ea typeface="ＭＳ Ｐゴシック" charset="0"/>
              <a:cs typeface="Courier New"/>
            </a:endParaRPr>
          </a:p>
          <a:p>
            <a:pPr>
              <a:spcBef>
                <a:spcPts val="0"/>
              </a:spcBef>
              <a:defRPr/>
            </a:pPr>
            <a:r>
              <a:rPr lang="en-US" sz="2000" b="1" dirty="0">
                <a:latin typeface="Courier New"/>
                <a:ea typeface="ＭＳ Ｐゴシック" charset="0"/>
                <a:cs typeface="Courier New"/>
              </a:rPr>
              <a:t>} </a:t>
            </a:r>
          </a:p>
        </p:txBody>
      </p:sp>
      <p:sp>
        <p:nvSpPr>
          <p:cNvPr id="3" name="Rectangle 2"/>
          <p:cNvSpPr/>
          <p:nvPr/>
        </p:nvSpPr>
        <p:spPr>
          <a:xfrm>
            <a:off x="2133600" y="3657600"/>
            <a:ext cx="5029200" cy="838200"/>
          </a:xfrm>
          <a:prstGeom prst="rect">
            <a:avLst/>
          </a:prstGeom>
          <a:noFill/>
          <a:ln w="38100" cmpd="sng">
            <a:solidFill>
              <a:srgbClr val="FF4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0" y="4495800"/>
            <a:ext cx="5791200" cy="533400"/>
          </a:xfrm>
          <a:prstGeom prst="rect">
            <a:avLst/>
          </a:prstGeom>
          <a:noFill/>
          <a:ln w="38100" cmpd="sng">
            <a:solidFill>
              <a:srgbClr val="FF4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600" y="5029200"/>
            <a:ext cx="2743200" cy="1295400"/>
          </a:xfrm>
          <a:prstGeom prst="rect">
            <a:avLst/>
          </a:prstGeom>
          <a:noFill/>
          <a:ln w="38100" cmpd="sng">
            <a:solidFill>
              <a:srgbClr val="FF4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66668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How to construct a CFG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251340"/>
          </a:xfrm>
        </p:spPr>
        <p:txBody>
          <a:bodyPr/>
          <a:lstStyle/>
          <a:p>
            <a:r>
              <a:rPr lang="en-US" dirty="0"/>
              <a:t>Step 2: Model the jumps (control branches) as directed lines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7771" y="2819621"/>
            <a:ext cx="4800600" cy="70788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@profile = </a:t>
            </a:r>
            <a:r>
              <a:rPr lang="en-US" sz="2000" b="1" dirty="0" err="1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profile.new</a:t>
            </a: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(</a:t>
            </a:r>
            <a:r>
              <a:rPr lang="en-US" sz="2000" b="1" dirty="0" err="1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params</a:t>
            </a: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)</a:t>
            </a:r>
          </a:p>
          <a:p>
            <a:pPr>
              <a:spcBef>
                <a:spcPts val="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if @</a:t>
            </a:r>
            <a:r>
              <a:rPr lang="en-US" sz="2000" b="1" dirty="0" err="1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profile.save</a:t>
            </a:r>
            <a:endParaRPr lang="en-US" sz="2000" b="1" dirty="0">
              <a:solidFill>
                <a:schemeClr val="bg1"/>
              </a:solidFill>
              <a:latin typeface="Courier New" pitchFamily="49" charset="0"/>
              <a:ea typeface="ＭＳ Ｐゴシック" charset="0"/>
              <a:cs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2571" y="4171889"/>
            <a:ext cx="5921829" cy="40011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 redirect_to </a:t>
            </a:r>
            <a:r>
              <a:rPr lang="en-US" sz="2000" b="1" dirty="0" err="1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show_prof_url</a:t>
            </a: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(@profile)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07771" y="5159513"/>
            <a:ext cx="2721429" cy="101566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else</a:t>
            </a:r>
          </a:p>
          <a:p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render ‘new’</a:t>
            </a:r>
          </a:p>
          <a:p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end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28600" y="3179913"/>
            <a:ext cx="5486400" cy="2493781"/>
            <a:chOff x="228600" y="3179913"/>
            <a:chExt cx="5486400" cy="2493781"/>
          </a:xfrm>
        </p:grpSpPr>
        <p:cxnSp>
          <p:nvCxnSpPr>
            <p:cNvPr id="13" name="Straight Arrow Connector 12"/>
            <p:cNvCxnSpPr>
              <a:stCxn id="4" idx="2"/>
            </p:cNvCxnSpPr>
            <p:nvPr/>
          </p:nvCxnSpPr>
          <p:spPr>
            <a:xfrm>
              <a:off x="4708071" y="3527507"/>
              <a:ext cx="0" cy="644382"/>
            </a:xfrm>
            <a:prstGeom prst="straightConnector1">
              <a:avLst/>
            </a:prstGeom>
            <a:ln w="38100">
              <a:solidFill>
                <a:srgbClr val="FF4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urved Connector 14"/>
            <p:cNvCxnSpPr>
              <a:endCxn id="11" idx="1"/>
            </p:cNvCxnSpPr>
            <p:nvPr/>
          </p:nvCxnSpPr>
          <p:spPr>
            <a:xfrm rot="5400000">
              <a:off x="1060881" y="4420454"/>
              <a:ext cx="2493781" cy="12700"/>
            </a:xfrm>
            <a:prstGeom prst="curvedConnector4">
              <a:avLst>
                <a:gd name="adj1" fmla="val -923"/>
                <a:gd name="adj2" fmla="val 8814283"/>
              </a:avLst>
            </a:prstGeom>
            <a:ln w="38100">
              <a:solidFill>
                <a:srgbClr val="FF4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800600" y="3657600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srgbClr val="FF40FF"/>
                  </a:solidFill>
                  <a:latin typeface="Arial" charset="0"/>
                  <a:ea typeface="Arial" charset="0"/>
                  <a:cs typeface="Arial" charset="0"/>
                </a:rPr>
                <a:t>true</a:t>
              </a:r>
              <a:endParaRPr lang="en-US" sz="2000" b="1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8600" y="4226749"/>
              <a:ext cx="94887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>
                  <a:solidFill>
                    <a:srgbClr val="FF40FF"/>
                  </a:solidFill>
                  <a:latin typeface="Arial" charset="0"/>
                  <a:ea typeface="Arial" charset="0"/>
                  <a:cs typeface="Arial" charset="0"/>
                </a:rPr>
                <a:t>false</a:t>
              </a:r>
              <a:endParaRPr lang="en-US" sz="2000" b="1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19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467"/>
            <a:ext cx="8229600" cy="1143000"/>
          </a:xfrm>
        </p:spPr>
        <p:txBody>
          <a:bodyPr/>
          <a:lstStyle/>
          <a:p>
            <a:r>
              <a:rPr lang="en-US" dirty="0"/>
              <a:t>How to construct a CFG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6533"/>
            <a:ext cx="8229600" cy="778467"/>
          </a:xfrm>
        </p:spPr>
        <p:txBody>
          <a:bodyPr/>
          <a:lstStyle/>
          <a:p>
            <a:r>
              <a:rPr lang="en-US" dirty="0"/>
              <a:t>Step 3: Model entry and exit (return) points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7771" y="2819621"/>
            <a:ext cx="4800600" cy="70788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@profile = </a:t>
            </a:r>
            <a:r>
              <a:rPr lang="en-US" sz="2000" b="1" dirty="0" err="1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profile.new</a:t>
            </a: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(</a:t>
            </a:r>
            <a:r>
              <a:rPr lang="en-US" sz="2000" b="1" dirty="0" err="1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params</a:t>
            </a: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)</a:t>
            </a:r>
          </a:p>
          <a:p>
            <a:pPr>
              <a:spcBef>
                <a:spcPts val="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if @</a:t>
            </a:r>
            <a:r>
              <a:rPr lang="en-US" sz="2000" b="1" dirty="0" err="1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profile.save</a:t>
            </a:r>
            <a:endParaRPr lang="en-US" sz="2000" b="1" dirty="0">
              <a:solidFill>
                <a:schemeClr val="bg1"/>
              </a:solidFill>
              <a:latin typeface="Courier New" pitchFamily="49" charset="0"/>
              <a:ea typeface="ＭＳ Ｐゴシック" charset="0"/>
              <a:cs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2571" y="4171889"/>
            <a:ext cx="5921829" cy="40011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 redirect_to </a:t>
            </a:r>
            <a:r>
              <a:rPr lang="en-US" sz="2000" b="1" dirty="0" err="1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show_prof_url</a:t>
            </a: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(@profile)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07771" y="5159513"/>
            <a:ext cx="2721429" cy="101566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else</a:t>
            </a:r>
          </a:p>
          <a:p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render ‘new’</a:t>
            </a:r>
          </a:p>
          <a:p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end</a:t>
            </a:r>
          </a:p>
        </p:txBody>
      </p:sp>
      <p:cxnSp>
        <p:nvCxnSpPr>
          <p:cNvPr id="13" name="Straight Arrow Connector 12"/>
          <p:cNvCxnSpPr>
            <a:stCxn id="4" idx="2"/>
          </p:cNvCxnSpPr>
          <p:nvPr/>
        </p:nvCxnSpPr>
        <p:spPr>
          <a:xfrm>
            <a:off x="4708071" y="3527507"/>
            <a:ext cx="0" cy="644382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endCxn id="11" idx="1"/>
          </p:cNvCxnSpPr>
          <p:nvPr/>
        </p:nvCxnSpPr>
        <p:spPr>
          <a:xfrm rot="5400000">
            <a:off x="1060881" y="4420454"/>
            <a:ext cx="2493781" cy="12700"/>
          </a:xfrm>
          <a:prstGeom prst="curvedConnector4">
            <a:avLst>
              <a:gd name="adj1" fmla="val -923"/>
              <a:gd name="adj2" fmla="val 8814283"/>
            </a:avLst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800600" y="36576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true</a:t>
            </a:r>
            <a:endParaRPr lang="en-US" sz="20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4226749"/>
            <a:ext cx="94887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false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689342" y="2250174"/>
            <a:ext cx="609600" cy="569226"/>
            <a:chOff x="1689342" y="2250174"/>
            <a:chExt cx="609600" cy="569226"/>
          </a:xfrm>
        </p:grpSpPr>
        <p:sp>
          <p:nvSpPr>
            <p:cNvPr id="5" name="Oval 4"/>
            <p:cNvSpPr/>
            <p:nvPr/>
          </p:nvSpPr>
          <p:spPr>
            <a:xfrm>
              <a:off x="1689342" y="2250174"/>
              <a:ext cx="320040" cy="320040"/>
            </a:xfrm>
            <a:prstGeom prst="ellipse">
              <a:avLst/>
            </a:prstGeom>
            <a:solidFill>
              <a:srgbClr val="FF4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1858191" y="2410194"/>
              <a:ext cx="440751" cy="409206"/>
            </a:xfrm>
            <a:prstGeom prst="straightConnector1">
              <a:avLst/>
            </a:prstGeom>
            <a:ln w="38100">
              <a:solidFill>
                <a:srgbClr val="FF4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5029200" y="4571999"/>
            <a:ext cx="2206480" cy="1885910"/>
            <a:chOff x="5029200" y="4571999"/>
            <a:chExt cx="2206480" cy="1885910"/>
          </a:xfrm>
        </p:grpSpPr>
        <p:cxnSp>
          <p:nvCxnSpPr>
            <p:cNvPr id="16" name="Straight Arrow Connector 15"/>
            <p:cNvCxnSpPr>
              <a:stCxn id="11" idx="3"/>
              <a:endCxn id="14" idx="2"/>
            </p:cNvCxnSpPr>
            <p:nvPr/>
          </p:nvCxnSpPr>
          <p:spPr>
            <a:xfrm>
              <a:off x="5029200" y="5667345"/>
              <a:ext cx="1749280" cy="561964"/>
            </a:xfrm>
            <a:prstGeom prst="straightConnector1">
              <a:avLst/>
            </a:prstGeom>
            <a:ln w="38100">
              <a:solidFill>
                <a:srgbClr val="FF4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6778480" y="6000709"/>
              <a:ext cx="457200" cy="457200"/>
              <a:chOff x="5715000" y="5117277"/>
              <a:chExt cx="457200" cy="457200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5715000" y="5117277"/>
                <a:ext cx="457200" cy="457200"/>
              </a:xfrm>
              <a:prstGeom prst="ellipse">
                <a:avLst/>
              </a:prstGeom>
              <a:solidFill>
                <a:srgbClr val="FF4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791989" y="5187428"/>
                <a:ext cx="303222" cy="303222"/>
              </a:xfrm>
              <a:prstGeom prst="ellipse">
                <a:avLst/>
              </a:prstGeom>
              <a:solidFill>
                <a:srgbClr val="FF40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0" name="Straight Arrow Connector 19"/>
            <p:cNvCxnSpPr>
              <a:endCxn id="14" idx="1"/>
            </p:cNvCxnSpPr>
            <p:nvPr/>
          </p:nvCxnSpPr>
          <p:spPr>
            <a:xfrm>
              <a:off x="5573486" y="4571999"/>
              <a:ext cx="1271949" cy="1495665"/>
            </a:xfrm>
            <a:prstGeom prst="straightConnector1">
              <a:avLst/>
            </a:prstGeom>
            <a:ln w="38100">
              <a:solidFill>
                <a:srgbClr val="FF4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8377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4"/>
            <a:ext cx="8229600" cy="1143000"/>
          </a:xfrm>
        </p:spPr>
        <p:txBody>
          <a:bodyPr/>
          <a:lstStyle/>
          <a:p>
            <a:r>
              <a:rPr lang="en-US" dirty="0"/>
              <a:t>How to construct a CFG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213"/>
            <a:ext cx="8229600" cy="934187"/>
          </a:xfrm>
        </p:spPr>
        <p:txBody>
          <a:bodyPr/>
          <a:lstStyle/>
          <a:p>
            <a:r>
              <a:rPr lang="en-US" dirty="0"/>
              <a:t>Now you have a CFG!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7771" y="2819621"/>
            <a:ext cx="4800600" cy="70788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@profile = </a:t>
            </a:r>
            <a:r>
              <a:rPr lang="en-US" sz="2000" b="1" dirty="0" err="1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profile.new</a:t>
            </a: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(</a:t>
            </a:r>
            <a:r>
              <a:rPr lang="en-US" sz="2000" b="1" dirty="0" err="1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params</a:t>
            </a: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)</a:t>
            </a:r>
          </a:p>
          <a:p>
            <a:pPr>
              <a:spcBef>
                <a:spcPts val="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if @</a:t>
            </a:r>
            <a:r>
              <a:rPr lang="en-US" sz="2000" b="1" dirty="0" err="1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profile.save</a:t>
            </a:r>
            <a:endParaRPr lang="en-US" sz="2000" b="1" dirty="0">
              <a:solidFill>
                <a:schemeClr val="bg1"/>
              </a:solidFill>
              <a:latin typeface="Courier New" pitchFamily="49" charset="0"/>
              <a:ea typeface="ＭＳ Ｐゴシック" charset="0"/>
              <a:cs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2571" y="4171889"/>
            <a:ext cx="5921829" cy="40011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 redirect_to </a:t>
            </a:r>
            <a:r>
              <a:rPr lang="en-US" sz="2000" b="1" dirty="0" err="1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show_prof_url</a:t>
            </a: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(@profile)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07771" y="5159513"/>
            <a:ext cx="2721429" cy="101566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else</a:t>
            </a:r>
          </a:p>
          <a:p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render ‘new’</a:t>
            </a:r>
          </a:p>
          <a:p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end</a:t>
            </a:r>
          </a:p>
        </p:txBody>
      </p:sp>
      <p:cxnSp>
        <p:nvCxnSpPr>
          <p:cNvPr id="13" name="Straight Arrow Connector 12"/>
          <p:cNvCxnSpPr>
            <a:stCxn id="4" idx="2"/>
          </p:cNvCxnSpPr>
          <p:nvPr/>
        </p:nvCxnSpPr>
        <p:spPr>
          <a:xfrm>
            <a:off x="4708071" y="3527507"/>
            <a:ext cx="0" cy="644382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endCxn id="11" idx="1"/>
          </p:cNvCxnSpPr>
          <p:nvPr/>
        </p:nvCxnSpPr>
        <p:spPr>
          <a:xfrm rot="5400000">
            <a:off x="1060881" y="4420454"/>
            <a:ext cx="2493781" cy="12700"/>
          </a:xfrm>
          <a:prstGeom prst="curvedConnector4">
            <a:avLst>
              <a:gd name="adj1" fmla="val -923"/>
              <a:gd name="adj2" fmla="val 8814283"/>
            </a:avLst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800600" y="36576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true</a:t>
            </a:r>
            <a:endParaRPr lang="en-US" sz="20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4226749"/>
            <a:ext cx="94887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false</a:t>
            </a:r>
          </a:p>
        </p:txBody>
      </p:sp>
      <p:sp>
        <p:nvSpPr>
          <p:cNvPr id="5" name="Oval 4"/>
          <p:cNvSpPr/>
          <p:nvPr/>
        </p:nvSpPr>
        <p:spPr>
          <a:xfrm>
            <a:off x="1689342" y="2250174"/>
            <a:ext cx="320040" cy="32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858191" y="2410194"/>
            <a:ext cx="440751" cy="40920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3"/>
            <a:endCxn id="14" idx="2"/>
          </p:cNvCxnSpPr>
          <p:nvPr/>
        </p:nvCxnSpPr>
        <p:spPr>
          <a:xfrm>
            <a:off x="5029200" y="5667345"/>
            <a:ext cx="1749280" cy="56196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6778480" y="6000709"/>
            <a:ext cx="457200" cy="457200"/>
            <a:chOff x="5715000" y="5117277"/>
            <a:chExt cx="457200" cy="457200"/>
          </a:xfrm>
          <a:solidFill>
            <a:schemeClr val="bg1"/>
          </a:solidFill>
        </p:grpSpPr>
        <p:sp>
          <p:nvSpPr>
            <p:cNvPr id="14" name="Oval 13"/>
            <p:cNvSpPr/>
            <p:nvPr/>
          </p:nvSpPr>
          <p:spPr>
            <a:xfrm>
              <a:off x="5715000" y="5117277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791989" y="5187428"/>
              <a:ext cx="303222" cy="303222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" name="Straight Arrow Connector 19"/>
          <p:cNvCxnSpPr>
            <a:endCxn id="14" idx="1"/>
          </p:cNvCxnSpPr>
          <p:nvPr/>
        </p:nvCxnSpPr>
        <p:spPr>
          <a:xfrm>
            <a:off x="5573486" y="4571999"/>
            <a:ext cx="1271949" cy="1495665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00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80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3772</TotalTime>
  <Words>933</Words>
  <Application>Microsoft Macintosh PowerPoint</Application>
  <PresentationFormat>On-screen Show (4:3)</PresentationFormat>
  <Paragraphs>300</Paragraphs>
  <Slides>25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ＭＳ Ｐゴシック</vt:lpstr>
      <vt:lpstr>Arial</vt:lpstr>
      <vt:lpstr>Calibri</vt:lpstr>
      <vt:lpstr>Courier New</vt:lpstr>
      <vt:lpstr>Zapf Dingbats</vt:lpstr>
      <vt:lpstr>Office Theme</vt:lpstr>
      <vt:lpstr>PowerPoint Presentation</vt:lpstr>
      <vt:lpstr>Recall: Common ways to choose test cases</vt:lpstr>
      <vt:lpstr>White-Box Testing</vt:lpstr>
      <vt:lpstr>Code Coverage</vt:lpstr>
      <vt:lpstr>Control Flow Graph (CFG)</vt:lpstr>
      <vt:lpstr>How to construct a CFG</vt:lpstr>
      <vt:lpstr>How to construct a CFG</vt:lpstr>
      <vt:lpstr>How to construct a CFG</vt:lpstr>
      <vt:lpstr>How to construct a CFG</vt:lpstr>
      <vt:lpstr>Code Coverage Levels</vt:lpstr>
      <vt:lpstr>Statement Coverage</vt:lpstr>
      <vt:lpstr>PowerPoint Presentation</vt:lpstr>
      <vt:lpstr>PowerPoint Presentation</vt:lpstr>
      <vt:lpstr>Code Coverage Levels</vt:lpstr>
      <vt:lpstr>Branch Coverage</vt:lpstr>
      <vt:lpstr>PowerPoint Presentation</vt:lpstr>
      <vt:lpstr>PowerPoint Presentation</vt:lpstr>
      <vt:lpstr>Code Coverage Levels</vt:lpstr>
      <vt:lpstr>Path Coverage</vt:lpstr>
      <vt:lpstr>PowerPoint Presentation</vt:lpstr>
      <vt:lpstr>PowerPoint Presentation</vt:lpstr>
      <vt:lpstr>Coverage Support Tools</vt:lpstr>
      <vt:lpstr>Coverage Support Tools</vt:lpstr>
      <vt:lpstr>Coverage Support Tools</vt:lpstr>
      <vt:lpstr>Recap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</dc:title>
  <dc:creator>Maria Luong (mluong)</dc:creator>
  <cp:lastModifiedBy>Scott Fleming</cp:lastModifiedBy>
  <cp:revision>196</cp:revision>
  <dcterms:created xsi:type="dcterms:W3CDTF">2015-09-15T16:42:42Z</dcterms:created>
  <dcterms:modified xsi:type="dcterms:W3CDTF">2018-04-03T20:39:31Z</dcterms:modified>
</cp:coreProperties>
</file>