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1" r:id="rId3"/>
    <p:sldId id="289" r:id="rId4"/>
    <p:sldId id="290" r:id="rId5"/>
    <p:sldId id="291" r:id="rId6"/>
    <p:sldId id="292" r:id="rId7"/>
    <p:sldId id="300" r:id="rId8"/>
    <p:sldId id="294" r:id="rId9"/>
    <p:sldId id="295" r:id="rId10"/>
    <p:sldId id="296" r:id="rId11"/>
    <p:sldId id="297" r:id="rId12"/>
    <p:sldId id="298" r:id="rId13"/>
    <p:sldId id="299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FFF"/>
    <a:srgbClr val="336633"/>
    <a:srgbClr val="CCFF33"/>
    <a:srgbClr val="0033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7"/>
    <p:restoredTop sz="91115"/>
  </p:normalViewPr>
  <p:slideViewPr>
    <p:cSldViewPr snapToGrid="0" snapToObjects="1">
      <p:cViewPr varScale="1">
        <p:scale>
          <a:sx n="97" d="100"/>
          <a:sy n="97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287B-50D9-3A40-AE2B-CEC9A05E1D20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B603-01E3-B545-9A0A-B590562D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ABDD-2235-394E-83B8-292730E3734F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77DF-E6A0-C944-9EBB-F665D48F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B501-5F13-344C-8BA1-FAC61F1AE692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EBEB-08FD-214C-B6F6-A27887D05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4D6B3-E6AD-9844-9655-41D6294B901D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6766-0CE9-7D44-891D-33906B2D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F2764-FEC4-134E-8762-5D97B7FE8D44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814A-C9CE-2548-A07C-A6DDB235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D4C28-4FA0-3043-BF44-16E9F0E36979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716C-9A43-E942-976D-3A9065B8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D319-9027-2F49-9043-0F07575E9A0C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5676-166C-9742-9A11-DE7E15601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3D5F6-ED7E-8341-BED6-C60563E05020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27E5-353C-CF45-82EC-ADAB9F64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D072-DE6D-1A42-8C8B-3D2AA0ED1445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57A-0484-F04F-920B-76AE36A4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BDBB-4BF6-2941-BFF8-23EC2FB13078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520-EA95-2947-A667-DEAA6FE10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26EEB-CA9C-3648-A6EB-A9FE307F1F7E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FCB1-0023-CA48-BC28-211C04E9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BA042-8B92-9E42-BEE1-EF576F65F128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2D-F2B6-0549-B870-66E13971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298EDA-A045-9C43-B1F0-AF8F17312676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3EECDF-7227-2D42-AB4E-3B5D50615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9SVhg6ZEN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06438" y="5622925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CCFF33"/>
                </a:solidFill>
              </a:rPr>
              <a:t>Planning </a:t>
            </a:r>
            <a:r>
              <a:rPr lang="en-US" altLang="en-US" sz="4400">
                <a:solidFill>
                  <a:srgbClr val="CCFF33"/>
                </a:solidFill>
              </a:rPr>
              <a:t>and Estimation</a:t>
            </a:r>
            <a:endParaRPr lang="en-US" altLang="en-US" sz="4400" dirty="0">
              <a:solidFill>
                <a:srgbClr val="CCFF33"/>
              </a:solidFill>
            </a:endParaRPr>
          </a:p>
        </p:txBody>
      </p:sp>
      <p:pic>
        <p:nvPicPr>
          <p:cNvPr id="13314" name="Picture 1" descr="10629255006_912cb83e15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5667" r="7005" b="37666"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 rot="-5400000">
            <a:off x="8188325" y="44148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336633"/>
                </a:solidFill>
              </a:rPr>
              <a:t>https://flic.kr/p/hcgHcm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>
                <a:ea typeface="ＭＳ Ｐゴシック" charset="-128"/>
              </a:rPr>
              <a:t>Think </a:t>
            </a:r>
            <a:r>
              <a:rPr lang="en-US" altLang="en-US" i="1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1050" y="3065463"/>
            <a:ext cx="8251825" cy="855662"/>
            <a:chOff x="780586" y="3066160"/>
            <a:chExt cx="8251903" cy="855353"/>
          </a:xfrm>
        </p:grpSpPr>
        <p:sp>
          <p:nvSpPr>
            <p:cNvPr id="4" name="Rounded Rectangle 3"/>
            <p:cNvSpPr/>
            <p:nvPr/>
          </p:nvSpPr>
          <p:spPr>
            <a:xfrm>
              <a:off x="780586" y="3481935"/>
              <a:ext cx="4764133" cy="439578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55845" y="3481935"/>
              <a:ext cx="527055" cy="160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6157951" y="3066160"/>
              <a:ext cx="2874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No past performance yet, so…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2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Estimation with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Planning Poker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Cards with units of work: 1, 3, 5, 8, 13, 20, 40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Assume team can do 20 units in an iteration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4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Let’s watch this video to find out</a:t>
            </a:r>
            <a:br>
              <a:rPr lang="en-US" altLang="en-US" sz="3200"/>
            </a:br>
            <a:r>
              <a:rPr lang="en-US" altLang="en-US" sz="3200"/>
              <a:t>what planning poker is all about: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FFFF"/>
                </a:solidFill>
                <a:hlinkClick r:id="rId2"/>
              </a:rPr>
              <a:t>http://youtu.be/0FbnCWWg_NY</a:t>
            </a:r>
            <a:endParaRPr lang="en-US" altLang="en-US" sz="32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More Estimation Principles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Engineers refine estimates;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customers refine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expectations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Estimates are basis for customer’s </a:t>
            </a:r>
            <a:r>
              <a:rPr lang="en-US" altLang="en-US" u="sng" dirty="0">
                <a:ea typeface="ＭＳ Ｐゴシック" charset="-128"/>
              </a:rPr>
              <a:t>cost</a:t>
            </a:r>
            <a:r>
              <a:rPr lang="en-US" altLang="en-US" dirty="0">
                <a:ea typeface="ＭＳ Ｐゴシック" charset="-128"/>
              </a:rPr>
              <a:t> assessment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Give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honest </a:t>
            </a:r>
            <a:r>
              <a:rPr lang="en-US" altLang="en-US" dirty="0">
                <a:ea typeface="ＭＳ Ｐゴシック" charset="-128"/>
              </a:rPr>
              <a:t>estimates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customers can trust</a:t>
            </a:r>
          </a:p>
          <a:p>
            <a:pPr lvl="1" eaLnBrk="1" hangingPunct="1">
              <a:spcBef>
                <a:spcPts val="672"/>
              </a:spcBef>
            </a:pPr>
            <a:r>
              <a:rPr lang="en-US" altLang="en-US" dirty="0">
                <a:ea typeface="ＭＳ Ｐゴシック" charset="-128"/>
              </a:rPr>
              <a:t>Don’t do this: </a:t>
            </a:r>
            <a:r>
              <a:rPr lang="en-US" altLang="en-US" dirty="0">
                <a:ea typeface="ＭＳ Ｐゴシック" charset="-128"/>
                <a:hlinkClick r:id="rId2"/>
              </a:rPr>
              <a:t>https://youtu.be/t9SVhg6ZENw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Work at a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sustainable </a:t>
            </a:r>
            <a:r>
              <a:rPr lang="en-US" altLang="en-US" dirty="0">
                <a:ea typeface="ＭＳ Ｐゴシック" charset="-128"/>
              </a:rPr>
              <a:t>pace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 heroes, no all-nighters, no super-human feats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Either you get the code done like a human being, or you don’t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92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14463" y="3157538"/>
            <a:ext cx="6505575" cy="8159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</a:t>
            </a:r>
            <a:r>
              <a:rPr lang="en-US" altLang="en-US" u="sng">
                <a:ea typeface="ＭＳ Ｐゴシック" charset="-128"/>
              </a:rPr>
              <a:t>Customer</a:t>
            </a:r>
            <a:r>
              <a:rPr lang="en-US" altLang="en-US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now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113463" y="5491163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What’s next?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9473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9489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9490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9482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4788" y="4076700"/>
            <a:ext cx="2959100" cy="19462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From USs to Tasks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74863"/>
            <a:ext cx="2378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387850"/>
            <a:ext cx="2276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87850"/>
            <a:ext cx="2336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0494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084513" y="1408113"/>
            <a:ext cx="3049587" cy="1755775"/>
            <a:chOff x="772633" y="1417638"/>
            <a:chExt cx="3049250" cy="1755240"/>
          </a:xfrm>
        </p:grpSpPr>
        <p:sp>
          <p:nvSpPr>
            <p:cNvPr id="11" name="Rectangle 10"/>
            <p:cNvSpPr/>
            <p:nvPr/>
          </p:nvSpPr>
          <p:spPr>
            <a:xfrm>
              <a:off x="772633" y="1417638"/>
              <a:ext cx="3049250" cy="1755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577">
              <a:off x="824058" y="1688405"/>
              <a:ext cx="294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2568575" y="2274888"/>
            <a:ext cx="446088" cy="141287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6850" y="3300413"/>
            <a:ext cx="504825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7063" y="3300413"/>
            <a:ext cx="444500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8075" y="2289175"/>
            <a:ext cx="457200" cy="1428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7334250" y="5910263"/>
            <a:ext cx="130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Estimate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148013" y="990600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User Story</a:t>
            </a:r>
          </a:p>
        </p:txBody>
      </p:sp>
      <p:sp>
        <p:nvSpPr>
          <p:cNvPr id="23" name="Oval 22"/>
          <p:cNvSpPr/>
          <p:nvPr/>
        </p:nvSpPr>
        <p:spPr>
          <a:xfrm>
            <a:off x="6862763" y="5910263"/>
            <a:ext cx="423862" cy="461962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6" y="3031808"/>
            <a:ext cx="7670482" cy="522287"/>
            <a:chOff x="-785624" y="3396056"/>
            <a:chExt cx="7671327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-785624" y="3575760"/>
              <a:ext cx="4439139" cy="277814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0524" y="982663"/>
            <a:ext cx="31972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Incremental Development Principle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Each task produces </a:t>
            </a:r>
            <a:r>
              <a:rPr lang="en-US" altLang="en-US" u="sng">
                <a:ea typeface="ＭＳ Ｐゴシック" charset="-128"/>
              </a:rPr>
              <a:t>running</a:t>
            </a:r>
            <a:r>
              <a:rPr lang="en-US" altLang="en-US">
                <a:ea typeface="ＭＳ Ｐゴシック" charset="-128"/>
              </a:rPr>
              <a:t> code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Unit tests count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Task design strategy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Make tasks build upon one another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First task makes subset of US work (e.g., partial form)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Second task makes bit more work (e.g., add persistence)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Etc…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69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Next Steps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886692"/>
            <a:ext cx="8229600" cy="5791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Part 1: Estimate USs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Planning Poker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Start designing</a:t>
            </a:r>
          </a:p>
          <a:p>
            <a:r>
              <a:rPr lang="en-US" altLang="en-US" dirty="0">
                <a:ea typeface="ＭＳ Ｐゴシック" charset="-128"/>
              </a:rPr>
              <a:t>Part 2: Collect customer priorities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Assign number each 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note any corrections/clarifications</a:t>
            </a:r>
          </a:p>
          <a:p>
            <a:r>
              <a:rPr lang="en-US" altLang="en-US" dirty="0">
                <a:ea typeface="ＭＳ Ｐゴシック" charset="-128"/>
              </a:rPr>
              <a:t>Part 3: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Choose USs for Development Iteration 1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3 weeks worth of 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Fill out iteration plan with what each team member will do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Everyone codes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Tasks must be </a:t>
            </a:r>
            <a:r>
              <a:rPr lang="en-US" altLang="en-US" u="sng" dirty="0">
                <a:ea typeface="ＭＳ Ｐゴシック" charset="-128"/>
              </a:rPr>
              <a:t>verifiable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u="sng" dirty="0">
                <a:ea typeface="ＭＳ Ｐゴシック" charset="-128"/>
              </a:rPr>
              <a:t>executable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Printouts due by class on Mon and </a:t>
            </a:r>
            <a:r>
              <a:rPr lang="en-US" altLang="en-US" dirty="0" err="1">
                <a:ea typeface="ＭＳ Ｐゴシック" charset="-128"/>
              </a:rPr>
              <a:t>dropbox</a:t>
            </a:r>
            <a:r>
              <a:rPr lang="en-US" altLang="en-US">
                <a:ea typeface="ＭＳ Ｐゴシック" charset="-128"/>
              </a:rPr>
              <a:t> submission too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-806450" y="3889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Now you have a bunch of user stories,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6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42218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9319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1555858"/>
          </a:xfrm>
        </p:spPr>
        <p:txBody>
          <a:bodyPr/>
          <a:lstStyle/>
          <a:p>
            <a:r>
              <a:rPr lang="en-US" dirty="0"/>
              <a:t>Hofstadter's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59" y="2521059"/>
            <a:ext cx="845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always takes longer than you expect, even when you take into account Hofstadter's Law.</a:t>
            </a:r>
          </a:p>
          <a:p>
            <a:endParaRPr lang="en-US" sz="2800" dirty="0"/>
          </a:p>
          <a:p>
            <a:r>
              <a:rPr lang="en-US" sz="2800" dirty="0"/>
              <a:t>		—  Douglas Hofstadter, </a:t>
            </a:r>
            <a:r>
              <a:rPr lang="en-US" sz="2800" i="1" dirty="0"/>
              <a:t>Gödel, Escher, Bach</a:t>
            </a:r>
          </a:p>
        </p:txBody>
      </p:sp>
    </p:spTree>
    <p:extLst>
      <p:ext uri="{BB962C8B-B14F-4D97-AF65-F5344CB8AC3E}">
        <p14:creationId xmlns:p14="http://schemas.microsoft.com/office/powerpoint/2010/main" val="18731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Custom 2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3199</TotalTime>
  <Words>674</Words>
  <Application>Microsoft Macintosh PowerPoint</Application>
  <PresentationFormat>On-screen Show 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 Black </vt:lpstr>
      <vt:lpstr>PowerPoint Presentation</vt:lpstr>
      <vt:lpstr>SWEBOK Knowledge Areas</vt:lpstr>
      <vt:lpstr>PowerPoint Presentation</vt:lpstr>
      <vt:lpstr>Iterative Development Process</vt:lpstr>
      <vt:lpstr>PowerPoint Presentation</vt:lpstr>
      <vt:lpstr>PowerPoint Presentation</vt:lpstr>
      <vt:lpstr>Estimating Time</vt:lpstr>
      <vt:lpstr>Hofstadter's Law</vt:lpstr>
      <vt:lpstr>Principles for Estimation</vt:lpstr>
      <vt:lpstr>Principles for Estimation</vt:lpstr>
      <vt:lpstr>Estimation with Planning Poker</vt:lpstr>
      <vt:lpstr>PowerPoint Presentation</vt:lpstr>
      <vt:lpstr>More Estimation Principles</vt:lpstr>
      <vt:lpstr>PowerPoint Presentation</vt:lpstr>
      <vt:lpstr>Principle: Customer sets priorities</vt:lpstr>
      <vt:lpstr>Priority Numbering Scheme</vt:lpstr>
      <vt:lpstr>So now you have…</vt:lpstr>
      <vt:lpstr>PowerPoint Presentation</vt:lpstr>
      <vt:lpstr>From USs to Tasks</vt:lpstr>
      <vt:lpstr>Incremental Development Principle</vt:lpstr>
      <vt:lpstr>Task design strategy</vt:lpstr>
      <vt:lpstr>Next Steps</vt:lpstr>
    </vt:vector>
  </TitlesOfParts>
  <Company>University of Memphis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59</cp:revision>
  <dcterms:created xsi:type="dcterms:W3CDTF">2013-09-29T23:43:57Z</dcterms:created>
  <dcterms:modified xsi:type="dcterms:W3CDTF">2018-03-21T18:25:44Z</dcterms:modified>
</cp:coreProperties>
</file>