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79" r:id="rId2"/>
    <p:sldId id="291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92" r:id="rId11"/>
    <p:sldId id="28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BB347-FED0-A746-AF4A-B826E15B9E48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F157-4E62-7E40-984C-416D40E2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Quote from Kent Beck’s Extreme Programming Explained (2005).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8BC558E-E938-A149-8E7E-03B5ABD870C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88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4F4C-AE40-B249-BA01-E50BC33376CC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79DE-665F-E54F-ACFA-0B3BF6982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B9FD-FC9C-7A4C-BB6A-F67E4425A77F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9848-F8F6-ED46-A7DD-CD81E32C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ECF-939A-FF48-A088-B5E6CC359D18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5330-9CEF-6B4A-B72D-A21F9A47D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274-4147-924D-AC15-B7C34031246D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72F-8F13-CE4A-8FF9-77A1D92DB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400C-66F4-914F-9AB0-2FD5876806E8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9D3-AC33-6D40-BCDB-8A8BF9AD6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5FCCD-37EC-7F4C-A7F8-BAF1719B9374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69AE-25F7-7941-A761-70A2F309A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A6710-A922-3047-BA5E-7E67A3A2C4DE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F2FF-7803-CA4A-95DB-BF01CBB1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7E4DE-B117-6F4D-B2EB-B136F3AD5E6D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53D-778B-9842-8E2D-C8226183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2164-FA6D-FB49-9B40-7070E589C3C6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586-2C66-4242-B749-5B753CFB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1A95C-E81E-5248-800F-B3F446BD64DF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DACA-A201-2941-93FE-E0C2657D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1269-01BC-6844-B5EB-56B21378D8FF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5B9D-1C57-A649-8C81-C5395459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2426ADC-27CF-7D4D-8F6B-7D016A8C4908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A30BA6A-21EB-754C-9823-8C7A1C4F0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3238" y="5703888"/>
            <a:ext cx="559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99FF99"/>
                </a:solidFill>
              </a:rPr>
              <a:t>Software Requirements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195469" y="4526756"/>
            <a:ext cx="1620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http://flic.kr/p/6sdZDR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Helpful US-Title Template: </a:t>
            </a:r>
            <a:r>
              <a:rPr lang="en-US" altLang="en-US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>
                <a:ea typeface="ＭＳ Ｐゴシック" charset="-128"/>
              </a:rPr>
              <a:t> + </a:t>
            </a:r>
            <a:r>
              <a:rPr lang="en-US" altLang="en-US">
                <a:solidFill>
                  <a:srgbClr val="99FF99"/>
                </a:solidFill>
                <a:ea typeface="ＭＳ Ｐゴシック" charset="-128"/>
              </a:rPr>
              <a:t>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624013" y="2063750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3625" y="2112963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62113" y="4689475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76950" y="4646613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27300" y="2019300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24650" y="2093913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9663" y="4652963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57975" y="4608513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2352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 write some user stories!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023938" y="4518025"/>
            <a:ext cx="70961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Title: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FF"/>
                </a:solidFill>
              </a:rPr>
              <a:t>&lt;verb&gt;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9FF99"/>
                </a:solidFill>
              </a:rPr>
              <a:t>&lt;noun&gt;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7F7F7F"/>
                </a:solidFill>
              </a:rPr>
              <a:t>Description:</a:t>
            </a:r>
            <a:r>
              <a:rPr lang="en-US" sz="2800" dirty="0" smtClean="0"/>
              <a:t> As a </a:t>
            </a:r>
            <a:r>
              <a:rPr lang="en-US" sz="2800" dirty="0" smtClean="0">
                <a:solidFill>
                  <a:srgbClr val="00FFFF"/>
                </a:solidFill>
              </a:rPr>
              <a:t>&lt;who&gt;</a:t>
            </a:r>
            <a:r>
              <a:rPr lang="en-US" sz="2800" dirty="0" smtClean="0"/>
              <a:t>, I want </a:t>
            </a:r>
            <a:r>
              <a:rPr lang="en-US" sz="2800" dirty="0" smtClean="0">
                <a:solidFill>
                  <a:srgbClr val="FF00FF"/>
                </a:solidFill>
              </a:rPr>
              <a:t>&lt;what&gt;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&lt;why&gt;</a:t>
            </a:r>
            <a:r>
              <a:rPr lang="en-US" sz="28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74713" y="4278313"/>
            <a:ext cx="7356475" cy="3335337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7825" y="852488"/>
            <a:ext cx="6494463" cy="522287"/>
            <a:chOff x="390525" y="3396056"/>
            <a:chExt cx="6495178" cy="522288"/>
          </a:xfrm>
        </p:grpSpPr>
        <p:grpSp>
          <p:nvGrpSpPr>
            <p:cNvPr id="15370" name="Group 7"/>
            <p:cNvGrpSpPr>
              <a:grpSpLocks/>
            </p:cNvGrpSpPr>
            <p:nvPr/>
          </p:nvGrpSpPr>
          <p:grpSpPr bwMode="auto">
            <a:xfrm>
              <a:off x="3717119" y="3396056"/>
              <a:ext cx="3168584" cy="522288"/>
              <a:chOff x="3682359" y="3233072"/>
              <a:chExt cx="3168215" cy="523856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4740670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681944" y="3543564"/>
                <a:ext cx="1130293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390525" y="3534168"/>
              <a:ext cx="3264259" cy="34290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6386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6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6397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6398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6399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6400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5186363" cy="4038600"/>
            <a:chOff x="-127820" y="1189038"/>
            <a:chExt cx="5185595" cy="4038430"/>
          </a:xfrm>
        </p:grpSpPr>
        <p:sp>
          <p:nvSpPr>
            <p:cNvPr id="16388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17589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FF"/>
                  </a:solidFill>
                </a:rPr>
                <a:t>We are here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Need to figure out what customer wants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Not make false/incorrect assumptions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Need to chunk work into bite-sized pieces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So work can be divided up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So system can be built incrementally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So estimates are remotely accurate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630238"/>
            <a:ext cx="9144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User stories (USs)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“Plan using units of customer-visible functionality.”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528888"/>
            <a:ext cx="6057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21388" y="6618288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http://flic.kr/p/884GBP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1438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81597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Flight-Booking System Example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1438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93503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7821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47821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1500" y="1665288"/>
            <a:ext cx="6092825" cy="4983162"/>
            <a:chOff x="571711" y="1665450"/>
            <a:chExt cx="6092614" cy="4983000"/>
          </a:xfrm>
        </p:grpSpPr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479675" y="6186488"/>
              <a:ext cx="4184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Two parts: title and description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35" y="4535493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711" y="426727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88301" y="4474535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72977" y="4206319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User Story Dos and Don’ts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2963"/>
            <a:ext cx="4040188" cy="639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USs should …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2725"/>
            <a:ext cx="4040188" cy="39512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describe </a:t>
            </a:r>
            <a:r>
              <a:rPr lang="en-US" altLang="en-US" u="sng">
                <a:ea typeface="ＭＳ Ｐゴシック" charset="-128"/>
              </a:rPr>
              <a:t>one thing</a:t>
            </a:r>
            <a:r>
              <a:rPr lang="en-US" altLang="en-US">
                <a:ea typeface="ＭＳ Ｐゴシック" charset="-128"/>
              </a:rPr>
              <a:t> that the software needs to do for the customer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be written using language that </a:t>
            </a:r>
            <a:r>
              <a:rPr lang="en-US" altLang="en-US" u="sng">
                <a:ea typeface="ＭＳ Ｐゴシック" charset="-128"/>
              </a:rPr>
              <a:t>the customer understands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be written </a:t>
            </a:r>
            <a:r>
              <a:rPr lang="en-US" altLang="en-US" u="sng">
                <a:ea typeface="ＭＳ Ｐゴシック" charset="-128"/>
              </a:rPr>
              <a:t>by the customer</a:t>
            </a:r>
            <a:r>
              <a:rPr lang="en-US" altLang="en-US">
                <a:ea typeface="ＭＳ Ｐゴシック" charset="-128"/>
              </a:rPr>
              <a:t> (figuratively speaking)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be short. Aim for no more than three sentences</a:t>
            </a:r>
          </a:p>
        </p:txBody>
      </p:sp>
      <p:sp>
        <p:nvSpPr>
          <p:cNvPr id="215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2963"/>
            <a:ext cx="4041775" cy="639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USs should </a:t>
            </a:r>
            <a:r>
              <a:rPr lang="en-US" altLang="en-US" u="sng">
                <a:ea typeface="ＭＳ Ｐゴシック" charset="-128"/>
              </a:rPr>
              <a:t>not</a:t>
            </a:r>
            <a:r>
              <a:rPr lang="en-US" altLang="en-US">
                <a:ea typeface="ＭＳ Ｐゴシック" charset="-128"/>
              </a:rPr>
              <a:t> …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2725"/>
            <a:ext cx="4041775" cy="39512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be a long essay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use technical terms that are unfamiliar to the customer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mention specific technologies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9063" y="5626100"/>
            <a:ext cx="636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Principle: Keep requirements customer-oriented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Helpful US-Description Template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Template: “As a 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>
                <a:ea typeface="ＭＳ Ｐゴシック" charset="-128"/>
              </a:rPr>
              <a:t>, I want </a:t>
            </a:r>
            <a:r>
              <a:rPr lang="en-US" altLang="en-US">
                <a:solidFill>
                  <a:srgbClr val="FF00FF"/>
                </a:solidFill>
                <a:ea typeface="ＭＳ Ｐゴシック" charset="-128"/>
              </a:rPr>
              <a:t>&lt;what&gt;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>
                <a:ea typeface="ＭＳ Ｐゴシック" charset="-128"/>
              </a:rPr>
              <a:t>.”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Can be rearranged as long as it includes </a:t>
            </a:r>
            <a:r>
              <a:rPr lang="en-US" altLang="en-US" i="1">
                <a:ea typeface="ＭＳ Ｐゴシック" charset="-128"/>
              </a:rPr>
              <a:t>who</a:t>
            </a:r>
            <a:r>
              <a:rPr lang="en-US" altLang="en-US">
                <a:ea typeface="ＭＳ Ｐゴシック" charset="-128"/>
              </a:rPr>
              <a:t>, </a:t>
            </a:r>
            <a:r>
              <a:rPr lang="en-US" altLang="en-US" i="1">
                <a:ea typeface="ＭＳ Ｐゴシック" charset="-128"/>
              </a:rPr>
              <a:t>what</a:t>
            </a:r>
            <a:r>
              <a:rPr lang="en-US" altLang="en-US">
                <a:ea typeface="ＭＳ Ｐゴシック" charset="-128"/>
              </a:rPr>
              <a:t>, </a:t>
            </a:r>
            <a:r>
              <a:rPr lang="en-US" altLang="en-US" i="1">
                <a:ea typeface="ＭＳ Ｐゴシック" charset="-128"/>
              </a:rPr>
              <a:t>why</a:t>
            </a:r>
          </a:p>
          <a:p>
            <a:pPr lvl="1" eaLnBrk="1" hangingPunct="1"/>
            <a:endParaRPr lang="en-US" altLang="en-US" sz="1200" i="1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Example: “As a 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dog</a:t>
            </a:r>
            <a:r>
              <a:rPr lang="en-US" altLang="en-US">
                <a:ea typeface="ＭＳ Ｐゴシック" charset="-128"/>
              </a:rPr>
              <a:t>, I want </a:t>
            </a:r>
            <a:r>
              <a:rPr lang="en-US" altLang="en-US">
                <a:solidFill>
                  <a:srgbClr val="FF00FF"/>
                </a:solidFill>
                <a:ea typeface="ＭＳ Ｐゴシック" charset="-128"/>
              </a:rPr>
              <a:t>to order food online</a:t>
            </a:r>
            <a:r>
              <a:rPr lang="en-US" altLang="en-US">
                <a:ea typeface="ＭＳ Ｐゴシック" charset="-128"/>
              </a:rPr>
              <a:t>, </a:t>
            </a:r>
            <a:r>
              <a:rPr lang="en-US" altLang="en-US">
                <a:solidFill>
                  <a:srgbClr val="FFFF00"/>
                </a:solidFill>
                <a:ea typeface="ＭＳ Ｐゴシック" charset="-128"/>
              </a:rPr>
              <a:t>so I don’t have to rely on people anymore</a:t>
            </a:r>
            <a:r>
              <a:rPr lang="en-US" altLang="en-US">
                <a:ea typeface="ＭＳ Ｐゴシック" charset="-128"/>
              </a:rPr>
              <a:t>.”</a:t>
            </a:r>
          </a:p>
          <a:p>
            <a:pPr lvl="1" eaLnBrk="1" hangingPunct="1"/>
            <a:endParaRPr lang="en-US" altLang="en-US" sz="1200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“Why” is optional, but helpful</a:t>
            </a:r>
          </a:p>
          <a:p>
            <a:pPr eaLnBrk="1" hangingPunct="1"/>
            <a:endParaRPr lang="en-US" altLang="en-US" sz="1200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Don’t be afraid to have multiple </a:t>
            </a:r>
            <a:r>
              <a:rPr lang="en-US" altLang="en-US" i="1">
                <a:ea typeface="ＭＳ Ｐゴシック" charset="-128"/>
              </a:rPr>
              <a:t>who</a:t>
            </a:r>
            <a:r>
              <a:rPr lang="en-US" altLang="en-US">
                <a:ea typeface="ＭＳ Ｐゴシック" charset="-128"/>
              </a:rPr>
              <a:t>s, each with their own </a:t>
            </a:r>
            <a:r>
              <a:rPr lang="en-US" altLang="en-US" i="1">
                <a:ea typeface="ＭＳ Ｐゴシック" charset="-128"/>
              </a:rPr>
              <a:t>why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US-Description Examples: 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>
                <a:ea typeface="ＭＳ Ｐゴシック" charset="-128"/>
              </a:rPr>
              <a:t> and </a:t>
            </a:r>
            <a:r>
              <a:rPr lang="en-US" altLang="en-US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US" altLang="en-US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97050" y="2397125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83313" y="2428875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16088" y="5005388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38863" y="4951413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4838" y="2670175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5000" y="2998788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49838" y="2689225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0788" y="2998788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963" y="5259388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73650" y="5178425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80000" y="5500688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1730</TotalTime>
  <Words>327</Words>
  <Application>Microsoft Macintosh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ＭＳ Ｐゴシック</vt:lpstr>
      <vt:lpstr>Arial</vt:lpstr>
      <vt:lpstr> Black </vt:lpstr>
      <vt:lpstr>PowerPoint Presentation</vt:lpstr>
      <vt:lpstr>SWEBOK Knowledge Areas</vt:lpstr>
      <vt:lpstr>Iterative Development Process</vt:lpstr>
      <vt:lpstr>Problems</vt:lpstr>
      <vt:lpstr>PowerPoint Presentation</vt:lpstr>
      <vt:lpstr>Flight-Booking System Example</vt:lpstr>
      <vt:lpstr>User Story Dos and Don’ts</vt:lpstr>
      <vt:lpstr>Helpful US-Description Template</vt:lpstr>
      <vt:lpstr>US-Description Examples: Who and What</vt:lpstr>
      <vt:lpstr>Helpful US-Title Template: Verb + Noun</vt:lpstr>
      <vt:lpstr>Let’s write some user stories!</vt:lpstr>
    </vt:vector>
  </TitlesOfParts>
  <Company>University of Memphis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86</cp:revision>
  <dcterms:created xsi:type="dcterms:W3CDTF">2013-09-29T23:43:57Z</dcterms:created>
  <dcterms:modified xsi:type="dcterms:W3CDTF">2016-03-14T15:38:55Z</dcterms:modified>
</cp:coreProperties>
</file>