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303" r:id="rId2"/>
    <p:sldId id="339" r:id="rId3"/>
    <p:sldId id="309" r:id="rId4"/>
    <p:sldId id="310" r:id="rId5"/>
    <p:sldId id="304" r:id="rId6"/>
    <p:sldId id="335" r:id="rId7"/>
    <p:sldId id="337" r:id="rId8"/>
    <p:sldId id="311" r:id="rId9"/>
    <p:sldId id="313" r:id="rId10"/>
    <p:sldId id="314" r:id="rId11"/>
    <p:sldId id="344" r:id="rId12"/>
    <p:sldId id="315" r:id="rId13"/>
    <p:sldId id="333" r:id="rId14"/>
    <p:sldId id="341" r:id="rId15"/>
    <p:sldId id="340" r:id="rId16"/>
    <p:sldId id="336" r:id="rId17"/>
    <p:sldId id="329" r:id="rId18"/>
    <p:sldId id="318" r:id="rId19"/>
    <p:sldId id="305" r:id="rId20"/>
    <p:sldId id="319" r:id="rId21"/>
    <p:sldId id="34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0FF"/>
    <a:srgbClr val="00FF00"/>
    <a:srgbClr val="00CCFF"/>
    <a:srgbClr val="CC99CC"/>
    <a:srgbClr val="FF9999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/>
    <p:restoredTop sz="94651"/>
  </p:normalViewPr>
  <p:slideViewPr>
    <p:cSldViewPr snapToGrid="0" snapToObjects="1">
      <p:cViewPr varScale="1">
        <p:scale>
          <a:sx n="115" d="100"/>
          <a:sy n="115" d="100"/>
        </p:scale>
        <p:origin x="1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760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3/14/18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66738" y="5741988"/>
            <a:ext cx="6954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68263" y="444500"/>
            <a:ext cx="4173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is software engineering more like?</a:t>
            </a:r>
          </a:p>
        </p:txBody>
      </p:sp>
      <p:sp>
        <p:nvSpPr>
          <p:cNvPr id="26633" name="TextBox 5"/>
          <p:cNvSpPr txBox="1">
            <a:spLocks noChangeArrowheads="1"/>
          </p:cNvSpPr>
          <p:nvPr/>
        </p:nvSpPr>
        <p:spPr bwMode="auto">
          <a:xfrm>
            <a:off x="0" y="2425049"/>
            <a:ext cx="424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dirty="0"/>
              <a:t>Mass manufacturing?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0" y="5375336"/>
            <a:ext cx="4241799" cy="4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dirty="0"/>
              <a:t>New product development?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41800" y="3833813"/>
            <a:ext cx="4687888" cy="2586037"/>
            <a:chOff x="4241800" y="3833813"/>
            <a:chExt cx="4687888" cy="2586037"/>
          </a:xfrm>
        </p:grpSpPr>
        <p:pic>
          <p:nvPicPr>
            <p:cNvPr id="2662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r="11562"/>
            <a:stretch>
              <a:fillRect/>
            </a:stretch>
          </p:blipFill>
          <p:spPr bwMode="auto">
            <a:xfrm>
              <a:off x="4241800" y="3833813"/>
              <a:ext cx="4411663" cy="258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 rot="5400000">
              <a:off x="7977982" y="5468144"/>
              <a:ext cx="1627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http://flic.kr/p/edV9JR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33305" y="476870"/>
            <a:ext cx="1257845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40FF"/>
                </a:solidFill>
              </a:rPr>
              <a:t>web app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5164" y="896551"/>
            <a:ext cx="720454" cy="2769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40FF"/>
                </a:solidFill>
              </a:rPr>
              <a:t>web app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9865" y="1087186"/>
            <a:ext cx="545342" cy="21544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40FF"/>
                </a:solidFill>
              </a:rPr>
              <a:t>web app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5516" y="1237592"/>
            <a:ext cx="364202" cy="15388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FF40FF"/>
                </a:solidFill>
              </a:rPr>
              <a:t>web app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6766" y="3833564"/>
            <a:ext cx="1257845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40FF"/>
                </a:solidFill>
              </a:rPr>
              <a:t>web app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68263" y="444500"/>
            <a:ext cx="4173537" cy="1539875"/>
            <a:chOff x="-9525" y="1082675"/>
            <a:chExt cx="4173538" cy="1539875"/>
          </a:xfrm>
        </p:grpSpPr>
        <p:sp>
          <p:nvSpPr>
            <p:cNvPr id="26632" name="TextBox 1"/>
            <p:cNvSpPr txBox="1">
              <a:spLocks noChangeArrowheads="1"/>
            </p:cNvSpPr>
            <p:nvPr/>
          </p:nvSpPr>
          <p:spPr bwMode="auto">
            <a:xfrm>
              <a:off x="-9525" y="1082675"/>
              <a:ext cx="41735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Waterfall is a “defined” process control model</a:t>
              </a:r>
            </a:p>
          </p:txBody>
        </p: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160588"/>
              <a:ext cx="414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mass manufacturing)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6363" y="3868739"/>
            <a:ext cx="3930650" cy="1869344"/>
            <a:chOff x="98669" y="4090890"/>
            <a:chExt cx="4818062" cy="1869837"/>
          </a:xfrm>
        </p:grpSpPr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98669" y="4090890"/>
              <a:ext cx="48180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Software devel. needs an “empirical” model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98669" y="5129511"/>
              <a:ext cx="4818062" cy="8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new product development)</a:t>
              </a:r>
            </a:p>
          </p:txBody>
        </p:sp>
      </p:grpSp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1562"/>
          <a:stretch>
            <a:fillRect/>
          </a:stretch>
        </p:blipFill>
        <p:spPr bwMode="auto">
          <a:xfrm>
            <a:off x="4241800" y="3833813"/>
            <a:ext cx="4411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 rot="5400000">
            <a:off x="7977982" y="546814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http://flic.kr/p/edV9JR</a:t>
            </a:r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Basis of empirical process model…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87513"/>
            <a:ext cx="668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Larman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Figure 2.1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0" y="1841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Iterative and incremental development</a:t>
            </a:r>
          </a:p>
          <a:p>
            <a:pPr algn="ctr" eaLnBrk="1" hangingPunct="1"/>
            <a:r>
              <a:rPr lang="en-US" altLang="en-US"/>
              <a:t>also called </a:t>
            </a:r>
            <a:r>
              <a:rPr lang="en-US" altLang="en-US" i="1"/>
              <a:t>iterative and evolutionary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7513"/>
            <a:ext cx="2197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259138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68450"/>
            <a:ext cx="317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16225"/>
            <a:ext cx="32861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and incremental development addresses the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“yes…but” problem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2588" y="1357313"/>
            <a:ext cx="4513262" cy="3638550"/>
          </a:xfrm>
          <a:prstGeom prst="wedgeEllipseCallout">
            <a:avLst>
              <a:gd name="adj1" fmla="val 52738"/>
              <a:gd name="adj2" fmla="val 35596"/>
            </a:avLst>
          </a:prstGeom>
          <a:solidFill>
            <a:schemeClr val="tx1"/>
          </a:solidFill>
          <a:ln w="57150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Yes, that’s what I asked for, but now that I try it, what I </a:t>
            </a:r>
            <a:r>
              <a:rPr lang="en-US" altLang="en-US" sz="2800" u="sng">
                <a:solidFill>
                  <a:srgbClr val="000000"/>
                </a:solidFill>
                <a:latin typeface="Comic Sans MS" charset="0"/>
              </a:rPr>
              <a:t>really</a:t>
            </a:r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 need is something slightly different.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71788"/>
            <a:ext cx="8875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</a:rPr>
              <a:t>Larman Figure 2.2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System converges over time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06463" y="1700213"/>
            <a:ext cx="1919287" cy="1747837"/>
            <a:chOff x="1625776" y="1928813"/>
            <a:chExt cx="1919561" cy="174783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1749619" y="2690813"/>
              <a:ext cx="671608" cy="98583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1625776" y="1928813"/>
              <a:ext cx="1919561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Unstable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54813" y="2012950"/>
            <a:ext cx="1984375" cy="1790700"/>
            <a:chOff x="6054070" y="2189659"/>
            <a:chExt cx="1983443" cy="179020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304777" y="2994299"/>
              <a:ext cx="672784" cy="9855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7" name="TextBox 9"/>
            <p:cNvSpPr txBox="1">
              <a:spLocks noChangeArrowheads="1"/>
            </p:cNvSpPr>
            <p:nvPr/>
          </p:nvSpPr>
          <p:spPr bwMode="auto">
            <a:xfrm>
              <a:off x="6054070" y="2189659"/>
              <a:ext cx="1983443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more stable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5" y="3395663"/>
            <a:ext cx="7158038" cy="522287"/>
            <a:chOff x="390525" y="3396056"/>
            <a:chExt cx="7157973" cy="522288"/>
          </a:xfrm>
        </p:grpSpPr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4379848" y="3396056"/>
              <a:ext cx="3168650" cy="522288"/>
              <a:chOff x="4345088" y="3233072"/>
              <a:chExt cx="3168281" cy="523856"/>
            </a:xfrm>
          </p:grpSpPr>
          <p:sp>
            <p:nvSpPr>
              <p:cNvPr id="15371" name="TextBox 8"/>
              <p:cNvSpPr txBox="1">
                <a:spLocks noChangeArrowheads="1"/>
              </p:cNvSpPr>
              <p:nvPr/>
            </p:nvSpPr>
            <p:spPr bwMode="auto">
              <a:xfrm>
                <a:off x="5403465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345117" y="3543564"/>
                <a:ext cx="1130158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894103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More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benefits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Fewer defects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Greater productivity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visible progress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Meet real needs of stakeholders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No “analysis paralysis”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Iterative process improvement</a:t>
            </a:r>
          </a:p>
        </p:txBody>
      </p:sp>
      <p:pic>
        <p:nvPicPr>
          <p:cNvPr id="368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38116"/>
          <a:stretch>
            <a:fillRect/>
          </a:stretch>
        </p:blipFill>
        <p:spPr bwMode="auto">
          <a:xfrm>
            <a:off x="5729288" y="1643063"/>
            <a:ext cx="34147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127500" y="6581775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http://flic.kr/p/7fD777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7859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29400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Software Engineering Process</a:t>
            </a:r>
          </a:p>
          <a:p>
            <a:r>
              <a:rPr lang="en-US" altLang="en-US">
                <a:ea typeface="ＭＳ Ｐゴシック" charset="-128"/>
              </a:rPr>
              <a:t>Waterfall</a:t>
            </a:r>
          </a:p>
          <a:p>
            <a:r>
              <a:rPr lang="en-US" altLang="en-US">
                <a:ea typeface="ＭＳ Ｐゴシック" charset="-128"/>
              </a:rPr>
              <a:t>Defined versus Empirical</a:t>
            </a:r>
          </a:p>
          <a:p>
            <a:r>
              <a:rPr lang="en-US" altLang="en-US">
                <a:ea typeface="ＭＳ Ｐゴシック" charset="-128"/>
              </a:rPr>
              <a:t>Iterative and Incremental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36863" y="1566863"/>
            <a:ext cx="347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failure rates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Low productivity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defect rates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3848100"/>
            <a:ext cx="285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45% of features</a:t>
            </a:r>
            <a:br>
              <a:rPr lang="en-US" altLang="en-US" sz="3200"/>
            </a:br>
            <a:r>
              <a:rPr lang="en-US" altLang="en-US" sz="3200"/>
              <a:t>in requirements</a:t>
            </a:r>
            <a:br>
              <a:rPr lang="en-US" altLang="en-US" sz="3200"/>
            </a:br>
            <a:r>
              <a:rPr lang="en-US" altLang="en-US" sz="3200"/>
              <a:t>never used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868863" y="3835400"/>
            <a:ext cx="311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Early schedule</a:t>
            </a:r>
            <a:br>
              <a:rPr lang="en-US" altLang="en-US" sz="3200"/>
            </a:br>
            <a:r>
              <a:rPr lang="en-US" altLang="en-US" sz="3200"/>
              <a:t>and estimates</a:t>
            </a:r>
            <a:br>
              <a:rPr lang="en-US" altLang="en-US" sz="3200"/>
            </a:br>
            <a:r>
              <a:rPr lang="en-US" altLang="en-US" sz="3200"/>
              <a:t>off by up to 400%</a:t>
            </a: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Waterfall is often a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poor practice</a:t>
            </a:r>
            <a:endParaRPr lang="en-US" altLang="en-US">
              <a:solidFill>
                <a:srgbClr val="FF00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6137</TotalTime>
  <Words>634</Words>
  <Application>Microsoft Macintosh PowerPoint</Application>
  <PresentationFormat>On-screen Show (4:3)</PresentationFormat>
  <Paragraphs>174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Black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Waterfall is often a poor practice</vt:lpstr>
      <vt:lpstr>Why Waterfall doesn’t work</vt:lpstr>
      <vt:lpstr>PowerPoint Presentation</vt:lpstr>
      <vt:lpstr>PowerPoint Presentation</vt:lpstr>
      <vt:lpstr>Basis of empirical process model…</vt:lpstr>
      <vt:lpstr>Iterative Development Process</vt:lpstr>
      <vt:lpstr>Iterative Development Process</vt:lpstr>
      <vt:lpstr>Iterative Development Process</vt:lpstr>
      <vt:lpstr>PowerPoint Presentation</vt:lpstr>
      <vt:lpstr>How long should iterations be?</vt:lpstr>
      <vt:lpstr>Iterative and incremental development addresses the “yes…but” problem</vt:lpstr>
      <vt:lpstr>System converges over time</vt:lpstr>
      <vt:lpstr>More benefits of iterative development</vt:lpstr>
      <vt:lpstr>Summary</vt:lpstr>
    </vt:vector>
  </TitlesOfParts>
  <Company>Oregon State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227</cp:revision>
  <dcterms:created xsi:type="dcterms:W3CDTF">2011-01-26T19:04:03Z</dcterms:created>
  <dcterms:modified xsi:type="dcterms:W3CDTF">2018-03-14T15:08:36Z</dcterms:modified>
</cp:coreProperties>
</file>