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364" r:id="rId2"/>
    <p:sldId id="332" r:id="rId3"/>
    <p:sldId id="351" r:id="rId4"/>
    <p:sldId id="303" r:id="rId5"/>
    <p:sldId id="305" r:id="rId6"/>
    <p:sldId id="334" r:id="rId7"/>
    <p:sldId id="335" r:id="rId8"/>
    <p:sldId id="306" r:id="rId9"/>
    <p:sldId id="273" r:id="rId10"/>
    <p:sldId id="316" r:id="rId11"/>
    <p:sldId id="324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1" r:id="rId20"/>
    <p:sldId id="360" r:id="rId21"/>
    <p:sldId id="319" r:id="rId22"/>
    <p:sldId id="302" r:id="rId23"/>
    <p:sldId id="315" r:id="rId24"/>
    <p:sldId id="363" r:id="rId25"/>
    <p:sldId id="343" r:id="rId26"/>
    <p:sldId id="326" r:id="rId27"/>
    <p:sldId id="318" r:id="rId28"/>
    <p:sldId id="327" r:id="rId29"/>
    <p:sldId id="328" r:id="rId30"/>
    <p:sldId id="32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FF00FF"/>
    <a:srgbClr val="FF33FF"/>
    <a:srgbClr val="FF9966"/>
    <a:srgbClr val="66FFFF"/>
    <a:srgbClr val="FFCC00"/>
    <a:srgbClr val="33FFFF"/>
    <a:srgbClr val="33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064"/>
  </p:normalViewPr>
  <p:slideViewPr>
    <p:cSldViewPr snapToGrid="0" snapToObjects="1">
      <p:cViewPr varScale="1">
        <p:scale>
          <a:sx n="45" d="100"/>
          <a:sy n="45" d="100"/>
        </p:scale>
        <p:origin x="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41DDB-6044-E74A-9127-71358BC5977E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4ECB87-0F0A-7A46-8E75-6CF0C4EEF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0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three levels of mastery, defined as:</a:t>
            </a:r>
          </a:p>
          <a:p>
            <a:r>
              <a:rPr lang="en-US" dirty="0"/>
              <a:t>● Familiarity: The student understands what a concept is or what it means. This level of mastery concerns a basic awareness of a concept as opposed to expecting real facility with its application. It provides an answer to the question “What do you know about this?”</a:t>
            </a:r>
          </a:p>
          <a:p>
            <a:r>
              <a:rPr lang="en-US" dirty="0"/>
              <a:t>● Usage: The student is able to use or apply a concept in a concrete way. Using a concept may include, for example, appropriately using a specific concept in a program, using a particular proof technique, or performing a particular analysis. It provides an answer to the question “What do you know how to do?”</a:t>
            </a:r>
          </a:p>
          <a:p>
            <a:r>
              <a:rPr lang="en-US" dirty="0"/>
              <a:t>● Assessment: The student is able to consider a concept from multiple viewpoints and/or justify the selection of a particular approach to solve a problem. This level of mastery implies more than using a concept; it involves the ability to select an appropriate approach from understood alternatives. It provides an answer to the question “Why would you do that?”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22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4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numbers were similar: http://</a:t>
            </a:r>
            <a:r>
              <a:rPr lang="en-US" dirty="0" err="1"/>
              <a:t>spectrum.ieee.org</a:t>
            </a:r>
            <a:r>
              <a:rPr lang="en-US" dirty="0"/>
              <a:t>/static/interactive-the-top-programming-languages (2014)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40C18-2567-504A-BBF3-B1769A7D9D40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52811-6919-E043-AC11-D18F07CA6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5AF11-E937-1449-8F75-AB6DB35465D2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7098-85D6-F74A-B349-AEE73143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217BC-5CDE-EC4E-9315-97B3A1CAE48A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E52C-42B0-5843-8880-8A11FB9F7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9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9194-936F-AF44-8B4B-C4C89F151E14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73E1F-8B69-AD49-9EFB-CC15A7F00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7BFD3-E3EF-1D4A-9DA4-378DE2637496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9108-F614-CB41-9B96-F208421D8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9EF43-B307-594A-AB21-DBA4D4B58C5F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9898-D44E-2E4A-B702-74B8F8A79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63A27-AF47-954A-9060-78F07503CA06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AA24-916C-A546-B6BB-F663C8EF9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25C6A-0371-4547-A54C-21EDB00F2EDA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4DA2C-9B6F-7249-A634-A9D46286E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1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31FE1-BFFE-A740-886A-724360FD7846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67E3-E5F6-0E4E-BC7E-065C7B2A8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2A707-C313-1541-8218-F8343580A2D5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12F6-03AB-CD48-8E15-E6B8919B9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1CB3A-7D2B-914B-A811-B1216176A85F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B2A7-F8E2-1D48-B410-8FC29948D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1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B6CE57F-5B9A-7840-8966-986D033EBC72}" type="datetimeFigureOut">
              <a:rPr lang="en-US" altLang="en-US"/>
              <a:pPr/>
              <a:t>1/22/18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FEBD482-5CB5-164B-9586-00A74843B1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waterfall_seanmcg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8566"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 rot="5400000">
            <a:off x="-665163" y="5092268"/>
            <a:ext cx="160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alt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flic.kr</a:t>
            </a:r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/p/3f1RGT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942685" y="2946811"/>
            <a:ext cx="54267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3200" dirty="0"/>
              <a:t>COMP 7012:</a:t>
            </a:r>
            <a:br>
              <a:rPr lang="en-US" altLang="en-US" sz="3200" dirty="0"/>
            </a:br>
            <a:r>
              <a:rPr lang="en-US" altLang="en-US" sz="3200" dirty="0"/>
              <a:t>Foundations of</a:t>
            </a:r>
            <a:br>
              <a:rPr lang="en-US" altLang="en-US" sz="3200" dirty="0"/>
            </a:br>
            <a:r>
              <a:rPr lang="en-US" altLang="en-US" sz="3200" dirty="0"/>
              <a:t>Software Engineering</a:t>
            </a:r>
          </a:p>
          <a:p>
            <a:pPr algn="r" eaLnBrk="1" hangingPunct="1"/>
            <a:endParaRPr lang="en-US" altLang="en-US" dirty="0"/>
          </a:p>
          <a:p>
            <a:pPr algn="r" eaLnBrk="1" hangingPunct="1"/>
            <a:r>
              <a:rPr lang="en-US" altLang="en-US" dirty="0"/>
              <a:t>Spring 2018</a:t>
            </a:r>
          </a:p>
          <a:p>
            <a:pPr algn="r" eaLnBrk="1" hangingPunct="1"/>
            <a:r>
              <a:rPr lang="en-US" altLang="en-US" dirty="0"/>
              <a:t>Dr. Scott Fleming, Instructor</a:t>
            </a:r>
          </a:p>
          <a:p>
            <a:pPr algn="r" eaLnBrk="1" hangingPunct="1"/>
            <a:r>
              <a:rPr lang="en-US" altLang="en-US" dirty="0" err="1"/>
              <a:t>Borhan</a:t>
            </a:r>
            <a:r>
              <a:rPr lang="en-US" altLang="en-US" dirty="0"/>
              <a:t> </a:t>
            </a:r>
            <a:r>
              <a:rPr lang="en-US" altLang="en-US" dirty="0" err="1"/>
              <a:t>Samei</a:t>
            </a:r>
            <a:r>
              <a:rPr lang="en-US" altLang="en-US" dirty="0"/>
              <a:t>, Teaching Assistant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0" y="1063625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Since the 1960s</a:t>
            </a:r>
          </a:p>
          <a:p>
            <a:pPr algn="ctr" eaLnBrk="1" hangingPunct="1"/>
            <a:r>
              <a:rPr lang="en-US" altLang="en-US"/>
              <a:t>(More like a depression)</a:t>
            </a:r>
          </a:p>
        </p:txBody>
      </p:sp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“Software Crisis”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37113" y="2257425"/>
            <a:ext cx="3725862" cy="3914775"/>
            <a:chOff x="4837113" y="2257425"/>
            <a:chExt cx="3725863" cy="3914838"/>
          </a:xfrm>
        </p:grpSpPr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4837113" y="5895280"/>
              <a:ext cx="3725862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(Cutter Consortium)</a:t>
              </a:r>
            </a:p>
          </p:txBody>
        </p:sp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4837113" y="2257425"/>
              <a:ext cx="37258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2002 Study: 78% of orgs landed in court</a:t>
              </a:r>
            </a:p>
          </p:txBody>
        </p:sp>
        <p:pic>
          <p:nvPicPr>
            <p:cNvPr id="2356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114" y="3037450"/>
              <a:ext cx="3725862" cy="285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825" y="2252663"/>
            <a:ext cx="3517900" cy="3963987"/>
            <a:chOff x="631825" y="2252663"/>
            <a:chExt cx="3517900" cy="3963987"/>
          </a:xfrm>
        </p:grpSpPr>
        <p:sp>
          <p:nvSpPr>
            <p:cNvPr id="19463" name="TextBox 8"/>
            <p:cNvSpPr txBox="1">
              <a:spLocks noChangeArrowheads="1"/>
            </p:cNvSpPr>
            <p:nvPr/>
          </p:nvSpPr>
          <p:spPr bwMode="auto">
            <a:xfrm>
              <a:off x="631825" y="5940425"/>
              <a:ext cx="3517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(Standish Group)</a:t>
              </a:r>
            </a:p>
          </p:txBody>
        </p:sp>
        <p:sp>
          <p:nvSpPr>
            <p:cNvPr id="23558" name="TextBox 14"/>
            <p:cNvSpPr txBox="1">
              <a:spLocks noChangeArrowheads="1"/>
            </p:cNvSpPr>
            <p:nvPr/>
          </p:nvSpPr>
          <p:spPr bwMode="auto">
            <a:xfrm>
              <a:off x="631826" y="2252663"/>
              <a:ext cx="3517899" cy="83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Of 28,000 projects</a:t>
              </a:r>
              <a:br>
                <a:rPr lang="en-US" altLang="en-US"/>
              </a:br>
              <a:r>
                <a:rPr lang="en-US" altLang="en-US"/>
                <a:t>completed in 2000… </a:t>
              </a:r>
            </a:p>
          </p:txBody>
        </p:sp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6" y="3088410"/>
              <a:ext cx="3517899" cy="2888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6604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Although stats improving, challenges remain…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3"/>
            <a:ext cx="8445500" cy="5911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>
                <a:ea typeface="ＭＳ Ｐゴシック" charset="-128"/>
              </a:rPr>
              <a:t>Recent headlines  (Oct 2013–Aug 2014):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Tech Problems Plague First Day Of Health Exchange Rollout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Health Exchange Tech Problems Point To A Thornier Issue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It's Easy To Blame The Canadians For HealthCare.gov Problems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Sebelius: Hold Me Accountable For HealthCare.gov Debacle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Add Security To The List Of HealthCare.gov Tech Issues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Oregon's State Exchange May Be Worse Than HealthCare.gov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Could A Tech Giant Build A Better Health Exchange? Maybe Not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Official In Charge Of Creating HealthCare.gov Steps Down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Giving Up On Its Obamacare Exchange No Cure For Oregon's Ills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 Sues Oracle For "Abysmal" Healthcare Website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42963" y="1550988"/>
            <a:ext cx="3178175" cy="646112"/>
            <a:chOff x="843646" y="2385801"/>
            <a:chExt cx="3178274" cy="646331"/>
          </a:xfrm>
        </p:grpSpPr>
        <p:pic>
          <p:nvPicPr>
            <p:cNvPr id="2458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839" y="2560391"/>
              <a:ext cx="2513160" cy="43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4"/>
            <p:cNvSpPr txBox="1">
              <a:spLocks noChangeArrowheads="1"/>
            </p:cNvSpPr>
            <p:nvPr/>
          </p:nvSpPr>
          <p:spPr bwMode="auto">
            <a:xfrm>
              <a:off x="843646" y="2385801"/>
              <a:ext cx="31782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             )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04875" y="4219575"/>
            <a:ext cx="1822450" cy="646113"/>
            <a:chOff x="905336" y="4537085"/>
            <a:chExt cx="1821457" cy="646331"/>
          </a:xfrm>
        </p:grpSpPr>
        <p:pic>
          <p:nvPicPr>
            <p:cNvPr id="2458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81" y="4690656"/>
              <a:ext cx="1231899" cy="4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8"/>
            <p:cNvSpPr txBox="1">
              <a:spLocks noChangeArrowheads="1"/>
            </p:cNvSpPr>
            <p:nvPr/>
          </p:nvSpPr>
          <p:spPr bwMode="auto">
            <a:xfrm>
              <a:off x="905336" y="4537085"/>
              <a:ext cx="18214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you learn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184901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42365"/>
            <a:ext cx="8229600" cy="1801587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SWEBOK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(pronounced “SWEE-bock”)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u="sng" dirty="0">
                <a:ea typeface="ＭＳ Ｐゴシック" charset="-128"/>
              </a:rPr>
              <a:t>S</a:t>
            </a:r>
            <a:r>
              <a:rPr lang="en-US" altLang="en-US" sz="2400" dirty="0">
                <a:ea typeface="ＭＳ Ｐゴシック" charset="-128"/>
              </a:rPr>
              <a:t>oftware </a:t>
            </a:r>
            <a:r>
              <a:rPr lang="en-US" altLang="en-US" sz="2400" u="sng" dirty="0">
                <a:ea typeface="ＭＳ Ｐゴシック" charset="-128"/>
              </a:rPr>
              <a:t>E</a:t>
            </a:r>
            <a:r>
              <a:rPr lang="en-US" altLang="en-US" sz="2400" dirty="0">
                <a:ea typeface="ＭＳ Ｐゴシック" charset="-128"/>
              </a:rPr>
              <a:t>ngineering </a:t>
            </a:r>
            <a:r>
              <a:rPr lang="en-US" altLang="en-US" sz="2400" u="sng" dirty="0">
                <a:ea typeface="ＭＳ Ｐゴシック" charset="-128"/>
              </a:rPr>
              <a:t>B</a:t>
            </a:r>
            <a:r>
              <a:rPr lang="en-US" altLang="en-US" sz="2400" dirty="0">
                <a:ea typeface="ＭＳ Ｐゴシック" charset="-128"/>
              </a:rPr>
              <a:t>ody </a:t>
            </a:r>
            <a:r>
              <a:rPr lang="en-US" altLang="en-US" sz="2400" u="sng" dirty="0">
                <a:ea typeface="ＭＳ Ｐゴシック" charset="-128"/>
              </a:rPr>
              <a:t>O</a:t>
            </a:r>
            <a:r>
              <a:rPr lang="en-US" altLang="en-US" sz="2400" dirty="0">
                <a:ea typeface="ＭＳ Ｐゴシック" charset="-128"/>
              </a:rPr>
              <a:t>f </a:t>
            </a:r>
            <a:r>
              <a:rPr lang="en-US" altLang="en-US" sz="2400" u="sng" dirty="0">
                <a:ea typeface="ＭＳ Ｐゴシック" charset="-128"/>
              </a:rPr>
              <a:t>K</a:t>
            </a:r>
            <a:r>
              <a:rPr lang="en-US" altLang="en-US" sz="2400" dirty="0">
                <a:ea typeface="ＭＳ Ｐゴシック" charset="-128"/>
              </a:rPr>
              <a:t>nowledge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SWEBOK Guide: http://</a:t>
            </a:r>
            <a:r>
              <a:rPr lang="en-US" altLang="en-US" sz="2400" dirty="0" err="1">
                <a:ea typeface="ＭＳ Ｐゴシック" charset="-128"/>
              </a:rPr>
              <a:t>www.computer.org</a:t>
            </a:r>
            <a:r>
              <a:rPr lang="en-US" altLang="en-US" sz="2400" dirty="0">
                <a:ea typeface="ＭＳ Ｐゴシック" charset="-128"/>
              </a:rPr>
              <a:t>/web/</a:t>
            </a:r>
            <a:r>
              <a:rPr lang="en-US" altLang="en-US" sz="2400" dirty="0" err="1">
                <a:ea typeface="ＭＳ Ｐゴシック" charset="-128"/>
              </a:rPr>
              <a:t>swebok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9" t="2449" r="3059" b="21784"/>
          <a:stretch/>
        </p:blipFill>
        <p:spPr>
          <a:xfrm>
            <a:off x="38321" y="2210696"/>
            <a:ext cx="9067358" cy="46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538343"/>
            <a:ext cx="8229600" cy="2946251"/>
          </a:xfrm>
        </p:spPr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One possible (albeit circular) definition of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Software Engineering</a:t>
            </a:r>
            <a:r>
              <a:rPr lang="en-US" altLang="en-US" sz="2800" dirty="0">
                <a:ea typeface="ＭＳ Ｐゴシック" charset="-128"/>
              </a:rPr>
              <a:t>:</a:t>
            </a:r>
            <a:br>
              <a:rPr lang="en-US" altLang="en-US" sz="2800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Applying SWEBOK to software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creation and evolution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33575" y="5137150"/>
            <a:ext cx="527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So what’s in this SWEBOK anyway?</a:t>
            </a:r>
          </a:p>
        </p:txBody>
      </p:sp>
    </p:spTree>
    <p:extLst>
      <p:ext uri="{BB962C8B-B14F-4D97-AF65-F5344CB8AC3E}">
        <p14:creationId xmlns:p14="http://schemas.microsoft.com/office/powerpoint/2010/main" val="7736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195908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397000"/>
            <a:ext cx="9144000" cy="5049838"/>
            <a:chOff x="0" y="1396999"/>
            <a:chExt cx="9144000" cy="5049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3927474"/>
              <a:ext cx="9144000" cy="251936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65" name="TextBox 1"/>
            <p:cNvSpPr txBox="1">
              <a:spLocks noChangeArrowheads="1"/>
            </p:cNvSpPr>
            <p:nvPr/>
          </p:nvSpPr>
          <p:spPr bwMode="auto">
            <a:xfrm>
              <a:off x="4324865" y="1396999"/>
              <a:ext cx="25603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We’ll focus </a:t>
              </a:r>
              <a:r>
                <a:rPr lang="en-US" altLang="en-US" sz="2800" dirty="0">
                  <a:solidFill>
                    <a:srgbClr val="FF00FF"/>
                  </a:solidFill>
                </a:rPr>
                <a:t>on this subset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0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1156037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DFF"/>
                </a:solidFill>
              </a:rPr>
              <a:t>Familiarity</a:t>
            </a:r>
            <a:endParaRPr lang="en-US" dirty="0"/>
          </a:p>
          <a:p>
            <a:pPr lvl="1"/>
            <a:r>
              <a:rPr lang="en-US" dirty="0"/>
              <a:t>Understand what concept means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about</a:t>
            </a:r>
            <a:r>
              <a:rPr lang="en-US" dirty="0"/>
              <a:t>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how</a:t>
            </a:r>
            <a:r>
              <a:rPr lang="en-US" dirty="0"/>
              <a:t> to do?”</a:t>
            </a:r>
          </a:p>
          <a:p>
            <a:r>
              <a:rPr lang="en-US" dirty="0">
                <a:solidFill>
                  <a:srgbClr val="00FDFF"/>
                </a:solidFill>
              </a:rPr>
              <a:t>Assessment</a:t>
            </a:r>
            <a:endParaRPr lang="en-US" dirty="0"/>
          </a:p>
          <a:p>
            <a:pPr lvl="1"/>
            <a:r>
              <a:rPr lang="en-US" dirty="0"/>
              <a:t>Justify selection of concept vs others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Why</a:t>
            </a:r>
            <a:r>
              <a:rPr lang="en-US" dirty="0"/>
              <a:t>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4875" y="2922102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Which will be </a:t>
            </a:r>
            <a:r>
              <a:rPr lang="en-US" sz="3200">
                <a:solidFill>
                  <a:srgbClr val="FF40FF"/>
                </a:solidFill>
              </a:rPr>
              <a:t>our focus?</a:t>
            </a:r>
          </a:p>
        </p:txBody>
      </p:sp>
    </p:spTree>
    <p:extLst>
      <p:ext uri="{BB962C8B-B14F-4D97-AF65-F5344CB8AC3E}">
        <p14:creationId xmlns:p14="http://schemas.microsoft.com/office/powerpoint/2010/main" val="8789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concept 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how to do?”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30097" y="3278406"/>
            <a:ext cx="2767913" cy="584775"/>
            <a:chOff x="6067168" y="2922102"/>
            <a:chExt cx="276791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6264875" y="2922102"/>
              <a:ext cx="257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40FF"/>
                  </a:solidFill>
                </a:rPr>
                <a:t>This one!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067168" y="3237470"/>
              <a:ext cx="593124" cy="0"/>
            </a:xfrm>
            <a:prstGeom prst="straightConnector1">
              <a:avLst/>
            </a:prstGeom>
            <a:ln w="1016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concept 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how to do?”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6594" y="2948895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How do you learn usage?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6594" y="4026113"/>
            <a:ext cx="25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FF40FF"/>
                </a:solidFill>
              </a:rPr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8586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How You’ll Practice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Boot Camp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Significant software project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Team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Communication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Project management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0" y="8064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type of software will</a:t>
            </a:r>
            <a:br>
              <a:rPr lang="en-US" altLang="en-US" sz="3200"/>
            </a:br>
            <a:r>
              <a:rPr lang="en-US" altLang="en-US" sz="3200"/>
              <a:t>you build for the project?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2373313"/>
            <a:ext cx="8915400" cy="4484687"/>
            <a:chOff x="228600" y="2373957"/>
            <a:chExt cx="8915400" cy="44840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b="20825"/>
            <a:stretch/>
          </p:blipFill>
          <p:spPr>
            <a:xfrm>
              <a:off x="228600" y="3675520"/>
              <a:ext cx="4783138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44036" name="TextBox 1"/>
            <p:cNvSpPr txBox="1">
              <a:spLocks noChangeArrowheads="1"/>
            </p:cNvSpPr>
            <p:nvPr/>
          </p:nvSpPr>
          <p:spPr bwMode="auto">
            <a:xfrm>
              <a:off x="3280640" y="2373957"/>
              <a:ext cx="25827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 i="1">
                  <a:solidFill>
                    <a:srgbClr val="FF33FF"/>
                  </a:solidFill>
                </a:rPr>
                <a:t>Web Apps!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300" y="3431080"/>
              <a:ext cx="4716463" cy="2996770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r="57350" b="8333"/>
            <a:stretch/>
          </p:blipFill>
          <p:spPr>
            <a:xfrm>
              <a:off x="7104063" y="3675520"/>
              <a:ext cx="2039937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b="392"/>
            <a:stretch/>
          </p:blipFill>
          <p:spPr>
            <a:xfrm>
              <a:off x="754063" y="4767564"/>
              <a:ext cx="4821237" cy="209043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b="54789"/>
            <a:stretch/>
          </p:blipFill>
          <p:spPr>
            <a:xfrm>
              <a:off x="2084388" y="5462789"/>
              <a:ext cx="4846637" cy="1395212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r="31663" b="12173"/>
            <a:stretch/>
          </p:blipFill>
          <p:spPr>
            <a:xfrm>
              <a:off x="5832475" y="4962798"/>
              <a:ext cx="3311525" cy="1895203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24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web apps?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Every bit as dynamic and interactive as native apps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Avoid deployment problems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Reach people world wide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 rot="-5400000">
            <a:off x="8203407" y="5917406"/>
            <a:ext cx="1604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04040"/>
                </a:solidFill>
              </a:rPr>
              <a:t>http://flic.kr/p/9DTDXi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969" y="1656565"/>
            <a:ext cx="8767377" cy="5071336"/>
            <a:chOff x="384969" y="1142999"/>
            <a:chExt cx="8767377" cy="50713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69" y="1142999"/>
              <a:ext cx="8752014" cy="479433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863078" y="5937336"/>
              <a:ext cx="5289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http://spectrum.ieee.org/static/interactive-the-top-programming-languages-2015</a:t>
              </a:r>
            </a:p>
          </p:txBody>
        </p:sp>
      </p:grpSp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programming language(s)?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5702" y="3624358"/>
            <a:ext cx="1666875" cy="2798762"/>
            <a:chOff x="968188" y="3587776"/>
            <a:chExt cx="1666942" cy="2798941"/>
          </a:xfrm>
        </p:grpSpPr>
        <p:sp>
          <p:nvSpPr>
            <p:cNvPr id="9" name="Rounded Rectangle 8"/>
            <p:cNvSpPr/>
            <p:nvPr/>
          </p:nvSpPr>
          <p:spPr>
            <a:xfrm>
              <a:off x="968188" y="5978703"/>
              <a:ext cx="1163685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68188" y="3587776"/>
              <a:ext cx="1666942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419" y="4123803"/>
            <a:ext cx="1978025" cy="406400"/>
            <a:chOff x="563201" y="4085747"/>
            <a:chExt cx="1978729" cy="407376"/>
          </a:xfrm>
        </p:grpSpPr>
        <p:sp>
          <p:nvSpPr>
            <p:cNvPr id="6" name="Rounded Rectangle 5"/>
            <p:cNvSpPr/>
            <p:nvPr/>
          </p:nvSpPr>
          <p:spPr>
            <a:xfrm>
              <a:off x="980862" y="4085747"/>
              <a:ext cx="1164052" cy="407376"/>
            </a:xfrm>
            <a:prstGeom prst="roundRect">
              <a:avLst/>
            </a:prstGeom>
            <a:noFill/>
            <a:ln w="76200" cmpd="sng">
              <a:solidFill>
                <a:srgbClr val="FF33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63201" y="4098478"/>
              <a:ext cx="357314" cy="356454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2184615" y="4095295"/>
              <a:ext cx="357315" cy="358046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0302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Most Valuable Skills on Resume (2014)</a:t>
            </a:r>
          </a:p>
        </p:txBody>
      </p:sp>
      <p:pic>
        <p:nvPicPr>
          <p:cNvPr id="47106" name="Picture 2" descr="The_Most_Valuable_Programming_Skills_to_Have_on_a_Resume_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1522413"/>
            <a:ext cx="9144000" cy="53355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Rails Web App Boot Camp (7 weeks)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Weekly Homework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Team Project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Initial Planning (2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Development Iteration 1 (3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Development Iteration 2 (3 weeks)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Pop quizzes throughout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Two exams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Each project iteration ends with demos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3985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Grading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5417"/>
            <a:ext cx="4038600" cy="512188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40% Team Project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>
                <a:ea typeface="ＭＳ Ｐゴシック" charset="-128"/>
              </a:rPr>
              <a:t>Initial Planning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5% Team Milestone 0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>
                <a:ea typeface="ＭＳ Ｐゴシック" charset="-128"/>
              </a:rPr>
              <a:t>Dev. Iteration 1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4% Team Milestone 1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7% Individual Contrib.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>
                <a:ea typeface="ＭＳ Ｐゴシック" charset="-128"/>
              </a:rPr>
              <a:t>Dev. Iteration 2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4% Team Milestone 2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7% Individual Contrib.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>
                <a:ea typeface="ＭＳ Ｐゴシック" charset="-128"/>
              </a:rPr>
              <a:t>8% Final Product (team)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>
                <a:ea typeface="ＭＳ Ｐゴシック" charset="-128"/>
              </a:rPr>
              <a:t>5% A&amp;B (individual)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5417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36% Exams (18% ea.)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14% Homework and Quizzes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10% Participation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Policies of Interest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254125"/>
            <a:ext cx="8229600" cy="501491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No cheating!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 use plagiarism detection system!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Participate! (or lose participation point)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here at beginning of class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Stay until the end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engaged in between!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Expect seating chart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Laptops </a:t>
            </a:r>
            <a:r>
              <a:rPr lang="en-US" altLang="en-US" u="sng" dirty="0">
                <a:ea typeface="ＭＳ Ｐゴシック" charset="-128"/>
              </a:rPr>
              <a:t>required</a:t>
            </a:r>
            <a:r>
              <a:rPr lang="en-US" altLang="en-US" dirty="0">
                <a:ea typeface="ＭＳ Ｐゴシック" charset="-128"/>
              </a:rPr>
              <a:t> in class, but…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Screen Shot 2013-08-26 at 12.3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30175"/>
            <a:ext cx="8212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8-26 at 12.3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165725"/>
            <a:ext cx="3657600" cy="13843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Shot 2013-08-26 at 12.4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892550"/>
            <a:ext cx="7137400" cy="533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44513" y="2052638"/>
            <a:ext cx="7397750" cy="862012"/>
          </a:xfrm>
          <a:prstGeom prst="ellipse">
            <a:avLst/>
          </a:prstGeom>
          <a:noFill/>
          <a:ln w="762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0" y="6578600"/>
            <a:ext cx="5678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http://www.cbc.ca/news/technology/story/2013/08/14/technology-laptop-grades.html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you learn in this course?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8163" y="4433888"/>
            <a:ext cx="552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Caveat: Every project is an individual </a:t>
            </a:r>
          </a:p>
        </p:txBody>
      </p:sp>
    </p:spTree>
    <p:extLst>
      <p:ext uri="{BB962C8B-B14F-4D97-AF65-F5344CB8AC3E}">
        <p14:creationId xmlns:p14="http://schemas.microsoft.com/office/powerpoint/2010/main" val="1501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Let’s tour the course web pages and see what’s coming up…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"/>
          <p:cNvSpPr txBox="1">
            <a:spLocks noChangeArrowheads="1"/>
          </p:cNvSpPr>
          <p:nvPr/>
        </p:nvSpPr>
        <p:spPr bwMode="auto">
          <a:xfrm>
            <a:off x="0" y="71278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Characteristics of SE Projects</a:t>
            </a:r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354013" y="1878013"/>
            <a:ext cx="2303462" cy="4065587"/>
            <a:chOff x="1522054" y="1924796"/>
            <a:chExt cx="2304175" cy="4065691"/>
          </a:xfrm>
        </p:grpSpPr>
        <p:pic>
          <p:nvPicPr>
            <p:cNvPr id="174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9"/>
            <p:cNvSpPr txBox="1">
              <a:spLocks noChangeArrowheads="1"/>
            </p:cNvSpPr>
            <p:nvPr/>
          </p:nvSpPr>
          <p:spPr bwMode="auto">
            <a:xfrm>
              <a:off x="1522054" y="1924796"/>
              <a:ext cx="2232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Customers</a:t>
              </a:r>
            </a:p>
          </p:txBody>
        </p:sp>
        <p:sp>
          <p:nvSpPr>
            <p:cNvPr id="17422" name="TextBox 11"/>
            <p:cNvSpPr txBox="1">
              <a:spLocks noChangeArrowheads="1"/>
            </p:cNvSpPr>
            <p:nvPr/>
          </p:nvSpPr>
          <p:spPr bwMode="auto">
            <a:xfrm>
              <a:off x="2308109" y="5714255"/>
              <a:ext cx="1518120" cy="27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http://flic.kr/p/hnrKZ</a:t>
              </a:r>
            </a:p>
          </p:txBody>
        </p:sp>
      </p:grp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626225" y="1703388"/>
            <a:ext cx="2305050" cy="4460875"/>
            <a:chOff x="6924570" y="746195"/>
            <a:chExt cx="2305840" cy="4460664"/>
          </a:xfrm>
        </p:grpSpPr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6924570" y="746195"/>
              <a:ext cx="2231136" cy="4268490"/>
              <a:chOff x="6119684" y="1091542"/>
              <a:chExt cx="2232144" cy="4268197"/>
            </a:xfrm>
          </p:grpSpPr>
          <p:sp>
            <p:nvSpPr>
              <p:cNvPr id="17418" name="TextBox 6"/>
              <p:cNvSpPr txBox="1">
                <a:spLocks noChangeArrowheads="1"/>
              </p:cNvSpPr>
              <p:nvPr/>
            </p:nvSpPr>
            <p:spPr bwMode="auto">
              <a:xfrm>
                <a:off x="6141441" y="1091542"/>
                <a:ext cx="2198677" cy="523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FFFF"/>
                    </a:solidFill>
                  </a:rPr>
                  <a:t>Large Scale</a:t>
                </a:r>
              </a:p>
            </p:txBody>
          </p:sp>
          <p:pic>
            <p:nvPicPr>
              <p:cNvPr id="17419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90" t="3288" r="14157"/>
              <a:stretch>
                <a:fillRect/>
              </a:stretch>
            </p:blipFill>
            <p:spPr bwMode="auto">
              <a:xfrm>
                <a:off x="6119684" y="1614726"/>
                <a:ext cx="2232144" cy="374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10"/>
            <p:cNvSpPr txBox="1">
              <a:spLocks noChangeArrowheads="1"/>
            </p:cNvSpPr>
            <p:nvPr/>
          </p:nvSpPr>
          <p:spPr bwMode="auto">
            <a:xfrm>
              <a:off x="7651894" y="4930647"/>
              <a:ext cx="1578516" cy="2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http://flic.kr/p/sAPm8</a:t>
              </a:r>
            </a:p>
          </p:txBody>
        </p:sp>
      </p:grpSp>
      <p:grpSp>
        <p:nvGrpSpPr>
          <p:cNvPr id="15365" name="Group 16"/>
          <p:cNvGrpSpPr>
            <a:grpSpLocks/>
          </p:cNvGrpSpPr>
          <p:nvPr/>
        </p:nvGrpSpPr>
        <p:grpSpPr bwMode="auto">
          <a:xfrm>
            <a:off x="2705100" y="2568575"/>
            <a:ext cx="3806825" cy="2592388"/>
            <a:chOff x="5081157" y="1943474"/>
            <a:chExt cx="3807354" cy="2591288"/>
          </a:xfrm>
        </p:grpSpPr>
        <p:pic>
          <p:nvPicPr>
            <p:cNvPr id="174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20663" r="9042" b="22595"/>
            <a:stretch>
              <a:fillRect/>
            </a:stretch>
          </p:blipFill>
          <p:spPr bwMode="auto">
            <a:xfrm>
              <a:off x="5081157" y="2472024"/>
              <a:ext cx="3807354" cy="186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13"/>
            <p:cNvSpPr txBox="1">
              <a:spLocks noChangeArrowheads="1"/>
            </p:cNvSpPr>
            <p:nvPr/>
          </p:nvSpPr>
          <p:spPr bwMode="auto">
            <a:xfrm>
              <a:off x="5081157" y="1943474"/>
              <a:ext cx="3807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Teams of Developers</a:t>
              </a:r>
            </a:p>
          </p:txBody>
        </p:sp>
        <p:sp>
          <p:nvSpPr>
            <p:cNvPr id="17415" name="TextBox 14"/>
            <p:cNvSpPr txBox="1">
              <a:spLocks noChangeArrowheads="1"/>
            </p:cNvSpPr>
            <p:nvPr/>
          </p:nvSpPr>
          <p:spPr bwMode="auto">
            <a:xfrm>
              <a:off x="7175361" y="4257068"/>
              <a:ext cx="1713150" cy="27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http://flic.kr/p/83MmEP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55988" y="1708150"/>
            <a:ext cx="2232025" cy="4497388"/>
            <a:chOff x="1522055" y="1493909"/>
            <a:chExt cx="2232805" cy="4496253"/>
          </a:xfrm>
        </p:grpSpPr>
        <p:pic>
          <p:nvPicPr>
            <p:cNvPr id="1946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Box 4"/>
            <p:cNvSpPr txBox="1">
              <a:spLocks noChangeArrowheads="1"/>
            </p:cNvSpPr>
            <p:nvPr/>
          </p:nvSpPr>
          <p:spPr bwMode="auto">
            <a:xfrm>
              <a:off x="1522055" y="1493909"/>
              <a:ext cx="22328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Customer Satisfaction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5091" y="5712419"/>
              <a:ext cx="1519769" cy="2777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http://flic.kr/p/</a:t>
              </a:r>
              <a:r>
                <a:rPr lang="en-US" sz="1200" dirty="0" err="1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hnrKZ</a:t>
              </a:r>
              <a:endPara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2674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FFFF"/>
                </a:solidFill>
              </a:rPr>
              <a:t>* OK, effect on society and humanity matters too, but humor 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Meets their needs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time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0" y="2889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Unfortunately, satisfying customers is </a:t>
            </a:r>
            <a:r>
              <a:rPr lang="en-US" altLang="en-US" sz="3200" i="1">
                <a:solidFill>
                  <a:srgbClr val="FF33FF"/>
                </a:solidFill>
              </a:rPr>
              <a:t>hard</a:t>
            </a:r>
            <a:r>
              <a:rPr lang="en-US" altLang="en-US" sz="3200"/>
              <a:t>…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57467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Have you ever been a dissatisfied customer?</a:t>
            </a:r>
          </a:p>
        </p:txBody>
      </p: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1357313" y="1209675"/>
            <a:ext cx="6659562" cy="4268788"/>
            <a:chOff x="1357313" y="1209675"/>
            <a:chExt cx="6659146" cy="4268788"/>
          </a:xfrm>
        </p:grpSpPr>
        <p:pic>
          <p:nvPicPr>
            <p:cNvPr id="2253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209675"/>
              <a:ext cx="6429375" cy="42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Box 6"/>
            <p:cNvSpPr txBox="1">
              <a:spLocks noChangeArrowheads="1"/>
            </p:cNvSpPr>
            <p:nvPr/>
          </p:nvSpPr>
          <p:spPr bwMode="auto">
            <a:xfrm rot="5400000">
              <a:off x="7054443" y="4516447"/>
              <a:ext cx="1647825" cy="27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http://flic.kr/p/7pGoCd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141</TotalTime>
  <Words>1151</Words>
  <Application>Microsoft Macintosh PowerPoint</Application>
  <PresentationFormat>On-screen Show (4:3)</PresentationFormat>
  <Paragraphs>203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ＭＳ Ｐゴシック</vt:lpstr>
      <vt:lpstr>Arial</vt:lpstr>
      <vt:lpstr>Calibri</vt:lpstr>
      <vt:lpstr>Black</vt:lpstr>
      <vt:lpstr>PowerPoint Presentation</vt:lpstr>
      <vt:lpstr>Questions!</vt:lpstr>
      <vt:lpstr>Questions!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“Software Crisis”</vt:lpstr>
      <vt:lpstr>Although stats improving, challenges remain…</vt:lpstr>
      <vt:lpstr>Questions!</vt:lpstr>
      <vt:lpstr>The SWEBOK (pronounced “SWEE-bock”) Software Engineering Body Of Knowledge SWEBOK Guide: http://www.computer.org/web/swebok</vt:lpstr>
      <vt:lpstr>One possible (albeit circular) definition of Software Engineering:  Applying SWEBOK to software creation and evolution</vt:lpstr>
      <vt:lpstr>15 Knowledge Areas (KAs)</vt:lpstr>
      <vt:lpstr>15 Knowledge Areas (KAs)</vt:lpstr>
      <vt:lpstr>Questions!</vt:lpstr>
      <vt:lpstr>Levels of Mastery</vt:lpstr>
      <vt:lpstr>Levels of Mastery</vt:lpstr>
      <vt:lpstr>Levels of Mastery</vt:lpstr>
      <vt:lpstr>How You’ll Practice</vt:lpstr>
      <vt:lpstr>PowerPoint Presentation</vt:lpstr>
      <vt:lpstr>Why web apps?</vt:lpstr>
      <vt:lpstr>What programming language(s)?</vt:lpstr>
      <vt:lpstr>Most Valuable Skills on Resume (2014)</vt:lpstr>
      <vt:lpstr>Course Structure</vt:lpstr>
      <vt:lpstr>Grading</vt:lpstr>
      <vt:lpstr>Policies of Interest</vt:lpstr>
      <vt:lpstr>PowerPoint Presentation</vt:lpstr>
      <vt:lpstr>Let’s tour the course web pages and see what’s coming up…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52</cp:revision>
  <dcterms:created xsi:type="dcterms:W3CDTF">2016-01-19T22:57:32Z</dcterms:created>
  <dcterms:modified xsi:type="dcterms:W3CDTF">2018-01-22T18:45:12Z</dcterms:modified>
</cp:coreProperties>
</file>