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47" r:id="rId3"/>
    <p:sldId id="275" r:id="rId4"/>
    <p:sldId id="276" r:id="rId5"/>
    <p:sldId id="278" r:id="rId6"/>
    <p:sldId id="348" r:id="rId7"/>
    <p:sldId id="375" r:id="rId8"/>
    <p:sldId id="307" r:id="rId9"/>
    <p:sldId id="260" r:id="rId10"/>
    <p:sldId id="346" r:id="rId11"/>
    <p:sldId id="349" r:id="rId12"/>
    <p:sldId id="270" r:id="rId13"/>
    <p:sldId id="309" r:id="rId14"/>
    <p:sldId id="350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7" r:id="rId25"/>
    <p:sldId id="361" r:id="rId26"/>
    <p:sldId id="368" r:id="rId27"/>
    <p:sldId id="362" r:id="rId28"/>
    <p:sldId id="369" r:id="rId29"/>
    <p:sldId id="363" r:id="rId30"/>
    <p:sldId id="370" r:id="rId31"/>
    <p:sldId id="371" r:id="rId32"/>
    <p:sldId id="372" r:id="rId33"/>
    <p:sldId id="343" r:id="rId34"/>
    <p:sldId id="373" r:id="rId35"/>
    <p:sldId id="374" r:id="rId36"/>
    <p:sldId id="280" r:id="rId37"/>
    <p:sldId id="376" r:id="rId38"/>
    <p:sldId id="35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3"/>
    <p:restoredTop sz="94803"/>
  </p:normalViewPr>
  <p:slideViewPr>
    <p:cSldViewPr snapToGrid="0" snapToObjects="1">
      <p:cViewPr varScale="1">
        <p:scale>
          <a:sx n="111" d="100"/>
          <a:sy n="111" d="100"/>
        </p:scale>
        <p:origin x="208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07751-1609-B14D-8430-BC6899E6AB7A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15929-C7BF-C441-BF36-5D89C4ED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15929-C7BF-C441-BF36-5D89C4ED6D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0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15929-C7BF-C441-BF36-5D89C4ED6D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7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15F92-F099-C246-99E7-55D654C5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3DC3C-2EF1-0540-941D-637E78568D52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A0789-BB85-7A4D-9589-253ACBC0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2C3BB-7823-9A46-8AA1-4388E089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3D0B0-42B6-7548-8462-CF6253F44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1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C1150-6AFE-D844-80A0-EF4BD88F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BB7E1-D6FA-5A41-B61E-1DB069422A07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FC73B-8594-5743-8009-2E19AB0A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5E3E7-CB27-0C42-981D-6E165A22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40DE5-FD97-864A-99AF-56F07916C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77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F993A-8627-3140-870C-38F525EB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281DD0-F90D-F247-BA6D-0A8E94677628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E3005-53F9-3D49-9000-A281BAFA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0A3E4-92E0-F142-A5EA-FF8B513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E076F-C526-C64F-A3ED-2A74D68893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81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6E048-441F-4349-911B-52C06EC6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0FEAA-5A44-B843-BA3C-B97BEC304166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D3836-D079-E94A-97CA-18FFAE07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2058E-0BCA-DE42-8884-73653321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119D0-D737-4E47-93AB-F4C1703F8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42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EA77-C247-ED47-9F10-2AAD9734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A5987-ABEC-4349-8E00-A169DE9F749D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6456-7927-C24C-AC29-874A0089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0996-34E0-AB4E-9865-FA1A20B7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BC7E2-CD71-E143-A758-E27E9ACFE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1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58827F-181E-2741-BA45-C5C81AAF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A38CC-949D-AB4B-8778-79DDD6B3F080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3B8327-2DC5-9948-A403-20988433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9625F7-AA1D-B943-B11A-9C2E0E11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2F34E-F84D-D14C-9482-2D7303859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98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9C84A2-0A47-DF41-A47F-FD720ED5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8527C-1AE0-3D43-8215-4100DC1260E7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1FFE74-B958-F549-9B89-060D18AE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33C94B-0938-594B-B3CD-88A7AF6F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E5120-BED2-CB4D-B6DF-CFBDDDF17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55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09E412-DB63-C34F-83F8-A452A348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ECEB48-D89D-3B4C-A581-2D87C60C1468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45922-86AB-F248-8BB1-33FB6146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0B378C-EB43-F946-A47C-FBD05D7D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B193A-495A-EE40-A9F2-9B3571F02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57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FC482-E7BE-2F4C-97AA-1EA4EA00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770A58-2AD3-FB4E-8D9D-BDE2FA88F41C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D66760-1EA8-AA4B-AEC9-891FDBD1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33BFB2-BA92-D14D-8886-9016310E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288C6-9F6A-AA4D-9FF2-0DC91C91A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92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F719BD-25A9-C949-94F1-76BE66E8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200EA9-96DD-E94A-9D1A-D014BB5F04ED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BDB052-B087-584F-91EB-D9B23533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5B40D-4057-AE44-BB43-39139FB9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FD02-179D-B240-8734-4A90DA9A6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15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A13422-A4A2-144A-91B1-730F58C0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F51CF-4357-8B43-906B-EF11E40CCDA6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79A7D2-4F71-154E-BCDC-F6A552D5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082941-926D-8F48-AFF5-9B25D2A3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8C528-4BC8-F548-8A00-070D32E9D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73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6E4437-FE29-4848-8658-BCBDBA2829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72CCC00-0618-5D44-87ED-6078E28492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1CE07-2469-1F45-AE2D-54E11D7B4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ACFE156-73D5-1B4F-83A7-78DA9BF982C3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FAFBF-C4F6-9449-9971-07DC5E4A5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7D805-8FE9-C844-95C4-DB9F7A455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1675821-C0DF-844F-BBF6-48D543E647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rubyonrails.org/association_basics.html#polymorphic-associations" TargetMode="External"/><Relationship Id="rId2" Type="http://schemas.openxmlformats.org/officeDocument/2006/relationships/hyperlink" Target="https://guides.rubyonrails.org/association_basics.html#single-table-inheritanc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2">
            <a:extLst>
              <a:ext uri="{FF2B5EF4-FFF2-40B4-BE49-F238E27FC236}">
                <a16:creationId xmlns:a16="http://schemas.microsoft.com/office/drawing/2014/main" id="{0DA90365-EF33-3C44-B0C6-DCA78273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14" y="5701168"/>
            <a:ext cx="8521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66CCFF"/>
                </a:solidFill>
              </a:rPr>
              <a:t>Object-Oriented Database Design</a:t>
            </a:r>
          </a:p>
        </p:txBody>
      </p:sp>
      <p:pic>
        <p:nvPicPr>
          <p:cNvPr id="13314" name="Picture 1">
            <a:extLst>
              <a:ext uri="{FF2B5EF4-FFF2-40B4-BE49-F238E27FC236}">
                <a16:creationId xmlns:a16="http://schemas.microsoft.com/office/drawing/2014/main" id="{239E898D-74E1-C04A-87CE-8BB1F6C79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2"/>
          <a:stretch>
            <a:fillRect/>
          </a:stretch>
        </p:blipFill>
        <p:spPr bwMode="auto">
          <a:xfrm>
            <a:off x="0" y="0"/>
            <a:ext cx="91440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83947-EA4A-1B40-9772-F12915A97EC1}"/>
              </a:ext>
            </a:extLst>
          </p:cNvPr>
          <p:cNvSpPr txBox="1"/>
          <p:nvPr/>
        </p:nvSpPr>
        <p:spPr>
          <a:xfrm rot="16200000">
            <a:off x="8231188" y="4629150"/>
            <a:ext cx="16208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http://flic.kr/p/9RR1BL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DFA1-999A-914D-9C3D-617020E7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Object-Oriented Data Modeling</a:t>
            </a:r>
            <a:br>
              <a:rPr lang="en-US" dirty="0"/>
            </a:br>
            <a:r>
              <a:rPr lang="en-US" sz="2400" dirty="0"/>
              <a:t>(a key type of analysis)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674A8-34C6-C047-813E-38B4B8E30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Identify data that the system will need to manage</a:t>
            </a:r>
          </a:p>
          <a:p>
            <a:pPr>
              <a:spcAft>
                <a:spcPts val="1800"/>
              </a:spcAft>
            </a:pPr>
            <a:r>
              <a:rPr lang="en-US" dirty="0"/>
              <a:t>Structure data using object-oriented design</a:t>
            </a:r>
          </a:p>
          <a:p>
            <a:pPr>
              <a:spcAft>
                <a:spcPts val="1800"/>
              </a:spcAft>
            </a:pPr>
            <a:r>
              <a:rPr lang="en-US" dirty="0"/>
              <a:t>Represent with UML class diagram</a:t>
            </a:r>
          </a:p>
          <a:p>
            <a:r>
              <a:rPr lang="en-US" dirty="0"/>
              <a:t>Use class diagram as basis for software classes</a:t>
            </a:r>
          </a:p>
          <a:p>
            <a:pPr lvl="1"/>
            <a:r>
              <a:rPr lang="en-US" dirty="0"/>
              <a:t>Our focus: Rails model classes</a:t>
            </a:r>
          </a:p>
        </p:txBody>
      </p:sp>
    </p:spTree>
    <p:extLst>
      <p:ext uri="{BB962C8B-B14F-4D97-AF65-F5344CB8AC3E}">
        <p14:creationId xmlns:p14="http://schemas.microsoft.com/office/powerpoint/2010/main" val="248577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0C913-CC49-6344-8D29-A8C6CC75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8B33E-DFA5-6D49-8554-41E9277F2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dirty="0"/>
              <a:t>How to get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>
                <a:solidFill>
                  <a:srgbClr val="00FDFF"/>
                </a:solidFill>
              </a:rPr>
              <a:t>OO design elements</a:t>
            </a:r>
            <a:br>
              <a:rPr lang="en-US" dirty="0">
                <a:solidFill>
                  <a:srgbClr val="00FDFF"/>
                </a:solidFill>
              </a:rPr>
            </a:br>
            <a:r>
              <a:rPr lang="en-US" dirty="0"/>
              <a:t>(classes, attributes, associations, etc.)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/>
              <a:t>from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>
                <a:solidFill>
                  <a:srgbClr val="00FDFF"/>
                </a:solidFill>
              </a:rPr>
              <a:t>textual requirements specifications</a:t>
            </a:r>
            <a:br>
              <a:rPr lang="en-US" dirty="0">
                <a:solidFill>
                  <a:srgbClr val="00FDFF"/>
                </a:solidFill>
              </a:rPr>
            </a:br>
            <a:r>
              <a:rPr lang="en-US" dirty="0"/>
              <a:t>(e.g., user stories)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5546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50D9FD65-D8DF-884F-819F-6E65C834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513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Noun Phrase Identification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Finds Classes and Attributes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3319C88A-AE57-534D-B304-D9281E8D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8544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Identify nouns and noun phrases in descriptions of a domain (e.g., USs)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Nouns suggest possible classes or attributes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4848C-1C59-BA40-94F9-37A1D3F23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" b="38204"/>
          <a:stretch/>
        </p:blipFill>
        <p:spPr>
          <a:xfrm>
            <a:off x="683882" y="3581468"/>
            <a:ext cx="8188867" cy="3276532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3166168-9403-6840-9EB1-8FF424A48FA9}"/>
              </a:ext>
            </a:extLst>
          </p:cNvPr>
          <p:cNvGrpSpPr>
            <a:grpSpLocks/>
          </p:cNvGrpSpPr>
          <p:nvPr/>
        </p:nvGrpSpPr>
        <p:grpSpPr bwMode="auto">
          <a:xfrm>
            <a:off x="986064" y="4126691"/>
            <a:ext cx="6648450" cy="2601912"/>
            <a:chOff x="997415" y="4144536"/>
            <a:chExt cx="6647365" cy="260194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A63064C-8F83-8345-A22A-864E13C0D166}"/>
                </a:ext>
              </a:extLst>
            </p:cNvPr>
            <p:cNvCxnSpPr/>
            <p:nvPr/>
          </p:nvCxnSpPr>
          <p:spPr>
            <a:xfrm>
              <a:off x="1022811" y="4144536"/>
              <a:ext cx="1022183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F851BD-01AF-B447-936A-AA5C1E192C17}"/>
                </a:ext>
              </a:extLst>
            </p:cNvPr>
            <p:cNvCxnSpPr/>
            <p:nvPr/>
          </p:nvCxnSpPr>
          <p:spPr>
            <a:xfrm>
              <a:off x="3119557" y="4154061"/>
              <a:ext cx="150153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BAE2DA-1C12-FE4B-A919-B770236AAD2F}"/>
                </a:ext>
              </a:extLst>
            </p:cNvPr>
            <p:cNvCxnSpPr/>
            <p:nvPr/>
          </p:nvCxnSpPr>
          <p:spPr>
            <a:xfrm>
              <a:off x="5089322" y="4154061"/>
              <a:ext cx="64759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C77003-4C5F-1F43-9BEC-1787F56AAC29}"/>
                </a:ext>
              </a:extLst>
            </p:cNvPr>
            <p:cNvCxnSpPr/>
            <p:nvPr/>
          </p:nvCxnSpPr>
          <p:spPr>
            <a:xfrm>
              <a:off x="6444826" y="4154061"/>
              <a:ext cx="85234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39122A-90DF-D447-BEA8-270BD9A1ECF2}"/>
                </a:ext>
              </a:extLst>
            </p:cNvPr>
            <p:cNvCxnSpPr/>
            <p:nvPr/>
          </p:nvCxnSpPr>
          <p:spPr>
            <a:xfrm>
              <a:off x="1033922" y="4400126"/>
              <a:ext cx="76822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4091B8-8BC1-C240-A0A3-1CB743F52CBC}"/>
                </a:ext>
              </a:extLst>
            </p:cNvPr>
            <p:cNvCxnSpPr/>
            <p:nvPr/>
          </p:nvCxnSpPr>
          <p:spPr>
            <a:xfrm>
              <a:off x="3057654" y="4404889"/>
              <a:ext cx="442841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7C4A932-0136-3B4F-8B5E-3A0A8AE28094}"/>
                </a:ext>
              </a:extLst>
            </p:cNvPr>
            <p:cNvCxnSpPr/>
            <p:nvPr/>
          </p:nvCxnSpPr>
          <p:spPr>
            <a:xfrm>
              <a:off x="2491009" y="4655717"/>
              <a:ext cx="138090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00B741-D588-DA41-9B3C-E5605189C601}"/>
                </a:ext>
              </a:extLst>
            </p:cNvPr>
            <p:cNvCxnSpPr/>
            <p:nvPr/>
          </p:nvCxnSpPr>
          <p:spPr>
            <a:xfrm>
              <a:off x="2494184" y="4920832"/>
              <a:ext cx="138090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0B8F2A-535D-9F4A-B2CC-F501ADD99C71}"/>
                </a:ext>
              </a:extLst>
            </p:cNvPr>
            <p:cNvCxnSpPr/>
            <p:nvPr/>
          </p:nvCxnSpPr>
          <p:spPr>
            <a:xfrm>
              <a:off x="5155986" y="4931945"/>
              <a:ext cx="1615811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9FD9D05-E7C7-3446-95CD-CAFC2F58A1C6}"/>
                </a:ext>
              </a:extLst>
            </p:cNvPr>
            <p:cNvCxnSpPr/>
            <p:nvPr/>
          </p:nvCxnSpPr>
          <p:spPr>
            <a:xfrm>
              <a:off x="6874969" y="4931945"/>
              <a:ext cx="49680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32E2F84-B8C9-CA46-B666-7E0845B4F4FF}"/>
                </a:ext>
              </a:extLst>
            </p:cNvPr>
            <p:cNvCxnSpPr/>
            <p:nvPr/>
          </p:nvCxnSpPr>
          <p:spPr>
            <a:xfrm>
              <a:off x="997415" y="5182773"/>
              <a:ext cx="496807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6716679-AB0A-A74F-B9E4-AADD3295881D}"/>
                </a:ext>
              </a:extLst>
            </p:cNvPr>
            <p:cNvCxnSpPr/>
            <p:nvPr/>
          </p:nvCxnSpPr>
          <p:spPr>
            <a:xfrm>
              <a:off x="3529065" y="5706655"/>
              <a:ext cx="54124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97739C-C4FB-C54D-B1C5-6F8776B3354C}"/>
                </a:ext>
              </a:extLst>
            </p:cNvPr>
            <p:cNvCxnSpPr/>
            <p:nvPr/>
          </p:nvCxnSpPr>
          <p:spPr>
            <a:xfrm>
              <a:off x="5298838" y="5970183"/>
              <a:ext cx="88409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33EA90-F597-7C43-96E2-17180269EC0D}"/>
                </a:ext>
              </a:extLst>
            </p:cNvPr>
            <p:cNvCxnSpPr/>
            <p:nvPr/>
          </p:nvCxnSpPr>
          <p:spPr>
            <a:xfrm>
              <a:off x="3598903" y="6476601"/>
              <a:ext cx="42220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273465-D477-FA4E-8DA0-67EBC4DE945F}"/>
                </a:ext>
              </a:extLst>
            </p:cNvPr>
            <p:cNvCxnSpPr/>
            <p:nvPr/>
          </p:nvCxnSpPr>
          <p:spPr>
            <a:xfrm>
              <a:off x="1808496" y="6746479"/>
              <a:ext cx="1134877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F407C9-BF47-D94D-A666-51376A43D69D}"/>
                </a:ext>
              </a:extLst>
            </p:cNvPr>
            <p:cNvCxnSpPr/>
            <p:nvPr/>
          </p:nvCxnSpPr>
          <p:spPr>
            <a:xfrm>
              <a:off x="4835364" y="6746479"/>
              <a:ext cx="1347568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EBE33B4-4569-004D-B1BE-6DD9979A4F93}"/>
                </a:ext>
              </a:extLst>
            </p:cNvPr>
            <p:cNvCxnSpPr/>
            <p:nvPr/>
          </p:nvCxnSpPr>
          <p:spPr>
            <a:xfrm>
              <a:off x="6698784" y="6746479"/>
              <a:ext cx="94599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C101-8022-B447-A8B5-B9EB192B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Verb Phrases?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F362-B303-5D49-926B-8D8571807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clear than noun phrases, but...</a:t>
            </a:r>
          </a:p>
          <a:p>
            <a:endParaRPr lang="en-US" dirty="0"/>
          </a:p>
          <a:p>
            <a:r>
              <a:rPr lang="en-US" i="1" dirty="0">
                <a:solidFill>
                  <a:srgbClr val="00FDFF"/>
                </a:solidFill>
              </a:rPr>
              <a:t>has-a</a:t>
            </a:r>
            <a:r>
              <a:rPr lang="en-US" dirty="0"/>
              <a:t> type phrases suggest associations or attributes</a:t>
            </a:r>
          </a:p>
          <a:p>
            <a:pPr lvl="1"/>
            <a:r>
              <a:rPr lang="en-US" dirty="0"/>
              <a:t>"An album has one or more tracks." (association)</a:t>
            </a:r>
          </a:p>
          <a:p>
            <a:pPr lvl="1"/>
            <a:r>
              <a:rPr lang="en-US" dirty="0"/>
              <a:t>"A person has a name." (attribute)</a:t>
            </a:r>
          </a:p>
          <a:p>
            <a:endParaRPr lang="en-US" dirty="0"/>
          </a:p>
          <a:p>
            <a:r>
              <a:rPr lang="en-US" i="1" dirty="0">
                <a:solidFill>
                  <a:srgbClr val="00FDFF"/>
                </a:solidFill>
              </a:rPr>
              <a:t>is-a</a:t>
            </a:r>
            <a:r>
              <a:rPr lang="en-US" dirty="0"/>
              <a:t> type phrases suggest generalization relationships</a:t>
            </a:r>
          </a:p>
          <a:p>
            <a:pPr lvl="1"/>
            <a:r>
              <a:rPr lang="en-US" dirty="0"/>
              <a:t>"A credit card payment is one type of payment."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8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6EDF-6E6F-134A-B93F-78E3ED05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Flight Booking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3350C1-8B81-E042-A41D-7803E434A4DE}"/>
              </a:ext>
            </a:extLst>
          </p:cNvPr>
          <p:cNvGrpSpPr/>
          <p:nvPr/>
        </p:nvGrpSpPr>
        <p:grpSpPr>
          <a:xfrm>
            <a:off x="0" y="1565508"/>
            <a:ext cx="9144000" cy="5292725"/>
            <a:chOff x="0" y="814388"/>
            <a:chExt cx="9144000" cy="52927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256DE6-60BA-DD47-ADC2-E1AF0836217C}"/>
                </a:ext>
              </a:extLst>
            </p:cNvPr>
            <p:cNvSpPr/>
            <p:nvPr/>
          </p:nvSpPr>
          <p:spPr>
            <a:xfrm>
              <a:off x="0" y="814388"/>
              <a:ext cx="9144000" cy="5292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7D425B0-B505-7742-9845-76DCDAE8B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814388"/>
              <a:ext cx="436562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49CDA25-D625-0C41-9ED3-302428DA9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935038"/>
              <a:ext cx="4184650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9E016217-90C5-4646-B1B6-556CDC070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3478213"/>
              <a:ext cx="4332288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6729FB26-69EE-3449-9360-76AFC2A98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78213"/>
              <a:ext cx="4159250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416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6EDF-6E6F-134A-B93F-78E3ED05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Identification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3350C1-8B81-E042-A41D-7803E434A4DE}"/>
              </a:ext>
            </a:extLst>
          </p:cNvPr>
          <p:cNvGrpSpPr/>
          <p:nvPr/>
        </p:nvGrpSpPr>
        <p:grpSpPr>
          <a:xfrm>
            <a:off x="0" y="1565508"/>
            <a:ext cx="9144000" cy="5292725"/>
            <a:chOff x="0" y="814388"/>
            <a:chExt cx="9144000" cy="52927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256DE6-60BA-DD47-ADC2-E1AF0836217C}"/>
                </a:ext>
              </a:extLst>
            </p:cNvPr>
            <p:cNvSpPr/>
            <p:nvPr/>
          </p:nvSpPr>
          <p:spPr>
            <a:xfrm>
              <a:off x="0" y="814388"/>
              <a:ext cx="9144000" cy="5292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7D425B0-B505-7742-9845-76DCDAE8B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814388"/>
              <a:ext cx="436562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49CDA25-D625-0C41-9ED3-302428DA9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935038"/>
              <a:ext cx="4184650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9E016217-90C5-4646-B1B6-556CDC070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3478213"/>
              <a:ext cx="4332288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6729FB26-69EE-3449-9360-76AFC2A98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78213"/>
              <a:ext cx="4159250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2E0A92-EE0E-2241-9EFF-7F1CC70A284B}"/>
              </a:ext>
            </a:extLst>
          </p:cNvPr>
          <p:cNvGrpSpPr/>
          <p:nvPr/>
        </p:nvGrpSpPr>
        <p:grpSpPr>
          <a:xfrm>
            <a:off x="621029" y="2058706"/>
            <a:ext cx="3611337" cy="1252627"/>
            <a:chOff x="621029" y="2058706"/>
            <a:chExt cx="3611337" cy="125262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9D11CA-6999-7945-9D52-535C5A2BD0EF}"/>
                </a:ext>
              </a:extLst>
            </p:cNvPr>
            <p:cNvSpPr/>
            <p:nvPr/>
          </p:nvSpPr>
          <p:spPr>
            <a:xfrm>
              <a:off x="2534194" y="2058706"/>
              <a:ext cx="1698172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A9E42D2-4F4A-A64D-AA36-A9E97C22C091}"/>
                </a:ext>
              </a:extLst>
            </p:cNvPr>
            <p:cNvSpPr/>
            <p:nvPr/>
          </p:nvSpPr>
          <p:spPr>
            <a:xfrm>
              <a:off x="1782644" y="2426032"/>
              <a:ext cx="573895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9732139-A3ED-8548-9B75-3C1BBFDE7E60}"/>
                </a:ext>
              </a:extLst>
            </p:cNvPr>
            <p:cNvSpPr/>
            <p:nvPr/>
          </p:nvSpPr>
          <p:spPr>
            <a:xfrm>
              <a:off x="1908048" y="2709746"/>
              <a:ext cx="908304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40A5919-DC42-3949-86C1-C06A43AAAAAF}"/>
                </a:ext>
              </a:extLst>
            </p:cNvPr>
            <p:cNvSpPr/>
            <p:nvPr/>
          </p:nvSpPr>
          <p:spPr>
            <a:xfrm>
              <a:off x="3112552" y="2682532"/>
              <a:ext cx="612975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510E40E-0066-9346-BEAF-DFFDE1C3EA83}"/>
                </a:ext>
              </a:extLst>
            </p:cNvPr>
            <p:cNvSpPr/>
            <p:nvPr/>
          </p:nvSpPr>
          <p:spPr>
            <a:xfrm>
              <a:off x="621029" y="3050076"/>
              <a:ext cx="46580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493EEE4-14EA-6342-8EDC-65506F1F1DC9}"/>
                </a:ext>
              </a:extLst>
            </p:cNvPr>
            <p:cNvSpPr/>
            <p:nvPr/>
          </p:nvSpPr>
          <p:spPr>
            <a:xfrm>
              <a:off x="1365641" y="3013391"/>
              <a:ext cx="661714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502C49-68B1-B24C-B3D2-AF8233EE7A0D}"/>
              </a:ext>
            </a:extLst>
          </p:cNvPr>
          <p:cNvGrpSpPr/>
          <p:nvPr/>
        </p:nvGrpSpPr>
        <p:grpSpPr>
          <a:xfrm>
            <a:off x="5733145" y="2118700"/>
            <a:ext cx="1963490" cy="860650"/>
            <a:chOff x="5733145" y="2118700"/>
            <a:chExt cx="1963490" cy="86065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0D974F6-3839-604D-BABF-943498078223}"/>
                </a:ext>
              </a:extLst>
            </p:cNvPr>
            <p:cNvSpPr/>
            <p:nvPr/>
          </p:nvSpPr>
          <p:spPr>
            <a:xfrm>
              <a:off x="6710244" y="2118700"/>
              <a:ext cx="98639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F6BC696-260F-BD4C-8372-2310A6335DDC}"/>
                </a:ext>
              </a:extLst>
            </p:cNvPr>
            <p:cNvSpPr/>
            <p:nvPr/>
          </p:nvSpPr>
          <p:spPr>
            <a:xfrm>
              <a:off x="6374966" y="2448489"/>
              <a:ext cx="43339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3B5C040-E60C-6B4E-A506-B9C2D5522575}"/>
                </a:ext>
              </a:extLst>
            </p:cNvPr>
            <p:cNvSpPr/>
            <p:nvPr/>
          </p:nvSpPr>
          <p:spPr>
            <a:xfrm>
              <a:off x="5733145" y="2718093"/>
              <a:ext cx="142007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2B207D-5390-8B43-BD95-76DD9C62D25D}"/>
              </a:ext>
            </a:extLst>
          </p:cNvPr>
          <p:cNvGrpSpPr/>
          <p:nvPr/>
        </p:nvGrpSpPr>
        <p:grpSpPr>
          <a:xfrm>
            <a:off x="6108126" y="4648704"/>
            <a:ext cx="1933368" cy="1157902"/>
            <a:chOff x="6108126" y="4648704"/>
            <a:chExt cx="1933368" cy="1157902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FA3D80A-8B79-9640-8BB2-151F108F77E4}"/>
                </a:ext>
              </a:extLst>
            </p:cNvPr>
            <p:cNvSpPr/>
            <p:nvPr/>
          </p:nvSpPr>
          <p:spPr>
            <a:xfrm>
              <a:off x="6608889" y="4648704"/>
              <a:ext cx="1432605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EEC5882-451B-AD47-B867-8767B30E8F8A}"/>
                </a:ext>
              </a:extLst>
            </p:cNvPr>
            <p:cNvSpPr/>
            <p:nvPr/>
          </p:nvSpPr>
          <p:spPr>
            <a:xfrm>
              <a:off x="6317153" y="4998876"/>
              <a:ext cx="438958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6A92833-7D7F-E34D-B155-441239362E41}"/>
                </a:ext>
              </a:extLst>
            </p:cNvPr>
            <p:cNvSpPr/>
            <p:nvPr/>
          </p:nvSpPr>
          <p:spPr>
            <a:xfrm>
              <a:off x="6108126" y="5282526"/>
              <a:ext cx="54870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656D9DE-CB7E-FB4B-B563-B7027F81630B}"/>
                </a:ext>
              </a:extLst>
            </p:cNvPr>
            <p:cNvSpPr/>
            <p:nvPr/>
          </p:nvSpPr>
          <p:spPr>
            <a:xfrm>
              <a:off x="7054621" y="5239233"/>
              <a:ext cx="642013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4DCB5D2-BBB7-E54D-9861-F9FF32163D1C}"/>
                </a:ext>
              </a:extLst>
            </p:cNvPr>
            <p:cNvSpPr/>
            <p:nvPr/>
          </p:nvSpPr>
          <p:spPr>
            <a:xfrm>
              <a:off x="6374966" y="5545349"/>
              <a:ext cx="548707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19A1D3E-6A37-2649-AE5B-C6FD7AC62C20}"/>
              </a:ext>
            </a:extLst>
          </p:cNvPr>
          <p:cNvGrpSpPr/>
          <p:nvPr/>
        </p:nvGrpSpPr>
        <p:grpSpPr>
          <a:xfrm>
            <a:off x="1248328" y="4706856"/>
            <a:ext cx="2289056" cy="873512"/>
            <a:chOff x="1248328" y="4706856"/>
            <a:chExt cx="2289056" cy="873512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AAB4845-53C9-2543-9D1D-CCF65440C978}"/>
                </a:ext>
              </a:extLst>
            </p:cNvPr>
            <p:cNvSpPr/>
            <p:nvPr/>
          </p:nvSpPr>
          <p:spPr>
            <a:xfrm>
              <a:off x="2351636" y="4706856"/>
              <a:ext cx="75569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2DD5F74-DD93-2F43-B9EE-A590A0F18248}"/>
                </a:ext>
              </a:extLst>
            </p:cNvPr>
            <p:cNvSpPr/>
            <p:nvPr/>
          </p:nvSpPr>
          <p:spPr>
            <a:xfrm>
              <a:off x="1897597" y="5043764"/>
              <a:ext cx="42759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6444D76-D273-174C-82AA-3A1FAEF207A1}"/>
                </a:ext>
              </a:extLst>
            </p:cNvPr>
            <p:cNvSpPr/>
            <p:nvPr/>
          </p:nvSpPr>
          <p:spPr>
            <a:xfrm>
              <a:off x="1248328" y="5319111"/>
              <a:ext cx="228905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979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43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22B0B-C025-CE42-AD04-C36189C99FD1}"/>
              </a:ext>
            </a:extLst>
          </p:cNvPr>
          <p:cNvSpPr txBox="1"/>
          <p:nvPr/>
        </p:nvSpPr>
        <p:spPr>
          <a:xfrm>
            <a:off x="5170713" y="1600200"/>
            <a:ext cx="37664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</a:rPr>
              <a:t>What sense can we make here?</a:t>
            </a:r>
          </a:p>
          <a:p>
            <a:pPr algn="ctr"/>
            <a:endParaRPr lang="en-US" sz="2800" b="1" dirty="0">
              <a:solidFill>
                <a:srgbClr val="FF00FF"/>
              </a:solidFill>
            </a:endParaRPr>
          </a:p>
          <a:p>
            <a:pPr algn="ctr"/>
            <a:r>
              <a:rPr lang="en-US" sz="2800" b="1" dirty="0">
                <a:solidFill>
                  <a:srgbClr val="FF00FF"/>
                </a:solidFill>
              </a:rPr>
              <a:t>Which seem like model classes?</a:t>
            </a:r>
          </a:p>
          <a:p>
            <a:pPr algn="ctr"/>
            <a:endParaRPr lang="en-US" sz="2800" b="1" dirty="0">
              <a:solidFill>
                <a:srgbClr val="FF00FF"/>
              </a:solidFill>
            </a:endParaRPr>
          </a:p>
          <a:p>
            <a:pPr algn="ctr"/>
            <a:r>
              <a:rPr lang="en-US" sz="2800" b="1" dirty="0">
                <a:solidFill>
                  <a:srgbClr val="FF00FF"/>
                </a:solidFill>
              </a:rPr>
              <a:t>(Not being domain experts, we might need to ask follow-up questions)</a:t>
            </a:r>
          </a:p>
        </p:txBody>
      </p:sp>
    </p:spTree>
    <p:extLst>
      <p:ext uri="{BB962C8B-B14F-4D97-AF65-F5344CB8AC3E}">
        <p14:creationId xmlns:p14="http://schemas.microsoft.com/office/powerpoint/2010/main" val="154407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2264229" y="2488349"/>
            <a:ext cx="6422571" cy="1195563"/>
            <a:chOff x="3418115" y="1802549"/>
            <a:chExt cx="6422571" cy="11955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54972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Seems likely that the system will need to save "bookings" in the DB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64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3573D15-8A4F-CA45-ABD2-097C40A4A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0900" y="2095500"/>
            <a:ext cx="2362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4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89D7AA-6F75-674C-919B-7CCBBEF6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Prologue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Generalization Class Relationship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5683DB-294C-9146-AEBC-3640BF02E3C7}"/>
              </a:ext>
            </a:extLst>
          </p:cNvPr>
          <p:cNvCxnSpPr>
            <a:cxnSpLocks/>
          </p:cNvCxnSpPr>
          <p:nvPr/>
        </p:nvCxnSpPr>
        <p:spPr>
          <a:xfrm>
            <a:off x="1817914" y="3429000"/>
            <a:ext cx="550817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36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1784726" y="4544453"/>
            <a:ext cx="6422571" cy="1626451"/>
            <a:chOff x="3418115" y="1802549"/>
            <a:chExt cx="6422571" cy="16264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54972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Seems likely that a booking will be for one or more flights (a description of a particular flight)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99317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7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15142D4-D553-744C-96AC-53DDAAC59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5900" y="2095500"/>
            <a:ext cx="6172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56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3301292" y="1419071"/>
            <a:ext cx="5485869" cy="1626451"/>
            <a:chOff x="3418115" y="1802549"/>
            <a:chExt cx="5485869" cy="16264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456058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Seems like this is really referring to a "payment" for the booking...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F9B15CF-C66C-5E4D-ADD7-1FD7A5C18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41144" y="2007108"/>
            <a:ext cx="9826289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47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3301292" y="1419071"/>
            <a:ext cx="5485869" cy="1195563"/>
            <a:chOff x="3418115" y="1802549"/>
            <a:chExt cx="5485869" cy="11955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45605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... and each of these is a type of payment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1ED65B-3A94-804F-A5F2-CE15D6D8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06400" y="457200"/>
            <a:ext cx="9956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34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1662063" y="1960330"/>
            <a:ext cx="7258913" cy="1626451"/>
            <a:chOff x="3418115" y="1802549"/>
            <a:chExt cx="7258913" cy="16264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63336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The system should probably store some data about the user and keep track of which bookings are theirs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9106B3-98C7-F644-A403-5AFD44FC1B7E}"/>
              </a:ext>
            </a:extLst>
          </p:cNvPr>
          <p:cNvCxnSpPr>
            <a:cxnSpLocks/>
          </p:cNvCxnSpPr>
          <p:nvPr/>
        </p:nvCxnSpPr>
        <p:spPr>
          <a:xfrm>
            <a:off x="791737" y="1847385"/>
            <a:ext cx="2509555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847A9AE-FF88-2F4B-885F-D3350605F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-66675"/>
            <a:ext cx="7467600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26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2343979" y="2921168"/>
            <a:ext cx="6487787" cy="1980530"/>
            <a:chOff x="1306918" y="1846702"/>
            <a:chExt cx="6487787" cy="19805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488369" y="2011350"/>
              <a:ext cx="330633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These two seem like user preferences for a particular flight booking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1306918" y="1846702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9106B3-98C7-F644-A403-5AFD44FC1B7E}"/>
              </a:ext>
            </a:extLst>
          </p:cNvPr>
          <p:cNvCxnSpPr>
            <a:cxnSpLocks/>
          </p:cNvCxnSpPr>
          <p:nvPr/>
        </p:nvCxnSpPr>
        <p:spPr>
          <a:xfrm>
            <a:off x="791737" y="1847385"/>
            <a:ext cx="2509555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A9B1F4-090F-BC4D-82F9-B0EF1D8DBD48}"/>
              </a:ext>
            </a:extLst>
          </p:cNvPr>
          <p:cNvCxnSpPr>
            <a:cxnSpLocks/>
          </p:cNvCxnSpPr>
          <p:nvPr/>
        </p:nvCxnSpPr>
        <p:spPr>
          <a:xfrm>
            <a:off x="791737" y="2360343"/>
            <a:ext cx="87032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3D17C4-4433-C945-8952-A75B8B9A6164}"/>
              </a:ext>
            </a:extLst>
          </p:cNvPr>
          <p:cNvSpPr txBox="1"/>
          <p:nvPr/>
        </p:nvSpPr>
        <p:spPr>
          <a:xfrm>
            <a:off x="4455176" y="3485926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FF"/>
                </a:solidFill>
              </a:rPr>
              <a:t>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527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478717-343E-EF49-A51D-D5848820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-66675"/>
            <a:ext cx="7467600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9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36B2FA-B4AC-5E40-A655-404248FA2288}"/>
              </a:ext>
            </a:extLst>
          </p:cNvPr>
          <p:cNvSpPr/>
          <p:nvPr/>
        </p:nvSpPr>
        <p:spPr>
          <a:xfrm>
            <a:off x="0" y="968829"/>
            <a:ext cx="9144000" cy="21447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C2C462AF-4733-1D46-BE66-DE724BD1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Consider a Payment class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DBF9F496-5B77-E54D-9037-EBBEF5DFC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1716"/>
            <a:ext cx="9144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There are different types of payments,</a:t>
            </a:r>
            <a:br>
              <a:rPr lang="en-US" altLang="en-US" sz="3200" dirty="0"/>
            </a:br>
            <a:r>
              <a:rPr lang="en-US" altLang="en-US" sz="3200" dirty="0"/>
              <a:t>like </a:t>
            </a:r>
            <a:r>
              <a:rPr lang="en-US" altLang="en-US" sz="3200" i="1" dirty="0">
                <a:solidFill>
                  <a:srgbClr val="00FFFF"/>
                </a:solidFill>
              </a:rPr>
              <a:t>cash</a:t>
            </a:r>
            <a:r>
              <a:rPr lang="en-US" altLang="en-US" sz="3200" dirty="0"/>
              <a:t>, </a:t>
            </a:r>
            <a:r>
              <a:rPr lang="en-US" altLang="en-US" sz="3200" i="1" dirty="0">
                <a:solidFill>
                  <a:srgbClr val="00FFFF"/>
                </a:solidFill>
              </a:rPr>
              <a:t>credit</a:t>
            </a:r>
            <a:r>
              <a:rPr lang="en-US" altLang="en-US" sz="3200" dirty="0"/>
              <a:t>, and </a:t>
            </a:r>
            <a:r>
              <a:rPr lang="en-US" altLang="en-US" sz="3200" i="1" dirty="0">
                <a:solidFill>
                  <a:srgbClr val="00FFFF"/>
                </a:solidFill>
              </a:rPr>
              <a:t>check</a:t>
            </a:r>
            <a:r>
              <a:rPr lang="en-US" altLang="en-US" sz="3200" dirty="0">
                <a:solidFill>
                  <a:srgbClr val="00FFFF"/>
                </a:solidFill>
              </a:rPr>
              <a:t> </a:t>
            </a:r>
            <a:r>
              <a:rPr lang="en-US" altLang="en-US" sz="3200" dirty="0"/>
              <a:t>payments,</a:t>
            </a:r>
            <a:br>
              <a:rPr lang="en-US" altLang="en-US" sz="3200" dirty="0"/>
            </a:br>
            <a:r>
              <a:rPr lang="en-US" altLang="en-US" sz="3200" dirty="0"/>
              <a:t>and each type has some unique attributes</a:t>
            </a:r>
            <a:br>
              <a:rPr lang="en-US" altLang="en-US" sz="3200" dirty="0"/>
            </a:br>
            <a:endParaRPr lang="en-US" altLang="en-US" sz="3200" dirty="0"/>
          </a:p>
          <a:p>
            <a:pPr algn="ctr" eaLnBrk="1" hangingPunct="1"/>
            <a:r>
              <a:rPr lang="en-US" altLang="en-US" sz="2800" b="1" dirty="0">
                <a:solidFill>
                  <a:srgbClr val="FF00FF"/>
                </a:solidFill>
              </a:rPr>
              <a:t>How would you model</a:t>
            </a:r>
            <a:br>
              <a:rPr lang="en-US" altLang="en-US" sz="2800" b="1" dirty="0">
                <a:solidFill>
                  <a:srgbClr val="FF00FF"/>
                </a:solidFill>
              </a:rPr>
            </a:br>
            <a:r>
              <a:rPr lang="en-US" altLang="en-US" sz="2800" b="1" dirty="0">
                <a:solidFill>
                  <a:srgbClr val="FF00FF"/>
                </a:solidFill>
              </a:rPr>
              <a:t>the different payment types?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723E6-8D85-7C43-9E94-FCFA11CB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864" y="1369397"/>
            <a:ext cx="1990271" cy="138688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9106B3-98C7-F644-A403-5AFD44FC1B7E}"/>
              </a:ext>
            </a:extLst>
          </p:cNvPr>
          <p:cNvCxnSpPr>
            <a:cxnSpLocks/>
          </p:cNvCxnSpPr>
          <p:nvPr/>
        </p:nvCxnSpPr>
        <p:spPr>
          <a:xfrm>
            <a:off x="791737" y="1847385"/>
            <a:ext cx="2509555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A9B1F4-090F-BC4D-82F9-B0EF1D8DBD48}"/>
              </a:ext>
            </a:extLst>
          </p:cNvPr>
          <p:cNvCxnSpPr>
            <a:cxnSpLocks/>
          </p:cNvCxnSpPr>
          <p:nvPr/>
        </p:nvCxnSpPr>
        <p:spPr>
          <a:xfrm>
            <a:off x="791737" y="2360343"/>
            <a:ext cx="87032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DC86A8-30F0-0549-8D50-ED84F3E98A08}"/>
              </a:ext>
            </a:extLst>
          </p:cNvPr>
          <p:cNvGrpSpPr/>
          <p:nvPr/>
        </p:nvGrpSpPr>
        <p:grpSpPr>
          <a:xfrm>
            <a:off x="3769642" y="3782922"/>
            <a:ext cx="5374358" cy="3108543"/>
            <a:chOff x="3418115" y="1609105"/>
            <a:chExt cx="5374358" cy="31085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0C2ED9-FF09-5E4E-8077-EC6C4177631E}"/>
                </a:ext>
              </a:extLst>
            </p:cNvPr>
            <p:cNvSpPr txBox="1"/>
            <p:nvPr/>
          </p:nvSpPr>
          <p:spPr>
            <a:xfrm>
              <a:off x="4343402" y="1609105"/>
              <a:ext cx="4449071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Skipping. Probably involves a class associated with </a:t>
              </a:r>
              <a:r>
                <a:rPr lang="en-US" sz="2800" b="1" dirty="0" err="1">
                  <a:solidFill>
                    <a:srgbClr val="FF00FF"/>
                  </a:solidFill>
                </a:rPr>
                <a:t>FlightBooking</a:t>
              </a:r>
              <a:r>
                <a:rPr lang="en-US" sz="2800" b="1" dirty="0">
                  <a:solidFill>
                    <a:srgbClr val="FF00FF"/>
                  </a:solidFill>
                </a:rPr>
                <a:t>, but not enough info to model right now. What are meal selections like? Do they vary by flight? Etc...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B38C3F-6BA8-7E41-B4E1-25B2DCA344CD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4FB15A-313C-3C47-BA42-A8633648BB7A}"/>
              </a:ext>
            </a:extLst>
          </p:cNvPr>
          <p:cNvCxnSpPr>
            <a:cxnSpLocks/>
          </p:cNvCxnSpPr>
          <p:nvPr/>
        </p:nvCxnSpPr>
        <p:spPr>
          <a:xfrm>
            <a:off x="791737" y="3910362"/>
            <a:ext cx="3780263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00AC25-968D-574A-9937-25F1AB9EE4D3}"/>
              </a:ext>
            </a:extLst>
          </p:cNvPr>
          <p:cNvCxnSpPr>
            <a:cxnSpLocks/>
          </p:cNvCxnSpPr>
          <p:nvPr/>
        </p:nvCxnSpPr>
        <p:spPr>
          <a:xfrm>
            <a:off x="791737" y="3393690"/>
            <a:ext cx="1672683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478717-343E-EF49-A51D-D5848820B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337" y="-133350"/>
            <a:ext cx="7467600" cy="699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11420-AD8A-F542-8013-D16B745517A9}"/>
              </a:ext>
            </a:extLst>
          </p:cNvPr>
          <p:cNvSpPr txBox="1"/>
          <p:nvPr/>
        </p:nvSpPr>
        <p:spPr>
          <a:xfrm>
            <a:off x="5084956" y="4460931"/>
            <a:ext cx="3980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Clearly, there are still missing attributes, etc., but this is a </a:t>
            </a:r>
            <a:r>
              <a:rPr lang="en-US" sz="3600" b="1" dirty="0">
                <a:solidFill>
                  <a:srgbClr val="FF00FF"/>
                </a:solidFill>
              </a:rPr>
              <a:t>good start!</a:t>
            </a:r>
          </a:p>
        </p:txBody>
      </p:sp>
    </p:spTree>
    <p:extLst>
      <p:ext uri="{BB962C8B-B14F-4D97-AF65-F5344CB8AC3E}">
        <p14:creationId xmlns:p14="http://schemas.microsoft.com/office/powerpoint/2010/main" val="11947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478717-343E-EF49-A51D-D5848820B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337" y="-133350"/>
            <a:ext cx="7467600" cy="699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11420-AD8A-F542-8013-D16B745517A9}"/>
              </a:ext>
            </a:extLst>
          </p:cNvPr>
          <p:cNvSpPr txBox="1"/>
          <p:nvPr/>
        </p:nvSpPr>
        <p:spPr>
          <a:xfrm>
            <a:off x="5084956" y="4460931"/>
            <a:ext cx="3980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Doing the analysis was not only useful for creating a design, but the exercise also revealed key missing details and things that need clarification</a:t>
            </a:r>
            <a:endParaRPr lang="en-US" sz="36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Summary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Generalization relationships</a:t>
            </a:r>
          </a:p>
          <a:p>
            <a:r>
              <a:rPr lang="en-US" altLang="en-US" dirty="0">
                <a:ea typeface="ＭＳ Ｐゴシック" charset="-128"/>
              </a:rPr>
              <a:t>Analysis (as related to design)</a:t>
            </a:r>
          </a:p>
          <a:p>
            <a:r>
              <a:rPr lang="en-US" altLang="en-US" dirty="0">
                <a:ea typeface="ＭＳ Ｐゴシック" charset="-128"/>
              </a:rPr>
              <a:t>OO Data Modeling</a:t>
            </a:r>
          </a:p>
          <a:p>
            <a:r>
              <a:rPr lang="en-US" altLang="en-US" dirty="0">
                <a:ea typeface="ＭＳ Ｐゴシック" charset="-128"/>
              </a:rPr>
              <a:t>Noun-phrase identification technique</a:t>
            </a:r>
          </a:p>
        </p:txBody>
      </p:sp>
      <p:grpSp>
        <p:nvGrpSpPr>
          <p:cNvPr id="37891" name="Group 1"/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3789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701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BBC9-E033-244B-BD6F-52F8D5BF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Appendix: When to use generalization?</a:t>
            </a:r>
          </a:p>
        </p:txBody>
      </p:sp>
    </p:spTree>
    <p:extLst>
      <p:ext uri="{BB962C8B-B14F-4D97-AF65-F5344CB8AC3E}">
        <p14:creationId xmlns:p14="http://schemas.microsoft.com/office/powerpoint/2010/main" val="1120671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282777-A4BC-294C-92E8-BCB1BB3C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When to use generalization?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B897A4-441A-334A-93C8-96825C34191D}"/>
              </a:ext>
            </a:extLst>
          </p:cNvPr>
          <p:cNvGrpSpPr/>
          <p:nvPr/>
        </p:nvGrpSpPr>
        <p:grpSpPr>
          <a:xfrm>
            <a:off x="445625" y="1350976"/>
            <a:ext cx="7245752" cy="2850266"/>
            <a:chOff x="1898248" y="1143001"/>
            <a:chExt cx="7245752" cy="28502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DBD382-9BD5-5D45-930A-7B407E831993}"/>
                </a:ext>
              </a:extLst>
            </p:cNvPr>
            <p:cNvSpPr/>
            <p:nvPr/>
          </p:nvSpPr>
          <p:spPr>
            <a:xfrm>
              <a:off x="1898248" y="1143001"/>
              <a:ext cx="7245752" cy="28502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056120-F4B2-E149-A0E3-9C6D5BE61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161" y="1306643"/>
              <a:ext cx="6779926" cy="246483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7FEA31-7D12-444E-A40E-23A4444C486D}"/>
              </a:ext>
            </a:extLst>
          </p:cNvPr>
          <p:cNvGrpSpPr/>
          <p:nvPr/>
        </p:nvGrpSpPr>
        <p:grpSpPr>
          <a:xfrm>
            <a:off x="2442258" y="4746350"/>
            <a:ext cx="3495554" cy="1821551"/>
            <a:chOff x="3738623" y="4746348"/>
            <a:chExt cx="3495554" cy="18215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9CC657-5211-3249-AD30-C35EC33580D7}"/>
                </a:ext>
              </a:extLst>
            </p:cNvPr>
            <p:cNvSpPr/>
            <p:nvPr/>
          </p:nvSpPr>
          <p:spPr>
            <a:xfrm>
              <a:off x="3738623" y="4746348"/>
              <a:ext cx="3495554" cy="18215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D80DE6-A91C-5B4A-B7F7-ED85CB6C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9989" y="4954324"/>
              <a:ext cx="1522269" cy="140559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CA75576-0ACB-7740-84DB-6D40E258AA97}"/>
              </a:ext>
            </a:extLst>
          </p:cNvPr>
          <p:cNvSpPr txBox="1"/>
          <p:nvPr/>
        </p:nvSpPr>
        <p:spPr>
          <a:xfrm>
            <a:off x="3981743" y="4174305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BDA320-0C98-A248-B76E-3487ED2A68E0}"/>
              </a:ext>
            </a:extLst>
          </p:cNvPr>
          <p:cNvSpPr txBox="1"/>
          <p:nvPr/>
        </p:nvSpPr>
        <p:spPr>
          <a:xfrm>
            <a:off x="6462579" y="5180071"/>
            <a:ext cx="24575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Which way?</a:t>
            </a:r>
          </a:p>
          <a:p>
            <a:r>
              <a:rPr lang="en-US" sz="2800" dirty="0"/>
              <a:t>How to decide?</a:t>
            </a:r>
          </a:p>
        </p:txBody>
      </p:sp>
    </p:spTree>
    <p:extLst>
      <p:ext uri="{BB962C8B-B14F-4D97-AF65-F5344CB8AC3E}">
        <p14:creationId xmlns:p14="http://schemas.microsoft.com/office/powerpoint/2010/main" val="2745860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>
            <a:extLst>
              <a:ext uri="{FF2B5EF4-FFF2-40B4-BE49-F238E27FC236}">
                <a16:creationId xmlns:a16="http://schemas.microsoft.com/office/drawing/2014/main" id="{78B267E8-5AFE-3B49-B65F-2DCBF51E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Guideline: Model a subclass when…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44A61-7F35-C640-8F15-A1D2A33B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subclass has additional attributes of interest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b="1" dirty="0"/>
              <a:t>AND/OR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subclass has additional associations of interest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b="1" dirty="0"/>
              <a:t>AND/OR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subclass is operated on, handled, reacted to, or manipulated differently in ways that are of interest</a:t>
            </a:r>
          </a:p>
        </p:txBody>
      </p:sp>
    </p:spTree>
    <p:extLst>
      <p:ext uri="{BB962C8B-B14F-4D97-AF65-F5344CB8AC3E}">
        <p14:creationId xmlns:p14="http://schemas.microsoft.com/office/powerpoint/2010/main" val="2126380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474596-D636-FD4D-AC59-1016E2DF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Appendix: Classes vs Attributes</a:t>
            </a:r>
          </a:p>
        </p:txBody>
      </p:sp>
    </p:spTree>
    <p:extLst>
      <p:ext uri="{BB962C8B-B14F-4D97-AF65-F5344CB8AC3E}">
        <p14:creationId xmlns:p14="http://schemas.microsoft.com/office/powerpoint/2010/main" val="3590301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8D13-DBA0-6646-A653-B73E8473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Class or an Attribute?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31D7-9BF1-5C40-AEE6-46C8561D3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have </a:t>
            </a:r>
            <a:r>
              <a:rPr lang="en-US" i="1" dirty="0">
                <a:solidFill>
                  <a:srgbClr val="00FDFF"/>
                </a:solidFill>
              </a:rPr>
              <a:t>identity</a:t>
            </a:r>
          </a:p>
          <a:p>
            <a:pPr lvl="1"/>
            <a:r>
              <a:rPr lang="en-US" dirty="0"/>
              <a:t>Two objects w/ same attribute values are still distinct</a:t>
            </a:r>
          </a:p>
          <a:p>
            <a:pPr lvl="1"/>
            <a:r>
              <a:rPr lang="en-US" dirty="0"/>
              <a:t>Model as classes</a:t>
            </a:r>
          </a:p>
          <a:p>
            <a:endParaRPr lang="en-US" dirty="0"/>
          </a:p>
          <a:p>
            <a:r>
              <a:rPr lang="en-US" i="1" dirty="0">
                <a:solidFill>
                  <a:srgbClr val="00FDFF"/>
                </a:solidFill>
              </a:rPr>
              <a:t>Data values</a:t>
            </a:r>
            <a:r>
              <a:rPr lang="en-US" dirty="0"/>
              <a:t> do not have identity</a:t>
            </a:r>
          </a:p>
          <a:p>
            <a:pPr lvl="1"/>
            <a:r>
              <a:rPr lang="en-US" dirty="0"/>
              <a:t>Numbers, strings, dates, etc. with same value are same</a:t>
            </a:r>
          </a:p>
          <a:p>
            <a:pPr lvl="1"/>
            <a:r>
              <a:rPr lang="en-US" dirty="0"/>
              <a:t>Model as attributes</a:t>
            </a:r>
          </a:p>
        </p:txBody>
      </p:sp>
    </p:spTree>
    <p:extLst>
      <p:ext uri="{BB962C8B-B14F-4D97-AF65-F5344CB8AC3E}">
        <p14:creationId xmlns:p14="http://schemas.microsoft.com/office/powerpoint/2010/main" val="10322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FD8A3E7-4DB4-354B-BF53-C4AB81F281AA}"/>
              </a:ext>
            </a:extLst>
          </p:cNvPr>
          <p:cNvSpPr/>
          <p:nvPr/>
        </p:nvSpPr>
        <p:spPr>
          <a:xfrm>
            <a:off x="0" y="1053296"/>
            <a:ext cx="9144000" cy="58047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F3C780-EDCC-0840-87FC-ADACA35ED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597" y="1298199"/>
            <a:ext cx="6672806" cy="43181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9031213-FEEF-A140-BA52-FCF2D83D6004}"/>
              </a:ext>
            </a:extLst>
          </p:cNvPr>
          <p:cNvGrpSpPr>
            <a:grpSpLocks/>
          </p:cNvGrpSpPr>
          <p:nvPr/>
        </p:nvGrpSpPr>
        <p:grpSpPr bwMode="auto">
          <a:xfrm>
            <a:off x="206320" y="1594788"/>
            <a:ext cx="8596536" cy="5202541"/>
            <a:chOff x="206814" y="1594753"/>
            <a:chExt cx="8595968" cy="5201905"/>
          </a:xfrm>
        </p:grpSpPr>
        <p:sp>
          <p:nvSpPr>
            <p:cNvPr id="26628" name="TextBox 2">
              <a:extLst>
                <a:ext uri="{FF2B5EF4-FFF2-40B4-BE49-F238E27FC236}">
                  <a16:creationId xmlns:a16="http://schemas.microsoft.com/office/drawing/2014/main" id="{46E2BDBF-168C-3641-A66F-C0ADF604C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814" y="1594753"/>
              <a:ext cx="24766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 dirty="0">
                  <a:solidFill>
                    <a:srgbClr val="FF00FF"/>
                  </a:solidFill>
                </a:rPr>
                <a:t>superclass</a:t>
              </a:r>
              <a:r>
                <a:rPr lang="en-US" altLang="en-US" b="1" dirty="0">
                  <a:solidFill>
                    <a:srgbClr val="FF00FF"/>
                  </a:solidFill>
                </a:rPr>
                <a:t> – more</a:t>
              </a:r>
              <a:br>
                <a:rPr lang="en-US" altLang="en-US" b="1" dirty="0">
                  <a:solidFill>
                    <a:srgbClr val="FF00FF"/>
                  </a:solidFill>
                </a:rPr>
              </a:br>
              <a:r>
                <a:rPr lang="en-US" altLang="en-US" b="1" dirty="0">
                  <a:solidFill>
                    <a:srgbClr val="FF00FF"/>
                  </a:solidFill>
                </a:rPr>
                <a:t>general concept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FB7C354-4198-8043-AD05-01CABFDAC8EE}"/>
                </a:ext>
              </a:extLst>
            </p:cNvPr>
            <p:cNvCxnSpPr>
              <a:cxnSpLocks/>
              <a:stCxn id="26628" idx="3"/>
            </p:cNvCxnSpPr>
            <p:nvPr/>
          </p:nvCxnSpPr>
          <p:spPr>
            <a:xfrm>
              <a:off x="2683423" y="2010252"/>
              <a:ext cx="921074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4F8327BA-2C29-C842-BA67-4FD1FD316A6F}"/>
                </a:ext>
              </a:extLst>
            </p:cNvPr>
            <p:cNvSpPr/>
            <p:nvPr/>
          </p:nvSpPr>
          <p:spPr>
            <a:xfrm rot="16200000">
              <a:off x="4231898" y="2043263"/>
              <a:ext cx="671430" cy="7378212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31" name="TextBox 2">
              <a:extLst>
                <a:ext uri="{FF2B5EF4-FFF2-40B4-BE49-F238E27FC236}">
                  <a16:creationId xmlns:a16="http://schemas.microsoft.com/office/drawing/2014/main" id="{DCE3E3DB-968C-FE41-8BCD-6A133F3F5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4588" y="5965661"/>
              <a:ext cx="27848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>
                  <a:solidFill>
                    <a:srgbClr val="FF00FF"/>
                  </a:solidFill>
                </a:rPr>
                <a:t>subclasses</a:t>
              </a:r>
              <a:r>
                <a:rPr lang="en-US" altLang="en-US" b="1">
                  <a:solidFill>
                    <a:srgbClr val="FF00FF"/>
                  </a:solidFill>
                </a:rPr>
                <a:t> – more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specialized concepts</a:t>
              </a:r>
            </a:p>
          </p:txBody>
        </p:sp>
        <p:sp>
          <p:nvSpPr>
            <p:cNvPr id="26632" name="TextBox 2">
              <a:extLst>
                <a:ext uri="{FF2B5EF4-FFF2-40B4-BE49-F238E27FC236}">
                  <a16:creationId xmlns:a16="http://schemas.microsoft.com/office/drawing/2014/main" id="{0F424264-118E-EC43-A2AB-D572EDF9F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4450" y="1657119"/>
              <a:ext cx="224833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 dirty="0">
                  <a:solidFill>
                    <a:srgbClr val="FF00FF"/>
                  </a:solidFill>
                </a:rPr>
                <a:t>generalization</a:t>
              </a:r>
              <a:br>
                <a:rPr lang="en-US" altLang="en-US" b="1" dirty="0">
                  <a:solidFill>
                    <a:srgbClr val="FF00FF"/>
                  </a:solidFill>
                </a:rPr>
              </a:br>
              <a:r>
                <a:rPr lang="en-US" altLang="en-US" b="1" dirty="0">
                  <a:solidFill>
                    <a:srgbClr val="FF00FF"/>
                  </a:solidFill>
                </a:rPr>
                <a:t>relationship</a:t>
              </a:r>
              <a:br>
                <a:rPr lang="en-US" altLang="en-US" b="1" dirty="0">
                  <a:solidFill>
                    <a:srgbClr val="FF00FF"/>
                  </a:solidFill>
                </a:rPr>
              </a:br>
              <a:r>
                <a:rPr lang="en-US" altLang="en-US" b="1" dirty="0">
                  <a:solidFill>
                    <a:srgbClr val="FF00FF"/>
                  </a:solidFill>
                </a:rPr>
                <a:t>(3 overlapping</a:t>
              </a:r>
              <a:br>
                <a:rPr lang="en-US" altLang="en-US" b="1" dirty="0">
                  <a:solidFill>
                    <a:srgbClr val="FF00FF"/>
                  </a:solidFill>
                </a:rPr>
              </a:br>
              <a:r>
                <a:rPr lang="en-US" altLang="en-US" b="1" dirty="0">
                  <a:solidFill>
                    <a:srgbClr val="FF00FF"/>
                  </a:solidFill>
                </a:rPr>
                <a:t>triangle-arrows)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3C0DF4D-2959-9A40-9D3E-44F61AB867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3223" y="2666314"/>
              <a:ext cx="2046261" cy="43548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0658774-5EC3-3440-B789-677C154B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00" y="6905"/>
            <a:ext cx="8229600" cy="1046391"/>
          </a:xfrm>
        </p:spPr>
        <p:txBody>
          <a:bodyPr/>
          <a:lstStyle/>
          <a:p>
            <a:r>
              <a:rPr lang="en-US" dirty="0"/>
              <a:t>Generalization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B4BE-688B-E54E-A433-90573DAD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The Is-A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D365C-822F-404A-8C52-9DD842AF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dirty="0"/>
              <a:t>For a generalization to be valid, the following statement must be true for all subclass objects: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&lt;</a:t>
            </a:r>
            <a:r>
              <a:rPr lang="en-US" i="1" dirty="0">
                <a:solidFill>
                  <a:srgbClr val="FFFF00"/>
                </a:solidFill>
              </a:rPr>
              <a:t>subclass object&gt;</a:t>
            </a:r>
            <a:r>
              <a:rPr lang="en-US" i="1" dirty="0"/>
              <a:t> is a </a:t>
            </a:r>
            <a:r>
              <a:rPr lang="en-US" i="1" dirty="0">
                <a:solidFill>
                  <a:srgbClr val="00FDFF"/>
                </a:solidFill>
              </a:rPr>
              <a:t>&lt;superclass object&gt;</a:t>
            </a:r>
            <a:r>
              <a:rPr lang="en-US" i="1" dirty="0"/>
              <a:t>.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Examples:</a:t>
            </a: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cash payment</a:t>
            </a:r>
            <a:r>
              <a:rPr lang="en-US" dirty="0"/>
              <a:t> is a </a:t>
            </a:r>
            <a:r>
              <a:rPr lang="en-US" dirty="0">
                <a:solidFill>
                  <a:srgbClr val="00FDFF"/>
                </a:solidFill>
              </a:rPr>
              <a:t>payment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credit payment</a:t>
            </a:r>
            <a:r>
              <a:rPr lang="en-US" dirty="0"/>
              <a:t> is a </a:t>
            </a:r>
            <a:r>
              <a:rPr lang="en-US" dirty="0">
                <a:solidFill>
                  <a:srgbClr val="00FDFF"/>
                </a:solidFill>
              </a:rPr>
              <a:t>payment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check payment</a:t>
            </a:r>
            <a:r>
              <a:rPr lang="en-US" dirty="0"/>
              <a:t> is a </a:t>
            </a:r>
            <a:r>
              <a:rPr lang="en-US" dirty="0">
                <a:solidFill>
                  <a:srgbClr val="00FDFF"/>
                </a:solidFill>
              </a:rPr>
              <a:t>payment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Implication: All attributes/associations of superclass must be applicable to subclass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A24A-CC7B-0546-96BD-B2AA789A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Rails Caveat Regarding Generalization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B5077-6735-C84E-A834-D8125615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4018"/>
          </a:xfrm>
        </p:spPr>
        <p:txBody>
          <a:bodyPr/>
          <a:lstStyle/>
          <a:p>
            <a:r>
              <a:rPr lang="en-US" dirty="0"/>
              <a:t>Rails model API doesn't have features for explicitly specifying generalization relationships</a:t>
            </a:r>
          </a:p>
          <a:p>
            <a:pPr>
              <a:spcBef>
                <a:spcPts val="2400"/>
              </a:spcBef>
            </a:pPr>
            <a:r>
              <a:rPr lang="en-US" dirty="0"/>
              <a:t>You can get some of the same effects, though:</a:t>
            </a:r>
          </a:p>
          <a:p>
            <a:pPr lvl="1"/>
            <a:r>
              <a:rPr lang="en-US" dirty="0"/>
              <a:t>Most common approach: single-table inheritance</a:t>
            </a:r>
          </a:p>
          <a:p>
            <a:pPr lvl="2"/>
            <a:r>
              <a:rPr lang="en-US" dirty="0">
                <a:solidFill>
                  <a:srgbClr val="00FD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https://guides.rubyonrails.org/</a:t>
            </a:r>
            <a:r>
              <a:rPr lang="en-US" dirty="0" err="1">
                <a:solidFill>
                  <a:srgbClr val="00FD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association_basics.html#single-table-inheritance</a:t>
            </a:r>
            <a:endParaRPr lang="en-US" dirty="0">
              <a:solidFill>
                <a:srgbClr val="00FDFF"/>
              </a:solidFill>
            </a:endParaRPr>
          </a:p>
          <a:p>
            <a:pPr lvl="1"/>
            <a:r>
              <a:rPr lang="en-US" dirty="0"/>
              <a:t>Another approach: polymorphic associations</a:t>
            </a:r>
          </a:p>
          <a:p>
            <a:pPr lvl="2"/>
            <a:r>
              <a:rPr lang="en-US" dirty="0">
                <a:solidFill>
                  <a:srgbClr val="00FD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https://guides.rubyonrails.org/association_basics.html#polymorphic-associations</a:t>
            </a:r>
            <a:endParaRPr lang="en-US" dirty="0">
              <a:solidFill>
                <a:srgbClr val="00FDFF"/>
              </a:solidFill>
            </a:endParaRPr>
          </a:p>
          <a:p>
            <a:pPr>
              <a:spcBef>
                <a:spcPts val="2400"/>
              </a:spcBef>
            </a:pPr>
            <a:r>
              <a:rPr lang="en-US" dirty="0"/>
              <a:t>Quick &amp; Dirty Solution: Simply merge the superclass and subclasses into a single class with all their attributes/associations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5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82908A-3442-654B-B3A0-B18C3EED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Object-Oriented Database Design</a:t>
            </a:r>
          </a:p>
        </p:txBody>
      </p:sp>
    </p:spTree>
    <p:extLst>
      <p:ext uri="{BB962C8B-B14F-4D97-AF65-F5344CB8AC3E}">
        <p14:creationId xmlns:p14="http://schemas.microsoft.com/office/powerpoint/2010/main" val="288469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E497-DB68-5946-8B4C-0FB35711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From Requirements to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F679-FBD8-264F-A186-21EE0F731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stories not unified model</a:t>
            </a:r>
          </a:p>
          <a:p>
            <a:pPr lvl="1"/>
            <a:r>
              <a:rPr lang="en-US" dirty="0"/>
              <a:t>Can't see the forest for the trees</a:t>
            </a:r>
          </a:p>
          <a:p>
            <a:endParaRPr lang="en-US" dirty="0"/>
          </a:p>
          <a:p>
            <a:r>
              <a:rPr lang="en-US" dirty="0"/>
              <a:t>Representational gap b/t requirements and design</a:t>
            </a:r>
          </a:p>
          <a:p>
            <a:pPr lvl="1"/>
            <a:r>
              <a:rPr lang="en-US" dirty="0"/>
              <a:t>USs are text descriptions of features</a:t>
            </a:r>
          </a:p>
          <a:p>
            <a:pPr lvl="1"/>
            <a:r>
              <a:rPr lang="en-US" dirty="0"/>
              <a:t>OO designs are interrelated classes of objects</a:t>
            </a:r>
          </a:p>
        </p:txBody>
      </p:sp>
    </p:spTree>
    <p:extLst>
      <p:ext uri="{BB962C8B-B14F-4D97-AF65-F5344CB8AC3E}">
        <p14:creationId xmlns:p14="http://schemas.microsoft.com/office/powerpoint/2010/main" val="229421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13CA43C2-F85D-4241-9DC3-A188B508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/>
          <a:stretch>
            <a:fillRect/>
          </a:stretch>
        </p:blipFill>
        <p:spPr bwMode="auto">
          <a:xfrm>
            <a:off x="0" y="1724025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28">
            <a:extLst>
              <a:ext uri="{FF2B5EF4-FFF2-40B4-BE49-F238E27FC236}">
                <a16:creationId xmlns:a16="http://schemas.microsoft.com/office/drawing/2014/main" id="{CE5902F7-6FA7-8448-B74F-010D9ECA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703387"/>
          </a:xfrm>
        </p:spPr>
        <p:txBody>
          <a:bodyPr/>
          <a:lstStyle/>
          <a:p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Analysis</a:t>
            </a:r>
            <a:r>
              <a:rPr lang="en-US" altLang="en-US">
                <a:ea typeface="ＭＳ Ｐゴシック" panose="020B0600070205080204" pitchFamily="34" charset="-128"/>
              </a:rPr>
              <a:t> bridges the gap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between requirements and design</a:t>
            </a:r>
          </a:p>
        </p:txBody>
      </p:sp>
      <p:sp>
        <p:nvSpPr>
          <p:cNvPr id="17414" name="Rectangle 29">
            <a:extLst>
              <a:ext uri="{FF2B5EF4-FFF2-40B4-BE49-F238E27FC236}">
                <a16:creationId xmlns:a16="http://schemas.microsoft.com/office/drawing/2014/main" id="{61BA84EF-AA26-4248-B43B-F2BC52DF8AB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715963" y="2579688"/>
            <a:ext cx="164782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http://flic.kr/p/a1NZHb</a:t>
            </a:r>
          </a:p>
        </p:txBody>
      </p:sp>
      <p:pic>
        <p:nvPicPr>
          <p:cNvPr id="15367" name="Picture 2">
            <a:extLst>
              <a:ext uri="{FF2B5EF4-FFF2-40B4-BE49-F238E27FC236}">
                <a16:creationId xmlns:a16="http://schemas.microsoft.com/office/drawing/2014/main" id="{B76F21D7-56B7-6B40-A14E-AA364BC37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2298700"/>
            <a:ext cx="4432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2EEC8-4E10-A544-B30D-5F72B32F3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3786188"/>
            <a:ext cx="1404938" cy="52387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D1B3F-E60E-A242-B420-248670DA7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5722938"/>
            <a:ext cx="3182938" cy="70802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90CD2-6048-D448-B496-DF9F0A77F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2317750"/>
            <a:ext cx="900112" cy="40005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alibri" charset="0"/>
                <a:ea typeface="ＭＳ Ｐゴシック" charset="0"/>
                <a:cs typeface="ＭＳ Ｐゴシック" charset="0"/>
              </a:rPr>
              <a:t>Design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2305</TotalTime>
  <Words>1022</Words>
  <Application>Microsoft Macintosh PowerPoint</Application>
  <PresentationFormat>On-screen Show (4:3)</PresentationFormat>
  <Paragraphs>228</Paragraphs>
  <Slides>38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 Black </vt:lpstr>
      <vt:lpstr>PowerPoint Presentation</vt:lpstr>
      <vt:lpstr>Prologue  Generalization Class Relationship</vt:lpstr>
      <vt:lpstr>Consider a Payment class</vt:lpstr>
      <vt:lpstr>Generalization</vt:lpstr>
      <vt:lpstr>The Is-A Rule</vt:lpstr>
      <vt:lpstr>Rails Caveat Regarding Generalization</vt:lpstr>
      <vt:lpstr>Object-Oriented Database Design</vt:lpstr>
      <vt:lpstr>Challenges: From Requirements to Design</vt:lpstr>
      <vt:lpstr>Analysis bridges the gap between requirements and design</vt:lpstr>
      <vt:lpstr>Object-Oriented Data Modeling (a key type of analysis)</vt:lpstr>
      <vt:lpstr>Practical Problem</vt:lpstr>
      <vt:lpstr>Noun Phrase Identification Finds Classes and Attributes</vt:lpstr>
      <vt:lpstr>What about Verb Phrases?</vt:lpstr>
      <vt:lpstr>Example: Flight Booking</vt:lpstr>
      <vt:lpstr>Noun-Phrase Identification</vt:lpstr>
      <vt:lpstr>Noun-Phrase Analysis</vt:lpstr>
      <vt:lpstr>Noun-Phrase Analysis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PowerPoint Presentation</vt:lpstr>
      <vt:lpstr>Summary</vt:lpstr>
      <vt:lpstr>Appendix: When to use generalization?</vt:lpstr>
      <vt:lpstr>When to use generalization?</vt:lpstr>
      <vt:lpstr>Guideline: Model a subclass when…</vt:lpstr>
      <vt:lpstr>Appendix: Classes vs Attributes</vt:lpstr>
      <vt:lpstr>Is It a Class or an Attribute?</vt:lpstr>
    </vt:vector>
  </TitlesOfParts>
  <Company>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173</cp:revision>
  <cp:lastPrinted>2019-10-23T01:36:38Z</cp:lastPrinted>
  <dcterms:created xsi:type="dcterms:W3CDTF">2013-09-29T23:43:57Z</dcterms:created>
  <dcterms:modified xsi:type="dcterms:W3CDTF">2020-03-30T13:21:20Z</dcterms:modified>
</cp:coreProperties>
</file>