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146"/>
  </p:notesMasterIdLst>
  <p:handoutMasterIdLst>
    <p:handoutMasterId r:id="rId147"/>
  </p:handoutMasterIdLst>
  <p:sldIdLst>
    <p:sldId id="304" r:id="rId2"/>
    <p:sldId id="258" r:id="rId3"/>
    <p:sldId id="412" r:id="rId4"/>
    <p:sldId id="307" r:id="rId5"/>
    <p:sldId id="502" r:id="rId6"/>
    <p:sldId id="504" r:id="rId7"/>
    <p:sldId id="511" r:id="rId8"/>
    <p:sldId id="510" r:id="rId9"/>
    <p:sldId id="505" r:id="rId10"/>
    <p:sldId id="506" r:id="rId11"/>
    <p:sldId id="507" r:id="rId12"/>
    <p:sldId id="508" r:id="rId13"/>
    <p:sldId id="509" r:id="rId14"/>
    <p:sldId id="512" r:id="rId15"/>
    <p:sldId id="513" r:id="rId16"/>
    <p:sldId id="514" r:id="rId17"/>
    <p:sldId id="515" r:id="rId18"/>
    <p:sldId id="516" r:id="rId19"/>
    <p:sldId id="517" r:id="rId20"/>
    <p:sldId id="518" r:id="rId21"/>
    <p:sldId id="519" r:id="rId22"/>
    <p:sldId id="520" r:id="rId23"/>
    <p:sldId id="521" r:id="rId24"/>
    <p:sldId id="522" r:id="rId25"/>
    <p:sldId id="523" r:id="rId26"/>
    <p:sldId id="524" r:id="rId27"/>
    <p:sldId id="525" r:id="rId28"/>
    <p:sldId id="526" r:id="rId29"/>
    <p:sldId id="527" r:id="rId30"/>
    <p:sldId id="528" r:id="rId31"/>
    <p:sldId id="529" r:id="rId32"/>
    <p:sldId id="531" r:id="rId33"/>
    <p:sldId id="533" r:id="rId34"/>
    <p:sldId id="532" r:id="rId35"/>
    <p:sldId id="539" r:id="rId36"/>
    <p:sldId id="538" r:id="rId37"/>
    <p:sldId id="535" r:id="rId38"/>
    <p:sldId id="537" r:id="rId39"/>
    <p:sldId id="536" r:id="rId40"/>
    <p:sldId id="333" r:id="rId41"/>
    <p:sldId id="548" r:id="rId42"/>
    <p:sldId id="541" r:id="rId43"/>
    <p:sldId id="542" r:id="rId44"/>
    <p:sldId id="544" r:id="rId45"/>
    <p:sldId id="546" r:id="rId46"/>
    <p:sldId id="547" r:id="rId47"/>
    <p:sldId id="549" r:id="rId48"/>
    <p:sldId id="550" r:id="rId49"/>
    <p:sldId id="551" r:id="rId50"/>
    <p:sldId id="552" r:id="rId51"/>
    <p:sldId id="318" r:id="rId52"/>
    <p:sldId id="555" r:id="rId53"/>
    <p:sldId id="553" r:id="rId54"/>
    <p:sldId id="334" r:id="rId55"/>
    <p:sldId id="534" r:id="rId56"/>
    <p:sldId id="557" r:id="rId57"/>
    <p:sldId id="556" r:id="rId58"/>
    <p:sldId id="503" r:id="rId59"/>
    <p:sldId id="413" r:id="rId60"/>
    <p:sldId id="378" r:id="rId61"/>
    <p:sldId id="415" r:id="rId62"/>
    <p:sldId id="416" r:id="rId63"/>
    <p:sldId id="406" r:id="rId64"/>
    <p:sldId id="379" r:id="rId65"/>
    <p:sldId id="392" r:id="rId66"/>
    <p:sldId id="337" r:id="rId67"/>
    <p:sldId id="404" r:id="rId68"/>
    <p:sldId id="427" r:id="rId69"/>
    <p:sldId id="428" r:id="rId70"/>
    <p:sldId id="365" r:id="rId71"/>
    <p:sldId id="411" r:id="rId72"/>
    <p:sldId id="342" r:id="rId73"/>
    <p:sldId id="407" r:id="rId74"/>
    <p:sldId id="366" r:id="rId75"/>
    <p:sldId id="393" r:id="rId76"/>
    <p:sldId id="395" r:id="rId77"/>
    <p:sldId id="408" r:id="rId78"/>
    <p:sldId id="373" r:id="rId79"/>
    <p:sldId id="397" r:id="rId80"/>
    <p:sldId id="375" r:id="rId81"/>
    <p:sldId id="398" r:id="rId82"/>
    <p:sldId id="374" r:id="rId83"/>
    <p:sldId id="435" r:id="rId84"/>
    <p:sldId id="436" r:id="rId85"/>
    <p:sldId id="437" r:id="rId86"/>
    <p:sldId id="438" r:id="rId87"/>
    <p:sldId id="417" r:id="rId88"/>
    <p:sldId id="439" r:id="rId89"/>
    <p:sldId id="440" r:id="rId90"/>
    <p:sldId id="467" r:id="rId91"/>
    <p:sldId id="468" r:id="rId92"/>
    <p:sldId id="469" r:id="rId93"/>
    <p:sldId id="470" r:id="rId94"/>
    <p:sldId id="471" r:id="rId95"/>
    <p:sldId id="472" r:id="rId96"/>
    <p:sldId id="442" r:id="rId97"/>
    <p:sldId id="441" r:id="rId98"/>
    <p:sldId id="473" r:id="rId99"/>
    <p:sldId id="474" r:id="rId100"/>
    <p:sldId id="447" r:id="rId101"/>
    <p:sldId id="444" r:id="rId102"/>
    <p:sldId id="475" r:id="rId103"/>
    <p:sldId id="476" r:id="rId104"/>
    <p:sldId id="477" r:id="rId105"/>
    <p:sldId id="478" r:id="rId106"/>
    <p:sldId id="371" r:id="rId107"/>
    <p:sldId id="479" r:id="rId108"/>
    <p:sldId id="480" r:id="rId109"/>
    <p:sldId id="449" r:id="rId110"/>
    <p:sldId id="481" r:id="rId111"/>
    <p:sldId id="450" r:id="rId112"/>
    <p:sldId id="482" r:id="rId113"/>
    <p:sldId id="451" r:id="rId114"/>
    <p:sldId id="452" r:id="rId115"/>
    <p:sldId id="454" r:id="rId116"/>
    <p:sldId id="483" r:id="rId117"/>
    <p:sldId id="384" r:id="rId118"/>
    <p:sldId id="484" r:id="rId119"/>
    <p:sldId id="485" r:id="rId120"/>
    <p:sldId id="486" r:id="rId121"/>
    <p:sldId id="390" r:id="rId122"/>
    <p:sldId id="487" r:id="rId123"/>
    <p:sldId id="488" r:id="rId124"/>
    <p:sldId id="396" r:id="rId125"/>
    <p:sldId id="489" r:id="rId126"/>
    <p:sldId id="490" r:id="rId127"/>
    <p:sldId id="456" r:id="rId128"/>
    <p:sldId id="457" r:id="rId129"/>
    <p:sldId id="491" r:id="rId130"/>
    <p:sldId id="492" r:id="rId131"/>
    <p:sldId id="458" r:id="rId132"/>
    <p:sldId id="493" r:id="rId133"/>
    <p:sldId id="494" r:id="rId134"/>
    <p:sldId id="460" r:id="rId135"/>
    <p:sldId id="495" r:id="rId136"/>
    <p:sldId id="496" r:id="rId137"/>
    <p:sldId id="497" r:id="rId138"/>
    <p:sldId id="498" r:id="rId139"/>
    <p:sldId id="463" r:id="rId140"/>
    <p:sldId id="499" r:id="rId141"/>
    <p:sldId id="462" r:id="rId142"/>
    <p:sldId id="500" r:id="rId143"/>
    <p:sldId id="501" r:id="rId144"/>
    <p:sldId id="394" r:id="rId145"/>
  </p:sldIdLst>
  <p:sldSz cx="9144000" cy="6858000" type="screen4x3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MS PGothic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MS PGothic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MS PGothic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MS PGothic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MS PGothic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charset="0"/>
        <a:ea typeface="MS PGothic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charset="0"/>
        <a:ea typeface="MS PGothic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charset="0"/>
        <a:ea typeface="MS PGothic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charset="0"/>
        <a:ea typeface="MS PGothic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FF"/>
    <a:srgbClr val="FF40FF"/>
    <a:srgbClr val="FFFC00"/>
    <a:srgbClr val="FFFED6"/>
    <a:srgbClr val="FFFD78"/>
    <a:srgbClr val="00D6FF"/>
    <a:srgbClr val="FFACA9"/>
    <a:srgbClr val="FF00FF"/>
    <a:srgbClr val="FF7E79"/>
    <a:srgbClr val="FF7D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588"/>
    <p:restoredTop sz="66583"/>
  </p:normalViewPr>
  <p:slideViewPr>
    <p:cSldViewPr snapToGrid="0" snapToObjects="1">
      <p:cViewPr varScale="1">
        <p:scale>
          <a:sx n="149" d="100"/>
          <a:sy n="149" d="100"/>
        </p:scale>
        <p:origin x="480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162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viewProps" Target="viewProps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theme" Target="theme/theme1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tableStyles" Target="tableStyle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6C75D4-10C8-4C4C-B2BA-86954D194415}" type="datetimeFigureOut">
              <a:rPr lang="en-US" smtClean="0"/>
              <a:t>4/18/19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B8ECD0-AF54-8941-A7A9-30C4EBF535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6862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C6B71CCE-403D-6E4E-B157-50995A68A40E}" type="datetimeFigureOut">
              <a:rPr lang="en-US" altLang="en-US"/>
              <a:pPr>
                <a:defRPr/>
              </a:pPr>
              <a:t>4/18/19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3A8462AF-B21F-A84F-8F78-7B70AD61E0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9671756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St. Paul's Cathedral, London</a:t>
            </a:r>
          </a:p>
          <a:p>
            <a:r>
              <a:rPr lang="en-US" dirty="0"/>
              <a:t>Photo by Scott Fleming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8462AF-B21F-A84F-8F78-7B70AD61E025}" type="slidenum">
              <a:rPr lang="en-US" altLang="en-US" smtClean="0"/>
              <a:pPr>
                <a:defRPr/>
              </a:pPr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317087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Difficult to understand interaction behavior of widgets.</a:t>
            </a:r>
          </a:p>
          <a:p>
            <a:r>
              <a:rPr lang="en-US" dirty="0"/>
              <a:t>Code implementing interaction behavior spread across objects, making changes difficult (e.g., easy to miss relevant code).</a:t>
            </a:r>
          </a:p>
          <a:p>
            <a:r>
              <a:rPr lang="en-US" dirty="0"/>
              <a:t>(Partial) knowledge of this particular collaboration encoded into each object, making it difficult to reuse objects.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A8462AF-B21F-A84F-8F78-7B70AD61E025}" type="slidenum">
              <a:rPr lang="en-US" altLang="en-US" smtClean="0"/>
              <a:pPr>
                <a:defRPr/>
              </a:pPr>
              <a:t>46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731632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Interaction behavior of widgets now the responsibility of a single class.</a:t>
            </a:r>
          </a:p>
          <a:p>
            <a:r>
              <a:rPr lang="en-US" dirty="0"/>
              <a:t>Easier to understand and change because interaction behavior code is all in one place.</a:t>
            </a:r>
          </a:p>
          <a:p>
            <a:r>
              <a:rPr lang="en-US" dirty="0"/>
              <a:t>Reusability is improved because widgets don't need to know about each other – just tell the mediator when they've changed. Thus, widget could also be used with a different mediator that manages a different set of interacting widgets.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A8462AF-B21F-A84F-8F78-7B70AD61E025}" type="slidenum">
              <a:rPr lang="en-US" altLang="en-US" smtClean="0"/>
              <a:pPr>
                <a:defRPr/>
              </a:pPr>
              <a:t>49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932647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Difficult to understand interaction behavior of widgets.</a:t>
            </a:r>
          </a:p>
          <a:p>
            <a:r>
              <a:rPr lang="en-US" dirty="0"/>
              <a:t>Code implementing interaction behavior spread across objects, making changes difficult (e.g., easy to miss relevant code).</a:t>
            </a:r>
          </a:p>
          <a:p>
            <a:r>
              <a:rPr lang="en-US" dirty="0"/>
              <a:t>(Partial) knowledge of this particular collaboration encoded into each object, making it difficult to reuse objects.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A8462AF-B21F-A84F-8F78-7B70AD61E025}" type="slidenum">
              <a:rPr lang="en-US" altLang="en-US" smtClean="0"/>
              <a:pPr>
                <a:defRPr/>
              </a:pPr>
              <a:t>50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268773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 object </a:t>
            </a:r>
            <a:r>
              <a:rPr lang="en-US" u="sng" dirty="0"/>
              <a:t>depends</a:t>
            </a:r>
            <a:r>
              <a:rPr lang="en-US" dirty="0"/>
              <a:t> on another object if, when one  object changes, the other might be forced  to change in </a:t>
            </a:r>
            <a:r>
              <a:rPr lang="en-US"/>
              <a:t>turn.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A8462AF-B21F-A84F-8F78-7B70AD61E025}" type="slidenum">
              <a:rPr lang="en-US" altLang="en-US" smtClean="0"/>
              <a:pPr>
                <a:defRPr/>
              </a:pPr>
              <a:t>51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107479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>
                <a:ea typeface="MS PGothic" charset="-128"/>
              </a:rPr>
              <a:t>Add code snippet</a:t>
            </a:r>
          </a:p>
        </p:txBody>
      </p:sp>
      <p:sp>
        <p:nvSpPr>
          <p:cNvPr id="204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fld id="{E1E4D5DB-A78F-D040-9146-024260819455}" type="slidenum">
              <a:rPr lang="en-US" altLang="en-US"/>
              <a:pPr/>
              <a:t>60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465076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** </a:t>
            </a:r>
            <a:r>
              <a:rPr lang="en-US" dirty="0" err="1"/>
              <a:t>ExampleMailer</a:t>
            </a:r>
            <a:r>
              <a:rPr lang="en-US" dirty="0"/>
              <a:t> is a goofy name, and this is not consistent with the class diagram.</a:t>
            </a:r>
          </a:p>
          <a:p>
            <a:r>
              <a:rPr lang="en-US" dirty="0"/>
              <a:t>** Probably should show Notification class in class diagrams</a:t>
            </a:r>
          </a:p>
          <a:p>
            <a:r>
              <a:rPr lang="en-US" dirty="0"/>
              <a:t>** Emailer gem would be good know about here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8462AF-B21F-A84F-8F78-7B70AD61E025}" type="slidenum">
              <a:rPr lang="en-US" altLang="en-US" smtClean="0"/>
              <a:pPr>
                <a:defRPr/>
              </a:pPr>
              <a:t>63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648942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>
              <a:ea typeface="MS PGothic" charset="-128"/>
            </a:endParaRPr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fld id="{5DBCFD07-7C8E-FE40-A35A-21FC3884712C}" type="slidenum">
              <a:rPr lang="en-US" altLang="en-US"/>
              <a:pPr/>
              <a:t>70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411505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** This example is a mess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8462AF-B21F-A84F-8F78-7B70AD61E025}" type="slidenum">
              <a:rPr lang="en-US" altLang="en-US" smtClean="0"/>
              <a:pPr>
                <a:defRPr/>
              </a:pPr>
              <a:t>73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1461081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706D502F-EC35-4AFC-B1B2-90494170919C}" type="slidenum">
              <a:rPr lang="en-US" altLang="en-US" smtClean="0"/>
              <a:pPr/>
              <a:t>144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37248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33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>
              <a:ea typeface="MS PGothic" charset="-128"/>
            </a:endParaRPr>
          </a:p>
        </p:txBody>
      </p:sp>
      <p:sp>
        <p:nvSpPr>
          <p:cNvPr id="133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fld id="{37BFE0A6-9E50-F147-A41B-F6E3FEA9F9B6}" type="slidenum">
              <a:rPr lang="en-US" altLang="en-US"/>
              <a:pPr/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385471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33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 err="1">
                <a:ea typeface="MS PGothic" charset="-128"/>
              </a:rPr>
              <a:t>GoF</a:t>
            </a:r>
            <a:r>
              <a:rPr lang="en-US" altLang="en-US" dirty="0">
                <a:ea typeface="MS PGothic" charset="-128"/>
              </a:rPr>
              <a:t> uses an outdated version of class diagram notation from OMT (https://</a:t>
            </a:r>
            <a:r>
              <a:rPr lang="en-US" altLang="en-US" dirty="0" err="1">
                <a:ea typeface="MS PGothic" charset="-128"/>
              </a:rPr>
              <a:t>en.wikipedia.org</a:t>
            </a:r>
            <a:r>
              <a:rPr lang="en-US" altLang="en-US" dirty="0">
                <a:ea typeface="MS PGothic" charset="-128"/>
              </a:rPr>
              <a:t>/wiki/Object-</a:t>
            </a:r>
            <a:r>
              <a:rPr lang="en-US" altLang="en-US" dirty="0" err="1">
                <a:ea typeface="MS PGothic" charset="-128"/>
              </a:rPr>
              <a:t>modeling_technique</a:t>
            </a:r>
            <a:r>
              <a:rPr lang="en-US" altLang="en-US" dirty="0">
                <a:ea typeface="MS PGothic" charset="-128"/>
              </a:rPr>
              <a:t>).</a:t>
            </a:r>
          </a:p>
        </p:txBody>
      </p:sp>
      <p:sp>
        <p:nvSpPr>
          <p:cNvPr id="133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fld id="{37BFE0A6-9E50-F147-A41B-F6E3FEA9F9B6}" type="slidenum">
              <a:rPr lang="en-US" altLang="en-US"/>
              <a:pPr/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39934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Subject -&gt; Observable</a:t>
            </a:r>
          </a:p>
          <a:p>
            <a:r>
              <a:rPr lang="en-US" dirty="0"/>
              <a:t>No association b/t </a:t>
            </a:r>
            <a:r>
              <a:rPr lang="en-US" dirty="0" err="1"/>
              <a:t>ConcreteObserver</a:t>
            </a:r>
            <a:r>
              <a:rPr lang="en-US" dirty="0"/>
              <a:t> and </a:t>
            </a:r>
            <a:r>
              <a:rPr lang="en-US" dirty="0" err="1"/>
              <a:t>ConcreteObservable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A8462AF-B21F-A84F-8F78-7B70AD61E025}" type="slidenum">
              <a:rPr lang="en-US" altLang="en-US" smtClean="0"/>
              <a:pPr>
                <a:defRPr/>
              </a:pPr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374823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Subject -&gt; Publisher</a:t>
            </a:r>
          </a:p>
          <a:p>
            <a:r>
              <a:rPr lang="en-US" dirty="0"/>
              <a:t>Observer -&gt; Subscriber</a:t>
            </a:r>
          </a:p>
          <a:p>
            <a:r>
              <a:rPr lang="en-US" dirty="0"/>
              <a:t>Array of subscribers</a:t>
            </a:r>
          </a:p>
          <a:p>
            <a:r>
              <a:rPr lang="en-US" dirty="0"/>
              <a:t>update now takes publisher as argument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A8462AF-B21F-A84F-8F78-7B70AD61E025}" type="slidenum">
              <a:rPr lang="en-US" altLang="en-US" smtClean="0"/>
              <a:pPr>
                <a:defRPr/>
              </a:pPr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78903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Nothing about </a:t>
            </a:r>
            <a:r>
              <a:rPr lang="en-US" dirty="0" err="1"/>
              <a:t>ConcreteSubject</a:t>
            </a:r>
            <a:endParaRPr lang="en-US" dirty="0"/>
          </a:p>
          <a:p>
            <a:r>
              <a:rPr lang="en-US" dirty="0"/>
              <a:t>Attach/Detach -&gt; register/unregister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A8462AF-B21F-A84F-8F78-7B70AD61E025}" type="slidenum">
              <a:rPr lang="en-US" altLang="en-US" smtClean="0"/>
              <a:pPr>
                <a:defRPr/>
              </a:pPr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076562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When orders are placed they show up in the system like this.</a:t>
            </a:r>
          </a:p>
          <a:p>
            <a:endParaRPr lang="en-US" dirty="0"/>
          </a:p>
          <a:p>
            <a:r>
              <a:rPr lang="en-US" dirty="0"/>
              <a:t>Problem: The chef (and others) would like to receive email notifications to let them know when a new order has been placed. That way, they won't have to be constantly monitoring this webpage.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8462AF-B21F-A84F-8F78-7B70AD61E025}" type="slidenum">
              <a:rPr lang="en-US" altLang="en-US" smtClean="0"/>
              <a:pPr>
                <a:defRPr/>
              </a:pPr>
              <a:t>18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215234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system already has a subscription list of users who should receive email notifications (as shown in the picture).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8462AF-B21F-A84F-8F78-7B70AD61E025}" type="slidenum">
              <a:rPr lang="en-US" altLang="en-US" smtClean="0"/>
              <a:pPr>
                <a:defRPr/>
              </a:pPr>
              <a:t>19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757352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St. Paul's Cathedral, London</a:t>
            </a:r>
          </a:p>
          <a:p>
            <a:r>
              <a:rPr lang="en-US" dirty="0"/>
              <a:t>Photo by Scott Fleming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8462AF-B21F-A84F-8F78-7B70AD61E025}" type="slidenum">
              <a:rPr lang="en-US" altLang="en-US" smtClean="0"/>
              <a:pPr>
                <a:defRPr/>
              </a:pPr>
              <a:t>35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838647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18E445-C001-3148-AB14-E9E5BA9BE7DD}" type="datetimeFigureOut">
              <a:rPr lang="en-US" altLang="en-US"/>
              <a:pPr>
                <a:defRPr/>
              </a:pPr>
              <a:t>4/18/19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4FB871-1B6A-C24B-839F-F5690A5FCE6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338055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B32721-AEEB-584B-80F7-00F82E5641B6}" type="datetimeFigureOut">
              <a:rPr lang="en-US" altLang="en-US"/>
              <a:pPr>
                <a:defRPr/>
              </a:pPr>
              <a:t>4/18/19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C9C0CA-7136-0D4E-A2BD-24B81BDDFB3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097531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32B650-1962-E346-86E1-651730468CF3}" type="datetimeFigureOut">
              <a:rPr lang="en-US" altLang="en-US"/>
              <a:pPr>
                <a:defRPr/>
              </a:pPr>
              <a:t>4/18/19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5C3D2C-658D-F140-B567-C9BC2E70AFF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93443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1EDECE-EFE7-144F-9ED8-AA4E8065C1E9}" type="datetimeFigureOut">
              <a:rPr lang="en-US" altLang="en-US"/>
              <a:pPr>
                <a:defRPr/>
              </a:pPr>
              <a:t>4/18/19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2F7E58-69CC-0647-B683-70762323C89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72792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E5A3F1-280A-5F4F-8863-68F5191DCB07}" type="datetimeFigureOut">
              <a:rPr lang="en-US" altLang="en-US"/>
              <a:pPr>
                <a:defRPr/>
              </a:pPr>
              <a:t>4/18/19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896BEB-9C3E-6F41-9BA5-6DD24A83AD1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9517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1B5C16-6814-6F4B-97FA-6EFBBDC4A8E2}" type="datetimeFigureOut">
              <a:rPr lang="en-US" altLang="en-US"/>
              <a:pPr>
                <a:defRPr/>
              </a:pPr>
              <a:t>4/18/19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627F76-766B-9E4D-A935-D89B53C5063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98909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4B9CAA-A302-6146-B9B3-32DDA4B17563}" type="datetimeFigureOut">
              <a:rPr lang="en-US" altLang="en-US"/>
              <a:pPr>
                <a:defRPr/>
              </a:pPr>
              <a:t>4/18/19</a:t>
            </a:fld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5F27FB-FF6D-6B4B-9F9A-D79B66D68B6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78437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91391E-7906-1E45-9D54-5B50B3387A8A}" type="datetimeFigureOut">
              <a:rPr lang="en-US" altLang="en-US"/>
              <a:pPr>
                <a:defRPr/>
              </a:pPr>
              <a:t>4/18/19</a:t>
            </a:fld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6813F9-57C7-6946-ABE1-15A1055E4C5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467203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6E3D58-E267-6344-A335-BA179F51AA5F}" type="datetimeFigureOut">
              <a:rPr lang="en-US" altLang="en-US"/>
              <a:pPr>
                <a:defRPr/>
              </a:pPr>
              <a:t>4/18/19</a:t>
            </a:fld>
            <a:endParaRPr lang="en-US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FF6423-FB19-6A40-92CB-8D5BF1ED6E1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026807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13ED90-1B6E-9245-B68B-8FA2FA277446}" type="datetimeFigureOut">
              <a:rPr lang="en-US" altLang="en-US"/>
              <a:pPr>
                <a:defRPr/>
              </a:pPr>
              <a:t>4/18/19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0CE6C7-F200-BC44-9D19-A6E326B4F7B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87540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562BD6-843D-5045-9F78-69B58B0A94AA}" type="datetimeFigureOut">
              <a:rPr lang="en-US" altLang="en-US"/>
              <a:pPr>
                <a:defRPr/>
              </a:pPr>
              <a:t>4/18/19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51BF5C-A88D-914D-828A-55B6DC760B5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5299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FFFFFF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0FD19B16-631A-C34E-9976-EB8BCD1B47D3}" type="datetimeFigureOut">
              <a:rPr lang="en-US" altLang="en-US"/>
              <a:pPr>
                <a:defRPr/>
              </a:pPr>
              <a:t>4/18/19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FFFFFF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1CCC76F0-106C-2F49-83D7-C38739F14AD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kern="1200">
          <a:solidFill>
            <a:schemeClr val="tx1"/>
          </a:solidFill>
          <a:latin typeface="+mj-lt"/>
          <a:ea typeface="MS PGothic" panose="020B0600070205080204" pitchFamily="34" charset="-128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371600" algn="l" rtl="0" eaLnBrk="0" fontAlgn="base" hangingPunct="0">
        <a:spcBef>
          <a:spcPct val="20000"/>
        </a:spcBef>
        <a:spcAft>
          <a:spcPct val="0"/>
        </a:spcAft>
        <a:buFont typeface="Arial" charset="0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6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tiff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1028700" y="5457356"/>
            <a:ext cx="7099300" cy="1030739"/>
          </a:xfrm>
        </p:spPr>
        <p:txBody>
          <a:bodyPr/>
          <a:lstStyle/>
          <a:p>
            <a:pPr algn="l" eaLnBrk="1" hangingPunct="1"/>
            <a:r>
              <a:rPr lang="en-US" altLang="en-US" sz="4000" dirty="0">
                <a:solidFill>
                  <a:srgbClr val="FFFED6"/>
                </a:solidFill>
                <a:ea typeface="MS PGothic" charset="-128"/>
              </a:rPr>
              <a:t>Design Patterns</a:t>
            </a:r>
            <a:endParaRPr lang="en-US" altLang="en-US" dirty="0">
              <a:solidFill>
                <a:srgbClr val="FFFED6"/>
              </a:solidFill>
              <a:ea typeface="MS PGothic" charset="-128"/>
            </a:endParaRPr>
          </a:p>
        </p:txBody>
      </p:sp>
      <p:sp>
        <p:nvSpPr>
          <p:cNvPr id="3075" name="TextBox 2"/>
          <p:cNvSpPr txBox="1">
            <a:spLocks noChangeArrowheads="1"/>
          </p:cNvSpPr>
          <p:nvPr/>
        </p:nvSpPr>
        <p:spPr bwMode="auto">
          <a:xfrm>
            <a:off x="4473575" y="6294438"/>
            <a:ext cx="1841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 b="1">
              <a:solidFill>
                <a:srgbClr val="FF00FF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460D97C-745D-9D44-8C52-C7177F60DF5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062" b="9932"/>
          <a:stretch/>
        </p:blipFill>
        <p:spPr>
          <a:xfrm>
            <a:off x="0" y="0"/>
            <a:ext cx="9144000" cy="528112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6FA30F-EF12-F144-B52D-9AED307890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OODesign.com</a:t>
            </a:r>
            <a:r>
              <a:rPr lang="en-US" dirty="0"/>
              <a:t> Variant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EA6493-6805-4E4E-A7AE-F70FF72074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941"/>
          <a:stretch/>
        </p:blipFill>
        <p:spPr>
          <a:xfrm>
            <a:off x="745866" y="1570875"/>
            <a:ext cx="7652268" cy="50101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708ACCF-756D-D043-9F0E-A978B5F34729}"/>
              </a:ext>
            </a:extLst>
          </p:cNvPr>
          <p:cNvSpPr txBox="1"/>
          <p:nvPr/>
        </p:nvSpPr>
        <p:spPr>
          <a:xfrm>
            <a:off x="2931647" y="6581001"/>
            <a:ext cx="32807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http://</a:t>
            </a:r>
            <a:r>
              <a:rPr lang="en-US" sz="1200" dirty="0" err="1">
                <a:solidFill>
                  <a:schemeClr val="bg1">
                    <a:lumMod val="50000"/>
                    <a:lumOff val="50000"/>
                  </a:schemeClr>
                </a:solidFill>
              </a:rPr>
              <a:t>www.oodesign.com</a:t>
            </a:r>
            <a:r>
              <a:rPr lang="en-US" sz="12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/observer-</a:t>
            </a:r>
            <a:r>
              <a:rPr lang="en-US" sz="1200" dirty="0" err="1">
                <a:solidFill>
                  <a:schemeClr val="bg1">
                    <a:lumMod val="50000"/>
                    <a:lumOff val="50000"/>
                  </a:schemeClr>
                </a:solidFill>
              </a:rPr>
              <a:t>pattern.html</a:t>
            </a:r>
            <a:endParaRPr lang="en-US" sz="1200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39A39D5-8E07-2946-A3A5-69CD289C1712}"/>
              </a:ext>
            </a:extLst>
          </p:cNvPr>
          <p:cNvGrpSpPr/>
          <p:nvPr/>
        </p:nvGrpSpPr>
        <p:grpSpPr>
          <a:xfrm>
            <a:off x="1120756" y="2498293"/>
            <a:ext cx="3151275" cy="2481017"/>
            <a:chOff x="1120756" y="2498293"/>
            <a:chExt cx="3151275" cy="2481017"/>
          </a:xfrm>
        </p:grpSpPr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70E27994-41E9-A646-9817-7C2289D24E0A}"/>
                </a:ext>
              </a:extLst>
            </p:cNvPr>
            <p:cNvCxnSpPr>
              <a:cxnSpLocks/>
            </p:cNvCxnSpPr>
            <p:nvPr/>
          </p:nvCxnSpPr>
          <p:spPr>
            <a:xfrm>
              <a:off x="1120756" y="2498293"/>
              <a:ext cx="605642" cy="403761"/>
            </a:xfrm>
            <a:prstGeom prst="straightConnector1">
              <a:avLst/>
            </a:prstGeom>
            <a:ln w="76200">
              <a:solidFill>
                <a:srgbClr val="FF40FF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1580A403-B716-1A47-A14A-B51958B9078E}"/>
                </a:ext>
              </a:extLst>
            </p:cNvPr>
            <p:cNvCxnSpPr>
              <a:cxnSpLocks/>
            </p:cNvCxnSpPr>
            <p:nvPr/>
          </p:nvCxnSpPr>
          <p:spPr>
            <a:xfrm>
              <a:off x="3608993" y="4645134"/>
              <a:ext cx="663038" cy="334176"/>
            </a:xfrm>
            <a:prstGeom prst="straightConnector1">
              <a:avLst/>
            </a:prstGeom>
            <a:ln w="76200">
              <a:solidFill>
                <a:srgbClr val="FF40FF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98152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1200" y="515938"/>
            <a:ext cx="7721600" cy="5541962"/>
          </a:xfrm>
        </p:spPr>
      </p:pic>
      <p:sp>
        <p:nvSpPr>
          <p:cNvPr id="5" name="Rectangle 4"/>
          <p:cNvSpPr/>
          <p:nvPr/>
        </p:nvSpPr>
        <p:spPr>
          <a:xfrm>
            <a:off x="1295401" y="4343400"/>
            <a:ext cx="7137400" cy="419100"/>
          </a:xfrm>
          <a:prstGeom prst="rect">
            <a:avLst/>
          </a:prstGeom>
          <a:blipFill dpi="0" rotWithShape="1">
            <a:blip r:embed="rId3">
              <a:alphaModFix amt="80000"/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243681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1200" y="515938"/>
            <a:ext cx="7721600" cy="5541962"/>
          </a:xfrm>
        </p:spPr>
      </p:pic>
    </p:spTree>
    <p:extLst>
      <p:ext uri="{BB962C8B-B14F-4D97-AF65-F5344CB8AC3E}">
        <p14:creationId xmlns:p14="http://schemas.microsoft.com/office/powerpoint/2010/main" val="4021532073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>
                <a:solidFill>
                  <a:srgbClr val="FF00FF"/>
                </a:solidFill>
              </a:rPr>
              <a:t>Control Flow</a:t>
            </a:r>
            <a:br>
              <a:rPr lang="en-US" altLang="en-US" sz="4000">
                <a:solidFill>
                  <a:srgbClr val="FF00FF"/>
                </a:solidFill>
              </a:rPr>
            </a:br>
            <a:endParaRPr lang="en-US" altLang="en-US" sz="4000"/>
          </a:p>
        </p:txBody>
      </p:sp>
      <p:sp>
        <p:nvSpPr>
          <p:cNvPr id="2" name="Rectangle 1"/>
          <p:cNvSpPr/>
          <p:nvPr/>
        </p:nvSpPr>
        <p:spPr>
          <a:xfrm>
            <a:off x="188913" y="808038"/>
            <a:ext cx="2982912" cy="6064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 err="1"/>
              <a:t>PaymentsController</a:t>
            </a:r>
            <a:endParaRPr lang="en-US" sz="2400" dirty="0"/>
          </a:p>
        </p:txBody>
      </p:sp>
      <p:sp>
        <p:nvSpPr>
          <p:cNvPr id="5" name="Rectangle 4"/>
          <p:cNvSpPr/>
          <p:nvPr/>
        </p:nvSpPr>
        <p:spPr>
          <a:xfrm>
            <a:off x="3467100" y="2197100"/>
            <a:ext cx="2773363" cy="6096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 err="1"/>
              <a:t>vpa:VisaPayAdapter</a:t>
            </a:r>
            <a:endParaRPr lang="en-US" sz="2400" dirty="0"/>
          </a:p>
        </p:txBody>
      </p:sp>
      <p:sp>
        <p:nvSpPr>
          <p:cNvPr id="6" name="Rectangle 5"/>
          <p:cNvSpPr/>
          <p:nvPr/>
        </p:nvSpPr>
        <p:spPr>
          <a:xfrm>
            <a:off x="6624638" y="2957513"/>
            <a:ext cx="2222500" cy="63023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 err="1"/>
              <a:t>vp:VisaPay</a:t>
            </a:r>
            <a:endParaRPr lang="en-US" sz="2400" dirty="0"/>
          </a:p>
        </p:txBody>
      </p:sp>
      <p:cxnSp>
        <p:nvCxnSpPr>
          <p:cNvPr id="4" name="Straight Connector 3"/>
          <p:cNvCxnSpPr>
            <a:stCxn id="6" idx="2"/>
          </p:cNvCxnSpPr>
          <p:nvPr/>
        </p:nvCxnSpPr>
        <p:spPr>
          <a:xfrm>
            <a:off x="7735888" y="3587750"/>
            <a:ext cx="61912" cy="459263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>
            <a:stCxn id="5" idx="2"/>
          </p:cNvCxnSpPr>
          <p:nvPr/>
        </p:nvCxnSpPr>
        <p:spPr>
          <a:xfrm flipH="1">
            <a:off x="4835525" y="2806700"/>
            <a:ext cx="19050" cy="434181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550988" y="1417638"/>
            <a:ext cx="0" cy="544036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98425" y="2058988"/>
            <a:ext cx="1209675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1773238" y="5930900"/>
            <a:ext cx="2798762" cy="0"/>
          </a:xfrm>
          <a:prstGeom prst="straightConnector1">
            <a:avLst/>
          </a:prstGeom>
          <a:ln w="7620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1803400" y="4368800"/>
            <a:ext cx="2768600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 flipV="1">
            <a:off x="74613" y="6443663"/>
            <a:ext cx="1196975" cy="23812"/>
          </a:xfrm>
          <a:prstGeom prst="straightConnector1">
            <a:avLst/>
          </a:prstGeom>
          <a:ln w="7620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1308100" y="1843088"/>
            <a:ext cx="495300" cy="478631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4611688" y="2806700"/>
            <a:ext cx="485775" cy="78105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450" name="TextBox 25608"/>
          <p:cNvSpPr txBox="1">
            <a:spLocks noChangeArrowheads="1"/>
          </p:cNvSpPr>
          <p:nvPr/>
        </p:nvSpPr>
        <p:spPr bwMode="auto">
          <a:xfrm>
            <a:off x="138113" y="1612900"/>
            <a:ext cx="10033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create</a:t>
            </a:r>
          </a:p>
        </p:txBody>
      </p:sp>
      <p:sp>
        <p:nvSpPr>
          <p:cNvPr id="18451" name="TextBox 41"/>
          <p:cNvSpPr txBox="1">
            <a:spLocks noChangeArrowheads="1"/>
          </p:cNvSpPr>
          <p:nvPr/>
        </p:nvSpPr>
        <p:spPr bwMode="auto">
          <a:xfrm>
            <a:off x="1882775" y="3878263"/>
            <a:ext cx="23923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process_payment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4810125" y="4137025"/>
            <a:ext cx="3913188" cy="1881188"/>
            <a:chOff x="4810125" y="4137025"/>
            <a:chExt cx="3913188" cy="1881188"/>
          </a:xfrm>
        </p:grpSpPr>
        <p:cxnSp>
          <p:nvCxnSpPr>
            <p:cNvPr id="16" name="Straight Arrow Connector 15"/>
            <p:cNvCxnSpPr/>
            <p:nvPr/>
          </p:nvCxnSpPr>
          <p:spPr>
            <a:xfrm>
              <a:off x="4810125" y="4667250"/>
              <a:ext cx="2727325" cy="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 flipH="1" flipV="1">
              <a:off x="5078413" y="5686425"/>
              <a:ext cx="2420937" cy="1588"/>
            </a:xfrm>
            <a:prstGeom prst="straightConnector1">
              <a:avLst/>
            </a:prstGeom>
            <a:ln w="76200">
              <a:solidFill>
                <a:schemeClr val="tx1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 29"/>
            <p:cNvSpPr/>
            <p:nvPr/>
          </p:nvSpPr>
          <p:spPr>
            <a:xfrm>
              <a:off x="7537450" y="4316413"/>
              <a:ext cx="485775" cy="1701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8452" name="TextBox 42"/>
            <p:cNvSpPr txBox="1">
              <a:spLocks noChangeArrowheads="1"/>
            </p:cNvSpPr>
            <p:nvPr/>
          </p:nvSpPr>
          <p:spPr bwMode="auto">
            <a:xfrm>
              <a:off x="5613400" y="4137025"/>
              <a:ext cx="627063" cy="461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/>
                <a:t>pay</a:t>
              </a:r>
            </a:p>
          </p:txBody>
        </p:sp>
        <p:sp>
          <p:nvSpPr>
            <p:cNvPr id="3" name="Rounded Rectangle 2"/>
            <p:cNvSpPr/>
            <p:nvPr/>
          </p:nvSpPr>
          <p:spPr>
            <a:xfrm>
              <a:off x="6872288" y="4897438"/>
              <a:ext cx="1851025" cy="581025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2000" dirty="0">
                  <a:solidFill>
                    <a:schemeClr val="bg1"/>
                  </a:solidFill>
                </a:rPr>
                <a:t>Visa processes the payment</a:t>
              </a:r>
            </a:p>
          </p:txBody>
        </p:sp>
      </p:grpSp>
      <p:cxnSp>
        <p:nvCxnSpPr>
          <p:cNvPr id="23" name="Straight Arrow Connector 22"/>
          <p:cNvCxnSpPr/>
          <p:nvPr/>
        </p:nvCxnSpPr>
        <p:spPr>
          <a:xfrm>
            <a:off x="1803400" y="2359025"/>
            <a:ext cx="1663700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>
            <a:off x="1803400" y="2711450"/>
            <a:ext cx="1663700" cy="0"/>
          </a:xfrm>
          <a:prstGeom prst="straightConnector1">
            <a:avLst/>
          </a:prstGeom>
          <a:ln w="7620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56" name="TextBox 25608"/>
          <p:cNvSpPr txBox="1">
            <a:spLocks noChangeArrowheads="1"/>
          </p:cNvSpPr>
          <p:nvPr/>
        </p:nvSpPr>
        <p:spPr bwMode="auto">
          <a:xfrm>
            <a:off x="2197100" y="1857375"/>
            <a:ext cx="7191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new</a:t>
            </a:r>
          </a:p>
        </p:txBody>
      </p:sp>
      <p:cxnSp>
        <p:nvCxnSpPr>
          <p:cNvPr id="33" name="Straight Arrow Connector 32"/>
          <p:cNvCxnSpPr/>
          <p:nvPr/>
        </p:nvCxnSpPr>
        <p:spPr>
          <a:xfrm>
            <a:off x="5094288" y="3157538"/>
            <a:ext cx="1530350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H="1">
            <a:off x="5094288" y="3403600"/>
            <a:ext cx="1530350" cy="0"/>
          </a:xfrm>
          <a:prstGeom prst="straightConnector1">
            <a:avLst/>
          </a:prstGeom>
          <a:ln w="7620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59" name="TextBox 25608"/>
          <p:cNvSpPr txBox="1">
            <a:spLocks noChangeArrowheads="1"/>
          </p:cNvSpPr>
          <p:nvPr/>
        </p:nvSpPr>
        <p:spPr bwMode="auto">
          <a:xfrm>
            <a:off x="5613400" y="2711450"/>
            <a:ext cx="7191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new</a:t>
            </a:r>
          </a:p>
        </p:txBody>
      </p:sp>
      <p:sp>
        <p:nvSpPr>
          <p:cNvPr id="38" name="Rectangle 37"/>
          <p:cNvSpPr/>
          <p:nvPr/>
        </p:nvSpPr>
        <p:spPr>
          <a:xfrm>
            <a:off x="4603750" y="4192588"/>
            <a:ext cx="485775" cy="194786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886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460" y="54960"/>
            <a:ext cx="7498501" cy="680304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457326" y="2007408"/>
            <a:ext cx="7029946" cy="677659"/>
          </a:xfrm>
          <a:prstGeom prst="rect">
            <a:avLst/>
          </a:prstGeom>
          <a:blipFill dpi="0" rotWithShape="1">
            <a:blip r:embed="rId3">
              <a:alphaModFix amt="80000"/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457326" y="4633912"/>
            <a:ext cx="7008635" cy="390525"/>
          </a:xfrm>
          <a:prstGeom prst="rect">
            <a:avLst/>
          </a:prstGeom>
          <a:blipFill dpi="0" rotWithShape="1">
            <a:blip r:embed="rId3">
              <a:alphaModFix amt="80000"/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1285875" y="1515518"/>
            <a:ext cx="7201397" cy="2694532"/>
            <a:chOff x="1285875" y="1515518"/>
            <a:chExt cx="7201397" cy="2694532"/>
          </a:xfrm>
        </p:grpSpPr>
        <p:sp>
          <p:nvSpPr>
            <p:cNvPr id="7" name="Rectangle 6"/>
            <p:cNvSpPr/>
            <p:nvPr/>
          </p:nvSpPr>
          <p:spPr>
            <a:xfrm>
              <a:off x="1285875" y="3171825"/>
              <a:ext cx="7201397" cy="1038225"/>
            </a:xfrm>
            <a:prstGeom prst="rect">
              <a:avLst/>
            </a:prstGeom>
            <a:noFill/>
            <a:ln w="76200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231254" y="1515518"/>
              <a:ext cx="12896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rgbClr val="FF00FF"/>
                  </a:solidFill>
                </a:rPr>
                <a:t>Yuck!</a:t>
              </a:r>
            </a:p>
          </p:txBody>
        </p:sp>
        <p:cxnSp>
          <p:nvCxnSpPr>
            <p:cNvPr id="9" name="Straight Connector 8"/>
            <p:cNvCxnSpPr/>
            <p:nvPr/>
          </p:nvCxnSpPr>
          <p:spPr>
            <a:xfrm flipH="1">
              <a:off x="6088380" y="2100293"/>
              <a:ext cx="792480" cy="1071532"/>
            </a:xfrm>
            <a:prstGeom prst="line">
              <a:avLst/>
            </a:prstGeom>
            <a:ln w="76200">
              <a:solidFill>
                <a:srgbClr val="FF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21383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Font typeface="Arial" panose="020B0604020202020204" pitchFamily="34" charset="0"/>
              <a:buNone/>
              <a:defRPr/>
            </a:pPr>
            <a:endParaRPr lang="en-US" altLang="en-US" sz="4000" dirty="0">
              <a:solidFill>
                <a:srgbClr val="FF00FF"/>
              </a:solidFill>
            </a:endParaRPr>
          </a:p>
          <a:p>
            <a:pPr marL="0" indent="0" algn="ctr">
              <a:buFont typeface="Arial" panose="020B0604020202020204" pitchFamily="34" charset="0"/>
              <a:buNone/>
              <a:defRPr/>
            </a:pPr>
            <a:r>
              <a:rPr lang="en-US" altLang="en-US" sz="4000" dirty="0">
                <a:solidFill>
                  <a:srgbClr val="FF00FF"/>
                </a:solidFill>
              </a:rPr>
              <a:t>Design problem: </a:t>
            </a:r>
          </a:p>
          <a:p>
            <a:pPr marL="0" indent="0" algn="ctr">
              <a:buFont typeface="Arial" panose="020B0604020202020204" pitchFamily="34" charset="0"/>
              <a:buNone/>
              <a:defRPr/>
            </a:pPr>
            <a:r>
              <a:rPr lang="en-US" altLang="en-US" sz="4000" dirty="0">
                <a:solidFill>
                  <a:srgbClr val="FF00FF"/>
                </a:solidFill>
              </a:rPr>
              <a:t>Clean up payment initialization</a:t>
            </a:r>
          </a:p>
          <a:p>
            <a:pPr algn="ctr">
              <a:defRPr/>
            </a:pPr>
            <a:endParaRPr lang="en-US" altLang="en-US" sz="4000" dirty="0">
              <a:solidFill>
                <a:srgbClr val="FF00FF"/>
              </a:solidFill>
            </a:endParaRPr>
          </a:p>
          <a:p>
            <a:pPr marL="0" indent="0" algn="ctr">
              <a:buFont typeface="Arial" panose="020B0604020202020204" pitchFamily="34" charset="0"/>
              <a:buNone/>
              <a:defRPr/>
            </a:pPr>
            <a:endParaRPr lang="en-US" altLang="en-US" sz="4000" dirty="0">
              <a:solidFill>
                <a:srgbClr val="FF00FF"/>
              </a:solidFill>
            </a:endParaRPr>
          </a:p>
          <a:p>
            <a:pPr>
              <a:defRPr/>
            </a:pPr>
            <a:endParaRPr lang="en-US" altLang="en-US" sz="4000" dirty="0">
              <a:solidFill>
                <a:srgbClr val="FF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7240017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rgbClr val="FF00FF"/>
                </a:solidFill>
              </a:rPr>
              <a:t>Solution: Separate construction code</a:t>
            </a:r>
            <a:endParaRPr lang="en-US" altLang="en-US"/>
          </a:p>
        </p:txBody>
      </p:sp>
      <p:sp>
        <p:nvSpPr>
          <p:cNvPr id="2150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  <a:p>
            <a:r>
              <a:rPr lang="en-US" altLang="en-US"/>
              <a:t>Needs to separate construction of a complex object</a:t>
            </a:r>
          </a:p>
          <a:p>
            <a:r>
              <a:rPr lang="en-US" altLang="en-US"/>
              <a:t>Same construction interface creates different representation</a:t>
            </a:r>
          </a:p>
        </p:txBody>
      </p:sp>
    </p:spTree>
    <p:extLst>
      <p:ext uri="{BB962C8B-B14F-4D97-AF65-F5344CB8AC3E}">
        <p14:creationId xmlns:p14="http://schemas.microsoft.com/office/powerpoint/2010/main" val="773153208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>
                <a:solidFill>
                  <a:srgbClr val="FF00FF"/>
                </a:solidFill>
              </a:rPr>
              <a:t>Solution: Builder</a:t>
            </a:r>
            <a:br>
              <a:rPr lang="en-US" altLang="en-US" sz="4000">
                <a:solidFill>
                  <a:srgbClr val="FF00FF"/>
                </a:solidFill>
              </a:rPr>
            </a:br>
            <a:endParaRPr lang="en-US" altLang="en-US" sz="4000">
              <a:solidFill>
                <a:srgbClr val="FF00FF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57200" y="1133475"/>
            <a:ext cx="2124075" cy="18192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/>
              <a:t>Director</a:t>
            </a:r>
          </a:p>
          <a:p>
            <a:pPr algn="ctr">
              <a:defRPr/>
            </a:pPr>
            <a:endParaRPr lang="en-US" sz="2400" dirty="0"/>
          </a:p>
          <a:p>
            <a:pPr algn="ctr">
              <a:defRPr/>
            </a:pPr>
            <a:endParaRPr lang="en-US" sz="2400" dirty="0"/>
          </a:p>
          <a:p>
            <a:pPr>
              <a:defRPr/>
            </a:pPr>
            <a:r>
              <a:rPr lang="en-US" sz="2400" dirty="0"/>
              <a:t>construct()</a:t>
            </a:r>
          </a:p>
        </p:txBody>
      </p:sp>
      <p:sp>
        <p:nvSpPr>
          <p:cNvPr id="3" name="Rectangle 2"/>
          <p:cNvSpPr/>
          <p:nvPr/>
        </p:nvSpPr>
        <p:spPr>
          <a:xfrm>
            <a:off x="3848100" y="1133475"/>
            <a:ext cx="2295525" cy="18192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i="1" dirty="0"/>
              <a:t>Builder </a:t>
            </a:r>
          </a:p>
          <a:p>
            <a:pPr algn="ctr">
              <a:defRPr/>
            </a:pPr>
            <a:endParaRPr lang="en-US" sz="2400" dirty="0"/>
          </a:p>
          <a:p>
            <a:pPr algn="ctr">
              <a:defRPr/>
            </a:pPr>
            <a:endParaRPr lang="en-US" sz="2400" dirty="0"/>
          </a:p>
          <a:p>
            <a:pPr>
              <a:defRPr/>
            </a:pPr>
            <a:r>
              <a:rPr lang="en-US" sz="2400" dirty="0"/>
              <a:t>build()</a:t>
            </a:r>
          </a:p>
        </p:txBody>
      </p:sp>
      <p:sp>
        <p:nvSpPr>
          <p:cNvPr id="4" name="Rectangle 3"/>
          <p:cNvSpPr/>
          <p:nvPr/>
        </p:nvSpPr>
        <p:spPr>
          <a:xfrm>
            <a:off x="3848100" y="4032250"/>
            <a:ext cx="2371725" cy="19589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 err="1"/>
              <a:t>ConcreteBuilder</a:t>
            </a:r>
            <a:endParaRPr lang="en-US" sz="2400" dirty="0"/>
          </a:p>
          <a:p>
            <a:pPr algn="ctr">
              <a:defRPr/>
            </a:pPr>
            <a:endParaRPr lang="en-US" sz="2400" dirty="0"/>
          </a:p>
          <a:p>
            <a:pPr algn="ctr">
              <a:defRPr/>
            </a:pPr>
            <a:endParaRPr lang="en-US" sz="2400" dirty="0"/>
          </a:p>
          <a:p>
            <a:pPr>
              <a:defRPr/>
            </a:pPr>
            <a:r>
              <a:rPr lang="en-US" sz="2400" dirty="0"/>
              <a:t>build()</a:t>
            </a:r>
          </a:p>
          <a:p>
            <a:pPr>
              <a:defRPr/>
            </a:pPr>
            <a:endParaRPr lang="en-US" sz="2400" dirty="0"/>
          </a:p>
        </p:txBody>
      </p:sp>
      <p:sp>
        <p:nvSpPr>
          <p:cNvPr id="5" name="Rectangle 4"/>
          <p:cNvSpPr/>
          <p:nvPr/>
        </p:nvSpPr>
        <p:spPr>
          <a:xfrm>
            <a:off x="7648575" y="5356225"/>
            <a:ext cx="1343025" cy="4286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/>
              <a:t>Product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457200" y="1685925"/>
            <a:ext cx="212407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457200" y="2128838"/>
            <a:ext cx="212407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3848100" y="1685925"/>
            <a:ext cx="229552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3848100" y="2128838"/>
            <a:ext cx="229552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3848100" y="4556125"/>
            <a:ext cx="237172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endCxn id="4" idx="3"/>
          </p:cNvCxnSpPr>
          <p:nvPr/>
        </p:nvCxnSpPr>
        <p:spPr>
          <a:xfrm>
            <a:off x="3848100" y="5011738"/>
            <a:ext cx="237172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Isosceles Triangle 17"/>
          <p:cNvSpPr/>
          <p:nvPr/>
        </p:nvSpPr>
        <p:spPr>
          <a:xfrm>
            <a:off x="4586288" y="2976563"/>
            <a:ext cx="381000" cy="419100"/>
          </a:xfrm>
          <a:prstGeom prst="triangl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20" name="Straight Connector 19"/>
          <p:cNvCxnSpPr>
            <a:stCxn id="18" idx="3"/>
          </p:cNvCxnSpPr>
          <p:nvPr/>
        </p:nvCxnSpPr>
        <p:spPr>
          <a:xfrm>
            <a:off x="4776788" y="3395663"/>
            <a:ext cx="14287" cy="6064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2581275" y="1893245"/>
            <a:ext cx="1266825" cy="0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endCxn id="5" idx="1"/>
          </p:cNvCxnSpPr>
          <p:nvPr/>
        </p:nvCxnSpPr>
        <p:spPr>
          <a:xfrm>
            <a:off x="6232787" y="5561796"/>
            <a:ext cx="1415788" cy="8742"/>
          </a:xfrm>
          <a:prstGeom prst="straightConnector1">
            <a:avLst/>
          </a:prstGeom>
          <a:ln w="6350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3840299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4775" y="130175"/>
            <a:ext cx="2828925" cy="184785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 err="1"/>
              <a:t>PaymentsController</a:t>
            </a:r>
            <a:endParaRPr lang="en-US" sz="2400" dirty="0"/>
          </a:p>
          <a:p>
            <a:pPr algn="ctr">
              <a:defRPr/>
            </a:pPr>
            <a:endParaRPr lang="en-US" sz="2400" dirty="0"/>
          </a:p>
          <a:p>
            <a:pPr algn="ctr">
              <a:defRPr/>
            </a:pPr>
            <a:endParaRPr lang="en-US" sz="2400" dirty="0"/>
          </a:p>
          <a:p>
            <a:pPr>
              <a:defRPr/>
            </a:pPr>
            <a:r>
              <a:rPr lang="en-US" sz="2400" dirty="0"/>
              <a:t>create()</a:t>
            </a:r>
          </a:p>
          <a:p>
            <a:pPr>
              <a:defRPr/>
            </a:pPr>
            <a:endParaRPr lang="en-US" sz="2400" dirty="0"/>
          </a:p>
        </p:txBody>
      </p:sp>
      <p:sp>
        <p:nvSpPr>
          <p:cNvPr id="3" name="Rectangle 2"/>
          <p:cNvSpPr/>
          <p:nvPr/>
        </p:nvSpPr>
        <p:spPr>
          <a:xfrm>
            <a:off x="3933825" y="138113"/>
            <a:ext cx="3457575" cy="184785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i="1" dirty="0" err="1"/>
              <a:t>PaymentProcessorBuilder</a:t>
            </a:r>
            <a:endParaRPr lang="en-US" sz="2400" i="1" dirty="0"/>
          </a:p>
          <a:p>
            <a:pPr algn="ctr">
              <a:defRPr/>
            </a:pPr>
            <a:endParaRPr lang="en-US" sz="2400" dirty="0"/>
          </a:p>
          <a:p>
            <a:pPr algn="ctr">
              <a:defRPr/>
            </a:pPr>
            <a:endParaRPr lang="en-US" sz="2400" dirty="0"/>
          </a:p>
          <a:p>
            <a:pPr>
              <a:defRPr/>
            </a:pPr>
            <a:r>
              <a:rPr lang="en-US" sz="2400" dirty="0"/>
              <a:t>build(</a:t>
            </a:r>
            <a:r>
              <a:rPr lang="en-US" sz="2400" dirty="0" err="1"/>
              <a:t>params</a:t>
            </a:r>
            <a:r>
              <a:rPr lang="en-US" sz="2400" dirty="0"/>
              <a:t>)</a:t>
            </a:r>
          </a:p>
          <a:p>
            <a:pPr algn="ctr">
              <a:defRPr/>
            </a:pPr>
            <a:endParaRPr lang="en-US" sz="2400" dirty="0"/>
          </a:p>
        </p:txBody>
      </p:sp>
      <p:sp>
        <p:nvSpPr>
          <p:cNvPr id="4" name="Rectangle 3"/>
          <p:cNvSpPr/>
          <p:nvPr/>
        </p:nvSpPr>
        <p:spPr>
          <a:xfrm>
            <a:off x="4086225" y="3032125"/>
            <a:ext cx="3152775" cy="188595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sz="2400" dirty="0"/>
          </a:p>
          <a:p>
            <a:pPr>
              <a:defRPr/>
            </a:pPr>
            <a:endParaRPr lang="en-US" sz="2400" dirty="0"/>
          </a:p>
          <a:p>
            <a:pPr>
              <a:defRPr/>
            </a:pPr>
            <a:endParaRPr lang="en-US" sz="2400" dirty="0"/>
          </a:p>
          <a:p>
            <a:pPr>
              <a:defRPr/>
            </a:pPr>
            <a:endParaRPr lang="en-US" sz="2400" dirty="0"/>
          </a:p>
          <a:p>
            <a:pPr>
              <a:defRPr/>
            </a:pPr>
            <a:r>
              <a:rPr lang="en-US" sz="2400" dirty="0" err="1"/>
              <a:t>VisaPayAdapterBuilder</a:t>
            </a:r>
            <a:endParaRPr lang="en-US" sz="2400" dirty="0"/>
          </a:p>
          <a:p>
            <a:pPr>
              <a:defRPr/>
            </a:pPr>
            <a:endParaRPr lang="en-US" sz="2400" dirty="0"/>
          </a:p>
          <a:p>
            <a:pPr>
              <a:defRPr/>
            </a:pPr>
            <a:endParaRPr lang="en-US" sz="2400" dirty="0"/>
          </a:p>
          <a:p>
            <a:pPr>
              <a:defRPr/>
            </a:pPr>
            <a:r>
              <a:rPr lang="en-US" sz="2400" dirty="0"/>
              <a:t>build(</a:t>
            </a:r>
            <a:r>
              <a:rPr lang="en-US" sz="2400" dirty="0" err="1"/>
              <a:t>params</a:t>
            </a:r>
            <a:r>
              <a:rPr lang="en-US" sz="2400" dirty="0"/>
              <a:t>)</a:t>
            </a:r>
          </a:p>
          <a:p>
            <a:pPr>
              <a:defRPr/>
            </a:pPr>
            <a:endParaRPr lang="en-US" sz="2400" dirty="0"/>
          </a:p>
          <a:p>
            <a:pPr>
              <a:defRPr/>
            </a:pPr>
            <a:endParaRPr lang="en-US" sz="2400" dirty="0"/>
          </a:p>
          <a:p>
            <a:pPr algn="ctr">
              <a:defRPr/>
            </a:pPr>
            <a:endParaRPr lang="en-US" sz="2400" dirty="0"/>
          </a:p>
          <a:p>
            <a:pPr algn="ctr">
              <a:defRPr/>
            </a:pPr>
            <a:endParaRPr lang="en-US" sz="2400" dirty="0"/>
          </a:p>
          <a:p>
            <a:pPr algn="ctr">
              <a:defRPr/>
            </a:pPr>
            <a:endParaRPr lang="en-US" sz="2400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04775" y="695325"/>
            <a:ext cx="282892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3933825" y="676275"/>
            <a:ext cx="345757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4086225" y="3975100"/>
            <a:ext cx="315277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104775" y="1062038"/>
            <a:ext cx="282892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3933825" y="1062038"/>
            <a:ext cx="345757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Isosceles Triangle 12"/>
          <p:cNvSpPr/>
          <p:nvPr/>
        </p:nvSpPr>
        <p:spPr>
          <a:xfrm>
            <a:off x="5355100" y="1985963"/>
            <a:ext cx="381000" cy="419100"/>
          </a:xfrm>
          <a:prstGeom prst="triangl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28" name="Straight Connector 27"/>
          <p:cNvCxnSpPr/>
          <p:nvPr/>
        </p:nvCxnSpPr>
        <p:spPr>
          <a:xfrm>
            <a:off x="4086225" y="3513138"/>
            <a:ext cx="315277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4467225" y="6003925"/>
            <a:ext cx="2133600" cy="4286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 err="1"/>
              <a:t>VisaPayAdapter</a:t>
            </a:r>
            <a:endParaRPr lang="en-US" sz="2400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5553075" y="2392363"/>
            <a:ext cx="14288" cy="6286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100013" y="3032125"/>
            <a:ext cx="3729037" cy="188595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sz="2400" dirty="0"/>
          </a:p>
          <a:p>
            <a:pPr>
              <a:defRPr/>
            </a:pPr>
            <a:endParaRPr lang="en-US" sz="2400" dirty="0"/>
          </a:p>
          <a:p>
            <a:pPr>
              <a:defRPr/>
            </a:pPr>
            <a:endParaRPr lang="en-US" sz="2400" dirty="0"/>
          </a:p>
          <a:p>
            <a:pPr>
              <a:defRPr/>
            </a:pPr>
            <a:endParaRPr lang="en-US" sz="2400" dirty="0"/>
          </a:p>
          <a:p>
            <a:pPr>
              <a:defRPr/>
            </a:pPr>
            <a:r>
              <a:rPr lang="en-US" sz="2400" dirty="0" err="1"/>
              <a:t>DiningDollarsAdapterBuilder</a:t>
            </a:r>
            <a:endParaRPr lang="en-US" sz="2400" dirty="0"/>
          </a:p>
          <a:p>
            <a:pPr>
              <a:defRPr/>
            </a:pPr>
            <a:endParaRPr lang="en-US" sz="2400" dirty="0"/>
          </a:p>
          <a:p>
            <a:pPr>
              <a:defRPr/>
            </a:pPr>
            <a:endParaRPr lang="en-US" sz="2400" dirty="0"/>
          </a:p>
          <a:p>
            <a:pPr>
              <a:defRPr/>
            </a:pPr>
            <a:r>
              <a:rPr lang="en-US" sz="2400" dirty="0"/>
              <a:t>build(</a:t>
            </a:r>
            <a:r>
              <a:rPr lang="en-US" sz="2400" dirty="0" err="1"/>
              <a:t>params</a:t>
            </a:r>
            <a:r>
              <a:rPr lang="en-US" sz="2400" dirty="0"/>
              <a:t>)</a:t>
            </a:r>
          </a:p>
          <a:p>
            <a:pPr>
              <a:defRPr/>
            </a:pPr>
            <a:endParaRPr lang="en-US" sz="2400" dirty="0"/>
          </a:p>
          <a:p>
            <a:pPr>
              <a:defRPr/>
            </a:pPr>
            <a:endParaRPr lang="en-US" sz="2400" dirty="0"/>
          </a:p>
          <a:p>
            <a:pPr algn="ctr">
              <a:defRPr/>
            </a:pPr>
            <a:endParaRPr lang="en-US" sz="2400" dirty="0"/>
          </a:p>
          <a:p>
            <a:pPr algn="ctr">
              <a:defRPr/>
            </a:pPr>
            <a:endParaRPr lang="en-US" sz="2400" dirty="0"/>
          </a:p>
          <a:p>
            <a:pPr algn="ctr">
              <a:defRPr/>
            </a:pPr>
            <a:endParaRPr lang="en-US" sz="2400" dirty="0"/>
          </a:p>
        </p:txBody>
      </p:sp>
      <p:cxnSp>
        <p:nvCxnSpPr>
          <p:cNvPr id="24" name="Straight Connector 23"/>
          <p:cNvCxnSpPr>
            <a:endCxn id="23" idx="3"/>
          </p:cNvCxnSpPr>
          <p:nvPr/>
        </p:nvCxnSpPr>
        <p:spPr>
          <a:xfrm>
            <a:off x="104775" y="3975100"/>
            <a:ext cx="372427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104775" y="3513138"/>
            <a:ext cx="372427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1881188" y="2609850"/>
            <a:ext cx="0" cy="4016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>
            <a:off x="1881188" y="2609850"/>
            <a:ext cx="365283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>
            <a:off x="5561013" y="2609850"/>
            <a:ext cx="243046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3572" name="TextBox 40"/>
          <p:cNvSpPr txBox="1">
            <a:spLocks noChangeArrowheads="1"/>
          </p:cNvSpPr>
          <p:nvPr/>
        </p:nvSpPr>
        <p:spPr bwMode="auto">
          <a:xfrm>
            <a:off x="7940675" y="2111375"/>
            <a:ext cx="5397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000"/>
              <a:t>…</a:t>
            </a:r>
          </a:p>
        </p:txBody>
      </p:sp>
      <p:sp>
        <p:nvSpPr>
          <p:cNvPr id="42" name="Rectangle 41"/>
          <p:cNvSpPr/>
          <p:nvPr/>
        </p:nvSpPr>
        <p:spPr>
          <a:xfrm>
            <a:off x="800099" y="6035675"/>
            <a:ext cx="2938523" cy="4286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 err="1"/>
              <a:t>DiningDollarsAdapter</a:t>
            </a:r>
            <a:endParaRPr lang="en-US" sz="2400" dirty="0"/>
          </a:p>
        </p:txBody>
      </p:sp>
      <p:cxnSp>
        <p:nvCxnSpPr>
          <p:cNvPr id="43" name="Straight Arrow Connector 42"/>
          <p:cNvCxnSpPr/>
          <p:nvPr/>
        </p:nvCxnSpPr>
        <p:spPr>
          <a:xfrm>
            <a:off x="1776413" y="4918075"/>
            <a:ext cx="0" cy="1117600"/>
          </a:xfrm>
          <a:prstGeom prst="straightConnector1">
            <a:avLst/>
          </a:prstGeom>
          <a:ln w="6350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>
            <a:off x="5453063" y="4918075"/>
            <a:ext cx="0" cy="1085850"/>
          </a:xfrm>
          <a:prstGeom prst="straightConnector1">
            <a:avLst/>
          </a:prstGeom>
          <a:ln w="6350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>
            <a:off x="2919413" y="1233488"/>
            <a:ext cx="1014412" cy="0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1034715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>
                <a:solidFill>
                  <a:srgbClr val="FF00FF"/>
                </a:solidFill>
              </a:rPr>
              <a:t>Goal: Implement Builder pattern</a:t>
            </a:r>
          </a:p>
        </p:txBody>
      </p:sp>
      <p:sp>
        <p:nvSpPr>
          <p:cNvPr id="2457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Step 1: Create Builder Classes</a:t>
            </a:r>
          </a:p>
          <a:p>
            <a:endParaRPr lang="en-US" altLang="en-US"/>
          </a:p>
          <a:p>
            <a:r>
              <a:rPr lang="en-US" altLang="en-US"/>
              <a:t>Step 2: Move constructor code out of controller inside build</a:t>
            </a:r>
          </a:p>
          <a:p>
            <a:endParaRPr lang="en-US" altLang="en-US"/>
          </a:p>
          <a:p>
            <a:r>
              <a:rPr lang="en-US" altLang="en-US"/>
              <a:t>Step 3: instantiate build class inside construct</a:t>
            </a:r>
          </a:p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9754082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600200"/>
            <a:ext cx="5405377" cy="564266"/>
          </a:xfrm>
          <a:prstGeom prst="rect">
            <a:avLst/>
          </a:prstGeom>
          <a:solidFill>
            <a:srgbClr val="D600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>
                <a:solidFill>
                  <a:srgbClr val="FF00FF"/>
                </a:solidFill>
              </a:rPr>
              <a:t>Goal: Implement Builder pattern</a:t>
            </a:r>
          </a:p>
        </p:txBody>
      </p:sp>
      <p:sp>
        <p:nvSpPr>
          <p:cNvPr id="2457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Step 1: Create Builder Classes</a:t>
            </a:r>
          </a:p>
          <a:p>
            <a:endParaRPr lang="en-US" altLang="en-US"/>
          </a:p>
          <a:p>
            <a:r>
              <a:rPr lang="en-US" altLang="en-US"/>
              <a:t>Step 2: Move constructor code out of controller inside build</a:t>
            </a:r>
          </a:p>
          <a:p>
            <a:endParaRPr lang="en-US" altLang="en-US"/>
          </a:p>
          <a:p>
            <a:r>
              <a:rPr lang="en-US" altLang="en-US"/>
              <a:t>Step 3: instantiate build class inside construct</a:t>
            </a:r>
          </a:p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4742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6FA30F-EF12-F144-B52D-9AED307890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Refactoring.Guru</a:t>
            </a:r>
            <a:r>
              <a:rPr lang="en-US" dirty="0"/>
              <a:t> Variant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E8E808-2091-1144-8674-659A6E8200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500" y="1781139"/>
            <a:ext cx="7747000" cy="3937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9E102B6-1378-B147-A2BC-4D531450E027}"/>
              </a:ext>
            </a:extLst>
          </p:cNvPr>
          <p:cNvSpPr txBox="1"/>
          <p:nvPr/>
        </p:nvSpPr>
        <p:spPr>
          <a:xfrm>
            <a:off x="2915969" y="6581001"/>
            <a:ext cx="33120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https://</a:t>
            </a:r>
            <a:r>
              <a:rPr lang="en-US" sz="1200" dirty="0" err="1">
                <a:solidFill>
                  <a:schemeClr val="bg1">
                    <a:lumMod val="50000"/>
                    <a:lumOff val="50000"/>
                  </a:schemeClr>
                </a:solidFill>
              </a:rPr>
              <a:t>refactoring.guru</a:t>
            </a:r>
            <a:r>
              <a:rPr lang="en-US" sz="12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/design-patterns/observer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1F7300A-B081-EE43-8D2B-DFAFC3F9191E}"/>
              </a:ext>
            </a:extLst>
          </p:cNvPr>
          <p:cNvGrpSpPr/>
          <p:nvPr/>
        </p:nvGrpSpPr>
        <p:grpSpPr>
          <a:xfrm>
            <a:off x="2584491" y="1689292"/>
            <a:ext cx="4332309" cy="3048001"/>
            <a:chOff x="2584491" y="1879292"/>
            <a:chExt cx="4332309" cy="3048001"/>
          </a:xfrm>
        </p:grpSpPr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98260F38-F6D2-F840-9F9E-8902FB8B78CD}"/>
                </a:ext>
              </a:extLst>
            </p:cNvPr>
            <p:cNvCxnSpPr>
              <a:cxnSpLocks/>
            </p:cNvCxnSpPr>
            <p:nvPr/>
          </p:nvCxnSpPr>
          <p:spPr>
            <a:xfrm>
              <a:off x="3420095" y="1879292"/>
              <a:ext cx="605642" cy="403761"/>
            </a:xfrm>
            <a:prstGeom prst="straightConnector1">
              <a:avLst/>
            </a:prstGeom>
            <a:ln w="76200">
              <a:solidFill>
                <a:srgbClr val="FF40FF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3B30FD32-6DFA-F145-A9E1-1F6742C8DAE1}"/>
                </a:ext>
              </a:extLst>
            </p:cNvPr>
            <p:cNvCxnSpPr>
              <a:cxnSpLocks/>
            </p:cNvCxnSpPr>
            <p:nvPr/>
          </p:nvCxnSpPr>
          <p:spPr>
            <a:xfrm>
              <a:off x="6311158" y="2197947"/>
              <a:ext cx="605642" cy="403761"/>
            </a:xfrm>
            <a:prstGeom prst="straightConnector1">
              <a:avLst/>
            </a:prstGeom>
            <a:ln w="76200">
              <a:solidFill>
                <a:srgbClr val="FF40FF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0F157EF3-F7D9-4344-9907-7971993436E6}"/>
                </a:ext>
              </a:extLst>
            </p:cNvPr>
            <p:cNvCxnSpPr>
              <a:cxnSpLocks/>
            </p:cNvCxnSpPr>
            <p:nvPr/>
          </p:nvCxnSpPr>
          <p:spPr>
            <a:xfrm>
              <a:off x="6008337" y="4523532"/>
              <a:ext cx="605642" cy="403761"/>
            </a:xfrm>
            <a:prstGeom prst="straightConnector1">
              <a:avLst/>
            </a:prstGeom>
            <a:ln w="76200">
              <a:solidFill>
                <a:srgbClr val="FF40FF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C8CF2448-5963-1047-9337-0FD464E4F0AB}"/>
                </a:ext>
              </a:extLst>
            </p:cNvPr>
            <p:cNvCxnSpPr>
              <a:cxnSpLocks/>
            </p:cNvCxnSpPr>
            <p:nvPr/>
          </p:nvCxnSpPr>
          <p:spPr>
            <a:xfrm>
              <a:off x="2584491" y="2271178"/>
              <a:ext cx="605642" cy="403761"/>
            </a:xfrm>
            <a:prstGeom prst="straightConnector1">
              <a:avLst/>
            </a:prstGeom>
            <a:ln w="76200">
              <a:solidFill>
                <a:srgbClr val="FF40FF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5993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450" y="1128713"/>
            <a:ext cx="9061450" cy="3433762"/>
          </a:xfrm>
        </p:spPr>
      </p:pic>
      <p:sp>
        <p:nvSpPr>
          <p:cNvPr id="3" name="Rectangle 2"/>
          <p:cNvSpPr/>
          <p:nvPr/>
        </p:nvSpPr>
        <p:spPr>
          <a:xfrm>
            <a:off x="637512" y="2271049"/>
            <a:ext cx="8468388" cy="1386551"/>
          </a:xfrm>
          <a:prstGeom prst="rect">
            <a:avLst/>
          </a:prstGeom>
          <a:blipFill dpi="0" rotWithShape="1">
            <a:blip r:embed="rId3">
              <a:alphaModFix amt="80000"/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992277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2630346"/>
            <a:ext cx="7963382" cy="923081"/>
          </a:xfrm>
          <a:prstGeom prst="rect">
            <a:avLst/>
          </a:prstGeom>
          <a:solidFill>
            <a:srgbClr val="D600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>
                <a:solidFill>
                  <a:srgbClr val="FF00FF"/>
                </a:solidFill>
              </a:rPr>
              <a:t>Goal: Implement Builder pattern</a:t>
            </a:r>
          </a:p>
        </p:txBody>
      </p:sp>
      <p:sp>
        <p:nvSpPr>
          <p:cNvPr id="2457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Step 1: Create Builder Classes</a:t>
            </a:r>
          </a:p>
          <a:p>
            <a:endParaRPr lang="en-US" altLang="en-US"/>
          </a:p>
          <a:p>
            <a:r>
              <a:rPr lang="en-US" altLang="en-US"/>
              <a:t>Step 2: Move constructor code out of controller inside build</a:t>
            </a:r>
          </a:p>
          <a:p>
            <a:endParaRPr lang="en-US" altLang="en-US"/>
          </a:p>
          <a:p>
            <a:r>
              <a:rPr lang="en-US" altLang="en-US"/>
              <a:t>Step 3: instantiate build class inside construct</a:t>
            </a:r>
          </a:p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33067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460" y="54960"/>
            <a:ext cx="7498501" cy="680304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447800" y="1990725"/>
            <a:ext cx="7039471" cy="704850"/>
          </a:xfrm>
          <a:prstGeom prst="rect">
            <a:avLst/>
          </a:prstGeom>
          <a:blipFill dpi="0" rotWithShape="1">
            <a:blip r:embed="rId3">
              <a:alphaModFix amt="80000"/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447800" y="4631340"/>
            <a:ext cx="7039471" cy="390525"/>
          </a:xfrm>
          <a:prstGeom prst="rect">
            <a:avLst/>
          </a:prstGeom>
          <a:blipFill dpi="0" rotWithShape="1">
            <a:blip r:embed="rId3">
              <a:alphaModFix amt="80000"/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447800" y="3171825"/>
            <a:ext cx="7018161" cy="1038225"/>
          </a:xfrm>
          <a:prstGeom prst="rect">
            <a:avLst/>
          </a:prstGeom>
          <a:noFill/>
          <a:ln w="762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Multiply 12"/>
          <p:cNvSpPr/>
          <p:nvPr/>
        </p:nvSpPr>
        <p:spPr>
          <a:xfrm>
            <a:off x="3316204" y="2999712"/>
            <a:ext cx="1400506" cy="1428750"/>
          </a:xfrm>
          <a:prstGeom prst="mathMultiply">
            <a:avLst/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156179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450" y="1128713"/>
            <a:ext cx="9061450" cy="3433762"/>
          </a:xfrm>
        </p:spPr>
      </p:pic>
      <p:sp>
        <p:nvSpPr>
          <p:cNvPr id="3" name="Rectangle 2"/>
          <p:cNvSpPr/>
          <p:nvPr/>
        </p:nvSpPr>
        <p:spPr>
          <a:xfrm>
            <a:off x="637512" y="2271049"/>
            <a:ext cx="8468388" cy="1386551"/>
          </a:xfrm>
          <a:prstGeom prst="rect">
            <a:avLst/>
          </a:prstGeom>
          <a:blipFill dpi="0" rotWithShape="1">
            <a:blip r:embed="rId3">
              <a:alphaModFix amt="80000"/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015132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450" y="1128713"/>
            <a:ext cx="9061450" cy="3433762"/>
          </a:xfrm>
        </p:spPr>
      </p:pic>
    </p:spTree>
    <p:extLst>
      <p:ext uri="{BB962C8B-B14F-4D97-AF65-F5344CB8AC3E}">
        <p14:creationId xmlns:p14="http://schemas.microsoft.com/office/powerpoint/2010/main" val="1683105676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4077185"/>
            <a:ext cx="7581418" cy="529539"/>
          </a:xfrm>
          <a:prstGeom prst="rect">
            <a:avLst/>
          </a:prstGeom>
          <a:solidFill>
            <a:srgbClr val="D600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>
                <a:solidFill>
                  <a:srgbClr val="FF00FF"/>
                </a:solidFill>
              </a:rPr>
              <a:t>Goal: Implement Builder pattern</a:t>
            </a:r>
          </a:p>
        </p:txBody>
      </p:sp>
      <p:sp>
        <p:nvSpPr>
          <p:cNvPr id="2457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Step 1: Create Builder Classes</a:t>
            </a:r>
          </a:p>
          <a:p>
            <a:endParaRPr lang="en-US" altLang="en-US"/>
          </a:p>
          <a:p>
            <a:r>
              <a:rPr lang="en-US" altLang="en-US"/>
              <a:t>Step 2: Move constructor code out of controller inside build</a:t>
            </a:r>
          </a:p>
          <a:p>
            <a:endParaRPr lang="en-US" altLang="en-US"/>
          </a:p>
          <a:p>
            <a:r>
              <a:rPr lang="en-US" altLang="en-US"/>
              <a:t>Step 3: instantiate build class inside construct</a:t>
            </a:r>
          </a:p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63457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195" y="-2"/>
            <a:ext cx="6942954" cy="6797552"/>
          </a:xfrm>
        </p:spPr>
      </p:pic>
      <p:sp>
        <p:nvSpPr>
          <p:cNvPr id="5" name="Rectangle 4"/>
          <p:cNvSpPr/>
          <p:nvPr/>
        </p:nvSpPr>
        <p:spPr>
          <a:xfrm>
            <a:off x="1823014" y="2177728"/>
            <a:ext cx="5873186" cy="394021"/>
          </a:xfrm>
          <a:prstGeom prst="rect">
            <a:avLst/>
          </a:prstGeom>
          <a:blipFill dpi="0" rotWithShape="1">
            <a:blip r:embed="rId3">
              <a:alphaModFix amt="80000"/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823014" y="4000500"/>
            <a:ext cx="5654112" cy="354273"/>
          </a:xfrm>
          <a:prstGeom prst="rect">
            <a:avLst/>
          </a:prstGeom>
          <a:blipFill dpi="0" rotWithShape="1">
            <a:blip r:embed="rId3">
              <a:alphaModFix amt="80000"/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710033" y="3093610"/>
            <a:ext cx="5205117" cy="392540"/>
          </a:xfrm>
          <a:prstGeom prst="rect">
            <a:avLst/>
          </a:prstGeom>
          <a:noFill/>
          <a:ln w="508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489897" y="4561676"/>
            <a:ext cx="5816835" cy="392540"/>
          </a:xfrm>
          <a:prstGeom prst="rect">
            <a:avLst/>
          </a:prstGeom>
          <a:noFill/>
          <a:ln w="508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252270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>
                <a:solidFill>
                  <a:srgbClr val="FF00FF"/>
                </a:solidFill>
              </a:rPr>
              <a:t>Control Flow</a:t>
            </a:r>
            <a:br>
              <a:rPr lang="en-US" altLang="en-US" sz="4000">
                <a:solidFill>
                  <a:srgbClr val="FF00FF"/>
                </a:solidFill>
              </a:rPr>
            </a:br>
            <a:endParaRPr lang="en-US" altLang="en-US" sz="4000">
              <a:solidFill>
                <a:srgbClr val="FF00FF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319463" y="2163763"/>
            <a:ext cx="3852862" cy="55245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 err="1"/>
              <a:t>vpab:VisaPayAdapterBuilder</a:t>
            </a:r>
            <a:endParaRPr lang="en-US" sz="2400" dirty="0"/>
          </a:p>
        </p:txBody>
      </p:sp>
      <p:sp>
        <p:nvSpPr>
          <p:cNvPr id="6" name="Rectangle 5"/>
          <p:cNvSpPr/>
          <p:nvPr/>
        </p:nvSpPr>
        <p:spPr>
          <a:xfrm>
            <a:off x="457199" y="990600"/>
            <a:ext cx="2862263" cy="55245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/>
              <a:t>: </a:t>
            </a:r>
            <a:r>
              <a:rPr lang="en-US" sz="2400" dirty="0" err="1"/>
              <a:t>PaymentsController</a:t>
            </a:r>
            <a:endParaRPr lang="en-US" sz="2400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1870075" y="1531938"/>
            <a:ext cx="0" cy="532606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776788" y="2698750"/>
            <a:ext cx="26987" cy="41592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642938" y="2230438"/>
            <a:ext cx="954087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1597025" y="2043113"/>
            <a:ext cx="495300" cy="467201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5609" name="TextBox 29"/>
          <p:cNvSpPr txBox="1">
            <a:spLocks noChangeArrowheads="1"/>
          </p:cNvSpPr>
          <p:nvPr/>
        </p:nvSpPr>
        <p:spPr bwMode="auto">
          <a:xfrm>
            <a:off x="242888" y="1760538"/>
            <a:ext cx="9683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create</a:t>
            </a:r>
          </a:p>
        </p:txBody>
      </p:sp>
      <p:cxnSp>
        <p:nvCxnSpPr>
          <p:cNvPr id="24" name="Straight Arrow Connector 23"/>
          <p:cNvCxnSpPr/>
          <p:nvPr/>
        </p:nvCxnSpPr>
        <p:spPr>
          <a:xfrm flipV="1">
            <a:off x="2092325" y="2335213"/>
            <a:ext cx="1265238" cy="1587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H="1">
            <a:off x="2092325" y="2625725"/>
            <a:ext cx="1217613" cy="0"/>
          </a:xfrm>
          <a:prstGeom prst="straightConnector1">
            <a:avLst/>
          </a:prstGeom>
          <a:ln w="7620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612" name="TextBox 29"/>
          <p:cNvSpPr txBox="1">
            <a:spLocks noChangeArrowheads="1"/>
          </p:cNvSpPr>
          <p:nvPr/>
        </p:nvSpPr>
        <p:spPr bwMode="auto">
          <a:xfrm>
            <a:off x="2405063" y="1865313"/>
            <a:ext cx="7175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new</a:t>
            </a:r>
          </a:p>
        </p:txBody>
      </p:sp>
      <p:sp>
        <p:nvSpPr>
          <p:cNvPr id="34" name="Rectangle 33"/>
          <p:cNvSpPr/>
          <p:nvPr/>
        </p:nvSpPr>
        <p:spPr>
          <a:xfrm>
            <a:off x="4560888" y="3600450"/>
            <a:ext cx="495300" cy="142875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35" name="Straight Arrow Connector 34"/>
          <p:cNvCxnSpPr/>
          <p:nvPr/>
        </p:nvCxnSpPr>
        <p:spPr>
          <a:xfrm>
            <a:off x="2092325" y="3736975"/>
            <a:ext cx="2497138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615" name="TextBox 29"/>
          <p:cNvSpPr txBox="1">
            <a:spLocks noChangeArrowheads="1"/>
          </p:cNvSpPr>
          <p:nvPr/>
        </p:nvSpPr>
        <p:spPr bwMode="auto">
          <a:xfrm>
            <a:off x="2951163" y="3297238"/>
            <a:ext cx="8112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build</a:t>
            </a:r>
          </a:p>
        </p:txBody>
      </p:sp>
    </p:spTree>
    <p:extLst>
      <p:ext uri="{BB962C8B-B14F-4D97-AF65-F5344CB8AC3E}">
        <p14:creationId xmlns:p14="http://schemas.microsoft.com/office/powerpoint/2010/main" val="3081258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>
                <a:solidFill>
                  <a:srgbClr val="FF00FF"/>
                </a:solidFill>
              </a:rPr>
              <a:t>Control Flow</a:t>
            </a:r>
            <a:br>
              <a:rPr lang="en-US" altLang="en-US" sz="4000">
                <a:solidFill>
                  <a:srgbClr val="FF00FF"/>
                </a:solidFill>
              </a:rPr>
            </a:br>
            <a:endParaRPr lang="en-US" altLang="en-US" sz="4000">
              <a:solidFill>
                <a:srgbClr val="FF00FF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319463" y="2163763"/>
            <a:ext cx="3700462" cy="55245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 err="1"/>
              <a:t>vpab:VisaPayAdapterBuilder</a:t>
            </a:r>
            <a:endParaRPr lang="en-US" sz="2400" dirty="0"/>
          </a:p>
        </p:txBody>
      </p:sp>
      <p:sp>
        <p:nvSpPr>
          <p:cNvPr id="6" name="Rectangle 5"/>
          <p:cNvSpPr/>
          <p:nvPr/>
        </p:nvSpPr>
        <p:spPr>
          <a:xfrm>
            <a:off x="457199" y="990600"/>
            <a:ext cx="2862263" cy="55245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/>
              <a:t>: </a:t>
            </a:r>
            <a:r>
              <a:rPr lang="en-US" sz="2400" dirty="0" err="1"/>
              <a:t>PaymentsController</a:t>
            </a:r>
            <a:endParaRPr lang="en-US" sz="2400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1870075" y="1531938"/>
            <a:ext cx="0" cy="532606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776788" y="2698750"/>
            <a:ext cx="26987" cy="41592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642938" y="2230438"/>
            <a:ext cx="954087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1597025" y="2043113"/>
            <a:ext cx="495300" cy="467201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7657" name="TextBox 29"/>
          <p:cNvSpPr txBox="1">
            <a:spLocks noChangeArrowheads="1"/>
          </p:cNvSpPr>
          <p:nvPr/>
        </p:nvSpPr>
        <p:spPr bwMode="auto">
          <a:xfrm>
            <a:off x="242888" y="1760538"/>
            <a:ext cx="9683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create</a:t>
            </a:r>
          </a:p>
        </p:txBody>
      </p:sp>
      <p:cxnSp>
        <p:nvCxnSpPr>
          <p:cNvPr id="31" name="Straight Arrow Connector 30"/>
          <p:cNvCxnSpPr/>
          <p:nvPr/>
        </p:nvCxnSpPr>
        <p:spPr>
          <a:xfrm flipH="1" flipV="1">
            <a:off x="566738" y="6540500"/>
            <a:ext cx="1030287" cy="0"/>
          </a:xfrm>
          <a:prstGeom prst="straightConnector1">
            <a:avLst/>
          </a:prstGeom>
          <a:ln w="7620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6491288" y="3795713"/>
            <a:ext cx="2652712" cy="47148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 err="1"/>
              <a:t>vpa:VisaPayAdapter</a:t>
            </a:r>
            <a:endParaRPr lang="en-US" sz="2400" dirty="0"/>
          </a:p>
        </p:txBody>
      </p:sp>
      <p:cxnSp>
        <p:nvCxnSpPr>
          <p:cNvPr id="21" name="Straight Connector 20"/>
          <p:cNvCxnSpPr>
            <a:stCxn id="20" idx="2"/>
          </p:cNvCxnSpPr>
          <p:nvPr/>
        </p:nvCxnSpPr>
        <p:spPr>
          <a:xfrm flipH="1">
            <a:off x="7797800" y="4267199"/>
            <a:ext cx="19844" cy="286702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V="1">
            <a:off x="2092325" y="2335213"/>
            <a:ext cx="1265238" cy="1587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H="1">
            <a:off x="2092325" y="2625725"/>
            <a:ext cx="1217613" cy="0"/>
          </a:xfrm>
          <a:prstGeom prst="straightConnector1">
            <a:avLst/>
          </a:prstGeom>
          <a:ln w="7620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663" name="TextBox 29"/>
          <p:cNvSpPr txBox="1">
            <a:spLocks noChangeArrowheads="1"/>
          </p:cNvSpPr>
          <p:nvPr/>
        </p:nvSpPr>
        <p:spPr bwMode="auto">
          <a:xfrm>
            <a:off x="2405063" y="1865313"/>
            <a:ext cx="7175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new</a:t>
            </a:r>
          </a:p>
        </p:txBody>
      </p:sp>
      <p:sp>
        <p:nvSpPr>
          <p:cNvPr id="34" name="Rectangle 33"/>
          <p:cNvSpPr/>
          <p:nvPr/>
        </p:nvSpPr>
        <p:spPr>
          <a:xfrm>
            <a:off x="4560888" y="3600450"/>
            <a:ext cx="495300" cy="142875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35" name="Straight Arrow Connector 34"/>
          <p:cNvCxnSpPr/>
          <p:nvPr/>
        </p:nvCxnSpPr>
        <p:spPr>
          <a:xfrm>
            <a:off x="2092325" y="3736975"/>
            <a:ext cx="2497138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5056188" y="3967163"/>
            <a:ext cx="1435100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H="1">
            <a:off x="5053013" y="4216400"/>
            <a:ext cx="1438275" cy="0"/>
          </a:xfrm>
          <a:prstGeom prst="straightConnector1">
            <a:avLst/>
          </a:prstGeom>
          <a:ln w="7620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flipH="1">
            <a:off x="2063750" y="4879975"/>
            <a:ext cx="2497138" cy="0"/>
          </a:xfrm>
          <a:prstGeom prst="straightConnector1">
            <a:avLst/>
          </a:prstGeom>
          <a:ln w="7620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>
            <a:off x="2063750" y="5518150"/>
            <a:ext cx="5537200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H="1">
            <a:off x="2092325" y="6111875"/>
            <a:ext cx="5508625" cy="0"/>
          </a:xfrm>
          <a:prstGeom prst="straightConnector1">
            <a:avLst/>
          </a:prstGeom>
          <a:ln w="7620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 42"/>
          <p:cNvSpPr/>
          <p:nvPr/>
        </p:nvSpPr>
        <p:spPr>
          <a:xfrm>
            <a:off x="7550150" y="5297488"/>
            <a:ext cx="495300" cy="10699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7672" name="TextBox 29"/>
          <p:cNvSpPr txBox="1">
            <a:spLocks noChangeArrowheads="1"/>
          </p:cNvSpPr>
          <p:nvPr/>
        </p:nvSpPr>
        <p:spPr bwMode="auto">
          <a:xfrm>
            <a:off x="2951163" y="3297238"/>
            <a:ext cx="8112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build</a:t>
            </a:r>
          </a:p>
        </p:txBody>
      </p:sp>
      <p:sp>
        <p:nvSpPr>
          <p:cNvPr id="27673" name="TextBox 29"/>
          <p:cNvSpPr txBox="1">
            <a:spLocks noChangeArrowheads="1"/>
          </p:cNvSpPr>
          <p:nvPr/>
        </p:nvSpPr>
        <p:spPr bwMode="auto">
          <a:xfrm>
            <a:off x="2355850" y="4999038"/>
            <a:ext cx="239236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process_payment</a:t>
            </a:r>
          </a:p>
        </p:txBody>
      </p:sp>
      <p:sp>
        <p:nvSpPr>
          <p:cNvPr id="27674" name="TextBox 29"/>
          <p:cNvSpPr txBox="1">
            <a:spLocks noChangeArrowheads="1"/>
          </p:cNvSpPr>
          <p:nvPr/>
        </p:nvSpPr>
        <p:spPr bwMode="auto">
          <a:xfrm>
            <a:off x="5443538" y="3436938"/>
            <a:ext cx="7191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new</a:t>
            </a:r>
          </a:p>
        </p:txBody>
      </p:sp>
    </p:spTree>
    <p:extLst>
      <p:ext uri="{BB962C8B-B14F-4D97-AF65-F5344CB8AC3E}">
        <p14:creationId xmlns:p14="http://schemas.microsoft.com/office/powerpoint/2010/main" val="803505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  <a:defRPr/>
            </a:pPr>
            <a:endParaRPr lang="en-US" altLang="en-US" sz="4000" dirty="0">
              <a:solidFill>
                <a:srgbClr val="FF00FF"/>
              </a:solidFill>
            </a:endParaRPr>
          </a:p>
          <a:p>
            <a:pPr marL="0" indent="0" algn="ctr">
              <a:buFont typeface="Arial" panose="020B0604020202020204" pitchFamily="34" charset="0"/>
              <a:buNone/>
              <a:defRPr/>
            </a:pPr>
            <a:r>
              <a:rPr lang="en-US" altLang="en-US" sz="4000" dirty="0">
                <a:solidFill>
                  <a:srgbClr val="FF00FF"/>
                </a:solidFill>
              </a:rPr>
              <a:t>Design problem: </a:t>
            </a:r>
          </a:p>
          <a:p>
            <a:pPr marL="0" indent="0" algn="ctr">
              <a:buFont typeface="Arial" panose="020B0604020202020204" pitchFamily="34" charset="0"/>
              <a:buNone/>
              <a:defRPr/>
            </a:pPr>
            <a:r>
              <a:rPr lang="en-US" altLang="en-US" sz="4000" dirty="0">
                <a:solidFill>
                  <a:srgbClr val="FF00FF"/>
                </a:solidFill>
              </a:rPr>
              <a:t>Delete from cart and Undo</a:t>
            </a:r>
          </a:p>
          <a:p>
            <a:pPr algn="ctr">
              <a:defRPr/>
            </a:pPr>
            <a:endParaRPr lang="en-US" altLang="en-US" sz="4000" dirty="0">
              <a:solidFill>
                <a:srgbClr val="FF00FF"/>
              </a:solidFill>
            </a:endParaRPr>
          </a:p>
          <a:p>
            <a:pPr marL="0" indent="0" algn="ctr">
              <a:buFont typeface="Arial" panose="020B0604020202020204" pitchFamily="34" charset="0"/>
              <a:buNone/>
              <a:defRPr/>
            </a:pPr>
            <a:endParaRPr lang="en-US" altLang="en-US" sz="4000" dirty="0">
              <a:solidFill>
                <a:srgbClr val="FF00FF"/>
              </a:solidFill>
            </a:endParaRPr>
          </a:p>
          <a:p>
            <a:pPr>
              <a:defRPr/>
            </a:pPr>
            <a:endParaRPr lang="en-US" altLang="en-US" sz="4000" dirty="0">
              <a:solidFill>
                <a:srgbClr val="FF00FF"/>
              </a:solidFill>
            </a:endParaRPr>
          </a:p>
          <a:p>
            <a:pPr>
              <a:defRPr/>
            </a:pPr>
            <a:endParaRPr lang="en-US" altLang="en-US" sz="4000" dirty="0"/>
          </a:p>
        </p:txBody>
      </p:sp>
    </p:spTree>
    <p:extLst>
      <p:ext uri="{BB962C8B-B14F-4D97-AF65-F5344CB8AC3E}">
        <p14:creationId xmlns:p14="http://schemas.microsoft.com/office/powerpoint/2010/main" val="11100805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6FA30F-EF12-F144-B52D-9AED307890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Wikipedia Variant #1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095154-BFCE-9143-BA9C-170DF55989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6260"/>
          <a:stretch/>
        </p:blipFill>
        <p:spPr>
          <a:xfrm>
            <a:off x="1446545" y="1617482"/>
            <a:ext cx="6250911" cy="465268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A25D365-F487-804F-91E6-16413D2F1D8B}"/>
              </a:ext>
            </a:extLst>
          </p:cNvPr>
          <p:cNvSpPr txBox="1"/>
          <p:nvPr/>
        </p:nvSpPr>
        <p:spPr>
          <a:xfrm>
            <a:off x="2982719" y="6581001"/>
            <a:ext cx="31785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https://</a:t>
            </a:r>
            <a:r>
              <a:rPr lang="en-US" sz="1200" dirty="0" err="1">
                <a:solidFill>
                  <a:schemeClr val="bg1">
                    <a:lumMod val="50000"/>
                    <a:lumOff val="50000"/>
                  </a:schemeClr>
                </a:solidFill>
              </a:rPr>
              <a:t>en.wikipedia.org</a:t>
            </a:r>
            <a:r>
              <a:rPr lang="en-US" sz="12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/wiki/</a:t>
            </a:r>
            <a:r>
              <a:rPr lang="en-US" sz="1200" dirty="0" err="1">
                <a:solidFill>
                  <a:schemeClr val="bg1">
                    <a:lumMod val="50000"/>
                    <a:lumOff val="50000"/>
                  </a:schemeClr>
                </a:solidFill>
              </a:rPr>
              <a:t>Observer_pattern</a:t>
            </a:r>
            <a:endParaRPr lang="en-US" sz="1200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8B071D-AEDF-8942-BC60-7B301F992E66}"/>
              </a:ext>
            </a:extLst>
          </p:cNvPr>
          <p:cNvSpPr txBox="1"/>
          <p:nvPr/>
        </p:nvSpPr>
        <p:spPr>
          <a:xfrm>
            <a:off x="6961182" y="1903026"/>
            <a:ext cx="1879993" cy="1815882"/>
          </a:xfrm>
          <a:prstGeom prst="rect">
            <a:avLst/>
          </a:prstGeom>
          <a:solidFill>
            <a:schemeClr val="bg1"/>
          </a:solidFill>
          <a:ln w="50800">
            <a:solidFill>
              <a:srgbClr val="FF4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40FF"/>
                </a:solidFill>
              </a:rPr>
              <a:t>Actually very similar to the </a:t>
            </a:r>
            <a:r>
              <a:rPr lang="en-US" sz="2800" dirty="0" err="1">
                <a:solidFill>
                  <a:srgbClr val="FF40FF"/>
                </a:solidFill>
              </a:rPr>
              <a:t>GoF</a:t>
            </a:r>
            <a:r>
              <a:rPr lang="en-US" sz="2800" dirty="0">
                <a:solidFill>
                  <a:srgbClr val="FF40FF"/>
                </a:solidFill>
              </a:rPr>
              <a:t> version</a:t>
            </a:r>
          </a:p>
        </p:txBody>
      </p:sp>
    </p:spTree>
    <p:extLst>
      <p:ext uri="{BB962C8B-B14F-4D97-AF65-F5344CB8AC3E}">
        <p14:creationId xmlns:p14="http://schemas.microsoft.com/office/powerpoint/2010/main" val="3868864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9075" y="1308100"/>
            <a:ext cx="8820150" cy="4414838"/>
          </a:xfrm>
        </p:spPr>
      </p:pic>
    </p:spTree>
    <p:extLst>
      <p:ext uri="{BB962C8B-B14F-4D97-AF65-F5344CB8AC3E}">
        <p14:creationId xmlns:p14="http://schemas.microsoft.com/office/powerpoint/2010/main" val="1030714254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rgbClr val="FF00FF"/>
                </a:solidFill>
              </a:rPr>
              <a:t>Cannot retrieve back</a:t>
            </a:r>
            <a:endParaRPr lang="en-US" altLang="en-US"/>
          </a:p>
        </p:txBody>
      </p:sp>
      <p:pic>
        <p:nvPicPr>
          <p:cNvPr id="32771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038" y="1323975"/>
            <a:ext cx="9050337" cy="3892550"/>
          </a:xfrm>
        </p:spPr>
      </p:pic>
    </p:spTree>
    <p:extLst>
      <p:ext uri="{BB962C8B-B14F-4D97-AF65-F5344CB8AC3E}">
        <p14:creationId xmlns:p14="http://schemas.microsoft.com/office/powerpoint/2010/main" val="854723817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681288" y="1889125"/>
            <a:ext cx="3552825" cy="31908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 err="1"/>
              <a:t>OrdersController</a:t>
            </a:r>
            <a:endParaRPr lang="en-US" sz="2400" dirty="0"/>
          </a:p>
          <a:p>
            <a:pPr algn="ctr">
              <a:defRPr/>
            </a:pPr>
            <a:endParaRPr lang="en-US" sz="2400" dirty="0"/>
          </a:p>
          <a:p>
            <a:pPr algn="ctr">
              <a:defRPr/>
            </a:pPr>
            <a:endParaRPr lang="en-US" sz="2400" dirty="0"/>
          </a:p>
          <a:p>
            <a:pPr>
              <a:defRPr/>
            </a:pPr>
            <a:r>
              <a:rPr lang="en-US" sz="2400" dirty="0"/>
              <a:t>new</a:t>
            </a:r>
          </a:p>
          <a:p>
            <a:pPr>
              <a:defRPr/>
            </a:pPr>
            <a:r>
              <a:rPr lang="en-US" sz="2400" dirty="0"/>
              <a:t>create </a:t>
            </a:r>
          </a:p>
          <a:p>
            <a:pPr>
              <a:defRPr/>
            </a:pPr>
            <a:r>
              <a:rPr lang="is-IS" sz="2400" dirty="0"/>
              <a:t>…</a:t>
            </a:r>
            <a:endParaRPr lang="en-US" sz="2400" dirty="0"/>
          </a:p>
          <a:p>
            <a:pPr>
              <a:defRPr/>
            </a:pPr>
            <a:r>
              <a:rPr lang="en-US" sz="2400" dirty="0"/>
              <a:t>destroy</a:t>
            </a:r>
          </a:p>
          <a:p>
            <a:pPr>
              <a:defRPr/>
            </a:pPr>
            <a:endParaRPr lang="en-US" sz="2400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2681288" y="2525713"/>
            <a:ext cx="355282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2681288" y="3079750"/>
            <a:ext cx="355282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4703659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>
                <a:solidFill>
                  <a:srgbClr val="FF00FF"/>
                </a:solidFill>
              </a:rPr>
              <a:t>Solution: Memento</a:t>
            </a:r>
          </a:p>
        </p:txBody>
      </p:sp>
      <p:sp>
        <p:nvSpPr>
          <p:cNvPr id="34819" name="Content Placeholder 11"/>
          <p:cNvSpPr>
            <a:spLocks noGrp="1"/>
          </p:cNvSpPr>
          <p:nvPr>
            <p:ph idx="1"/>
          </p:nvPr>
        </p:nvSpPr>
        <p:spPr>
          <a:xfrm>
            <a:off x="457200" y="1173163"/>
            <a:ext cx="8437563" cy="5211762"/>
          </a:xfrm>
        </p:spPr>
        <p:txBody>
          <a:bodyPr/>
          <a:lstStyle/>
          <a:p>
            <a:r>
              <a:rPr lang="en-US" altLang="en-US"/>
              <a:t>Needs to store the state of the order</a:t>
            </a:r>
          </a:p>
          <a:p>
            <a:endParaRPr lang="en-US" altLang="en-US"/>
          </a:p>
        </p:txBody>
      </p:sp>
      <p:sp>
        <p:nvSpPr>
          <p:cNvPr id="2" name="Rectangle 1"/>
          <p:cNvSpPr/>
          <p:nvPr/>
        </p:nvSpPr>
        <p:spPr>
          <a:xfrm>
            <a:off x="153988" y="2420938"/>
            <a:ext cx="3387865" cy="21082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/>
              <a:t>Originator</a:t>
            </a:r>
          </a:p>
          <a:p>
            <a:pPr algn="ctr">
              <a:defRPr/>
            </a:pPr>
            <a:endParaRPr lang="en-US" sz="2000" dirty="0"/>
          </a:p>
          <a:p>
            <a:pPr algn="ctr">
              <a:defRPr/>
            </a:pPr>
            <a:r>
              <a:rPr lang="en-US" sz="2000" dirty="0"/>
              <a:t>state …</a:t>
            </a:r>
          </a:p>
          <a:p>
            <a:pPr algn="ctr">
              <a:defRPr/>
            </a:pPr>
            <a:endParaRPr lang="en-US" sz="2000" dirty="0"/>
          </a:p>
          <a:p>
            <a:pPr>
              <a:defRPr/>
            </a:pPr>
            <a:r>
              <a:rPr lang="en-US" sz="2000" dirty="0" err="1"/>
              <a:t>create_memento</a:t>
            </a:r>
            <a:r>
              <a:rPr lang="en-US" sz="2000" dirty="0"/>
              <a:t>(): Memento</a:t>
            </a:r>
          </a:p>
          <a:p>
            <a:pPr>
              <a:defRPr/>
            </a:pPr>
            <a:r>
              <a:rPr lang="en-US" sz="2000" dirty="0" err="1"/>
              <a:t>set_memento</a:t>
            </a:r>
            <a:r>
              <a:rPr lang="en-US" sz="2000" dirty="0"/>
              <a:t>(memento)</a:t>
            </a:r>
          </a:p>
          <a:p>
            <a:pPr algn="ctr">
              <a:defRPr/>
            </a:pPr>
            <a:endParaRPr lang="en-US" sz="2000" dirty="0"/>
          </a:p>
        </p:txBody>
      </p:sp>
      <p:sp>
        <p:nvSpPr>
          <p:cNvPr id="3" name="Rectangle 2"/>
          <p:cNvSpPr/>
          <p:nvPr/>
        </p:nvSpPr>
        <p:spPr>
          <a:xfrm>
            <a:off x="4572000" y="2486025"/>
            <a:ext cx="2647950" cy="19399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/>
              <a:t>Memento</a:t>
            </a:r>
          </a:p>
          <a:p>
            <a:pPr algn="ctr">
              <a:defRPr/>
            </a:pPr>
            <a:endParaRPr lang="en-US" sz="2000" dirty="0"/>
          </a:p>
          <a:p>
            <a:pPr algn="ctr">
              <a:defRPr/>
            </a:pPr>
            <a:r>
              <a:rPr lang="en-US" sz="2000" dirty="0"/>
              <a:t>state …</a:t>
            </a:r>
          </a:p>
          <a:p>
            <a:pPr algn="ctr">
              <a:defRPr/>
            </a:pPr>
            <a:endParaRPr lang="en-US" sz="2000" dirty="0"/>
          </a:p>
          <a:p>
            <a:pPr>
              <a:defRPr/>
            </a:pPr>
            <a:r>
              <a:rPr lang="en-US" sz="2000" dirty="0"/>
              <a:t>getters and setters …</a:t>
            </a:r>
          </a:p>
          <a:p>
            <a:pPr>
              <a:defRPr/>
            </a:pPr>
            <a:endParaRPr lang="en-US" sz="2000" dirty="0"/>
          </a:p>
        </p:txBody>
      </p:sp>
      <p:sp>
        <p:nvSpPr>
          <p:cNvPr id="4" name="Rectangle 3"/>
          <p:cNvSpPr/>
          <p:nvPr/>
        </p:nvSpPr>
        <p:spPr>
          <a:xfrm>
            <a:off x="7216775" y="5278438"/>
            <a:ext cx="1562100" cy="51435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/>
              <a:t>Caretaker</a:t>
            </a:r>
          </a:p>
        </p:txBody>
      </p:sp>
      <p:cxnSp>
        <p:nvCxnSpPr>
          <p:cNvPr id="6" name="Straight Connector 5"/>
          <p:cNvCxnSpPr>
            <a:stCxn id="2" idx="1"/>
          </p:cNvCxnSpPr>
          <p:nvPr/>
        </p:nvCxnSpPr>
        <p:spPr>
          <a:xfrm flipV="1">
            <a:off x="153988" y="3465513"/>
            <a:ext cx="3387865" cy="9525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36525" y="2932113"/>
            <a:ext cx="3405328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572000" y="3021013"/>
            <a:ext cx="2647950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572000" y="3465513"/>
            <a:ext cx="2647950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3541853" y="3648075"/>
            <a:ext cx="1030147" cy="0"/>
          </a:xfrm>
          <a:prstGeom prst="straightConnector1">
            <a:avLst/>
          </a:prstGeom>
          <a:ln w="7620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Elbow Connector 16"/>
          <p:cNvCxnSpPr/>
          <p:nvPr/>
        </p:nvCxnSpPr>
        <p:spPr>
          <a:xfrm rot="10800000">
            <a:off x="7219950" y="4156075"/>
            <a:ext cx="1558925" cy="1122363"/>
          </a:xfrm>
          <a:prstGeom prst="bentConnector3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6927130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6850" y="3592513"/>
            <a:ext cx="2857500" cy="2209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/>
              <a:t>Order</a:t>
            </a:r>
          </a:p>
          <a:p>
            <a:pPr algn="ctr">
              <a:defRPr/>
            </a:pPr>
            <a:endParaRPr lang="en-US" sz="2000" dirty="0"/>
          </a:p>
          <a:p>
            <a:pPr algn="ctr">
              <a:defRPr/>
            </a:pPr>
            <a:r>
              <a:rPr lang="en-US" sz="2000" dirty="0"/>
              <a:t>…</a:t>
            </a:r>
          </a:p>
          <a:p>
            <a:pPr algn="ctr">
              <a:defRPr/>
            </a:pPr>
            <a:endParaRPr lang="en-US" sz="2000" dirty="0"/>
          </a:p>
          <a:p>
            <a:pPr>
              <a:defRPr/>
            </a:pPr>
            <a:r>
              <a:rPr lang="en-US" sz="2000" dirty="0" err="1"/>
              <a:t>create_memento</a:t>
            </a:r>
            <a:endParaRPr lang="en-US" sz="2000" dirty="0"/>
          </a:p>
          <a:p>
            <a:pPr>
              <a:defRPr/>
            </a:pPr>
            <a:r>
              <a:rPr lang="en-US" sz="2000" dirty="0" err="1"/>
              <a:t>set_memento</a:t>
            </a:r>
            <a:r>
              <a:rPr lang="en-US" sz="2000" dirty="0"/>
              <a:t>(version)</a:t>
            </a:r>
          </a:p>
          <a:p>
            <a:pPr algn="ctr">
              <a:defRPr/>
            </a:pPr>
            <a:endParaRPr lang="en-US" sz="2000" dirty="0"/>
          </a:p>
        </p:txBody>
      </p:sp>
      <p:sp>
        <p:nvSpPr>
          <p:cNvPr id="3" name="Rectangle 2"/>
          <p:cNvSpPr/>
          <p:nvPr/>
        </p:nvSpPr>
        <p:spPr>
          <a:xfrm>
            <a:off x="3881438" y="3592513"/>
            <a:ext cx="2486025" cy="2209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 err="1"/>
              <a:t>OrderMemento</a:t>
            </a:r>
            <a:endParaRPr lang="en-US" sz="2000" dirty="0"/>
          </a:p>
          <a:p>
            <a:pPr algn="ctr">
              <a:defRPr/>
            </a:pPr>
            <a:endParaRPr lang="en-US" sz="2000" dirty="0"/>
          </a:p>
          <a:p>
            <a:pPr algn="ctr">
              <a:defRPr/>
            </a:pPr>
            <a:r>
              <a:rPr lang="en-US" sz="2000" dirty="0"/>
              <a:t>order …</a:t>
            </a:r>
          </a:p>
          <a:p>
            <a:pPr algn="ctr">
              <a:defRPr/>
            </a:pPr>
            <a:endParaRPr lang="en-US" sz="2000" dirty="0"/>
          </a:p>
          <a:p>
            <a:pPr>
              <a:defRPr/>
            </a:pPr>
            <a:r>
              <a:rPr lang="en-US" sz="2000" dirty="0"/>
              <a:t>initialize</a:t>
            </a:r>
          </a:p>
          <a:p>
            <a:pPr>
              <a:defRPr/>
            </a:pPr>
            <a:endParaRPr lang="en-US" sz="2000" dirty="0"/>
          </a:p>
          <a:p>
            <a:pPr algn="ctr">
              <a:defRPr/>
            </a:pPr>
            <a:endParaRPr lang="en-US" sz="2000" dirty="0"/>
          </a:p>
        </p:txBody>
      </p:sp>
      <p:sp>
        <p:nvSpPr>
          <p:cNvPr id="4" name="Rectangle 3"/>
          <p:cNvSpPr/>
          <p:nvPr/>
        </p:nvSpPr>
        <p:spPr>
          <a:xfrm>
            <a:off x="6145213" y="6096000"/>
            <a:ext cx="2820987" cy="56356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 err="1"/>
              <a:t>OrderMementoCaretaker</a:t>
            </a:r>
            <a:endParaRPr lang="en-US" sz="2000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193675" y="4090988"/>
            <a:ext cx="2857500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93675" y="4568825"/>
            <a:ext cx="2857500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3862388" y="4068763"/>
            <a:ext cx="250507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3032125" y="4717809"/>
            <a:ext cx="830263" cy="0"/>
          </a:xfrm>
          <a:prstGeom prst="straightConnector1">
            <a:avLst/>
          </a:prstGeom>
          <a:ln w="7620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3881438" y="4575175"/>
            <a:ext cx="248602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127000" y="80963"/>
            <a:ext cx="3319463" cy="208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/>
              <a:t>Originator</a:t>
            </a:r>
          </a:p>
          <a:p>
            <a:pPr algn="ctr">
              <a:defRPr/>
            </a:pPr>
            <a:endParaRPr lang="en-US" sz="2000" dirty="0"/>
          </a:p>
          <a:p>
            <a:pPr algn="ctr">
              <a:defRPr/>
            </a:pPr>
            <a:r>
              <a:rPr lang="en-US" sz="2000" dirty="0"/>
              <a:t>state …</a:t>
            </a:r>
          </a:p>
          <a:p>
            <a:pPr algn="ctr">
              <a:defRPr/>
            </a:pPr>
            <a:endParaRPr lang="en-US" sz="2000" dirty="0"/>
          </a:p>
          <a:p>
            <a:pPr>
              <a:defRPr/>
            </a:pPr>
            <a:r>
              <a:rPr lang="en-US" sz="2000" dirty="0" err="1"/>
              <a:t>create_memento</a:t>
            </a:r>
            <a:r>
              <a:rPr lang="en-US" sz="2000" dirty="0"/>
              <a:t>(): Memento</a:t>
            </a:r>
          </a:p>
          <a:p>
            <a:pPr>
              <a:defRPr/>
            </a:pPr>
            <a:r>
              <a:rPr lang="en-US" sz="2000" dirty="0" err="1"/>
              <a:t>set_memento</a:t>
            </a:r>
            <a:r>
              <a:rPr lang="en-US" sz="2000" dirty="0"/>
              <a:t>(memento)</a:t>
            </a:r>
          </a:p>
          <a:p>
            <a:pPr algn="ctr">
              <a:defRPr/>
            </a:pPr>
            <a:endParaRPr lang="en-US" sz="2000" dirty="0"/>
          </a:p>
        </p:txBody>
      </p:sp>
      <p:sp>
        <p:nvSpPr>
          <p:cNvPr id="15" name="Rectangle 14"/>
          <p:cNvSpPr/>
          <p:nvPr/>
        </p:nvSpPr>
        <p:spPr>
          <a:xfrm>
            <a:off x="4275138" y="80963"/>
            <a:ext cx="3133725" cy="210978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/>
              <a:t>Memento</a:t>
            </a:r>
          </a:p>
          <a:p>
            <a:pPr algn="ctr">
              <a:defRPr/>
            </a:pPr>
            <a:endParaRPr lang="en-US" sz="2000" dirty="0"/>
          </a:p>
          <a:p>
            <a:pPr algn="ctr">
              <a:defRPr/>
            </a:pPr>
            <a:r>
              <a:rPr lang="en-US" sz="2000" dirty="0"/>
              <a:t>state …</a:t>
            </a:r>
          </a:p>
          <a:p>
            <a:pPr algn="ctr">
              <a:defRPr/>
            </a:pPr>
            <a:endParaRPr lang="en-US" sz="2000" dirty="0"/>
          </a:p>
          <a:p>
            <a:pPr>
              <a:defRPr/>
            </a:pPr>
            <a:r>
              <a:rPr lang="en-US" sz="2000" dirty="0"/>
              <a:t>getters and setters …</a:t>
            </a:r>
          </a:p>
          <a:p>
            <a:pPr>
              <a:defRPr/>
            </a:pPr>
            <a:endParaRPr lang="en-US" sz="2000" dirty="0"/>
          </a:p>
        </p:txBody>
      </p:sp>
      <p:sp>
        <p:nvSpPr>
          <p:cNvPr id="16" name="Rectangle 15"/>
          <p:cNvSpPr/>
          <p:nvPr/>
        </p:nvSpPr>
        <p:spPr>
          <a:xfrm>
            <a:off x="7404100" y="2424113"/>
            <a:ext cx="1562100" cy="51435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/>
              <a:t>Caretaker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3446463" y="920750"/>
            <a:ext cx="830262" cy="0"/>
          </a:xfrm>
          <a:prstGeom prst="straightConnector1">
            <a:avLst/>
          </a:prstGeom>
          <a:ln w="7620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0" y="3157538"/>
            <a:ext cx="91440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127000" y="555625"/>
            <a:ext cx="3338513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>
            <a:endCxn id="14" idx="3"/>
          </p:cNvCxnSpPr>
          <p:nvPr/>
        </p:nvCxnSpPr>
        <p:spPr>
          <a:xfrm>
            <a:off x="127000" y="1122363"/>
            <a:ext cx="3319463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4276725" y="555625"/>
            <a:ext cx="312737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stCxn id="15" idx="1"/>
          </p:cNvCxnSpPr>
          <p:nvPr/>
        </p:nvCxnSpPr>
        <p:spPr>
          <a:xfrm flipV="1">
            <a:off x="4275138" y="1130300"/>
            <a:ext cx="3128962" cy="635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Elbow Connector 33"/>
          <p:cNvCxnSpPr/>
          <p:nvPr/>
        </p:nvCxnSpPr>
        <p:spPr>
          <a:xfrm rot="10800000">
            <a:off x="6386513" y="4973638"/>
            <a:ext cx="2052637" cy="1122362"/>
          </a:xfrm>
          <a:prstGeom prst="bentConnector3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7" name="Elbow Connector 36"/>
          <p:cNvCxnSpPr/>
          <p:nvPr/>
        </p:nvCxnSpPr>
        <p:spPr>
          <a:xfrm rot="10800000">
            <a:off x="7408863" y="1303338"/>
            <a:ext cx="1558925" cy="1122362"/>
          </a:xfrm>
          <a:prstGeom prst="bentConnector3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0833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rgbClr val="FF00FF"/>
                </a:solidFill>
              </a:rPr>
              <a:t>Control Flow: destroy</a:t>
            </a:r>
            <a:br>
              <a:rPr lang="en-US" altLang="en-US">
                <a:solidFill>
                  <a:srgbClr val="FF00FF"/>
                </a:solidFill>
              </a:rPr>
            </a:br>
            <a:endParaRPr lang="en-US" altLang="en-US"/>
          </a:p>
        </p:txBody>
      </p:sp>
      <p:sp>
        <p:nvSpPr>
          <p:cNvPr id="5" name="Rectangle 4"/>
          <p:cNvSpPr/>
          <p:nvPr/>
        </p:nvSpPr>
        <p:spPr>
          <a:xfrm>
            <a:off x="746405" y="972556"/>
            <a:ext cx="2425057" cy="6000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/>
              <a:t>: </a:t>
            </a:r>
            <a:r>
              <a:rPr lang="en-US" sz="2400" dirty="0" err="1"/>
              <a:t>OrdersController</a:t>
            </a:r>
            <a:endParaRPr lang="en-US" sz="2400" dirty="0"/>
          </a:p>
        </p:txBody>
      </p:sp>
      <p:cxnSp>
        <p:nvCxnSpPr>
          <p:cNvPr id="11" name="Straight Connector 10"/>
          <p:cNvCxnSpPr/>
          <p:nvPr/>
        </p:nvCxnSpPr>
        <p:spPr>
          <a:xfrm flipH="1">
            <a:off x="1960844" y="1575806"/>
            <a:ext cx="22225" cy="522446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1725894" y="2115556"/>
            <a:ext cx="495300" cy="440848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689256" y="2301293"/>
            <a:ext cx="1052513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877" name="TextBox 6"/>
          <p:cNvSpPr txBox="1">
            <a:spLocks noChangeArrowheads="1"/>
          </p:cNvSpPr>
          <p:nvPr/>
        </p:nvSpPr>
        <p:spPr bwMode="auto">
          <a:xfrm>
            <a:off x="689256" y="1740906"/>
            <a:ext cx="9667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/>
              <a:t>destroy</a:t>
            </a:r>
          </a:p>
        </p:txBody>
      </p:sp>
    </p:spTree>
    <p:extLst>
      <p:ext uri="{BB962C8B-B14F-4D97-AF65-F5344CB8AC3E}">
        <p14:creationId xmlns:p14="http://schemas.microsoft.com/office/powerpoint/2010/main" val="2768635785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>
          <a:xfrm>
            <a:off x="457200" y="93663"/>
            <a:ext cx="8229600" cy="1143000"/>
          </a:xfrm>
        </p:spPr>
        <p:txBody>
          <a:bodyPr/>
          <a:lstStyle/>
          <a:p>
            <a:br>
              <a:rPr lang="en-US" altLang="en-US" sz="4000" dirty="0">
                <a:solidFill>
                  <a:srgbClr val="FF00FF"/>
                </a:solidFill>
              </a:rPr>
            </a:br>
            <a:r>
              <a:rPr lang="en-US" altLang="en-US" sz="4000" dirty="0">
                <a:solidFill>
                  <a:srgbClr val="FF00FF"/>
                </a:solidFill>
              </a:rPr>
              <a:t>Goal: Implement Memento pattern</a:t>
            </a:r>
            <a:br>
              <a:rPr lang="en-US" altLang="en-US" sz="4000" dirty="0">
                <a:solidFill>
                  <a:srgbClr val="FF00FF"/>
                </a:solidFill>
              </a:rPr>
            </a:br>
            <a:endParaRPr lang="en-US" altLang="en-US" sz="4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09" y="1141281"/>
            <a:ext cx="8940558" cy="520643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37512" y="2271049"/>
            <a:ext cx="8321293" cy="3088029"/>
          </a:xfrm>
          <a:prstGeom prst="rect">
            <a:avLst/>
          </a:prstGeom>
          <a:blipFill dpi="0" rotWithShape="1">
            <a:blip r:embed="rId3">
              <a:alphaModFix amt="80000"/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295765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rgbClr val="FF00FF"/>
                </a:solidFill>
              </a:rPr>
              <a:t>Control Flow: destroy</a:t>
            </a:r>
            <a:br>
              <a:rPr lang="en-US" altLang="en-US">
                <a:solidFill>
                  <a:srgbClr val="FF00FF"/>
                </a:solidFill>
              </a:rPr>
            </a:br>
            <a:endParaRPr lang="en-US" altLang="en-US"/>
          </a:p>
        </p:txBody>
      </p:sp>
      <p:sp>
        <p:nvSpPr>
          <p:cNvPr id="5" name="Rectangle 4"/>
          <p:cNvSpPr/>
          <p:nvPr/>
        </p:nvSpPr>
        <p:spPr>
          <a:xfrm>
            <a:off x="63500" y="1030288"/>
            <a:ext cx="2413482" cy="6000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/>
              <a:t>: </a:t>
            </a:r>
            <a:r>
              <a:rPr lang="en-US" sz="2400" dirty="0" err="1"/>
              <a:t>OrdersController</a:t>
            </a:r>
            <a:endParaRPr lang="en-US" sz="2400" dirty="0"/>
          </a:p>
        </p:txBody>
      </p:sp>
      <p:cxnSp>
        <p:nvCxnSpPr>
          <p:cNvPr id="11" name="Straight Connector 10"/>
          <p:cNvCxnSpPr/>
          <p:nvPr/>
        </p:nvCxnSpPr>
        <p:spPr>
          <a:xfrm flipH="1">
            <a:off x="1277938" y="1633538"/>
            <a:ext cx="22225" cy="522446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1042988" y="2173288"/>
            <a:ext cx="495300" cy="440848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122238" y="2359025"/>
            <a:ext cx="936625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877" name="TextBox 6"/>
          <p:cNvSpPr txBox="1">
            <a:spLocks noChangeArrowheads="1"/>
          </p:cNvSpPr>
          <p:nvPr/>
        </p:nvSpPr>
        <p:spPr bwMode="auto">
          <a:xfrm>
            <a:off x="6350" y="1798638"/>
            <a:ext cx="9667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/>
              <a:t>destroy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535113" y="2978673"/>
            <a:ext cx="3045965" cy="3971746"/>
            <a:chOff x="1535113" y="2978673"/>
            <a:chExt cx="3045965" cy="3971746"/>
          </a:xfrm>
        </p:grpSpPr>
        <p:sp>
          <p:nvSpPr>
            <p:cNvPr id="32" name="Rectangle 31"/>
            <p:cNvSpPr/>
            <p:nvPr/>
          </p:nvSpPr>
          <p:spPr>
            <a:xfrm>
              <a:off x="3217711" y="2978673"/>
              <a:ext cx="1363367" cy="57457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2400" dirty="0"/>
                <a:t>or: Order</a:t>
              </a:r>
            </a:p>
          </p:txBody>
        </p:sp>
        <p:cxnSp>
          <p:nvCxnSpPr>
            <p:cNvPr id="40" name="Straight Connector 39"/>
            <p:cNvCxnSpPr>
              <a:stCxn id="32" idx="2"/>
            </p:cNvCxnSpPr>
            <p:nvPr/>
          </p:nvCxnSpPr>
          <p:spPr>
            <a:xfrm flipH="1">
              <a:off x="3899394" y="3553247"/>
              <a:ext cx="1" cy="339717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43" name="Straight Arrow Connector 42"/>
            <p:cNvCxnSpPr/>
            <p:nvPr/>
          </p:nvCxnSpPr>
          <p:spPr>
            <a:xfrm>
              <a:off x="1538288" y="3111521"/>
              <a:ext cx="1679423" cy="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/>
            <p:cNvCxnSpPr/>
            <p:nvPr/>
          </p:nvCxnSpPr>
          <p:spPr>
            <a:xfrm flipH="1" flipV="1">
              <a:off x="1535113" y="3377888"/>
              <a:ext cx="1682598" cy="1588"/>
            </a:xfrm>
            <a:prstGeom prst="straightConnector1">
              <a:avLst/>
            </a:prstGeom>
            <a:ln w="76200">
              <a:solidFill>
                <a:schemeClr val="tx1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2"/>
          <p:cNvGrpSpPr/>
          <p:nvPr/>
        </p:nvGrpSpPr>
        <p:grpSpPr>
          <a:xfrm>
            <a:off x="1519238" y="2173288"/>
            <a:ext cx="7561262" cy="4702416"/>
            <a:chOff x="1519238" y="2173288"/>
            <a:chExt cx="7561262" cy="4702416"/>
          </a:xfrm>
        </p:grpSpPr>
        <p:sp>
          <p:nvSpPr>
            <p:cNvPr id="33" name="Rectangle 32"/>
            <p:cNvSpPr/>
            <p:nvPr/>
          </p:nvSpPr>
          <p:spPr>
            <a:xfrm>
              <a:off x="5046562" y="2173288"/>
              <a:ext cx="4033938" cy="62557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2400" dirty="0" err="1"/>
                <a:t>omc</a:t>
              </a:r>
              <a:r>
                <a:rPr lang="en-US" sz="2400" dirty="0"/>
                <a:t>: </a:t>
              </a:r>
              <a:r>
                <a:rPr lang="en-US" sz="2400" dirty="0" err="1"/>
                <a:t>OrderMementoCaretaker</a:t>
              </a:r>
              <a:endParaRPr lang="en-US" sz="2400" dirty="0"/>
            </a:p>
          </p:txBody>
        </p:sp>
        <p:cxnSp>
          <p:nvCxnSpPr>
            <p:cNvPr id="42" name="Straight Arrow Connector 41"/>
            <p:cNvCxnSpPr/>
            <p:nvPr/>
          </p:nvCxnSpPr>
          <p:spPr>
            <a:xfrm>
              <a:off x="1538288" y="2359025"/>
              <a:ext cx="3508274" cy="1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/>
            <p:cNvCxnSpPr/>
            <p:nvPr/>
          </p:nvCxnSpPr>
          <p:spPr>
            <a:xfrm flipH="1">
              <a:off x="1519238" y="2659685"/>
              <a:ext cx="3527324" cy="0"/>
            </a:xfrm>
            <a:prstGeom prst="straightConnector1">
              <a:avLst/>
            </a:prstGeom>
            <a:ln w="76200">
              <a:solidFill>
                <a:schemeClr val="tx1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6942183" y="2798864"/>
              <a:ext cx="1" cy="407684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7487348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>
          <a:xfrm>
            <a:off x="457200" y="93663"/>
            <a:ext cx="8229600" cy="1143000"/>
          </a:xfrm>
        </p:spPr>
        <p:txBody>
          <a:bodyPr/>
          <a:lstStyle/>
          <a:p>
            <a:br>
              <a:rPr lang="en-US" altLang="en-US" sz="4000" dirty="0">
                <a:solidFill>
                  <a:srgbClr val="FF00FF"/>
                </a:solidFill>
              </a:rPr>
            </a:br>
            <a:r>
              <a:rPr lang="en-US" altLang="en-US" sz="4000" dirty="0">
                <a:solidFill>
                  <a:srgbClr val="FF00FF"/>
                </a:solidFill>
              </a:rPr>
              <a:t>Goal: Implement Memento pattern</a:t>
            </a:r>
            <a:br>
              <a:rPr lang="en-US" altLang="en-US" sz="4000" dirty="0">
                <a:solidFill>
                  <a:srgbClr val="FF00FF"/>
                </a:solidFill>
              </a:rPr>
            </a:br>
            <a:endParaRPr lang="en-US" altLang="en-US" sz="4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09" y="1141281"/>
            <a:ext cx="8940558" cy="520643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37512" y="2168013"/>
            <a:ext cx="8321293" cy="3191065"/>
          </a:xfrm>
          <a:prstGeom prst="rect">
            <a:avLst/>
          </a:prstGeom>
          <a:blipFill dpi="0" rotWithShape="1">
            <a:blip r:embed="rId3">
              <a:alphaModFix amt="80000"/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316564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>
          <a:xfrm>
            <a:off x="457200" y="93663"/>
            <a:ext cx="8229600" cy="1143000"/>
          </a:xfrm>
        </p:spPr>
        <p:txBody>
          <a:bodyPr/>
          <a:lstStyle/>
          <a:p>
            <a:br>
              <a:rPr lang="en-US" altLang="en-US" sz="4000" dirty="0">
                <a:solidFill>
                  <a:srgbClr val="FF00FF"/>
                </a:solidFill>
              </a:rPr>
            </a:br>
            <a:r>
              <a:rPr lang="en-US" altLang="en-US" sz="4000" dirty="0">
                <a:solidFill>
                  <a:srgbClr val="FF00FF"/>
                </a:solidFill>
              </a:rPr>
              <a:t>Goal: Implement Memento pattern</a:t>
            </a:r>
            <a:br>
              <a:rPr lang="en-US" altLang="en-US" sz="4000" dirty="0">
                <a:solidFill>
                  <a:srgbClr val="FF00FF"/>
                </a:solidFill>
              </a:rPr>
            </a:br>
            <a:endParaRPr lang="en-US" altLang="en-US" sz="4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09" y="1141281"/>
            <a:ext cx="8940558" cy="520643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37512" y="2916820"/>
            <a:ext cx="8321293" cy="2442258"/>
          </a:xfrm>
          <a:prstGeom prst="rect">
            <a:avLst/>
          </a:prstGeom>
          <a:blipFill dpi="0" rotWithShape="1">
            <a:blip r:embed="rId3">
              <a:alphaModFix amt="80000"/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0199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6FA30F-EF12-F144-B52D-9AED307890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Wikipedia Variant #2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CF3C67D-5AE5-AE48-B9F2-84CCBB8F1513}"/>
              </a:ext>
            </a:extLst>
          </p:cNvPr>
          <p:cNvSpPr txBox="1"/>
          <p:nvPr/>
        </p:nvSpPr>
        <p:spPr>
          <a:xfrm>
            <a:off x="2982719" y="6581001"/>
            <a:ext cx="31785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https://</a:t>
            </a:r>
            <a:r>
              <a:rPr lang="en-US" sz="1200" dirty="0" err="1">
                <a:solidFill>
                  <a:schemeClr val="bg1">
                    <a:lumMod val="50000"/>
                    <a:lumOff val="50000"/>
                  </a:schemeClr>
                </a:solidFill>
              </a:rPr>
              <a:t>en.wikipedia.org</a:t>
            </a:r>
            <a:r>
              <a:rPr lang="en-US" sz="12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/wiki/</a:t>
            </a:r>
            <a:r>
              <a:rPr lang="en-US" sz="1200" dirty="0" err="1">
                <a:solidFill>
                  <a:schemeClr val="bg1">
                    <a:lumMod val="50000"/>
                    <a:lumOff val="50000"/>
                  </a:schemeClr>
                </a:solidFill>
              </a:rPr>
              <a:t>Observer_pattern</a:t>
            </a:r>
            <a:endParaRPr lang="en-US" sz="1200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C6B9BDC-2B0A-7841-8BBB-E94068DA7B46}"/>
              </a:ext>
            </a:extLst>
          </p:cNvPr>
          <p:cNvGrpSpPr/>
          <p:nvPr/>
        </p:nvGrpSpPr>
        <p:grpSpPr>
          <a:xfrm>
            <a:off x="0" y="1733798"/>
            <a:ext cx="9114741" cy="4134009"/>
            <a:chOff x="1900052" y="2137558"/>
            <a:chExt cx="6519553" cy="2956956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C93257B-EF19-254B-859D-089E3CCDF14D}"/>
                </a:ext>
              </a:extLst>
            </p:cNvPr>
            <p:cNvSpPr/>
            <p:nvPr/>
          </p:nvSpPr>
          <p:spPr>
            <a:xfrm>
              <a:off x="1900052" y="2137558"/>
              <a:ext cx="6519553" cy="295695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8B82816-2F27-C942-9E33-76C7A989AD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058" t="11967" r="30519" b="45680"/>
            <a:stretch/>
          </p:blipFill>
          <p:spPr>
            <a:xfrm>
              <a:off x="2140403" y="2371725"/>
              <a:ext cx="5982320" cy="2473408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4CE3728-6E92-264A-A870-E2AE00818C97}"/>
              </a:ext>
            </a:extLst>
          </p:cNvPr>
          <p:cNvGrpSpPr/>
          <p:nvPr/>
        </p:nvGrpSpPr>
        <p:grpSpPr>
          <a:xfrm>
            <a:off x="4903929" y="2061178"/>
            <a:ext cx="1024879" cy="3168734"/>
            <a:chOff x="4892054" y="2053309"/>
            <a:chExt cx="1024879" cy="3168734"/>
          </a:xfrm>
        </p:grpSpPr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CB83E6A0-54DB-A048-ADF8-9D077F657589}"/>
                </a:ext>
              </a:extLst>
            </p:cNvPr>
            <p:cNvCxnSpPr>
              <a:cxnSpLocks/>
            </p:cNvCxnSpPr>
            <p:nvPr/>
          </p:nvCxnSpPr>
          <p:spPr>
            <a:xfrm>
              <a:off x="4892054" y="2053309"/>
              <a:ext cx="605642" cy="403761"/>
            </a:xfrm>
            <a:prstGeom prst="straightConnector1">
              <a:avLst/>
            </a:prstGeom>
            <a:ln w="76200">
              <a:solidFill>
                <a:srgbClr val="FF40FF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8563190A-A3BA-7A41-AB49-295D2708AE0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12604" y="2765828"/>
              <a:ext cx="605642" cy="403761"/>
            </a:xfrm>
            <a:prstGeom prst="straightConnector1">
              <a:avLst/>
            </a:prstGeom>
            <a:ln w="76200">
              <a:solidFill>
                <a:srgbClr val="FF40FF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0BA76C3F-8575-FF42-85D0-F8DC29D7162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311291" y="4818282"/>
              <a:ext cx="605642" cy="403761"/>
            </a:xfrm>
            <a:prstGeom prst="straightConnector1">
              <a:avLst/>
            </a:prstGeom>
            <a:ln w="76200">
              <a:solidFill>
                <a:srgbClr val="FF40FF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32368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8229600" cy="1143000"/>
          </a:xfrm>
        </p:spPr>
        <p:txBody>
          <a:bodyPr/>
          <a:lstStyle/>
          <a:p>
            <a:r>
              <a:rPr lang="en-US" altLang="en-US">
                <a:solidFill>
                  <a:srgbClr val="FF00FF"/>
                </a:solidFill>
              </a:rPr>
              <a:t>Goal: Implement Memento pattern</a:t>
            </a:r>
            <a:br>
              <a:rPr lang="en-US" altLang="en-US">
                <a:solidFill>
                  <a:srgbClr val="FF00FF"/>
                </a:solidFill>
              </a:rPr>
            </a:br>
            <a:endParaRPr lang="en-US" altLang="en-US"/>
          </a:p>
        </p:txBody>
      </p:sp>
      <p:pic>
        <p:nvPicPr>
          <p:cNvPr id="4096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1395" y="693734"/>
            <a:ext cx="5721210" cy="6137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686050" y="3790949"/>
            <a:ext cx="4238625" cy="419101"/>
          </a:xfrm>
          <a:prstGeom prst="rect">
            <a:avLst/>
          </a:prstGeom>
          <a:blipFill dpi="0" rotWithShape="1">
            <a:blip r:embed="rId3">
              <a:alphaModFix amt="80000"/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686050" y="5276849"/>
            <a:ext cx="4238625" cy="419101"/>
          </a:xfrm>
          <a:prstGeom prst="rect">
            <a:avLst/>
          </a:prstGeom>
          <a:blipFill dpi="0" rotWithShape="1">
            <a:blip r:embed="rId3">
              <a:alphaModFix amt="80000"/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241482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00FF"/>
                </a:solidFill>
              </a:rPr>
              <a:t>Control Flow: destroy</a:t>
            </a:r>
            <a:br>
              <a:rPr lang="en-US" altLang="en-US" dirty="0">
                <a:solidFill>
                  <a:srgbClr val="FF00FF"/>
                </a:solidFill>
              </a:rPr>
            </a:br>
            <a:br>
              <a:rPr lang="en-US" altLang="en-US" dirty="0">
                <a:solidFill>
                  <a:srgbClr val="FF00FF"/>
                </a:solidFill>
              </a:rPr>
            </a:br>
            <a:endParaRPr lang="en-US" altLang="en-US" dirty="0"/>
          </a:p>
        </p:txBody>
      </p:sp>
      <p:sp>
        <p:nvSpPr>
          <p:cNvPr id="5" name="Rectangle 4"/>
          <p:cNvSpPr/>
          <p:nvPr/>
        </p:nvSpPr>
        <p:spPr>
          <a:xfrm>
            <a:off x="63500" y="477838"/>
            <a:ext cx="2413482" cy="6000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/>
              <a:t>: </a:t>
            </a:r>
            <a:r>
              <a:rPr lang="en-US" sz="2400" dirty="0" err="1"/>
              <a:t>OrdersController</a:t>
            </a:r>
            <a:endParaRPr lang="en-US" sz="2400" dirty="0"/>
          </a:p>
        </p:txBody>
      </p:sp>
      <p:cxnSp>
        <p:nvCxnSpPr>
          <p:cNvPr id="11" name="Straight Connector 10"/>
          <p:cNvCxnSpPr/>
          <p:nvPr/>
        </p:nvCxnSpPr>
        <p:spPr>
          <a:xfrm flipH="1">
            <a:off x="1267282" y="1081088"/>
            <a:ext cx="32882" cy="577691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1042988" y="1246570"/>
            <a:ext cx="495300" cy="536257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122238" y="1469463"/>
            <a:ext cx="936625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877" name="TextBox 6"/>
          <p:cNvSpPr txBox="1">
            <a:spLocks noChangeArrowheads="1"/>
          </p:cNvSpPr>
          <p:nvPr/>
        </p:nvSpPr>
        <p:spPr bwMode="auto">
          <a:xfrm>
            <a:off x="-60917" y="1069413"/>
            <a:ext cx="9667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/>
              <a:t>destroy</a:t>
            </a:r>
          </a:p>
        </p:txBody>
      </p:sp>
      <p:sp>
        <p:nvSpPr>
          <p:cNvPr id="32" name="Rectangle 31"/>
          <p:cNvSpPr/>
          <p:nvPr/>
        </p:nvSpPr>
        <p:spPr>
          <a:xfrm>
            <a:off x="3217711" y="2138936"/>
            <a:ext cx="1363367" cy="57457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/>
              <a:t>or: Order</a:t>
            </a:r>
          </a:p>
        </p:txBody>
      </p:sp>
      <p:sp>
        <p:nvSpPr>
          <p:cNvPr id="33" name="Rectangle 32"/>
          <p:cNvSpPr/>
          <p:nvPr/>
        </p:nvSpPr>
        <p:spPr>
          <a:xfrm>
            <a:off x="6273478" y="937549"/>
            <a:ext cx="2870522" cy="10201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 err="1"/>
              <a:t>omc</a:t>
            </a:r>
            <a:r>
              <a:rPr lang="en-US" sz="2400" dirty="0"/>
              <a:t>: </a:t>
            </a:r>
            <a:r>
              <a:rPr lang="en-US" sz="2400" dirty="0" err="1"/>
              <a:t>OrderMemento</a:t>
            </a:r>
            <a:endParaRPr lang="en-US" sz="2400" dirty="0"/>
          </a:p>
          <a:p>
            <a:pPr algn="ctr">
              <a:defRPr/>
            </a:pPr>
            <a:r>
              <a:rPr lang="en-US" sz="2400" dirty="0"/>
              <a:t>Caretaker</a:t>
            </a:r>
          </a:p>
        </p:txBody>
      </p:sp>
      <p:cxnSp>
        <p:nvCxnSpPr>
          <p:cNvPr id="40" name="Straight Connector 39"/>
          <p:cNvCxnSpPr>
            <a:stCxn id="32" idx="2"/>
          </p:cNvCxnSpPr>
          <p:nvPr/>
        </p:nvCxnSpPr>
        <p:spPr>
          <a:xfrm flipH="1">
            <a:off x="3891178" y="2713510"/>
            <a:ext cx="8217" cy="414449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>
            <a:off x="1538288" y="1550486"/>
            <a:ext cx="4735190" cy="1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>
            <a:off x="1538288" y="2281279"/>
            <a:ext cx="1679423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flipH="1">
            <a:off x="1519238" y="1872146"/>
            <a:ext cx="4754240" cy="0"/>
          </a:xfrm>
          <a:prstGeom prst="straightConnector1">
            <a:avLst/>
          </a:prstGeom>
          <a:ln w="7620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flipH="1" flipV="1">
            <a:off x="1535113" y="2587258"/>
            <a:ext cx="1682598" cy="1588"/>
          </a:xfrm>
          <a:prstGeom prst="straightConnector1">
            <a:avLst/>
          </a:prstGeom>
          <a:ln w="7620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6"/>
          <p:cNvSpPr txBox="1">
            <a:spLocks noChangeArrowheads="1"/>
          </p:cNvSpPr>
          <p:nvPr/>
        </p:nvSpPr>
        <p:spPr bwMode="auto">
          <a:xfrm>
            <a:off x="2006343" y="2753207"/>
            <a:ext cx="9667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/>
              <a:t>destroy</a:t>
            </a:r>
          </a:p>
        </p:txBody>
      </p:sp>
      <p:cxnSp>
        <p:nvCxnSpPr>
          <p:cNvPr id="22" name="Straight Connector 21"/>
          <p:cNvCxnSpPr/>
          <p:nvPr/>
        </p:nvCxnSpPr>
        <p:spPr>
          <a:xfrm flipH="1">
            <a:off x="7906146" y="1957680"/>
            <a:ext cx="1" cy="491802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grpSp>
        <p:nvGrpSpPr>
          <p:cNvPr id="3" name="Group 2"/>
          <p:cNvGrpSpPr/>
          <p:nvPr/>
        </p:nvGrpSpPr>
        <p:grpSpPr>
          <a:xfrm>
            <a:off x="1519238" y="2937499"/>
            <a:ext cx="2627807" cy="1252536"/>
            <a:chOff x="1519238" y="2937499"/>
            <a:chExt cx="2627807" cy="1252536"/>
          </a:xfrm>
        </p:grpSpPr>
        <p:cxnSp>
          <p:nvCxnSpPr>
            <p:cNvPr id="15" name="Straight Arrow Connector 14"/>
            <p:cNvCxnSpPr/>
            <p:nvPr/>
          </p:nvCxnSpPr>
          <p:spPr>
            <a:xfrm>
              <a:off x="1563699" y="3174320"/>
              <a:ext cx="2111388" cy="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 15"/>
            <p:cNvSpPr/>
            <p:nvPr/>
          </p:nvSpPr>
          <p:spPr>
            <a:xfrm>
              <a:off x="3651745" y="2937499"/>
              <a:ext cx="495300" cy="98467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 flipH="1">
              <a:off x="1519238" y="3633717"/>
              <a:ext cx="2155849" cy="6350"/>
            </a:xfrm>
            <a:prstGeom prst="straightConnector1">
              <a:avLst/>
            </a:prstGeom>
            <a:ln w="76200">
              <a:solidFill>
                <a:schemeClr val="tx1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Multiply 9"/>
            <p:cNvSpPr/>
            <p:nvPr/>
          </p:nvSpPr>
          <p:spPr>
            <a:xfrm>
              <a:off x="3674567" y="3640067"/>
              <a:ext cx="472478" cy="549968"/>
            </a:xfrm>
            <a:prstGeom prst="mathMultiply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1" name="TextBox 6"/>
          <p:cNvSpPr txBox="1">
            <a:spLocks noChangeArrowheads="1"/>
          </p:cNvSpPr>
          <p:nvPr/>
        </p:nvSpPr>
        <p:spPr bwMode="auto">
          <a:xfrm>
            <a:off x="2734317" y="1076333"/>
            <a:ext cx="62901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/>
              <a:t>new</a:t>
            </a:r>
          </a:p>
        </p:txBody>
      </p:sp>
      <p:sp>
        <p:nvSpPr>
          <p:cNvPr id="46" name="TextBox 6"/>
          <p:cNvSpPr txBox="1">
            <a:spLocks noChangeArrowheads="1"/>
          </p:cNvSpPr>
          <p:nvPr/>
        </p:nvSpPr>
        <p:spPr bwMode="auto">
          <a:xfrm>
            <a:off x="2089036" y="1888457"/>
            <a:ext cx="62901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/>
              <a:t>new</a:t>
            </a:r>
          </a:p>
        </p:txBody>
      </p:sp>
    </p:spTree>
    <p:extLst>
      <p:ext uri="{BB962C8B-B14F-4D97-AF65-F5344CB8AC3E}">
        <p14:creationId xmlns:p14="http://schemas.microsoft.com/office/powerpoint/2010/main" val="2354107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>
          <a:xfrm>
            <a:off x="457200" y="93663"/>
            <a:ext cx="8229600" cy="1143000"/>
          </a:xfrm>
        </p:spPr>
        <p:txBody>
          <a:bodyPr/>
          <a:lstStyle/>
          <a:p>
            <a:br>
              <a:rPr lang="en-US" altLang="en-US" sz="4000" dirty="0">
                <a:solidFill>
                  <a:srgbClr val="FF00FF"/>
                </a:solidFill>
              </a:rPr>
            </a:br>
            <a:r>
              <a:rPr lang="en-US" altLang="en-US" sz="4000" dirty="0">
                <a:solidFill>
                  <a:srgbClr val="FF00FF"/>
                </a:solidFill>
              </a:rPr>
              <a:t>Goal: Implement Memento pattern</a:t>
            </a:r>
            <a:br>
              <a:rPr lang="en-US" altLang="en-US" sz="4000" dirty="0">
                <a:solidFill>
                  <a:srgbClr val="FF00FF"/>
                </a:solidFill>
              </a:rPr>
            </a:br>
            <a:endParaRPr lang="en-US" altLang="en-US" sz="4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09" y="1141281"/>
            <a:ext cx="8940558" cy="520643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37512" y="2916820"/>
            <a:ext cx="8321293" cy="2442258"/>
          </a:xfrm>
          <a:prstGeom prst="rect">
            <a:avLst/>
          </a:prstGeom>
          <a:blipFill dpi="0" rotWithShape="1">
            <a:blip r:embed="rId3">
              <a:alphaModFix amt="80000"/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574752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>
          <a:xfrm>
            <a:off x="457200" y="93663"/>
            <a:ext cx="8229600" cy="1143000"/>
          </a:xfrm>
        </p:spPr>
        <p:txBody>
          <a:bodyPr/>
          <a:lstStyle/>
          <a:p>
            <a:br>
              <a:rPr lang="en-US" altLang="en-US" sz="4000" dirty="0">
                <a:solidFill>
                  <a:srgbClr val="FF00FF"/>
                </a:solidFill>
              </a:rPr>
            </a:br>
            <a:r>
              <a:rPr lang="en-US" altLang="en-US" sz="4000" dirty="0">
                <a:solidFill>
                  <a:srgbClr val="FF00FF"/>
                </a:solidFill>
              </a:rPr>
              <a:t>Goal: Implement Memento pattern</a:t>
            </a:r>
            <a:br>
              <a:rPr lang="en-US" altLang="en-US" sz="4000" dirty="0">
                <a:solidFill>
                  <a:srgbClr val="FF00FF"/>
                </a:solidFill>
              </a:rPr>
            </a:br>
            <a:endParaRPr lang="en-US" altLang="en-US" sz="4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09" y="1141281"/>
            <a:ext cx="8940558" cy="520643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37512" y="3524864"/>
            <a:ext cx="8321293" cy="1834213"/>
          </a:xfrm>
          <a:prstGeom prst="rect">
            <a:avLst/>
          </a:prstGeom>
          <a:blipFill dpi="0" rotWithShape="1">
            <a:blip r:embed="rId3">
              <a:alphaModFix amt="80000"/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195020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00FF"/>
                </a:solidFill>
              </a:rPr>
              <a:t>Control Flow: destroy</a:t>
            </a:r>
            <a:br>
              <a:rPr lang="en-US" altLang="en-US" dirty="0">
                <a:solidFill>
                  <a:srgbClr val="FF00FF"/>
                </a:solidFill>
              </a:rPr>
            </a:br>
            <a:br>
              <a:rPr lang="en-US" altLang="en-US" dirty="0">
                <a:solidFill>
                  <a:srgbClr val="FF00FF"/>
                </a:solidFill>
              </a:rPr>
            </a:br>
            <a:endParaRPr lang="en-US" altLang="en-US" dirty="0"/>
          </a:p>
        </p:txBody>
      </p:sp>
      <p:sp>
        <p:nvSpPr>
          <p:cNvPr id="5" name="Rectangle 4"/>
          <p:cNvSpPr/>
          <p:nvPr/>
        </p:nvSpPr>
        <p:spPr>
          <a:xfrm>
            <a:off x="63500" y="477838"/>
            <a:ext cx="2413482" cy="6000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/>
              <a:t>: </a:t>
            </a:r>
            <a:r>
              <a:rPr lang="en-US" sz="2400" dirty="0" err="1"/>
              <a:t>OrdersController</a:t>
            </a:r>
            <a:endParaRPr lang="en-US" sz="2400" dirty="0"/>
          </a:p>
        </p:txBody>
      </p:sp>
      <p:cxnSp>
        <p:nvCxnSpPr>
          <p:cNvPr id="11" name="Straight Connector 10"/>
          <p:cNvCxnSpPr/>
          <p:nvPr/>
        </p:nvCxnSpPr>
        <p:spPr>
          <a:xfrm flipH="1">
            <a:off x="1267282" y="1081088"/>
            <a:ext cx="32882" cy="577691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1042988" y="1246570"/>
            <a:ext cx="495300" cy="536257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122238" y="1469463"/>
            <a:ext cx="936625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877" name="TextBox 6"/>
          <p:cNvSpPr txBox="1">
            <a:spLocks noChangeArrowheads="1"/>
          </p:cNvSpPr>
          <p:nvPr/>
        </p:nvSpPr>
        <p:spPr bwMode="auto">
          <a:xfrm>
            <a:off x="-60917" y="1069413"/>
            <a:ext cx="9667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/>
              <a:t>destroy</a:t>
            </a:r>
          </a:p>
        </p:txBody>
      </p:sp>
      <p:sp>
        <p:nvSpPr>
          <p:cNvPr id="32" name="Rectangle 31"/>
          <p:cNvSpPr/>
          <p:nvPr/>
        </p:nvSpPr>
        <p:spPr>
          <a:xfrm>
            <a:off x="3217711" y="2138936"/>
            <a:ext cx="1363367" cy="57457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/>
              <a:t>or: Order</a:t>
            </a:r>
          </a:p>
        </p:txBody>
      </p:sp>
      <p:sp>
        <p:nvSpPr>
          <p:cNvPr id="33" name="Rectangle 32"/>
          <p:cNvSpPr/>
          <p:nvPr/>
        </p:nvSpPr>
        <p:spPr>
          <a:xfrm>
            <a:off x="6273478" y="937549"/>
            <a:ext cx="2870522" cy="10201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 err="1"/>
              <a:t>omc</a:t>
            </a:r>
            <a:r>
              <a:rPr lang="en-US" sz="2400" dirty="0"/>
              <a:t>: </a:t>
            </a:r>
            <a:r>
              <a:rPr lang="en-US" sz="2400" dirty="0" err="1"/>
              <a:t>OrderMemento</a:t>
            </a:r>
            <a:endParaRPr lang="en-US" sz="2400" dirty="0"/>
          </a:p>
          <a:p>
            <a:pPr algn="ctr">
              <a:defRPr/>
            </a:pPr>
            <a:r>
              <a:rPr lang="en-US" sz="2400" dirty="0"/>
              <a:t>Caretaker</a:t>
            </a:r>
          </a:p>
        </p:txBody>
      </p:sp>
      <p:cxnSp>
        <p:nvCxnSpPr>
          <p:cNvPr id="40" name="Straight Connector 39"/>
          <p:cNvCxnSpPr>
            <a:stCxn id="32" idx="2"/>
          </p:cNvCxnSpPr>
          <p:nvPr/>
        </p:nvCxnSpPr>
        <p:spPr>
          <a:xfrm flipH="1">
            <a:off x="3891178" y="2713510"/>
            <a:ext cx="8217" cy="414449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>
            <a:off x="1538288" y="1550486"/>
            <a:ext cx="4735190" cy="1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>
            <a:off x="1538288" y="2281279"/>
            <a:ext cx="1679423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flipH="1">
            <a:off x="1519238" y="1872146"/>
            <a:ext cx="4754240" cy="0"/>
          </a:xfrm>
          <a:prstGeom prst="straightConnector1">
            <a:avLst/>
          </a:prstGeom>
          <a:ln w="7620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flipH="1" flipV="1">
            <a:off x="1535113" y="2587258"/>
            <a:ext cx="1682598" cy="1588"/>
          </a:xfrm>
          <a:prstGeom prst="straightConnector1">
            <a:avLst/>
          </a:prstGeom>
          <a:ln w="7620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1563699" y="3174320"/>
            <a:ext cx="2111388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3651745" y="2937499"/>
            <a:ext cx="495300" cy="98467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1519238" y="3633717"/>
            <a:ext cx="2155849" cy="6350"/>
          </a:xfrm>
          <a:prstGeom prst="straightConnector1">
            <a:avLst/>
          </a:prstGeom>
          <a:ln w="7620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6"/>
          <p:cNvSpPr txBox="1">
            <a:spLocks noChangeArrowheads="1"/>
          </p:cNvSpPr>
          <p:nvPr/>
        </p:nvSpPr>
        <p:spPr bwMode="auto">
          <a:xfrm>
            <a:off x="2006343" y="2753207"/>
            <a:ext cx="9667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/>
              <a:t>destroy</a:t>
            </a:r>
          </a:p>
        </p:txBody>
      </p:sp>
      <p:cxnSp>
        <p:nvCxnSpPr>
          <p:cNvPr id="22" name="Straight Connector 21"/>
          <p:cNvCxnSpPr/>
          <p:nvPr/>
        </p:nvCxnSpPr>
        <p:spPr>
          <a:xfrm flipH="1">
            <a:off x="7906146" y="1957680"/>
            <a:ext cx="1" cy="491802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0" name="Multiply 9"/>
          <p:cNvSpPr/>
          <p:nvPr/>
        </p:nvSpPr>
        <p:spPr>
          <a:xfrm>
            <a:off x="3674567" y="3640067"/>
            <a:ext cx="472478" cy="549968"/>
          </a:xfrm>
          <a:prstGeom prst="mathMultiply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6"/>
          <p:cNvSpPr txBox="1">
            <a:spLocks noChangeArrowheads="1"/>
          </p:cNvSpPr>
          <p:nvPr/>
        </p:nvSpPr>
        <p:spPr bwMode="auto">
          <a:xfrm>
            <a:off x="2734317" y="1076333"/>
            <a:ext cx="62901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/>
              <a:t>new</a:t>
            </a:r>
          </a:p>
        </p:txBody>
      </p:sp>
      <p:sp>
        <p:nvSpPr>
          <p:cNvPr id="46" name="TextBox 6"/>
          <p:cNvSpPr txBox="1">
            <a:spLocks noChangeArrowheads="1"/>
          </p:cNvSpPr>
          <p:nvPr/>
        </p:nvSpPr>
        <p:spPr bwMode="auto">
          <a:xfrm>
            <a:off x="2089036" y="1888457"/>
            <a:ext cx="62901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/>
              <a:t>new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4107633" y="4264510"/>
            <a:ext cx="3474739" cy="2611194"/>
            <a:chOff x="4107633" y="4264510"/>
            <a:chExt cx="3474739" cy="2611194"/>
          </a:xfrm>
        </p:grpSpPr>
        <p:cxnSp>
          <p:nvCxnSpPr>
            <p:cNvPr id="29" name="Straight Arrow Connector 28"/>
            <p:cNvCxnSpPr/>
            <p:nvPr/>
          </p:nvCxnSpPr>
          <p:spPr>
            <a:xfrm flipH="1">
              <a:off x="4107633" y="5050057"/>
              <a:ext cx="819368" cy="6350"/>
            </a:xfrm>
            <a:prstGeom prst="straightConnector1">
              <a:avLst/>
            </a:prstGeom>
            <a:ln w="76200">
              <a:solidFill>
                <a:schemeClr val="tx1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>
              <a:stCxn id="34" idx="2"/>
            </p:cNvCxnSpPr>
            <p:nvPr/>
          </p:nvCxnSpPr>
          <p:spPr>
            <a:xfrm>
              <a:off x="6273478" y="5093645"/>
              <a:ext cx="0" cy="178205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sp>
          <p:nvSpPr>
            <p:cNvPr id="34" name="Rectangle 33"/>
            <p:cNvSpPr/>
            <p:nvPr/>
          </p:nvSpPr>
          <p:spPr>
            <a:xfrm>
              <a:off x="4964583" y="4496745"/>
              <a:ext cx="2617789" cy="5969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2400" dirty="0" err="1"/>
                <a:t>om:OrderMemento</a:t>
              </a:r>
              <a:endParaRPr lang="en-US" sz="2400" dirty="0"/>
            </a:p>
          </p:txBody>
        </p:sp>
        <p:cxnSp>
          <p:nvCxnSpPr>
            <p:cNvPr id="35" name="Straight Arrow Connector 34"/>
            <p:cNvCxnSpPr/>
            <p:nvPr/>
          </p:nvCxnSpPr>
          <p:spPr>
            <a:xfrm>
              <a:off x="4129302" y="4728313"/>
              <a:ext cx="835281" cy="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6"/>
            <p:cNvSpPr txBox="1">
              <a:spLocks noChangeArrowheads="1"/>
            </p:cNvSpPr>
            <p:nvPr/>
          </p:nvSpPr>
          <p:spPr bwMode="auto">
            <a:xfrm>
              <a:off x="4195183" y="4264510"/>
              <a:ext cx="629018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000" dirty="0"/>
                <a:t>new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516255" y="4134234"/>
            <a:ext cx="2653612" cy="1267403"/>
            <a:chOff x="1516255" y="4134234"/>
            <a:chExt cx="2653612" cy="1267403"/>
          </a:xfrm>
        </p:grpSpPr>
        <p:cxnSp>
          <p:nvCxnSpPr>
            <p:cNvPr id="28" name="Straight Arrow Connector 27"/>
            <p:cNvCxnSpPr/>
            <p:nvPr/>
          </p:nvCxnSpPr>
          <p:spPr>
            <a:xfrm>
              <a:off x="1532140" y="4600988"/>
              <a:ext cx="2111388" cy="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 29"/>
            <p:cNvSpPr/>
            <p:nvPr/>
          </p:nvSpPr>
          <p:spPr>
            <a:xfrm>
              <a:off x="3674567" y="4496745"/>
              <a:ext cx="495300" cy="90489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47" name="Straight Arrow Connector 46"/>
            <p:cNvCxnSpPr/>
            <p:nvPr/>
          </p:nvCxnSpPr>
          <p:spPr>
            <a:xfrm flipH="1" flipV="1">
              <a:off x="1516255" y="5190937"/>
              <a:ext cx="2163177" cy="17870"/>
            </a:xfrm>
            <a:prstGeom prst="straightConnector1">
              <a:avLst/>
            </a:prstGeom>
            <a:ln w="76200">
              <a:solidFill>
                <a:schemeClr val="tx1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6"/>
            <p:cNvSpPr txBox="1">
              <a:spLocks noChangeArrowheads="1"/>
            </p:cNvSpPr>
            <p:nvPr/>
          </p:nvSpPr>
          <p:spPr bwMode="auto">
            <a:xfrm>
              <a:off x="1647440" y="4134234"/>
              <a:ext cx="1987467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000" dirty="0" err="1"/>
                <a:t>create_memento</a:t>
              </a:r>
              <a:endParaRPr lang="en-US" altLang="en-US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val="2280065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>
          <a:xfrm>
            <a:off x="457200" y="93663"/>
            <a:ext cx="8229600" cy="1143000"/>
          </a:xfrm>
        </p:spPr>
        <p:txBody>
          <a:bodyPr/>
          <a:lstStyle/>
          <a:p>
            <a:br>
              <a:rPr lang="en-US" altLang="en-US" sz="4000" dirty="0">
                <a:solidFill>
                  <a:srgbClr val="FF00FF"/>
                </a:solidFill>
              </a:rPr>
            </a:br>
            <a:r>
              <a:rPr lang="en-US" altLang="en-US" sz="4000" dirty="0">
                <a:solidFill>
                  <a:srgbClr val="FF00FF"/>
                </a:solidFill>
              </a:rPr>
              <a:t>Goal: Implement Memento pattern</a:t>
            </a:r>
            <a:br>
              <a:rPr lang="en-US" altLang="en-US" sz="4000" dirty="0">
                <a:solidFill>
                  <a:srgbClr val="FF00FF"/>
                </a:solidFill>
              </a:rPr>
            </a:br>
            <a:endParaRPr lang="en-US" altLang="en-US" sz="4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09" y="1141281"/>
            <a:ext cx="8940558" cy="520643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37512" y="3524864"/>
            <a:ext cx="8321293" cy="1834213"/>
          </a:xfrm>
          <a:prstGeom prst="rect">
            <a:avLst/>
          </a:prstGeom>
          <a:blipFill dpi="0" rotWithShape="1">
            <a:blip r:embed="rId3">
              <a:alphaModFix amt="80000"/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26851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>
          <a:xfrm>
            <a:off x="457200" y="93663"/>
            <a:ext cx="8229600" cy="1143000"/>
          </a:xfrm>
        </p:spPr>
        <p:txBody>
          <a:bodyPr/>
          <a:lstStyle/>
          <a:p>
            <a:br>
              <a:rPr lang="en-US" altLang="en-US" sz="4000" dirty="0">
                <a:solidFill>
                  <a:srgbClr val="FF00FF"/>
                </a:solidFill>
              </a:rPr>
            </a:br>
            <a:r>
              <a:rPr lang="en-US" altLang="en-US" sz="4000" dirty="0">
                <a:solidFill>
                  <a:srgbClr val="FF00FF"/>
                </a:solidFill>
              </a:rPr>
              <a:t>Goal: Implement Memento pattern</a:t>
            </a:r>
            <a:br>
              <a:rPr lang="en-US" altLang="en-US" sz="4000" dirty="0">
                <a:solidFill>
                  <a:srgbClr val="FF00FF"/>
                </a:solidFill>
              </a:rPr>
            </a:br>
            <a:endParaRPr lang="en-US" altLang="en-US" sz="4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09" y="1141281"/>
            <a:ext cx="8940558" cy="520643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37512" y="3524864"/>
            <a:ext cx="8321293" cy="1297859"/>
          </a:xfrm>
          <a:prstGeom prst="rect">
            <a:avLst/>
          </a:prstGeom>
          <a:blipFill dpi="0" rotWithShape="1">
            <a:blip r:embed="rId3">
              <a:alphaModFix amt="80000"/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37512" y="4822723"/>
            <a:ext cx="2058066" cy="501445"/>
          </a:xfrm>
          <a:prstGeom prst="rect">
            <a:avLst/>
          </a:prstGeom>
          <a:blipFill dpi="0" rotWithShape="1">
            <a:blip r:embed="rId3">
              <a:alphaModFix amt="80000"/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049481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484" y="141276"/>
            <a:ext cx="7026554" cy="6483963"/>
          </a:xfrm>
        </p:spPr>
      </p:pic>
      <p:sp>
        <p:nvSpPr>
          <p:cNvPr id="5" name="Rectangle 4"/>
          <p:cNvSpPr/>
          <p:nvPr/>
        </p:nvSpPr>
        <p:spPr>
          <a:xfrm>
            <a:off x="1418560" y="1551000"/>
            <a:ext cx="6560478" cy="992175"/>
          </a:xfrm>
          <a:prstGeom prst="rect">
            <a:avLst/>
          </a:prstGeom>
          <a:blipFill dpi="0" rotWithShape="1">
            <a:blip r:embed="rId3">
              <a:alphaModFix amt="80000"/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647160" y="4941900"/>
            <a:ext cx="6331878" cy="992175"/>
          </a:xfrm>
          <a:prstGeom prst="rect">
            <a:avLst/>
          </a:prstGeom>
          <a:blipFill dpi="0" rotWithShape="1">
            <a:blip r:embed="rId3">
              <a:alphaModFix amt="80000"/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343707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8229600" cy="1143000"/>
          </a:xfrm>
        </p:spPr>
        <p:txBody>
          <a:bodyPr/>
          <a:lstStyle/>
          <a:p>
            <a:r>
              <a:rPr lang="en-US" altLang="en-US">
                <a:solidFill>
                  <a:srgbClr val="FF00FF"/>
                </a:solidFill>
              </a:rPr>
              <a:t>Goal: Implement Memento pattern</a:t>
            </a:r>
            <a:br>
              <a:rPr lang="en-US" altLang="en-US">
                <a:solidFill>
                  <a:srgbClr val="FF00FF"/>
                </a:solidFill>
              </a:rPr>
            </a:br>
            <a:endParaRPr lang="en-US" altLang="en-US"/>
          </a:p>
        </p:txBody>
      </p:sp>
      <p:pic>
        <p:nvPicPr>
          <p:cNvPr id="40965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48" y="1032177"/>
            <a:ext cx="9000304" cy="4094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4287416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00FF"/>
                </a:solidFill>
              </a:rPr>
              <a:t>Control Flow: destroy</a:t>
            </a:r>
            <a:br>
              <a:rPr lang="en-US" altLang="en-US" dirty="0">
                <a:solidFill>
                  <a:srgbClr val="FF00FF"/>
                </a:solidFill>
              </a:rPr>
            </a:br>
            <a:br>
              <a:rPr lang="en-US" altLang="en-US" dirty="0">
                <a:solidFill>
                  <a:srgbClr val="FF00FF"/>
                </a:solidFill>
              </a:rPr>
            </a:br>
            <a:endParaRPr lang="en-US" altLang="en-US" dirty="0"/>
          </a:p>
        </p:txBody>
      </p:sp>
      <p:sp>
        <p:nvSpPr>
          <p:cNvPr id="5" name="Rectangle 4"/>
          <p:cNvSpPr/>
          <p:nvPr/>
        </p:nvSpPr>
        <p:spPr>
          <a:xfrm>
            <a:off x="63500" y="477838"/>
            <a:ext cx="2413482" cy="6000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/>
              <a:t>: </a:t>
            </a:r>
            <a:r>
              <a:rPr lang="en-US" sz="2400" dirty="0" err="1"/>
              <a:t>OrdersController</a:t>
            </a:r>
            <a:endParaRPr lang="en-US" sz="2400" dirty="0"/>
          </a:p>
        </p:txBody>
      </p:sp>
      <p:cxnSp>
        <p:nvCxnSpPr>
          <p:cNvPr id="11" name="Straight Connector 10"/>
          <p:cNvCxnSpPr/>
          <p:nvPr/>
        </p:nvCxnSpPr>
        <p:spPr>
          <a:xfrm flipH="1">
            <a:off x="1267282" y="1081088"/>
            <a:ext cx="32882" cy="577691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1042988" y="1246569"/>
            <a:ext cx="495300" cy="552570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122238" y="1469463"/>
            <a:ext cx="936625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877" name="TextBox 6"/>
          <p:cNvSpPr txBox="1">
            <a:spLocks noChangeArrowheads="1"/>
          </p:cNvSpPr>
          <p:nvPr/>
        </p:nvSpPr>
        <p:spPr bwMode="auto">
          <a:xfrm>
            <a:off x="-60917" y="1069413"/>
            <a:ext cx="9667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/>
              <a:t>destroy</a:t>
            </a:r>
          </a:p>
        </p:txBody>
      </p:sp>
      <p:sp>
        <p:nvSpPr>
          <p:cNvPr id="32" name="Rectangle 31"/>
          <p:cNvSpPr/>
          <p:nvPr/>
        </p:nvSpPr>
        <p:spPr>
          <a:xfrm>
            <a:off x="3217711" y="2138936"/>
            <a:ext cx="1363367" cy="57457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/>
              <a:t>or: Order</a:t>
            </a:r>
          </a:p>
        </p:txBody>
      </p:sp>
      <p:sp>
        <p:nvSpPr>
          <p:cNvPr id="33" name="Rectangle 32"/>
          <p:cNvSpPr/>
          <p:nvPr/>
        </p:nvSpPr>
        <p:spPr>
          <a:xfrm>
            <a:off x="6273478" y="937549"/>
            <a:ext cx="2870522" cy="10201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 err="1"/>
              <a:t>omc</a:t>
            </a:r>
            <a:r>
              <a:rPr lang="en-US" sz="2400" dirty="0"/>
              <a:t>: </a:t>
            </a:r>
            <a:r>
              <a:rPr lang="en-US" sz="2400" dirty="0" err="1"/>
              <a:t>OrderMemento</a:t>
            </a:r>
            <a:endParaRPr lang="en-US" sz="2400" dirty="0"/>
          </a:p>
          <a:p>
            <a:pPr algn="ctr">
              <a:defRPr/>
            </a:pPr>
            <a:r>
              <a:rPr lang="en-US" sz="2400" dirty="0"/>
              <a:t>Caretaker</a:t>
            </a:r>
          </a:p>
        </p:txBody>
      </p:sp>
      <p:cxnSp>
        <p:nvCxnSpPr>
          <p:cNvPr id="40" name="Straight Connector 39"/>
          <p:cNvCxnSpPr>
            <a:stCxn id="32" idx="2"/>
          </p:cNvCxnSpPr>
          <p:nvPr/>
        </p:nvCxnSpPr>
        <p:spPr>
          <a:xfrm flipH="1">
            <a:off x="3891178" y="2713510"/>
            <a:ext cx="8217" cy="414449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>
            <a:off x="1538288" y="1550486"/>
            <a:ext cx="4735190" cy="1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>
            <a:off x="1538288" y="2281279"/>
            <a:ext cx="1679423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flipH="1">
            <a:off x="1519238" y="1872146"/>
            <a:ext cx="4754240" cy="0"/>
          </a:xfrm>
          <a:prstGeom prst="straightConnector1">
            <a:avLst/>
          </a:prstGeom>
          <a:ln w="7620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flipH="1" flipV="1">
            <a:off x="1535113" y="2587258"/>
            <a:ext cx="1682598" cy="1588"/>
          </a:xfrm>
          <a:prstGeom prst="straightConnector1">
            <a:avLst/>
          </a:prstGeom>
          <a:ln w="7620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1563699" y="3174320"/>
            <a:ext cx="2111388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3651745" y="2937499"/>
            <a:ext cx="495300" cy="98467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1519238" y="3633717"/>
            <a:ext cx="2155849" cy="6350"/>
          </a:xfrm>
          <a:prstGeom prst="straightConnector1">
            <a:avLst/>
          </a:prstGeom>
          <a:ln w="7620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6"/>
          <p:cNvSpPr txBox="1">
            <a:spLocks noChangeArrowheads="1"/>
          </p:cNvSpPr>
          <p:nvPr/>
        </p:nvSpPr>
        <p:spPr bwMode="auto">
          <a:xfrm>
            <a:off x="2006343" y="2753207"/>
            <a:ext cx="9667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/>
              <a:t>destroy</a:t>
            </a:r>
          </a:p>
        </p:txBody>
      </p:sp>
      <p:cxnSp>
        <p:nvCxnSpPr>
          <p:cNvPr id="22" name="Straight Connector 21"/>
          <p:cNvCxnSpPr/>
          <p:nvPr/>
        </p:nvCxnSpPr>
        <p:spPr>
          <a:xfrm flipH="1">
            <a:off x="7906146" y="1957680"/>
            <a:ext cx="1" cy="491802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0" name="Multiply 9"/>
          <p:cNvSpPr/>
          <p:nvPr/>
        </p:nvSpPr>
        <p:spPr>
          <a:xfrm>
            <a:off x="3674567" y="3640067"/>
            <a:ext cx="472478" cy="549968"/>
          </a:xfrm>
          <a:prstGeom prst="mathMultiply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1532140" y="4600988"/>
            <a:ext cx="2111388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>
            <a:off x="4107633" y="5050057"/>
            <a:ext cx="819368" cy="6350"/>
          </a:xfrm>
          <a:prstGeom prst="straightConnector1">
            <a:avLst/>
          </a:prstGeom>
          <a:ln w="7620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3674567" y="4496745"/>
            <a:ext cx="495300" cy="90489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31" name="Straight Connector 30"/>
          <p:cNvCxnSpPr>
            <a:stCxn id="34" idx="2"/>
          </p:cNvCxnSpPr>
          <p:nvPr/>
        </p:nvCxnSpPr>
        <p:spPr>
          <a:xfrm>
            <a:off x="6273478" y="5093645"/>
            <a:ext cx="0" cy="233838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>
            <a:off x="4964583" y="4496745"/>
            <a:ext cx="2617789" cy="5969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 err="1"/>
              <a:t>om:OrderMemento</a:t>
            </a:r>
            <a:endParaRPr lang="en-US" sz="2400" dirty="0"/>
          </a:p>
        </p:txBody>
      </p:sp>
      <p:cxnSp>
        <p:nvCxnSpPr>
          <p:cNvPr id="35" name="Straight Arrow Connector 34"/>
          <p:cNvCxnSpPr/>
          <p:nvPr/>
        </p:nvCxnSpPr>
        <p:spPr>
          <a:xfrm>
            <a:off x="4129302" y="4728313"/>
            <a:ext cx="835281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6"/>
          <p:cNvSpPr txBox="1">
            <a:spLocks noChangeArrowheads="1"/>
          </p:cNvSpPr>
          <p:nvPr/>
        </p:nvSpPr>
        <p:spPr bwMode="auto">
          <a:xfrm>
            <a:off x="4195183" y="4264510"/>
            <a:ext cx="62901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/>
              <a:t>new</a:t>
            </a:r>
          </a:p>
        </p:txBody>
      </p:sp>
      <p:sp>
        <p:nvSpPr>
          <p:cNvPr id="41" name="TextBox 6"/>
          <p:cNvSpPr txBox="1">
            <a:spLocks noChangeArrowheads="1"/>
          </p:cNvSpPr>
          <p:nvPr/>
        </p:nvSpPr>
        <p:spPr bwMode="auto">
          <a:xfrm>
            <a:off x="2734317" y="1076333"/>
            <a:ext cx="62901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/>
              <a:t>new</a:t>
            </a:r>
          </a:p>
        </p:txBody>
      </p:sp>
      <p:sp>
        <p:nvSpPr>
          <p:cNvPr id="46" name="TextBox 6"/>
          <p:cNvSpPr txBox="1">
            <a:spLocks noChangeArrowheads="1"/>
          </p:cNvSpPr>
          <p:nvPr/>
        </p:nvSpPr>
        <p:spPr bwMode="auto">
          <a:xfrm>
            <a:off x="2089036" y="1888457"/>
            <a:ext cx="62901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/>
              <a:t>new</a:t>
            </a:r>
          </a:p>
        </p:txBody>
      </p:sp>
      <p:cxnSp>
        <p:nvCxnSpPr>
          <p:cNvPr id="47" name="Straight Arrow Connector 46"/>
          <p:cNvCxnSpPr/>
          <p:nvPr/>
        </p:nvCxnSpPr>
        <p:spPr>
          <a:xfrm flipH="1" flipV="1">
            <a:off x="1516255" y="5190937"/>
            <a:ext cx="2163177" cy="17870"/>
          </a:xfrm>
          <a:prstGeom prst="straightConnector1">
            <a:avLst/>
          </a:prstGeom>
          <a:ln w="7620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6"/>
          <p:cNvSpPr txBox="1">
            <a:spLocks noChangeArrowheads="1"/>
          </p:cNvSpPr>
          <p:nvPr/>
        </p:nvSpPr>
        <p:spPr bwMode="auto">
          <a:xfrm>
            <a:off x="1647440" y="4134234"/>
            <a:ext cx="198746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 err="1"/>
              <a:t>create_memento</a:t>
            </a:r>
            <a:endParaRPr lang="en-US" altLang="en-US" sz="2000" dirty="0"/>
          </a:p>
        </p:txBody>
      </p:sp>
      <p:grpSp>
        <p:nvGrpSpPr>
          <p:cNvPr id="2" name="Group 1"/>
          <p:cNvGrpSpPr/>
          <p:nvPr/>
        </p:nvGrpSpPr>
        <p:grpSpPr>
          <a:xfrm>
            <a:off x="1506868" y="5334951"/>
            <a:ext cx="6688878" cy="1274193"/>
            <a:chOff x="1506868" y="5334951"/>
            <a:chExt cx="6688878" cy="1274193"/>
          </a:xfrm>
        </p:grpSpPr>
        <p:cxnSp>
          <p:nvCxnSpPr>
            <p:cNvPr id="49" name="Straight Arrow Connector 48"/>
            <p:cNvCxnSpPr/>
            <p:nvPr/>
          </p:nvCxnSpPr>
          <p:spPr>
            <a:xfrm>
              <a:off x="1563699" y="5798755"/>
              <a:ext cx="6094797" cy="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/>
            <p:cNvCxnSpPr/>
            <p:nvPr/>
          </p:nvCxnSpPr>
          <p:spPr>
            <a:xfrm flipH="1" flipV="1">
              <a:off x="1506868" y="6330854"/>
              <a:ext cx="6193578" cy="31291"/>
            </a:xfrm>
            <a:prstGeom prst="straightConnector1">
              <a:avLst/>
            </a:prstGeom>
            <a:ln w="76200">
              <a:solidFill>
                <a:schemeClr val="tx1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Rectangle 50"/>
            <p:cNvSpPr/>
            <p:nvPr/>
          </p:nvSpPr>
          <p:spPr>
            <a:xfrm>
              <a:off x="7700446" y="5358782"/>
              <a:ext cx="495300" cy="12503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5" name="TextBox 6"/>
            <p:cNvSpPr txBox="1">
              <a:spLocks noChangeArrowheads="1"/>
            </p:cNvSpPr>
            <p:nvPr/>
          </p:nvSpPr>
          <p:spPr bwMode="auto">
            <a:xfrm>
              <a:off x="4092703" y="5334951"/>
              <a:ext cx="1835695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000" dirty="0" err="1"/>
                <a:t>push_memento</a:t>
              </a:r>
              <a:endParaRPr lang="en-US" altLang="en-US" sz="2000" dirty="0"/>
            </a:p>
          </p:txBody>
        </p:sp>
      </p:grpSp>
      <p:cxnSp>
        <p:nvCxnSpPr>
          <p:cNvPr id="37" name="Straight Arrow Connector 36"/>
          <p:cNvCxnSpPr/>
          <p:nvPr/>
        </p:nvCxnSpPr>
        <p:spPr>
          <a:xfrm flipH="1">
            <a:off x="85148" y="6443592"/>
            <a:ext cx="932430" cy="0"/>
          </a:xfrm>
          <a:prstGeom prst="straightConnector1">
            <a:avLst/>
          </a:prstGeom>
          <a:ln w="7620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0100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MS PGothic" charset="-128"/>
              </a:rPr>
              <a:t>Motivating Example: Tiger Dining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A52048B-677F-BF44-9B07-E2DB47283AA2}"/>
              </a:ext>
            </a:extLst>
          </p:cNvPr>
          <p:cNvGrpSpPr/>
          <p:nvPr/>
        </p:nvGrpSpPr>
        <p:grpSpPr>
          <a:xfrm>
            <a:off x="4521395" y="1620674"/>
            <a:ext cx="5553075" cy="4314825"/>
            <a:chOff x="4073525" y="1637367"/>
            <a:chExt cx="5553075" cy="4314825"/>
          </a:xfrm>
        </p:grpSpPr>
        <p:pic>
          <p:nvPicPr>
            <p:cNvPr id="6147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73525" y="1637367"/>
              <a:ext cx="5553075" cy="431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48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83287" y="3969738"/>
              <a:ext cx="1733550" cy="1171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11D93FB3-114D-4E41-B11B-C27E7068C4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176417"/>
            <a:ext cx="5523722" cy="3681583"/>
          </a:xfrm>
          <a:prstGeom prst="rect">
            <a:avLst/>
          </a:prstGeom>
        </p:spPr>
      </p:pic>
      <p:sp>
        <p:nvSpPr>
          <p:cNvPr id="4" name="Cloud Callout 3">
            <a:extLst>
              <a:ext uri="{FF2B5EF4-FFF2-40B4-BE49-F238E27FC236}">
                <a16:creationId xmlns:a16="http://schemas.microsoft.com/office/drawing/2014/main" id="{9DDD9A26-9C5C-964C-9CDE-8CBFA5D41AEA}"/>
              </a:ext>
            </a:extLst>
          </p:cNvPr>
          <p:cNvSpPr/>
          <p:nvPr/>
        </p:nvSpPr>
        <p:spPr>
          <a:xfrm>
            <a:off x="1008889" y="1931438"/>
            <a:ext cx="3312367" cy="1660037"/>
          </a:xfrm>
          <a:prstGeom prst="cloudCallout">
            <a:avLst>
              <a:gd name="adj1" fmla="val 37477"/>
              <a:gd name="adj2" fmla="val 84421"/>
            </a:avLst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Comic Sans MS" panose="030F0902030302020204" pitchFamily="66" charset="0"/>
              </a:rPr>
              <a:t>I'm hungry!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BE4BB66-7A04-7745-8DBC-750736147874}"/>
              </a:ext>
            </a:extLst>
          </p:cNvPr>
          <p:cNvSpPr txBox="1"/>
          <p:nvPr/>
        </p:nvSpPr>
        <p:spPr>
          <a:xfrm>
            <a:off x="5477069" y="6590332"/>
            <a:ext cx="17111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https://flic.kr/p/X6PBUC</a:t>
            </a:r>
          </a:p>
        </p:txBody>
      </p:sp>
    </p:spTree>
    <p:extLst>
      <p:ext uri="{BB962C8B-B14F-4D97-AF65-F5344CB8AC3E}">
        <p14:creationId xmlns:p14="http://schemas.microsoft.com/office/powerpoint/2010/main" val="809631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>
          <a:xfrm>
            <a:off x="457200" y="93663"/>
            <a:ext cx="8229600" cy="1143000"/>
          </a:xfrm>
        </p:spPr>
        <p:txBody>
          <a:bodyPr/>
          <a:lstStyle/>
          <a:p>
            <a:br>
              <a:rPr lang="en-US" altLang="en-US" sz="4000" dirty="0">
                <a:solidFill>
                  <a:srgbClr val="FF00FF"/>
                </a:solidFill>
              </a:rPr>
            </a:br>
            <a:r>
              <a:rPr lang="en-US" altLang="en-US" sz="4000" dirty="0">
                <a:solidFill>
                  <a:srgbClr val="FF00FF"/>
                </a:solidFill>
              </a:rPr>
              <a:t>Goal: Implement Memento pattern</a:t>
            </a:r>
            <a:br>
              <a:rPr lang="en-US" altLang="en-US" sz="4000" dirty="0">
                <a:solidFill>
                  <a:srgbClr val="FF00FF"/>
                </a:solidFill>
              </a:rPr>
            </a:br>
            <a:endParaRPr lang="en-US" altLang="en-US" sz="4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09" y="1141281"/>
            <a:ext cx="8940558" cy="520643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37512" y="3524864"/>
            <a:ext cx="8321293" cy="1297859"/>
          </a:xfrm>
          <a:prstGeom prst="rect">
            <a:avLst/>
          </a:prstGeom>
          <a:blipFill dpi="0" rotWithShape="1">
            <a:blip r:embed="rId3">
              <a:alphaModFix amt="80000"/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8430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8229600" cy="1143000"/>
          </a:xfrm>
        </p:spPr>
        <p:txBody>
          <a:bodyPr/>
          <a:lstStyle/>
          <a:p>
            <a:r>
              <a:rPr lang="en-US" altLang="en-US">
                <a:solidFill>
                  <a:srgbClr val="FF00FF"/>
                </a:solidFill>
              </a:rPr>
              <a:t>Goal: Implement Memento pattern</a:t>
            </a:r>
            <a:br>
              <a:rPr lang="en-US" altLang="en-US">
                <a:solidFill>
                  <a:srgbClr val="FF00FF"/>
                </a:solidFill>
              </a:rPr>
            </a:br>
            <a:endParaRPr lang="en-US" altLang="en-US"/>
          </a:p>
        </p:txBody>
      </p:sp>
      <p:pic>
        <p:nvPicPr>
          <p:cNvPr id="4096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1395" y="693734"/>
            <a:ext cx="5721210" cy="6137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583522" y="2319337"/>
            <a:ext cx="4849083" cy="461963"/>
          </a:xfrm>
          <a:prstGeom prst="rect">
            <a:avLst/>
          </a:prstGeom>
          <a:blipFill dpi="0" rotWithShape="1">
            <a:blip r:embed="rId3">
              <a:alphaModFix amt="80000"/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735922" y="5310187"/>
            <a:ext cx="4696683" cy="461963"/>
          </a:xfrm>
          <a:prstGeom prst="rect">
            <a:avLst/>
          </a:prstGeom>
          <a:blipFill dpi="0" rotWithShape="1">
            <a:blip r:embed="rId3">
              <a:alphaModFix amt="80000"/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91442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>
          <a:xfrm>
            <a:off x="469900" y="274638"/>
            <a:ext cx="8229600" cy="1143000"/>
          </a:xfrm>
        </p:spPr>
        <p:txBody>
          <a:bodyPr/>
          <a:lstStyle/>
          <a:p>
            <a:r>
              <a:rPr lang="en-US" altLang="en-US" dirty="0">
                <a:solidFill>
                  <a:srgbClr val="FF00FF"/>
                </a:solidFill>
              </a:rPr>
              <a:t>Control Flow: undo</a:t>
            </a:r>
            <a:br>
              <a:rPr lang="en-US" altLang="en-US" dirty="0">
                <a:solidFill>
                  <a:srgbClr val="FF00FF"/>
                </a:solidFill>
              </a:rPr>
            </a:br>
            <a:br>
              <a:rPr lang="en-US" altLang="en-US" dirty="0">
                <a:solidFill>
                  <a:srgbClr val="FF00FF"/>
                </a:solidFill>
              </a:rPr>
            </a:br>
            <a:endParaRPr lang="en-US" altLang="en-US" dirty="0"/>
          </a:p>
        </p:txBody>
      </p:sp>
      <p:sp>
        <p:nvSpPr>
          <p:cNvPr id="13" name="Rectangle 12"/>
          <p:cNvSpPr/>
          <p:nvPr/>
        </p:nvSpPr>
        <p:spPr>
          <a:xfrm>
            <a:off x="2691609" y="2153046"/>
            <a:ext cx="1455737" cy="6000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/>
              <a:t>or: Order</a:t>
            </a:r>
          </a:p>
        </p:txBody>
      </p:sp>
      <p:sp>
        <p:nvSpPr>
          <p:cNvPr id="14" name="Rectangle 13"/>
          <p:cNvSpPr/>
          <p:nvPr/>
        </p:nvSpPr>
        <p:spPr>
          <a:xfrm>
            <a:off x="90487" y="496932"/>
            <a:ext cx="2524125" cy="6000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/>
              <a:t>: </a:t>
            </a:r>
            <a:r>
              <a:rPr lang="en-US" sz="2400" dirty="0" err="1"/>
              <a:t>OrdersController</a:t>
            </a:r>
            <a:endParaRPr lang="en-US" sz="2400" dirty="0"/>
          </a:p>
        </p:txBody>
      </p:sp>
      <p:cxnSp>
        <p:nvCxnSpPr>
          <p:cNvPr id="15" name="Straight Connector 14"/>
          <p:cNvCxnSpPr>
            <a:stCxn id="13" idx="2"/>
          </p:cNvCxnSpPr>
          <p:nvPr/>
        </p:nvCxnSpPr>
        <p:spPr>
          <a:xfrm>
            <a:off x="3419478" y="2753121"/>
            <a:ext cx="30010" cy="410487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785644" y="4716066"/>
            <a:ext cx="0" cy="206295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3213497" y="3847305"/>
            <a:ext cx="495300" cy="149066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575968" y="4168776"/>
            <a:ext cx="2617789" cy="5969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 err="1"/>
              <a:t>om:OrderMemento</a:t>
            </a:r>
            <a:endParaRPr lang="en-US" sz="2400" dirty="0"/>
          </a:p>
        </p:txBody>
      </p:sp>
      <p:cxnSp>
        <p:nvCxnSpPr>
          <p:cNvPr id="19" name="Straight Connector 18"/>
          <p:cNvCxnSpPr/>
          <p:nvPr/>
        </p:nvCxnSpPr>
        <p:spPr>
          <a:xfrm>
            <a:off x="1293813" y="1097007"/>
            <a:ext cx="0" cy="576099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1046163" y="1228725"/>
            <a:ext cx="495300" cy="55502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5902328" y="1306114"/>
            <a:ext cx="3116262" cy="7778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 err="1"/>
              <a:t>omc</a:t>
            </a:r>
            <a:r>
              <a:rPr lang="en-US" sz="2400" dirty="0"/>
              <a:t>: </a:t>
            </a:r>
            <a:r>
              <a:rPr lang="en-US" sz="2400" dirty="0" err="1"/>
              <a:t>OrderMemento</a:t>
            </a:r>
            <a:endParaRPr lang="en-US" sz="2400" dirty="0"/>
          </a:p>
          <a:p>
            <a:pPr algn="ctr">
              <a:defRPr/>
            </a:pPr>
            <a:r>
              <a:rPr lang="en-US" sz="2400" dirty="0"/>
              <a:t>Caretaker</a:t>
            </a:r>
          </a:p>
        </p:txBody>
      </p:sp>
      <p:cxnSp>
        <p:nvCxnSpPr>
          <p:cNvPr id="23" name="Straight Connector 22"/>
          <p:cNvCxnSpPr/>
          <p:nvPr/>
        </p:nvCxnSpPr>
        <p:spPr>
          <a:xfrm>
            <a:off x="7558086" y="2096691"/>
            <a:ext cx="0" cy="460295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7323533" y="2834481"/>
            <a:ext cx="495300" cy="109696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263525" y="1400174"/>
            <a:ext cx="782638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903" name="TextBox 6"/>
          <p:cNvSpPr txBox="1">
            <a:spLocks noChangeArrowheads="1"/>
          </p:cNvSpPr>
          <p:nvPr/>
        </p:nvSpPr>
        <p:spPr bwMode="auto">
          <a:xfrm>
            <a:off x="-68262" y="1048551"/>
            <a:ext cx="72327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/>
              <a:t>undo</a:t>
            </a:r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1557337" y="3103561"/>
            <a:ext cx="5719763" cy="2385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1611709" y="4133850"/>
            <a:ext cx="1601788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3708797" y="4340225"/>
            <a:ext cx="867171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907" name="TextBox 6"/>
          <p:cNvSpPr txBox="1">
            <a:spLocks noChangeArrowheads="1"/>
          </p:cNvSpPr>
          <p:nvPr/>
        </p:nvSpPr>
        <p:spPr bwMode="auto">
          <a:xfrm>
            <a:off x="4190206" y="2701069"/>
            <a:ext cx="207327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 err="1"/>
              <a:t>pop_memento</a:t>
            </a:r>
            <a:endParaRPr lang="en-US" altLang="en-US" sz="2000" dirty="0"/>
          </a:p>
        </p:txBody>
      </p:sp>
      <p:sp>
        <p:nvSpPr>
          <p:cNvPr id="37908" name="TextBox 6"/>
          <p:cNvSpPr txBox="1">
            <a:spLocks noChangeArrowheads="1"/>
          </p:cNvSpPr>
          <p:nvPr/>
        </p:nvSpPr>
        <p:spPr bwMode="auto">
          <a:xfrm>
            <a:off x="1612901" y="3703668"/>
            <a:ext cx="164519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 err="1"/>
              <a:t>set_memento</a:t>
            </a:r>
            <a:endParaRPr lang="en-US" altLang="en-US" sz="2000" dirty="0"/>
          </a:p>
        </p:txBody>
      </p:sp>
      <p:sp>
        <p:nvSpPr>
          <p:cNvPr id="37909" name="TextBox 6"/>
          <p:cNvSpPr txBox="1">
            <a:spLocks noChangeArrowheads="1"/>
          </p:cNvSpPr>
          <p:nvPr/>
        </p:nvSpPr>
        <p:spPr bwMode="auto">
          <a:xfrm>
            <a:off x="3916363" y="3783808"/>
            <a:ext cx="7175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/>
              <a:t>new</a:t>
            </a:r>
          </a:p>
        </p:txBody>
      </p:sp>
      <p:cxnSp>
        <p:nvCxnSpPr>
          <p:cNvPr id="33" name="Straight Arrow Connector 32"/>
          <p:cNvCxnSpPr/>
          <p:nvPr/>
        </p:nvCxnSpPr>
        <p:spPr>
          <a:xfrm flipH="1" flipV="1">
            <a:off x="3667125" y="4592636"/>
            <a:ext cx="846138" cy="1588"/>
          </a:xfrm>
          <a:prstGeom prst="straightConnector1">
            <a:avLst/>
          </a:prstGeom>
          <a:ln w="7620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H="1">
            <a:off x="1576388" y="5148262"/>
            <a:ext cx="1619250" cy="0"/>
          </a:xfrm>
          <a:prstGeom prst="straightConnector1">
            <a:avLst/>
          </a:prstGeom>
          <a:ln w="7620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H="1" flipV="1">
            <a:off x="1563687" y="3520479"/>
            <a:ext cx="5683249" cy="24204"/>
          </a:xfrm>
          <a:prstGeom prst="straightConnector1">
            <a:avLst/>
          </a:prstGeom>
          <a:ln w="7620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H="1">
            <a:off x="158750" y="6699647"/>
            <a:ext cx="887413" cy="0"/>
          </a:xfrm>
          <a:prstGeom prst="straightConnector1">
            <a:avLst/>
          </a:prstGeom>
          <a:ln w="7620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>
            <a:off x="1576388" y="5826125"/>
            <a:ext cx="1616075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flipH="1">
            <a:off x="1539875" y="6445251"/>
            <a:ext cx="1625600" cy="6350"/>
          </a:xfrm>
          <a:prstGeom prst="straightConnector1">
            <a:avLst/>
          </a:prstGeom>
          <a:ln w="7620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 44"/>
          <p:cNvSpPr/>
          <p:nvPr/>
        </p:nvSpPr>
        <p:spPr>
          <a:xfrm>
            <a:off x="3155951" y="5619749"/>
            <a:ext cx="495300" cy="993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7917" name="TextBox 6"/>
          <p:cNvSpPr txBox="1">
            <a:spLocks noChangeArrowheads="1"/>
          </p:cNvSpPr>
          <p:nvPr/>
        </p:nvSpPr>
        <p:spPr bwMode="auto">
          <a:xfrm>
            <a:off x="1933576" y="5285581"/>
            <a:ext cx="7381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/>
              <a:t>save</a:t>
            </a:r>
          </a:p>
        </p:txBody>
      </p:sp>
      <p:cxnSp>
        <p:nvCxnSpPr>
          <p:cNvPr id="38" name="Straight Arrow Connector 37"/>
          <p:cNvCxnSpPr/>
          <p:nvPr/>
        </p:nvCxnSpPr>
        <p:spPr>
          <a:xfrm>
            <a:off x="1563687" y="2324100"/>
            <a:ext cx="1162844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flipH="1">
            <a:off x="1563687" y="2619771"/>
            <a:ext cx="1108077" cy="0"/>
          </a:xfrm>
          <a:prstGeom prst="straightConnector1">
            <a:avLst/>
          </a:prstGeom>
          <a:ln w="7620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 flipV="1">
            <a:off x="1576388" y="1533921"/>
            <a:ext cx="4337051" cy="17858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flipH="1">
            <a:off x="1612901" y="1891704"/>
            <a:ext cx="4271961" cy="7739"/>
          </a:xfrm>
          <a:prstGeom prst="straightConnector1">
            <a:avLst/>
          </a:prstGeom>
          <a:ln w="7620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"/>
          <p:cNvSpPr txBox="1">
            <a:spLocks noChangeArrowheads="1"/>
          </p:cNvSpPr>
          <p:nvPr/>
        </p:nvSpPr>
        <p:spPr bwMode="auto">
          <a:xfrm>
            <a:off x="1856783" y="1905001"/>
            <a:ext cx="7175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/>
              <a:t>new</a:t>
            </a:r>
          </a:p>
        </p:txBody>
      </p:sp>
    </p:spTree>
    <p:extLst>
      <p:ext uri="{BB962C8B-B14F-4D97-AF65-F5344CB8AC3E}">
        <p14:creationId xmlns:p14="http://schemas.microsoft.com/office/powerpoint/2010/main" val="3288563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dirty="0">
                <a:solidFill>
                  <a:srgbClr val="FF00FF"/>
                </a:solidFill>
              </a:rPr>
              <a:t>Goal: Implement memento pattern</a:t>
            </a:r>
          </a:p>
        </p:txBody>
      </p:sp>
      <p:sp>
        <p:nvSpPr>
          <p:cNvPr id="2355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dirty="0"/>
              <a:t>Order</a:t>
            </a:r>
          </a:p>
          <a:p>
            <a:pPr lvl="1"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dirty="0"/>
              <a:t>“</a:t>
            </a:r>
            <a:r>
              <a:rPr lang="en-US" altLang="en-US" dirty="0" err="1"/>
              <a:t>create_memento</a:t>
            </a:r>
            <a:r>
              <a:rPr lang="en-US" altLang="en-US" dirty="0"/>
              <a:t>” and “</a:t>
            </a:r>
            <a:r>
              <a:rPr lang="en-US" altLang="en-US" dirty="0" err="1"/>
              <a:t>set_memento</a:t>
            </a:r>
            <a:r>
              <a:rPr lang="en-US" altLang="en-US" dirty="0"/>
              <a:t>”</a:t>
            </a:r>
          </a:p>
          <a:p>
            <a:pPr marL="457200" lvl="1" indent="0" eaLnBrk="1" hangingPunct="1">
              <a:buNone/>
              <a:defRPr/>
            </a:pPr>
            <a:r>
              <a:rPr lang="en-US" altLang="en-US" dirty="0"/>
              <a:t> </a:t>
            </a:r>
          </a:p>
          <a:p>
            <a:pPr eaLnBrk="1" hangingPunct="1">
              <a:defRPr/>
            </a:pPr>
            <a:r>
              <a:rPr lang="en-US" altLang="en-US" dirty="0" err="1"/>
              <a:t>OrderMemento</a:t>
            </a:r>
            <a:endParaRPr lang="en-US" altLang="en-US" dirty="0"/>
          </a:p>
          <a:p>
            <a:pPr lvl="1"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dirty="0"/>
              <a:t>initialize </a:t>
            </a:r>
          </a:p>
          <a:p>
            <a:pPr marL="457200" lvl="1" indent="0" eaLnBrk="1" hangingPunct="1">
              <a:buNone/>
              <a:defRPr/>
            </a:pPr>
            <a:endParaRPr lang="en-US" altLang="en-US" dirty="0"/>
          </a:p>
          <a:p>
            <a:pPr eaLnBrk="1" hangingPunct="1">
              <a:defRPr/>
            </a:pPr>
            <a:r>
              <a:rPr lang="en-US" altLang="en-US" dirty="0" err="1"/>
              <a:t>OrderMementoCaretaker</a:t>
            </a:r>
            <a:endParaRPr lang="en-US" altLang="en-US" dirty="0"/>
          </a:p>
          <a:p>
            <a:pPr lvl="1"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dirty="0"/>
              <a:t>“</a:t>
            </a:r>
            <a:r>
              <a:rPr lang="en-US" altLang="en-US" dirty="0" err="1"/>
              <a:t>push_memento</a:t>
            </a:r>
            <a:r>
              <a:rPr lang="en-US" altLang="en-US" dirty="0"/>
              <a:t>” and “</a:t>
            </a:r>
            <a:r>
              <a:rPr lang="en-US" altLang="en-US" dirty="0" err="1"/>
              <a:t>pop_memento</a:t>
            </a:r>
            <a:r>
              <a:rPr lang="en-US" altLang="en-US" dirty="0"/>
              <a:t>”</a:t>
            </a:r>
          </a:p>
          <a:p>
            <a:pPr marL="0" indent="0" eaLnBrk="1" hangingPunct="1">
              <a:buFont typeface="Arial" panose="020B0604020202020204" pitchFamily="34" charset="0"/>
              <a:buNone/>
              <a:defRPr/>
            </a:pPr>
            <a:endParaRPr lang="en-US" altLang="en-US" dirty="0"/>
          </a:p>
          <a:p>
            <a:pPr eaLnBrk="1" hangingPunct="1">
              <a:defRPr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28164230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rgbClr val="FF00FF"/>
                </a:solidFill>
              </a:rPr>
              <a:t>Memento : Examples</a:t>
            </a:r>
            <a:endParaRPr lang="en-US" altLang="en-US"/>
          </a:p>
        </p:txBody>
      </p:sp>
      <p:sp>
        <p:nvSpPr>
          <p:cNvPr id="4198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Editor (Notepad, Sublime, Notepad++)</a:t>
            </a:r>
          </a:p>
          <a:p>
            <a:pPr lvl="1"/>
            <a:r>
              <a:rPr lang="en-US" altLang="en-US"/>
              <a:t>Provides features of undo and redo</a:t>
            </a:r>
          </a:p>
        </p:txBody>
      </p:sp>
    </p:spTree>
    <p:extLst>
      <p:ext uri="{BB962C8B-B14F-4D97-AF65-F5344CB8AC3E}">
        <p14:creationId xmlns:p14="http://schemas.microsoft.com/office/powerpoint/2010/main" val="27463250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MS PGothic" charset="-128"/>
              </a:rPr>
              <a:t>Tiger Dining Web App</a:t>
            </a:r>
          </a:p>
        </p:txBody>
      </p:sp>
      <p:pic>
        <p:nvPicPr>
          <p:cNvPr id="7171" name="Content Placeholder 2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4288" y="1857905"/>
            <a:ext cx="9158288" cy="3983037"/>
          </a:xfrm>
        </p:spPr>
      </p:pic>
    </p:spTree>
    <p:extLst>
      <p:ext uri="{BB962C8B-B14F-4D97-AF65-F5344CB8AC3E}">
        <p14:creationId xmlns:p14="http://schemas.microsoft.com/office/powerpoint/2010/main" val="1154156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222"/>
          <a:stretch/>
        </p:blipFill>
        <p:spPr>
          <a:xfrm>
            <a:off x="0" y="402085"/>
            <a:ext cx="9154613" cy="6053830"/>
          </a:xfrm>
        </p:spPr>
      </p:pic>
    </p:spTree>
    <p:extLst>
      <p:ext uri="{BB962C8B-B14F-4D97-AF65-F5344CB8AC3E}">
        <p14:creationId xmlns:p14="http://schemas.microsoft.com/office/powerpoint/2010/main" val="20160771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263A93-40E4-A94C-B4D1-08F71736B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857500"/>
            <a:ext cx="8229600" cy="1143000"/>
          </a:xfrm>
        </p:spPr>
        <p:txBody>
          <a:bodyPr anchor="ctr"/>
          <a:lstStyle/>
          <a:p>
            <a:r>
              <a:rPr lang="en-US" dirty="0"/>
              <a:t>Design Problem: </a:t>
            </a:r>
            <a:br>
              <a:rPr lang="en-US" dirty="0"/>
            </a:br>
            <a:r>
              <a:rPr lang="en-US" dirty="0"/>
              <a:t>Email Notifications</a:t>
            </a:r>
          </a:p>
        </p:txBody>
      </p:sp>
    </p:spTree>
    <p:extLst>
      <p:ext uri="{BB962C8B-B14F-4D97-AF65-F5344CB8AC3E}">
        <p14:creationId xmlns:p14="http://schemas.microsoft.com/office/powerpoint/2010/main" val="24171548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Chef’s View of Orders</a:t>
            </a:r>
            <a:endParaRPr lang="en-US" dirty="0"/>
          </a:p>
        </p:txBody>
      </p:sp>
      <p:pic>
        <p:nvPicPr>
          <p:cNvPr id="4" name="Content Placeholder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558066"/>
            <a:ext cx="9151347" cy="3474259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43365C4-7BCA-B443-8D94-C95003560A60}"/>
              </a:ext>
            </a:extLst>
          </p:cNvPr>
          <p:cNvSpPr txBox="1"/>
          <p:nvPr/>
        </p:nvSpPr>
        <p:spPr>
          <a:xfrm>
            <a:off x="863004" y="5444837"/>
            <a:ext cx="74179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rgbClr val="FF40FF"/>
                </a:solidFill>
              </a:rPr>
              <a:t>Problem: Send email notifications as orders arrive</a:t>
            </a:r>
          </a:p>
        </p:txBody>
      </p:sp>
    </p:spTree>
    <p:extLst>
      <p:ext uri="{BB962C8B-B14F-4D97-AF65-F5344CB8AC3E}">
        <p14:creationId xmlns:p14="http://schemas.microsoft.com/office/powerpoint/2010/main" val="2858952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Existing Class: Subscribers List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2" y="1731955"/>
            <a:ext cx="9110956" cy="385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77729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35038"/>
          </a:xfrm>
        </p:spPr>
        <p:txBody>
          <a:bodyPr/>
          <a:lstStyle/>
          <a:p>
            <a:r>
              <a:rPr lang="en-US" altLang="en-US">
                <a:ea typeface="ＭＳ Ｐゴシック" charset="-128"/>
              </a:rPr>
              <a:t>SWEBOK KAs covered so far</a:t>
            </a:r>
          </a:p>
        </p:txBody>
      </p:sp>
      <p:sp>
        <p:nvSpPr>
          <p:cNvPr id="14338" name="Content Placeholder 2"/>
          <p:cNvSpPr>
            <a:spLocks noGrp="1"/>
          </p:cNvSpPr>
          <p:nvPr>
            <p:ph idx="1"/>
          </p:nvPr>
        </p:nvSpPr>
        <p:spPr>
          <a:xfrm>
            <a:off x="457200" y="935038"/>
            <a:ext cx="8229600" cy="5678487"/>
          </a:xfrm>
        </p:spPr>
        <p:txBody>
          <a:bodyPr/>
          <a:lstStyle/>
          <a:p>
            <a:pPr marL="457200" indent="-457200">
              <a:buFont typeface="Calibri" charset="0"/>
              <a:buAutoNum type="arabicPeriod"/>
            </a:pPr>
            <a:r>
              <a:rPr lang="en-US" altLang="en-US" sz="2000" dirty="0">
                <a:ea typeface="ＭＳ Ｐゴシック" charset="-128"/>
              </a:rPr>
              <a:t>Software Requirements</a:t>
            </a:r>
          </a:p>
          <a:p>
            <a:pPr marL="457200" indent="-457200">
              <a:buFont typeface="Calibri" charset="0"/>
              <a:buAutoNum type="arabicPeriod"/>
            </a:pPr>
            <a:r>
              <a:rPr lang="en-US" altLang="en-US" sz="2000" dirty="0">
                <a:ea typeface="ＭＳ Ｐゴシック" charset="-128"/>
              </a:rPr>
              <a:t>Software Design</a:t>
            </a:r>
          </a:p>
          <a:p>
            <a:pPr marL="457200" indent="-457200">
              <a:buFont typeface="Calibri" charset="0"/>
              <a:buAutoNum type="arabicPeriod"/>
            </a:pPr>
            <a:r>
              <a:rPr lang="en-US" altLang="en-US" sz="2000" dirty="0">
                <a:ea typeface="ＭＳ Ｐゴシック" charset="-128"/>
              </a:rPr>
              <a:t>Software Construction</a:t>
            </a:r>
          </a:p>
          <a:p>
            <a:pPr marL="457200" indent="-457200">
              <a:buFont typeface="Calibri" charset="0"/>
              <a:buAutoNum type="arabicPeriod"/>
            </a:pPr>
            <a:r>
              <a:rPr lang="en-US" altLang="en-US" sz="2000" dirty="0">
                <a:ea typeface="ＭＳ Ｐゴシック" charset="-128"/>
              </a:rPr>
              <a:t>Software Testing</a:t>
            </a:r>
          </a:p>
          <a:p>
            <a:pPr marL="457200" indent="-457200">
              <a:buFont typeface="Calibri" charset="0"/>
              <a:buAutoNum type="arabicPeriod"/>
            </a:pPr>
            <a:r>
              <a:rPr lang="en-US" altLang="en-US" sz="2000" dirty="0">
                <a:ea typeface="ＭＳ Ｐゴシック" charset="-128"/>
              </a:rPr>
              <a:t>Software Maintenance</a:t>
            </a:r>
          </a:p>
          <a:p>
            <a:pPr marL="457200" indent="-457200">
              <a:buFont typeface="Calibri" charset="0"/>
              <a:buAutoNum type="arabicPeriod"/>
            </a:pPr>
            <a:r>
              <a:rPr lang="en-US" altLang="en-US" sz="2000" dirty="0">
                <a:ea typeface="ＭＳ Ｐゴシック" charset="-128"/>
              </a:rPr>
              <a:t>Software Configuration Management</a:t>
            </a:r>
          </a:p>
          <a:p>
            <a:pPr marL="457200" indent="-457200">
              <a:buFont typeface="Calibri" charset="0"/>
              <a:buAutoNum type="arabicPeriod"/>
            </a:pPr>
            <a:r>
              <a:rPr lang="en-US" altLang="en-US" sz="2000" dirty="0">
                <a:ea typeface="ＭＳ Ｐゴシック" charset="-128"/>
              </a:rPr>
              <a:t>Software Engineering Management</a:t>
            </a:r>
          </a:p>
          <a:p>
            <a:pPr marL="457200" indent="-457200">
              <a:buFont typeface="Calibri" charset="0"/>
              <a:buAutoNum type="arabicPeriod"/>
            </a:pPr>
            <a:r>
              <a:rPr lang="en-US" altLang="en-US" sz="2000" dirty="0">
                <a:ea typeface="ＭＳ Ｐゴシック" charset="-128"/>
              </a:rPr>
              <a:t>Software Engineering Process</a:t>
            </a:r>
          </a:p>
          <a:p>
            <a:pPr marL="457200" indent="-457200">
              <a:buFont typeface="Calibri" charset="0"/>
              <a:buAutoNum type="arabicPeriod"/>
            </a:pPr>
            <a:r>
              <a:rPr lang="en-US" altLang="en-US" sz="2000" dirty="0">
                <a:ea typeface="ＭＳ Ｐゴシック" charset="-128"/>
              </a:rPr>
              <a:t>Software Engineering Models and Methods</a:t>
            </a:r>
          </a:p>
          <a:p>
            <a:pPr marL="457200" indent="-457200">
              <a:buFont typeface="Calibri" charset="0"/>
              <a:buAutoNum type="arabicPeriod"/>
            </a:pPr>
            <a:r>
              <a:rPr lang="en-US" altLang="en-US" sz="2000" dirty="0">
                <a:ea typeface="ＭＳ Ｐゴシック" charset="-128"/>
              </a:rPr>
              <a:t>Software Quality</a:t>
            </a:r>
          </a:p>
          <a:p>
            <a:pPr marL="457200" indent="-457200">
              <a:buFont typeface="Calibri" charset="0"/>
              <a:buAutoNum type="arabicPeriod"/>
            </a:pPr>
            <a:r>
              <a:rPr lang="en-US" altLang="en-US" sz="2000" dirty="0">
                <a:ea typeface="ＭＳ Ｐゴシック" charset="-128"/>
              </a:rPr>
              <a:t>Software Engineering Professional Practice</a:t>
            </a:r>
          </a:p>
          <a:p>
            <a:pPr marL="457200" indent="-457200">
              <a:buFont typeface="Calibri" charset="0"/>
              <a:buAutoNum type="arabicPeriod"/>
            </a:pPr>
            <a:r>
              <a:rPr lang="en-US" altLang="en-US" sz="2000" dirty="0">
                <a:ea typeface="ＭＳ Ｐゴシック" charset="-128"/>
              </a:rPr>
              <a:t>Software Engineering Economics</a:t>
            </a:r>
          </a:p>
          <a:p>
            <a:pPr marL="457200" indent="-457200">
              <a:buFont typeface="Calibri" charset="0"/>
              <a:buAutoNum type="arabicPeriod"/>
            </a:pPr>
            <a:r>
              <a:rPr lang="en-US" altLang="en-US" sz="2000" dirty="0">
                <a:ea typeface="ＭＳ Ｐゴシック" charset="-128"/>
              </a:rPr>
              <a:t>Computing Foundations</a:t>
            </a:r>
          </a:p>
          <a:p>
            <a:pPr marL="457200" indent="-457200">
              <a:buFont typeface="Calibri" charset="0"/>
              <a:buAutoNum type="arabicPeriod"/>
            </a:pPr>
            <a:r>
              <a:rPr lang="en-US" altLang="en-US" sz="2000" dirty="0">
                <a:ea typeface="ＭＳ Ｐゴシック" charset="-128"/>
              </a:rPr>
              <a:t>Mathematical Foundations</a:t>
            </a:r>
          </a:p>
          <a:p>
            <a:pPr marL="457200" indent="-457200">
              <a:buFont typeface="Calibri" charset="0"/>
              <a:buAutoNum type="arabicPeriod"/>
            </a:pPr>
            <a:r>
              <a:rPr lang="en-US" altLang="en-US" sz="2000" dirty="0">
                <a:ea typeface="ＭＳ Ｐゴシック" charset="-128"/>
              </a:rPr>
              <a:t>Engineering Foundations</a:t>
            </a:r>
          </a:p>
        </p:txBody>
      </p:sp>
      <p:sp>
        <p:nvSpPr>
          <p:cNvPr id="15" name="Rectangle 14"/>
          <p:cNvSpPr/>
          <p:nvPr/>
        </p:nvSpPr>
        <p:spPr bwMode="auto">
          <a:xfrm>
            <a:off x="0" y="3927475"/>
            <a:ext cx="9144000" cy="2519363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5" name="Rounded Rectangle 4"/>
          <p:cNvSpPr/>
          <p:nvPr/>
        </p:nvSpPr>
        <p:spPr bwMode="auto">
          <a:xfrm>
            <a:off x="390525" y="1350963"/>
            <a:ext cx="2497138" cy="344487"/>
          </a:xfrm>
          <a:prstGeom prst="roundRect">
            <a:avLst/>
          </a:prstGeom>
          <a:noFill/>
          <a:ln w="57150" cmpd="sng">
            <a:solidFill>
              <a:srgbClr val="FF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6" name="Rounded Rectangle 5"/>
          <p:cNvSpPr/>
          <p:nvPr/>
        </p:nvSpPr>
        <p:spPr bwMode="auto">
          <a:xfrm>
            <a:off x="390525" y="1711325"/>
            <a:ext cx="3128963" cy="346075"/>
          </a:xfrm>
          <a:prstGeom prst="roundRect">
            <a:avLst/>
          </a:prstGeom>
          <a:noFill/>
          <a:ln w="57150" cmpd="sng">
            <a:solidFill>
              <a:srgbClr val="FF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7" name="Rounded Rectangle 6"/>
          <p:cNvSpPr/>
          <p:nvPr/>
        </p:nvSpPr>
        <p:spPr bwMode="auto">
          <a:xfrm>
            <a:off x="390525" y="2808288"/>
            <a:ext cx="4595813" cy="344487"/>
          </a:xfrm>
          <a:prstGeom prst="roundRect">
            <a:avLst/>
          </a:prstGeom>
          <a:noFill/>
          <a:ln w="57150" cmpd="sng">
            <a:solidFill>
              <a:srgbClr val="FF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0" name="Rounded Rectangle 9"/>
          <p:cNvSpPr/>
          <p:nvPr/>
        </p:nvSpPr>
        <p:spPr bwMode="auto">
          <a:xfrm>
            <a:off x="390525" y="2074863"/>
            <a:ext cx="2549525" cy="346075"/>
          </a:xfrm>
          <a:prstGeom prst="roundRect">
            <a:avLst/>
          </a:prstGeom>
          <a:noFill/>
          <a:ln w="57150" cmpd="sng">
            <a:solidFill>
              <a:srgbClr val="FF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2" name="Rounded Rectangle 11"/>
          <p:cNvSpPr/>
          <p:nvPr/>
        </p:nvSpPr>
        <p:spPr bwMode="auto">
          <a:xfrm>
            <a:off x="377825" y="990600"/>
            <a:ext cx="3263900" cy="342900"/>
          </a:xfrm>
          <a:prstGeom prst="roundRect">
            <a:avLst/>
          </a:prstGeom>
          <a:noFill/>
          <a:ln w="57150" cmpd="sng">
            <a:solidFill>
              <a:srgbClr val="FF00FF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3" name="Rounded Rectangle 12"/>
          <p:cNvSpPr/>
          <p:nvPr/>
        </p:nvSpPr>
        <p:spPr bwMode="auto">
          <a:xfrm>
            <a:off x="390525" y="3524250"/>
            <a:ext cx="3816350" cy="344488"/>
          </a:xfrm>
          <a:prstGeom prst="roundRect">
            <a:avLst/>
          </a:prstGeom>
          <a:noFill/>
          <a:ln w="57150" cmpd="sng">
            <a:solidFill>
              <a:srgbClr val="FF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2967036" y="1514474"/>
            <a:ext cx="5681663" cy="752803"/>
            <a:chOff x="2966895" y="1513689"/>
            <a:chExt cx="5681343" cy="752985"/>
          </a:xfrm>
        </p:grpSpPr>
        <p:sp>
          <p:nvSpPr>
            <p:cNvPr id="14347" name="TextBox 8"/>
            <p:cNvSpPr txBox="1">
              <a:spLocks noChangeArrowheads="1"/>
            </p:cNvSpPr>
            <p:nvPr/>
          </p:nvSpPr>
          <p:spPr bwMode="auto">
            <a:xfrm>
              <a:off x="5988269" y="1743328"/>
              <a:ext cx="2659969" cy="5233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dirty="0">
                  <a:solidFill>
                    <a:srgbClr val="FF00FF"/>
                  </a:solidFill>
                </a:rPr>
                <a:t>Today’s topic</a:t>
              </a:r>
            </a:p>
          </p:txBody>
        </p:sp>
        <p:sp>
          <p:nvSpPr>
            <p:cNvPr id="3" name="Freeform 2"/>
            <p:cNvSpPr/>
            <p:nvPr/>
          </p:nvSpPr>
          <p:spPr>
            <a:xfrm>
              <a:off x="2966895" y="1513689"/>
              <a:ext cx="3382772" cy="355687"/>
            </a:xfrm>
            <a:custGeom>
              <a:avLst/>
              <a:gdLst>
                <a:gd name="connsiteX0" fmla="*/ 4435929 w 4435929"/>
                <a:gd name="connsiteY0" fmla="*/ 1316595 h 1316595"/>
                <a:gd name="connsiteX1" fmla="*/ 3020786 w 4435929"/>
                <a:gd name="connsiteY1" fmla="*/ 191738 h 1316595"/>
                <a:gd name="connsiteX2" fmla="*/ 0 w 4435929"/>
                <a:gd name="connsiteY2" fmla="*/ 1238 h 1316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435929" h="1316595">
                  <a:moveTo>
                    <a:pt x="4435929" y="1316595"/>
                  </a:moveTo>
                  <a:cubicBezTo>
                    <a:pt x="4098018" y="863779"/>
                    <a:pt x="3760107" y="410964"/>
                    <a:pt x="3020786" y="191738"/>
                  </a:cubicBezTo>
                  <a:cubicBezTo>
                    <a:pt x="2281465" y="-27488"/>
                    <a:pt x="0" y="1238"/>
                    <a:pt x="0" y="1238"/>
                  </a:cubicBezTo>
                </a:path>
              </a:pathLst>
            </a:custGeom>
            <a:ln w="57150" cmpd="sng">
              <a:solidFill>
                <a:srgbClr val="FF00FF"/>
              </a:solidFill>
              <a:headEnd type="none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</p:grpSp>
      <p:sp>
        <p:nvSpPr>
          <p:cNvPr id="17" name="Rounded Rectangle 16"/>
          <p:cNvSpPr/>
          <p:nvPr/>
        </p:nvSpPr>
        <p:spPr bwMode="auto">
          <a:xfrm>
            <a:off x="390526" y="3165475"/>
            <a:ext cx="4413250" cy="344487"/>
          </a:xfrm>
          <a:prstGeom prst="roundRect">
            <a:avLst/>
          </a:prstGeom>
          <a:noFill/>
          <a:ln w="57150" cmpd="sng">
            <a:solidFill>
              <a:srgbClr val="FF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274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956996C6-CFF5-3F4C-8ED2-5A032165660D}"/>
              </a:ext>
            </a:extLst>
          </p:cNvPr>
          <p:cNvGrpSpPr/>
          <p:nvPr/>
        </p:nvGrpSpPr>
        <p:grpSpPr>
          <a:xfrm>
            <a:off x="926647" y="2661442"/>
            <a:ext cx="2180091" cy="1335087"/>
            <a:chOff x="236538" y="1855788"/>
            <a:chExt cx="2180091" cy="1335087"/>
          </a:xfrm>
        </p:grpSpPr>
        <p:sp>
          <p:nvSpPr>
            <p:cNvPr id="4" name="Rectangle 3"/>
            <p:cNvSpPr/>
            <p:nvPr/>
          </p:nvSpPr>
          <p:spPr>
            <a:xfrm>
              <a:off x="236538" y="1855788"/>
              <a:ext cx="2180091" cy="133508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/>
            <a:lstStyle/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OrdersController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...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create()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…</a:t>
              </a: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  <p:cxnSp>
          <p:nvCxnSpPr>
            <p:cNvPr id="5" name="Straight Connector 4"/>
            <p:cNvCxnSpPr>
              <a:cxnSpLocks/>
            </p:cNvCxnSpPr>
            <p:nvPr/>
          </p:nvCxnSpPr>
          <p:spPr>
            <a:xfrm>
              <a:off x="236538" y="2242749"/>
              <a:ext cx="218009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>
              <a:cxnSpLocks/>
              <a:endCxn id="4" idx="3"/>
            </p:cNvCxnSpPr>
            <p:nvPr/>
          </p:nvCxnSpPr>
          <p:spPr>
            <a:xfrm flipV="1">
              <a:off x="236538" y="2523332"/>
              <a:ext cx="2180091" cy="967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4A304EE-F5E0-DB4B-A975-6D2F744363D9}"/>
              </a:ext>
            </a:extLst>
          </p:cNvPr>
          <p:cNvGrpSpPr/>
          <p:nvPr/>
        </p:nvGrpSpPr>
        <p:grpSpPr>
          <a:xfrm>
            <a:off x="6007100" y="2671114"/>
            <a:ext cx="2184789" cy="1335087"/>
            <a:chOff x="5568950" y="1855788"/>
            <a:chExt cx="3309938" cy="1335087"/>
          </a:xfrm>
        </p:grpSpPr>
        <p:sp>
          <p:nvSpPr>
            <p:cNvPr id="7" name="Rectangle 6"/>
            <p:cNvSpPr/>
            <p:nvPr/>
          </p:nvSpPr>
          <p:spPr>
            <a:xfrm>
              <a:off x="5568950" y="1855788"/>
              <a:ext cx="3309938" cy="133508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/>
            <a:lstStyle/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EmailNotifier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...</a:t>
              </a:r>
            </a:p>
            <a:p>
              <a:pPr>
                <a:defRPr/>
              </a:pPr>
              <a:r>
                <a:rPr lang="en-US" sz="2000" dirty="0" err="1">
                  <a:latin typeface="Arial Narrow" panose="020B0604020202020204" pitchFamily="34" charset="0"/>
                  <a:cs typeface="Arial Narrow" panose="020B0604020202020204" pitchFamily="34" charset="0"/>
                </a:rPr>
                <a:t>order_notification</a:t>
              </a: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()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...</a:t>
              </a:r>
            </a:p>
          </p:txBody>
        </p:sp>
        <p:cxnSp>
          <p:nvCxnSpPr>
            <p:cNvPr id="8" name="Straight Connector 7"/>
            <p:cNvCxnSpPr/>
            <p:nvPr/>
          </p:nvCxnSpPr>
          <p:spPr>
            <a:xfrm>
              <a:off x="5568950" y="2242749"/>
              <a:ext cx="3309938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5568950" y="2533004"/>
              <a:ext cx="3309938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B99E433E-FE21-CD42-AA55-B64F1A77402F}"/>
              </a:ext>
            </a:extLst>
          </p:cNvPr>
          <p:cNvGrpSpPr/>
          <p:nvPr/>
        </p:nvGrpSpPr>
        <p:grpSpPr>
          <a:xfrm>
            <a:off x="3697288" y="2312988"/>
            <a:ext cx="1720850" cy="1016000"/>
            <a:chOff x="3697288" y="2312988"/>
            <a:chExt cx="1720850" cy="1016000"/>
          </a:xfrm>
        </p:grpSpPr>
        <p:sp>
          <p:nvSpPr>
            <p:cNvPr id="11272" name="TextBox 1"/>
            <p:cNvSpPr txBox="1">
              <a:spLocks noChangeArrowheads="1"/>
            </p:cNvSpPr>
            <p:nvPr/>
          </p:nvSpPr>
          <p:spPr bwMode="auto">
            <a:xfrm>
              <a:off x="4286250" y="2312988"/>
              <a:ext cx="541338" cy="101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defRPr sz="20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6000" b="1" dirty="0">
                  <a:solidFill>
                    <a:srgbClr val="FF00FF"/>
                  </a:solidFill>
                </a:rPr>
                <a:t>?</a:t>
              </a:r>
            </a:p>
          </p:txBody>
        </p:sp>
        <p:cxnSp>
          <p:nvCxnSpPr>
            <p:cNvPr id="9" name="Straight Arrow Connector 8"/>
            <p:cNvCxnSpPr>
              <a:cxnSpLocks noChangeShapeType="1"/>
            </p:cNvCxnSpPr>
            <p:nvPr/>
          </p:nvCxnSpPr>
          <p:spPr bwMode="auto">
            <a:xfrm>
              <a:off x="3697288" y="3328988"/>
              <a:ext cx="1720850" cy="0"/>
            </a:xfrm>
            <a:prstGeom prst="straightConnector1">
              <a:avLst/>
            </a:prstGeom>
            <a:noFill/>
            <a:ln w="114300">
              <a:solidFill>
                <a:srgbClr val="FF00FF"/>
              </a:solidFill>
              <a:round/>
              <a:headEnd type="triangle" w="med" len="med"/>
              <a:tailEnd type="triangle" w="med" len="med"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2837CC1-0BD8-AC45-B862-FF5FFF4E74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Existing Classes</a:t>
            </a:r>
          </a:p>
        </p:txBody>
      </p:sp>
    </p:spTree>
    <p:extLst>
      <p:ext uri="{BB962C8B-B14F-4D97-AF65-F5344CB8AC3E}">
        <p14:creationId xmlns:p14="http://schemas.microsoft.com/office/powerpoint/2010/main" val="2685198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32830D94-3A14-DA47-AD12-F08A1AE3E2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r="24556"/>
          <a:stretch/>
        </p:blipFill>
        <p:spPr>
          <a:xfrm>
            <a:off x="3538846" y="129001"/>
            <a:ext cx="5605153" cy="2777258"/>
          </a:xfrm>
          <a:prstGeom prst="rect">
            <a:avLst/>
          </a:prstGeom>
          <a:noFill/>
          <a:effectLst/>
        </p:spPr>
      </p:pic>
      <p:sp>
        <p:nvSpPr>
          <p:cNvPr id="40" name="Title 39">
            <a:extLst>
              <a:ext uri="{FF2B5EF4-FFF2-40B4-BE49-F238E27FC236}">
                <a16:creationId xmlns:a16="http://schemas.microsoft.com/office/drawing/2014/main" id="{9E9B5DAC-FEC0-C444-B49A-FC5818577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3212275" cy="1518315"/>
          </a:xfrm>
        </p:spPr>
        <p:txBody>
          <a:bodyPr/>
          <a:lstStyle/>
          <a:p>
            <a:r>
              <a:rPr lang="en-US" dirty="0"/>
              <a:t>Application of Observer Pattern</a:t>
            </a:r>
          </a:p>
        </p:txBody>
      </p:sp>
    </p:spTree>
    <p:extLst>
      <p:ext uri="{BB962C8B-B14F-4D97-AF65-F5344CB8AC3E}">
        <p14:creationId xmlns:p14="http://schemas.microsoft.com/office/powerpoint/2010/main" val="15834440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32830D94-3A14-DA47-AD12-F08A1AE3E2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r="24556"/>
          <a:stretch/>
        </p:blipFill>
        <p:spPr>
          <a:xfrm>
            <a:off x="3538846" y="129001"/>
            <a:ext cx="5605153" cy="2777258"/>
          </a:xfrm>
          <a:prstGeom prst="rect">
            <a:avLst/>
          </a:prstGeom>
          <a:noFill/>
          <a:effectLst/>
        </p:spPr>
      </p:pic>
      <p:sp>
        <p:nvSpPr>
          <p:cNvPr id="40" name="Title 39">
            <a:extLst>
              <a:ext uri="{FF2B5EF4-FFF2-40B4-BE49-F238E27FC236}">
                <a16:creationId xmlns:a16="http://schemas.microsoft.com/office/drawing/2014/main" id="{9E9B5DAC-FEC0-C444-B49A-FC5818577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3212275" cy="1518315"/>
          </a:xfrm>
        </p:spPr>
        <p:txBody>
          <a:bodyPr/>
          <a:lstStyle/>
          <a:p>
            <a:r>
              <a:rPr lang="en-US" dirty="0"/>
              <a:t>Application of Observer Pattern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B3FEF4D-ACEC-1B40-B3B3-5ACC1300CF91}"/>
              </a:ext>
            </a:extLst>
          </p:cNvPr>
          <p:cNvGrpSpPr/>
          <p:nvPr/>
        </p:nvGrpSpPr>
        <p:grpSpPr>
          <a:xfrm>
            <a:off x="938523" y="5084008"/>
            <a:ext cx="2180091" cy="1335087"/>
            <a:chOff x="236538" y="1855788"/>
            <a:chExt cx="2180091" cy="1335087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DCE3555-5CEC-7F4C-9226-AE33EE27DB1D}"/>
                </a:ext>
              </a:extLst>
            </p:cNvPr>
            <p:cNvSpPr/>
            <p:nvPr/>
          </p:nvSpPr>
          <p:spPr>
            <a:xfrm>
              <a:off x="236538" y="1855788"/>
              <a:ext cx="2180091" cy="133508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FF4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/>
            <a:lstStyle/>
            <a:p>
              <a:pPr>
                <a:defRPr/>
              </a:pPr>
              <a:r>
                <a:rPr lang="en-US" sz="2000" dirty="0">
                  <a:solidFill>
                    <a:srgbClr val="FF40FF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OrdersController</a:t>
              </a:r>
            </a:p>
            <a:p>
              <a:pPr>
                <a:defRPr/>
              </a:pPr>
              <a:r>
                <a:rPr lang="en-US" sz="2000" dirty="0">
                  <a:solidFill>
                    <a:srgbClr val="FF40FF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...</a:t>
              </a:r>
            </a:p>
            <a:p>
              <a:pPr>
                <a:defRPr/>
              </a:pPr>
              <a:r>
                <a:rPr lang="en-US" sz="2000" dirty="0">
                  <a:solidFill>
                    <a:srgbClr val="FF40FF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create()</a:t>
              </a:r>
            </a:p>
            <a:p>
              <a:pPr>
                <a:defRPr/>
              </a:pPr>
              <a:r>
                <a:rPr lang="en-US" sz="2000" dirty="0">
                  <a:solidFill>
                    <a:srgbClr val="FF40FF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…</a:t>
              </a:r>
            </a:p>
            <a:p>
              <a:pPr algn="ctr">
                <a:defRPr/>
              </a:pPr>
              <a:endParaRPr lang="en-US" sz="2000" dirty="0">
                <a:solidFill>
                  <a:srgbClr val="FF40FF"/>
                </a:solidFill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solidFill>
                  <a:srgbClr val="FF40FF"/>
                </a:solidFill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solidFill>
                  <a:srgbClr val="FF40FF"/>
                </a:solidFill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6AEB0663-9C81-8442-9C3F-E82B6C0B7B88}"/>
                </a:ext>
              </a:extLst>
            </p:cNvPr>
            <p:cNvCxnSpPr>
              <a:cxnSpLocks/>
            </p:cNvCxnSpPr>
            <p:nvPr/>
          </p:nvCxnSpPr>
          <p:spPr>
            <a:xfrm>
              <a:off x="236538" y="2242749"/>
              <a:ext cx="2180091" cy="0"/>
            </a:xfrm>
            <a:prstGeom prst="line">
              <a:avLst/>
            </a:prstGeom>
            <a:ln w="12700">
              <a:solidFill>
                <a:srgbClr val="FF4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C8B42E03-ADA7-E94F-B861-51FB8E7A7D5B}"/>
                </a:ext>
              </a:extLst>
            </p:cNvPr>
            <p:cNvCxnSpPr>
              <a:cxnSpLocks/>
              <a:endCxn id="19" idx="3"/>
            </p:cNvCxnSpPr>
            <p:nvPr/>
          </p:nvCxnSpPr>
          <p:spPr>
            <a:xfrm flipV="1">
              <a:off x="236538" y="2523332"/>
              <a:ext cx="2180091" cy="9672"/>
            </a:xfrm>
            <a:prstGeom prst="line">
              <a:avLst/>
            </a:prstGeom>
            <a:ln w="12700">
              <a:solidFill>
                <a:srgbClr val="FF4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F50191C-92E7-7642-8664-1F1C35B56E51}"/>
              </a:ext>
            </a:extLst>
          </p:cNvPr>
          <p:cNvGrpSpPr/>
          <p:nvPr/>
        </p:nvGrpSpPr>
        <p:grpSpPr>
          <a:xfrm>
            <a:off x="6018976" y="5093680"/>
            <a:ext cx="2184789" cy="1335087"/>
            <a:chOff x="5568950" y="1855788"/>
            <a:chExt cx="3309938" cy="1335087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95AFDF9D-961D-FB49-86A0-371688BC2B0F}"/>
                </a:ext>
              </a:extLst>
            </p:cNvPr>
            <p:cNvSpPr/>
            <p:nvPr/>
          </p:nvSpPr>
          <p:spPr>
            <a:xfrm>
              <a:off x="5568950" y="1855788"/>
              <a:ext cx="3309938" cy="133508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FF4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/>
            <a:lstStyle/>
            <a:p>
              <a:pPr>
                <a:defRPr/>
              </a:pPr>
              <a:r>
                <a:rPr lang="en-US" sz="2000" dirty="0">
                  <a:solidFill>
                    <a:srgbClr val="FF40FF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EmailNotifier</a:t>
              </a:r>
            </a:p>
            <a:p>
              <a:pPr>
                <a:defRPr/>
              </a:pPr>
              <a:r>
                <a:rPr lang="en-US" sz="2000" dirty="0">
                  <a:solidFill>
                    <a:srgbClr val="FF40FF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...</a:t>
              </a:r>
            </a:p>
            <a:p>
              <a:pPr>
                <a:defRPr/>
              </a:pPr>
              <a:r>
                <a:rPr lang="en-US" sz="2000" dirty="0" err="1">
                  <a:solidFill>
                    <a:srgbClr val="FF40FF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order_notification</a:t>
              </a:r>
              <a:r>
                <a:rPr lang="en-US" sz="2000" dirty="0">
                  <a:solidFill>
                    <a:srgbClr val="FF40FF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()</a:t>
              </a:r>
            </a:p>
            <a:p>
              <a:pPr>
                <a:defRPr/>
              </a:pPr>
              <a:r>
                <a:rPr lang="en-US" sz="2000" dirty="0">
                  <a:solidFill>
                    <a:srgbClr val="FF40FF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...</a:t>
              </a: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B5019D5F-FAFE-9348-BE67-0D34A08342B2}"/>
                </a:ext>
              </a:extLst>
            </p:cNvPr>
            <p:cNvCxnSpPr/>
            <p:nvPr/>
          </p:nvCxnSpPr>
          <p:spPr>
            <a:xfrm>
              <a:off x="5568950" y="2242749"/>
              <a:ext cx="3309938" cy="0"/>
            </a:xfrm>
            <a:prstGeom prst="line">
              <a:avLst/>
            </a:prstGeom>
            <a:ln w="12700">
              <a:solidFill>
                <a:srgbClr val="FF4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590387EB-493E-F64F-B7BA-E9DED7B80C69}"/>
                </a:ext>
              </a:extLst>
            </p:cNvPr>
            <p:cNvCxnSpPr/>
            <p:nvPr/>
          </p:nvCxnSpPr>
          <p:spPr>
            <a:xfrm>
              <a:off x="5568950" y="2533004"/>
              <a:ext cx="3309938" cy="0"/>
            </a:xfrm>
            <a:prstGeom prst="line">
              <a:avLst/>
            </a:prstGeom>
            <a:ln w="12700">
              <a:solidFill>
                <a:srgbClr val="FF4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EEA2C3B6-410A-1344-9B52-C04C05DCDA13}"/>
              </a:ext>
            </a:extLst>
          </p:cNvPr>
          <p:cNvCxnSpPr>
            <a:cxnSpLocks/>
          </p:cNvCxnSpPr>
          <p:nvPr/>
        </p:nvCxnSpPr>
        <p:spPr>
          <a:xfrm flipH="1">
            <a:off x="2495303" y="2299501"/>
            <a:ext cx="1708562" cy="2700011"/>
          </a:xfrm>
          <a:prstGeom prst="straightConnector1">
            <a:avLst/>
          </a:prstGeom>
          <a:ln w="76200">
            <a:solidFill>
              <a:srgbClr val="FF40FF"/>
            </a:solidFill>
            <a:headEnd type="oval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52AB7B20-184E-B44F-BC76-8D35CFDBB4F8}"/>
              </a:ext>
            </a:extLst>
          </p:cNvPr>
          <p:cNvCxnSpPr>
            <a:cxnSpLocks/>
          </p:cNvCxnSpPr>
          <p:nvPr/>
        </p:nvCxnSpPr>
        <p:spPr>
          <a:xfrm flipH="1">
            <a:off x="7410203" y="1905276"/>
            <a:ext cx="793562" cy="3178732"/>
          </a:xfrm>
          <a:prstGeom prst="straightConnector1">
            <a:avLst/>
          </a:prstGeom>
          <a:ln w="76200">
            <a:solidFill>
              <a:srgbClr val="FF40FF"/>
            </a:solidFill>
            <a:headEnd type="oval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0837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32830D94-3A14-DA47-AD12-F08A1AE3E2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r="24556"/>
          <a:stretch/>
        </p:blipFill>
        <p:spPr>
          <a:xfrm>
            <a:off x="3538846" y="129001"/>
            <a:ext cx="5605153" cy="2777258"/>
          </a:xfrm>
          <a:prstGeom prst="rect">
            <a:avLst/>
          </a:prstGeom>
          <a:noFill/>
          <a:effectLst/>
        </p:spPr>
      </p:pic>
      <p:sp>
        <p:nvSpPr>
          <p:cNvPr id="40" name="Title 39">
            <a:extLst>
              <a:ext uri="{FF2B5EF4-FFF2-40B4-BE49-F238E27FC236}">
                <a16:creationId xmlns:a16="http://schemas.microsoft.com/office/drawing/2014/main" id="{9E9B5DAC-FEC0-C444-B49A-FC5818577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3212275" cy="1518315"/>
          </a:xfrm>
        </p:spPr>
        <p:txBody>
          <a:bodyPr/>
          <a:lstStyle/>
          <a:p>
            <a:r>
              <a:rPr lang="en-US" dirty="0"/>
              <a:t>Application of Observer Pattern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B3FEF4D-ACEC-1B40-B3B3-5ACC1300CF91}"/>
              </a:ext>
            </a:extLst>
          </p:cNvPr>
          <p:cNvGrpSpPr/>
          <p:nvPr/>
        </p:nvGrpSpPr>
        <p:grpSpPr>
          <a:xfrm>
            <a:off x="938523" y="5084008"/>
            <a:ext cx="2180091" cy="1335087"/>
            <a:chOff x="236538" y="1855788"/>
            <a:chExt cx="2180091" cy="1335087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DCE3555-5CEC-7F4C-9226-AE33EE27DB1D}"/>
                </a:ext>
              </a:extLst>
            </p:cNvPr>
            <p:cNvSpPr/>
            <p:nvPr/>
          </p:nvSpPr>
          <p:spPr>
            <a:xfrm>
              <a:off x="236538" y="1855788"/>
              <a:ext cx="2180091" cy="133508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/>
            <a:lstStyle/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OrdersController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...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create()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…</a:t>
              </a: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6AEB0663-9C81-8442-9C3F-E82B6C0B7B88}"/>
                </a:ext>
              </a:extLst>
            </p:cNvPr>
            <p:cNvCxnSpPr>
              <a:cxnSpLocks/>
            </p:cNvCxnSpPr>
            <p:nvPr/>
          </p:nvCxnSpPr>
          <p:spPr>
            <a:xfrm>
              <a:off x="236538" y="2242749"/>
              <a:ext cx="218009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C8B42E03-ADA7-E94F-B861-51FB8E7A7D5B}"/>
                </a:ext>
              </a:extLst>
            </p:cNvPr>
            <p:cNvCxnSpPr>
              <a:cxnSpLocks/>
              <a:endCxn id="19" idx="3"/>
            </p:cNvCxnSpPr>
            <p:nvPr/>
          </p:nvCxnSpPr>
          <p:spPr>
            <a:xfrm flipV="1">
              <a:off x="236538" y="2523332"/>
              <a:ext cx="2180091" cy="967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F50191C-92E7-7642-8664-1F1C35B56E51}"/>
              </a:ext>
            </a:extLst>
          </p:cNvPr>
          <p:cNvGrpSpPr/>
          <p:nvPr/>
        </p:nvGrpSpPr>
        <p:grpSpPr>
          <a:xfrm>
            <a:off x="6018976" y="5093680"/>
            <a:ext cx="2184789" cy="1335087"/>
            <a:chOff x="5568950" y="1855788"/>
            <a:chExt cx="3309938" cy="1335087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95AFDF9D-961D-FB49-86A0-371688BC2B0F}"/>
                </a:ext>
              </a:extLst>
            </p:cNvPr>
            <p:cNvSpPr/>
            <p:nvPr/>
          </p:nvSpPr>
          <p:spPr>
            <a:xfrm>
              <a:off x="5568950" y="1855788"/>
              <a:ext cx="3309938" cy="133508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/>
            <a:lstStyle/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EmailNotifier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...</a:t>
              </a:r>
            </a:p>
            <a:p>
              <a:pPr>
                <a:defRPr/>
              </a:pPr>
              <a:r>
                <a:rPr lang="en-US" sz="2000" dirty="0" err="1">
                  <a:latin typeface="Arial Narrow" panose="020B0604020202020204" pitchFamily="34" charset="0"/>
                  <a:cs typeface="Arial Narrow" panose="020B0604020202020204" pitchFamily="34" charset="0"/>
                </a:rPr>
                <a:t>order_notification</a:t>
              </a: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()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...</a:t>
              </a: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B5019D5F-FAFE-9348-BE67-0D34A08342B2}"/>
                </a:ext>
              </a:extLst>
            </p:cNvPr>
            <p:cNvCxnSpPr/>
            <p:nvPr/>
          </p:nvCxnSpPr>
          <p:spPr>
            <a:xfrm>
              <a:off x="5568950" y="2242749"/>
              <a:ext cx="3309938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590387EB-493E-F64F-B7BA-E9DED7B80C69}"/>
                </a:ext>
              </a:extLst>
            </p:cNvPr>
            <p:cNvCxnSpPr/>
            <p:nvPr/>
          </p:nvCxnSpPr>
          <p:spPr>
            <a:xfrm>
              <a:off x="5568950" y="2533004"/>
              <a:ext cx="3309938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EEA2C3B6-410A-1344-9B52-C04C05DCDA13}"/>
              </a:ext>
            </a:extLst>
          </p:cNvPr>
          <p:cNvCxnSpPr>
            <a:cxnSpLocks/>
          </p:cNvCxnSpPr>
          <p:nvPr/>
        </p:nvCxnSpPr>
        <p:spPr>
          <a:xfrm flipH="1">
            <a:off x="2386940" y="1162309"/>
            <a:ext cx="1151907" cy="1352925"/>
          </a:xfrm>
          <a:prstGeom prst="straightConnector1">
            <a:avLst/>
          </a:prstGeom>
          <a:ln w="76200">
            <a:solidFill>
              <a:srgbClr val="FF40FF"/>
            </a:solidFill>
            <a:headEnd type="oval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4A1D9CC-39AC-344F-8F36-D17302A991D0}"/>
              </a:ext>
            </a:extLst>
          </p:cNvPr>
          <p:cNvGrpSpPr/>
          <p:nvPr/>
        </p:nvGrpSpPr>
        <p:grpSpPr>
          <a:xfrm>
            <a:off x="938523" y="2637457"/>
            <a:ext cx="2180091" cy="1687737"/>
            <a:chOff x="236538" y="1855788"/>
            <a:chExt cx="2180091" cy="1687737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5F4A997-DFB8-E04F-BA55-DAC8890E0314}"/>
                </a:ext>
              </a:extLst>
            </p:cNvPr>
            <p:cNvSpPr/>
            <p:nvPr/>
          </p:nvSpPr>
          <p:spPr>
            <a:xfrm>
              <a:off x="236538" y="1855788"/>
              <a:ext cx="2180091" cy="168773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FF4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/>
            <a:lstStyle/>
            <a:p>
              <a:pPr>
                <a:defRPr/>
              </a:pPr>
              <a:r>
                <a:rPr lang="en-US" sz="2000" i="1" dirty="0">
                  <a:solidFill>
                    <a:srgbClr val="FF40FF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Subject</a:t>
              </a:r>
            </a:p>
            <a:p>
              <a:pPr>
                <a:defRPr/>
              </a:pPr>
              <a:r>
                <a:rPr lang="en-US" sz="2000" dirty="0">
                  <a:solidFill>
                    <a:srgbClr val="FF40FF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...</a:t>
              </a:r>
            </a:p>
            <a:p>
              <a:pPr>
                <a:defRPr/>
              </a:pPr>
              <a:r>
                <a:rPr lang="en-US" sz="2000" dirty="0">
                  <a:solidFill>
                    <a:srgbClr val="FF40FF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attach(observer)</a:t>
              </a:r>
            </a:p>
            <a:p>
              <a:pPr>
                <a:defRPr/>
              </a:pPr>
              <a:r>
                <a:rPr lang="en-US" sz="2000" dirty="0">
                  <a:solidFill>
                    <a:srgbClr val="FF40FF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detach(observer)</a:t>
              </a:r>
            </a:p>
            <a:p>
              <a:pPr>
                <a:defRPr/>
              </a:pPr>
              <a:r>
                <a:rPr lang="en-US" sz="2000" dirty="0">
                  <a:solidFill>
                    <a:srgbClr val="FF40FF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notify()</a:t>
              </a:r>
            </a:p>
            <a:p>
              <a:pPr algn="ctr">
                <a:defRPr/>
              </a:pPr>
              <a:endParaRPr lang="en-US" sz="2000" dirty="0">
                <a:solidFill>
                  <a:srgbClr val="FF40FF"/>
                </a:solidFill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solidFill>
                  <a:srgbClr val="FF40FF"/>
                </a:solidFill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solidFill>
                  <a:srgbClr val="FF40FF"/>
                </a:solidFill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5AA3D863-5A4B-A74B-907F-3AFC68AA5DE6}"/>
                </a:ext>
              </a:extLst>
            </p:cNvPr>
            <p:cNvCxnSpPr>
              <a:cxnSpLocks/>
            </p:cNvCxnSpPr>
            <p:nvPr/>
          </p:nvCxnSpPr>
          <p:spPr>
            <a:xfrm>
              <a:off x="236538" y="2242749"/>
              <a:ext cx="2180091" cy="0"/>
            </a:xfrm>
            <a:prstGeom prst="line">
              <a:avLst/>
            </a:prstGeom>
            <a:ln w="12700">
              <a:solidFill>
                <a:srgbClr val="FF4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AB6A4F8E-585E-E445-A3B3-3377BF7F9993}"/>
                </a:ext>
              </a:extLst>
            </p:cNvPr>
            <p:cNvCxnSpPr>
              <a:cxnSpLocks/>
            </p:cNvCxnSpPr>
            <p:nvPr/>
          </p:nvCxnSpPr>
          <p:spPr>
            <a:xfrm>
              <a:off x="236538" y="2533004"/>
              <a:ext cx="2180091" cy="0"/>
            </a:xfrm>
            <a:prstGeom prst="line">
              <a:avLst/>
            </a:prstGeom>
            <a:ln w="12700">
              <a:solidFill>
                <a:srgbClr val="FF4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85907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32830D94-3A14-DA47-AD12-F08A1AE3E2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r="24556"/>
          <a:stretch/>
        </p:blipFill>
        <p:spPr>
          <a:xfrm>
            <a:off x="3538846" y="129001"/>
            <a:ext cx="5605153" cy="2777258"/>
          </a:xfrm>
          <a:prstGeom prst="rect">
            <a:avLst/>
          </a:prstGeom>
          <a:noFill/>
          <a:effectLst/>
        </p:spPr>
      </p:pic>
      <p:sp>
        <p:nvSpPr>
          <p:cNvPr id="40" name="Title 39">
            <a:extLst>
              <a:ext uri="{FF2B5EF4-FFF2-40B4-BE49-F238E27FC236}">
                <a16:creationId xmlns:a16="http://schemas.microsoft.com/office/drawing/2014/main" id="{9E9B5DAC-FEC0-C444-B49A-FC5818577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3212275" cy="1518315"/>
          </a:xfrm>
        </p:spPr>
        <p:txBody>
          <a:bodyPr/>
          <a:lstStyle/>
          <a:p>
            <a:r>
              <a:rPr lang="en-US" dirty="0"/>
              <a:t>Application of Observer Pattern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B3FEF4D-ACEC-1B40-B3B3-5ACC1300CF91}"/>
              </a:ext>
            </a:extLst>
          </p:cNvPr>
          <p:cNvGrpSpPr/>
          <p:nvPr/>
        </p:nvGrpSpPr>
        <p:grpSpPr>
          <a:xfrm>
            <a:off x="938523" y="5084008"/>
            <a:ext cx="2180091" cy="1335087"/>
            <a:chOff x="236538" y="1855788"/>
            <a:chExt cx="2180091" cy="1335087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DCE3555-5CEC-7F4C-9226-AE33EE27DB1D}"/>
                </a:ext>
              </a:extLst>
            </p:cNvPr>
            <p:cNvSpPr/>
            <p:nvPr/>
          </p:nvSpPr>
          <p:spPr>
            <a:xfrm>
              <a:off x="236538" y="1855788"/>
              <a:ext cx="2180091" cy="133508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/>
            <a:lstStyle/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OrdersController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...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create()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…</a:t>
              </a: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6AEB0663-9C81-8442-9C3F-E82B6C0B7B88}"/>
                </a:ext>
              </a:extLst>
            </p:cNvPr>
            <p:cNvCxnSpPr>
              <a:cxnSpLocks/>
            </p:cNvCxnSpPr>
            <p:nvPr/>
          </p:nvCxnSpPr>
          <p:spPr>
            <a:xfrm>
              <a:off x="236538" y="2242749"/>
              <a:ext cx="218009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C8B42E03-ADA7-E94F-B861-51FB8E7A7D5B}"/>
                </a:ext>
              </a:extLst>
            </p:cNvPr>
            <p:cNvCxnSpPr>
              <a:cxnSpLocks/>
              <a:endCxn id="19" idx="3"/>
            </p:cNvCxnSpPr>
            <p:nvPr/>
          </p:nvCxnSpPr>
          <p:spPr>
            <a:xfrm flipV="1">
              <a:off x="236538" y="2523332"/>
              <a:ext cx="2180091" cy="967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F50191C-92E7-7642-8664-1F1C35B56E51}"/>
              </a:ext>
            </a:extLst>
          </p:cNvPr>
          <p:cNvGrpSpPr/>
          <p:nvPr/>
        </p:nvGrpSpPr>
        <p:grpSpPr>
          <a:xfrm>
            <a:off x="6018976" y="5093680"/>
            <a:ext cx="2184789" cy="1335087"/>
            <a:chOff x="5568950" y="1855788"/>
            <a:chExt cx="3309938" cy="1335087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95AFDF9D-961D-FB49-86A0-371688BC2B0F}"/>
                </a:ext>
              </a:extLst>
            </p:cNvPr>
            <p:cNvSpPr/>
            <p:nvPr/>
          </p:nvSpPr>
          <p:spPr>
            <a:xfrm>
              <a:off x="5568950" y="1855788"/>
              <a:ext cx="3309938" cy="133508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/>
            <a:lstStyle/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EmailNotifier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...</a:t>
              </a:r>
            </a:p>
            <a:p>
              <a:pPr>
                <a:defRPr/>
              </a:pPr>
              <a:r>
                <a:rPr lang="en-US" sz="2000" dirty="0" err="1">
                  <a:latin typeface="Arial Narrow" panose="020B0604020202020204" pitchFamily="34" charset="0"/>
                  <a:cs typeface="Arial Narrow" panose="020B0604020202020204" pitchFamily="34" charset="0"/>
                </a:rPr>
                <a:t>order_notification</a:t>
              </a: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()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...</a:t>
              </a: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B5019D5F-FAFE-9348-BE67-0D34A08342B2}"/>
                </a:ext>
              </a:extLst>
            </p:cNvPr>
            <p:cNvCxnSpPr/>
            <p:nvPr/>
          </p:nvCxnSpPr>
          <p:spPr>
            <a:xfrm>
              <a:off x="5568950" y="2242749"/>
              <a:ext cx="3309938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590387EB-493E-F64F-B7BA-E9DED7B80C69}"/>
                </a:ext>
              </a:extLst>
            </p:cNvPr>
            <p:cNvCxnSpPr/>
            <p:nvPr/>
          </p:nvCxnSpPr>
          <p:spPr>
            <a:xfrm>
              <a:off x="5568950" y="2533004"/>
              <a:ext cx="3309938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4A1D9CC-39AC-344F-8F36-D17302A991D0}"/>
              </a:ext>
            </a:extLst>
          </p:cNvPr>
          <p:cNvGrpSpPr/>
          <p:nvPr/>
        </p:nvGrpSpPr>
        <p:grpSpPr>
          <a:xfrm>
            <a:off x="938523" y="2637457"/>
            <a:ext cx="2180091" cy="1687737"/>
            <a:chOff x="236538" y="1855788"/>
            <a:chExt cx="2180091" cy="1687737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5F4A997-DFB8-E04F-BA55-DAC8890E0314}"/>
                </a:ext>
              </a:extLst>
            </p:cNvPr>
            <p:cNvSpPr/>
            <p:nvPr/>
          </p:nvSpPr>
          <p:spPr>
            <a:xfrm>
              <a:off x="236538" y="1855788"/>
              <a:ext cx="2180091" cy="168773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/>
            <a:lstStyle/>
            <a:p>
              <a:pPr>
                <a:defRPr/>
              </a:pPr>
              <a:r>
                <a:rPr lang="en-US" sz="2000" i="1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Subject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...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attach(observer)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detach(observer)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notify()</a:t>
              </a: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5AA3D863-5A4B-A74B-907F-3AFC68AA5DE6}"/>
                </a:ext>
              </a:extLst>
            </p:cNvPr>
            <p:cNvCxnSpPr>
              <a:cxnSpLocks/>
            </p:cNvCxnSpPr>
            <p:nvPr/>
          </p:nvCxnSpPr>
          <p:spPr>
            <a:xfrm>
              <a:off x="236538" y="2242749"/>
              <a:ext cx="218009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AB6A4F8E-585E-E445-A3B3-3377BF7F9993}"/>
                </a:ext>
              </a:extLst>
            </p:cNvPr>
            <p:cNvCxnSpPr>
              <a:cxnSpLocks/>
            </p:cNvCxnSpPr>
            <p:nvPr/>
          </p:nvCxnSpPr>
          <p:spPr>
            <a:xfrm>
              <a:off x="236538" y="2533004"/>
              <a:ext cx="218009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DFB6284A-BC1E-6840-BA2C-32743FA6077A}"/>
              </a:ext>
            </a:extLst>
          </p:cNvPr>
          <p:cNvGrpSpPr/>
          <p:nvPr/>
        </p:nvGrpSpPr>
        <p:grpSpPr>
          <a:xfrm>
            <a:off x="1844500" y="4336771"/>
            <a:ext cx="368135" cy="756909"/>
            <a:chOff x="1844500" y="4336771"/>
            <a:chExt cx="368135" cy="756909"/>
          </a:xfrm>
        </p:grpSpPr>
        <p:sp>
          <p:nvSpPr>
            <p:cNvPr id="2" name="Triangle 1">
              <a:extLst>
                <a:ext uri="{FF2B5EF4-FFF2-40B4-BE49-F238E27FC236}">
                  <a16:creationId xmlns:a16="http://schemas.microsoft.com/office/drawing/2014/main" id="{13D3CAB9-FD89-7642-A3F7-1B2F4E8642E0}"/>
                </a:ext>
              </a:extLst>
            </p:cNvPr>
            <p:cNvSpPr/>
            <p:nvPr/>
          </p:nvSpPr>
          <p:spPr>
            <a:xfrm>
              <a:off x="1844500" y="4336771"/>
              <a:ext cx="368135" cy="317358"/>
            </a:xfrm>
            <a:prstGeom prst="triangle">
              <a:avLst/>
            </a:prstGeom>
            <a:noFill/>
            <a:ln w="12700">
              <a:solidFill>
                <a:srgbClr val="FF4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FCD89002-9196-5F40-82E1-6C259F18439D}"/>
                </a:ext>
              </a:extLst>
            </p:cNvPr>
            <p:cNvCxnSpPr>
              <a:stCxn id="2" idx="3"/>
            </p:cNvCxnSpPr>
            <p:nvPr/>
          </p:nvCxnSpPr>
          <p:spPr>
            <a:xfrm flipH="1">
              <a:off x="2028567" y="4654129"/>
              <a:ext cx="1" cy="439551"/>
            </a:xfrm>
            <a:prstGeom prst="line">
              <a:avLst/>
            </a:prstGeom>
            <a:ln w="12700">
              <a:solidFill>
                <a:srgbClr val="FF4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EEA2C3B6-410A-1344-9B52-C04C05DCDA13}"/>
              </a:ext>
            </a:extLst>
          </p:cNvPr>
          <p:cNvCxnSpPr>
            <a:cxnSpLocks/>
          </p:cNvCxnSpPr>
          <p:nvPr/>
        </p:nvCxnSpPr>
        <p:spPr>
          <a:xfrm flipH="1">
            <a:off x="2303813" y="1465254"/>
            <a:ext cx="1600872" cy="3030196"/>
          </a:xfrm>
          <a:prstGeom prst="straightConnector1">
            <a:avLst/>
          </a:prstGeom>
          <a:ln w="76200">
            <a:solidFill>
              <a:srgbClr val="FF40FF"/>
            </a:solidFill>
            <a:headEnd type="oval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3482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32830D94-3A14-DA47-AD12-F08A1AE3E2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r="24556"/>
          <a:stretch/>
        </p:blipFill>
        <p:spPr>
          <a:xfrm>
            <a:off x="3538846" y="129001"/>
            <a:ext cx="5605153" cy="2777258"/>
          </a:xfrm>
          <a:prstGeom prst="rect">
            <a:avLst/>
          </a:prstGeom>
          <a:noFill/>
          <a:effectLst/>
        </p:spPr>
      </p:pic>
      <p:sp>
        <p:nvSpPr>
          <p:cNvPr id="40" name="Title 39">
            <a:extLst>
              <a:ext uri="{FF2B5EF4-FFF2-40B4-BE49-F238E27FC236}">
                <a16:creationId xmlns:a16="http://schemas.microsoft.com/office/drawing/2014/main" id="{9E9B5DAC-FEC0-C444-B49A-FC5818577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3212275" cy="1518315"/>
          </a:xfrm>
        </p:spPr>
        <p:txBody>
          <a:bodyPr/>
          <a:lstStyle/>
          <a:p>
            <a:r>
              <a:rPr lang="en-US" dirty="0"/>
              <a:t>Application of Observer Pattern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B3FEF4D-ACEC-1B40-B3B3-5ACC1300CF91}"/>
              </a:ext>
            </a:extLst>
          </p:cNvPr>
          <p:cNvGrpSpPr/>
          <p:nvPr/>
        </p:nvGrpSpPr>
        <p:grpSpPr>
          <a:xfrm>
            <a:off x="938523" y="5084008"/>
            <a:ext cx="2180091" cy="1335087"/>
            <a:chOff x="236538" y="1855788"/>
            <a:chExt cx="2180091" cy="1335087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DCE3555-5CEC-7F4C-9226-AE33EE27DB1D}"/>
                </a:ext>
              </a:extLst>
            </p:cNvPr>
            <p:cNvSpPr/>
            <p:nvPr/>
          </p:nvSpPr>
          <p:spPr>
            <a:xfrm>
              <a:off x="236538" y="1855788"/>
              <a:ext cx="2180091" cy="133508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/>
            <a:lstStyle/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OrdersController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...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create()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…</a:t>
              </a: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6AEB0663-9C81-8442-9C3F-E82B6C0B7B88}"/>
                </a:ext>
              </a:extLst>
            </p:cNvPr>
            <p:cNvCxnSpPr>
              <a:cxnSpLocks/>
            </p:cNvCxnSpPr>
            <p:nvPr/>
          </p:nvCxnSpPr>
          <p:spPr>
            <a:xfrm>
              <a:off x="236538" y="2242749"/>
              <a:ext cx="218009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C8B42E03-ADA7-E94F-B861-51FB8E7A7D5B}"/>
                </a:ext>
              </a:extLst>
            </p:cNvPr>
            <p:cNvCxnSpPr>
              <a:cxnSpLocks/>
              <a:endCxn id="19" idx="3"/>
            </p:cNvCxnSpPr>
            <p:nvPr/>
          </p:nvCxnSpPr>
          <p:spPr>
            <a:xfrm flipV="1">
              <a:off x="236538" y="2523332"/>
              <a:ext cx="2180091" cy="967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F50191C-92E7-7642-8664-1F1C35B56E51}"/>
              </a:ext>
            </a:extLst>
          </p:cNvPr>
          <p:cNvGrpSpPr/>
          <p:nvPr/>
        </p:nvGrpSpPr>
        <p:grpSpPr>
          <a:xfrm>
            <a:off x="6018976" y="5093680"/>
            <a:ext cx="2184789" cy="1335087"/>
            <a:chOff x="5568950" y="1855788"/>
            <a:chExt cx="3309938" cy="1335087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95AFDF9D-961D-FB49-86A0-371688BC2B0F}"/>
                </a:ext>
              </a:extLst>
            </p:cNvPr>
            <p:cNvSpPr/>
            <p:nvPr/>
          </p:nvSpPr>
          <p:spPr>
            <a:xfrm>
              <a:off x="5568950" y="1855788"/>
              <a:ext cx="3309938" cy="133508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/>
            <a:lstStyle/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EmailNotifier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...</a:t>
              </a:r>
            </a:p>
            <a:p>
              <a:pPr>
                <a:defRPr/>
              </a:pPr>
              <a:r>
                <a:rPr lang="en-US" sz="2000" dirty="0" err="1">
                  <a:latin typeface="Arial Narrow" panose="020B0604020202020204" pitchFamily="34" charset="0"/>
                  <a:cs typeface="Arial Narrow" panose="020B0604020202020204" pitchFamily="34" charset="0"/>
                </a:rPr>
                <a:t>order_notification</a:t>
              </a: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()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...</a:t>
              </a: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B5019D5F-FAFE-9348-BE67-0D34A08342B2}"/>
                </a:ext>
              </a:extLst>
            </p:cNvPr>
            <p:cNvCxnSpPr/>
            <p:nvPr/>
          </p:nvCxnSpPr>
          <p:spPr>
            <a:xfrm>
              <a:off x="5568950" y="2242749"/>
              <a:ext cx="3309938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590387EB-493E-F64F-B7BA-E9DED7B80C69}"/>
                </a:ext>
              </a:extLst>
            </p:cNvPr>
            <p:cNvCxnSpPr/>
            <p:nvPr/>
          </p:nvCxnSpPr>
          <p:spPr>
            <a:xfrm>
              <a:off x="5568950" y="2533004"/>
              <a:ext cx="3309938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4A1D9CC-39AC-344F-8F36-D17302A991D0}"/>
              </a:ext>
            </a:extLst>
          </p:cNvPr>
          <p:cNvGrpSpPr/>
          <p:nvPr/>
        </p:nvGrpSpPr>
        <p:grpSpPr>
          <a:xfrm>
            <a:off x="938523" y="2637457"/>
            <a:ext cx="2180091" cy="1687737"/>
            <a:chOff x="236538" y="1855788"/>
            <a:chExt cx="2180091" cy="1687737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5F4A997-DFB8-E04F-BA55-DAC8890E0314}"/>
                </a:ext>
              </a:extLst>
            </p:cNvPr>
            <p:cNvSpPr/>
            <p:nvPr/>
          </p:nvSpPr>
          <p:spPr>
            <a:xfrm>
              <a:off x="236538" y="1855788"/>
              <a:ext cx="2180091" cy="168773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/>
            <a:lstStyle/>
            <a:p>
              <a:pPr>
                <a:defRPr/>
              </a:pPr>
              <a:r>
                <a:rPr lang="en-US" sz="2000" i="1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Subject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...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attach(observer)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detach(observer)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notify()</a:t>
              </a: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5AA3D863-5A4B-A74B-907F-3AFC68AA5DE6}"/>
                </a:ext>
              </a:extLst>
            </p:cNvPr>
            <p:cNvCxnSpPr>
              <a:cxnSpLocks/>
            </p:cNvCxnSpPr>
            <p:nvPr/>
          </p:nvCxnSpPr>
          <p:spPr>
            <a:xfrm>
              <a:off x="236538" y="2242749"/>
              <a:ext cx="218009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AB6A4F8E-585E-E445-A3B3-3377BF7F9993}"/>
                </a:ext>
              </a:extLst>
            </p:cNvPr>
            <p:cNvCxnSpPr>
              <a:cxnSpLocks/>
            </p:cNvCxnSpPr>
            <p:nvPr/>
          </p:nvCxnSpPr>
          <p:spPr>
            <a:xfrm>
              <a:off x="236538" y="2533004"/>
              <a:ext cx="218009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riangle 1">
            <a:extLst>
              <a:ext uri="{FF2B5EF4-FFF2-40B4-BE49-F238E27FC236}">
                <a16:creationId xmlns:a16="http://schemas.microsoft.com/office/drawing/2014/main" id="{13D3CAB9-FD89-7642-A3F7-1B2F4E8642E0}"/>
              </a:ext>
            </a:extLst>
          </p:cNvPr>
          <p:cNvSpPr/>
          <p:nvPr/>
        </p:nvSpPr>
        <p:spPr>
          <a:xfrm>
            <a:off x="1844500" y="4336771"/>
            <a:ext cx="368135" cy="317358"/>
          </a:xfrm>
          <a:prstGeom prst="triangle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CD89002-9196-5F40-82E1-6C259F18439D}"/>
              </a:ext>
            </a:extLst>
          </p:cNvPr>
          <p:cNvCxnSpPr>
            <a:stCxn id="2" idx="3"/>
          </p:cNvCxnSpPr>
          <p:nvPr/>
        </p:nvCxnSpPr>
        <p:spPr>
          <a:xfrm flipH="1">
            <a:off x="2028567" y="4654129"/>
            <a:ext cx="1" cy="43955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FD12CBE-8083-8E4A-8BAB-9BDBCBB08C64}"/>
              </a:ext>
            </a:extLst>
          </p:cNvPr>
          <p:cNvGrpSpPr/>
          <p:nvPr/>
        </p:nvGrpSpPr>
        <p:grpSpPr>
          <a:xfrm>
            <a:off x="6018976" y="3281429"/>
            <a:ext cx="2180091" cy="1043765"/>
            <a:chOff x="236538" y="1855788"/>
            <a:chExt cx="2180091" cy="1043765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F426308-5B7A-E449-BB22-F4350B38E2AF}"/>
                </a:ext>
              </a:extLst>
            </p:cNvPr>
            <p:cNvSpPr/>
            <p:nvPr/>
          </p:nvSpPr>
          <p:spPr>
            <a:xfrm>
              <a:off x="236538" y="1855788"/>
              <a:ext cx="2180091" cy="104376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FF4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/>
            <a:lstStyle/>
            <a:p>
              <a:pPr>
                <a:defRPr/>
              </a:pPr>
              <a:r>
                <a:rPr lang="en-US" sz="2000" i="1" dirty="0">
                  <a:solidFill>
                    <a:srgbClr val="FF40FF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Observer</a:t>
              </a:r>
            </a:p>
            <a:p>
              <a:pPr>
                <a:defRPr/>
              </a:pPr>
              <a:endParaRPr lang="en-US" sz="2000" dirty="0">
                <a:solidFill>
                  <a:srgbClr val="FF40FF"/>
                </a:solidFill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>
                <a:defRPr/>
              </a:pPr>
              <a:r>
                <a:rPr lang="en-US" sz="2000" i="1" dirty="0">
                  <a:solidFill>
                    <a:srgbClr val="FF40FF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update</a:t>
              </a:r>
              <a:r>
                <a:rPr lang="en-US" sz="2000" dirty="0">
                  <a:solidFill>
                    <a:srgbClr val="FF40FF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()</a:t>
              </a:r>
            </a:p>
            <a:p>
              <a:pPr algn="ctr">
                <a:defRPr/>
              </a:pPr>
              <a:endParaRPr lang="en-US" sz="2000" dirty="0">
                <a:solidFill>
                  <a:srgbClr val="FF40FF"/>
                </a:solidFill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solidFill>
                  <a:srgbClr val="FF40FF"/>
                </a:solidFill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solidFill>
                  <a:srgbClr val="FF40FF"/>
                </a:solidFill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434E4942-8F5B-2D48-AE05-DAD37EF61598}"/>
                </a:ext>
              </a:extLst>
            </p:cNvPr>
            <p:cNvCxnSpPr>
              <a:cxnSpLocks/>
            </p:cNvCxnSpPr>
            <p:nvPr/>
          </p:nvCxnSpPr>
          <p:spPr>
            <a:xfrm>
              <a:off x="236538" y="2242749"/>
              <a:ext cx="2180091" cy="0"/>
            </a:xfrm>
            <a:prstGeom prst="line">
              <a:avLst/>
            </a:prstGeom>
            <a:ln w="12700">
              <a:solidFill>
                <a:srgbClr val="FF4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E856CDC2-57EB-0045-A7CF-4CD3E57B6A1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6538" y="2533004"/>
              <a:ext cx="2180091" cy="1"/>
            </a:xfrm>
            <a:prstGeom prst="line">
              <a:avLst/>
            </a:prstGeom>
            <a:ln w="12700">
              <a:solidFill>
                <a:srgbClr val="FF4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EEA2C3B6-410A-1344-9B52-C04C05DCDA13}"/>
              </a:ext>
            </a:extLst>
          </p:cNvPr>
          <p:cNvCxnSpPr>
            <a:cxnSpLocks/>
          </p:cNvCxnSpPr>
          <p:nvPr/>
        </p:nvCxnSpPr>
        <p:spPr>
          <a:xfrm flipH="1">
            <a:off x="7267699" y="890649"/>
            <a:ext cx="593766" cy="2390780"/>
          </a:xfrm>
          <a:prstGeom prst="straightConnector1">
            <a:avLst/>
          </a:prstGeom>
          <a:ln w="76200">
            <a:solidFill>
              <a:srgbClr val="FF40FF"/>
            </a:solidFill>
            <a:headEnd type="oval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1411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32830D94-3A14-DA47-AD12-F08A1AE3E2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r="24556"/>
          <a:stretch/>
        </p:blipFill>
        <p:spPr>
          <a:xfrm>
            <a:off x="3538846" y="129001"/>
            <a:ext cx="5605153" cy="2777258"/>
          </a:xfrm>
          <a:prstGeom prst="rect">
            <a:avLst/>
          </a:prstGeom>
          <a:noFill/>
          <a:effectLst/>
        </p:spPr>
      </p:pic>
      <p:sp>
        <p:nvSpPr>
          <p:cNvPr id="40" name="Title 39">
            <a:extLst>
              <a:ext uri="{FF2B5EF4-FFF2-40B4-BE49-F238E27FC236}">
                <a16:creationId xmlns:a16="http://schemas.microsoft.com/office/drawing/2014/main" id="{9E9B5DAC-FEC0-C444-B49A-FC5818577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3212275" cy="1518315"/>
          </a:xfrm>
        </p:spPr>
        <p:txBody>
          <a:bodyPr/>
          <a:lstStyle/>
          <a:p>
            <a:r>
              <a:rPr lang="en-US" dirty="0"/>
              <a:t>Application of Observer Pattern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B3FEF4D-ACEC-1B40-B3B3-5ACC1300CF91}"/>
              </a:ext>
            </a:extLst>
          </p:cNvPr>
          <p:cNvGrpSpPr/>
          <p:nvPr/>
        </p:nvGrpSpPr>
        <p:grpSpPr>
          <a:xfrm>
            <a:off x="938523" y="5084008"/>
            <a:ext cx="2180091" cy="1335087"/>
            <a:chOff x="236538" y="1855788"/>
            <a:chExt cx="2180091" cy="1335087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DCE3555-5CEC-7F4C-9226-AE33EE27DB1D}"/>
                </a:ext>
              </a:extLst>
            </p:cNvPr>
            <p:cNvSpPr/>
            <p:nvPr/>
          </p:nvSpPr>
          <p:spPr>
            <a:xfrm>
              <a:off x="236538" y="1855788"/>
              <a:ext cx="2180091" cy="133508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/>
            <a:lstStyle/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OrdersController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...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create()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…</a:t>
              </a: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6AEB0663-9C81-8442-9C3F-E82B6C0B7B88}"/>
                </a:ext>
              </a:extLst>
            </p:cNvPr>
            <p:cNvCxnSpPr>
              <a:cxnSpLocks/>
            </p:cNvCxnSpPr>
            <p:nvPr/>
          </p:nvCxnSpPr>
          <p:spPr>
            <a:xfrm>
              <a:off x="236538" y="2242749"/>
              <a:ext cx="218009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C8B42E03-ADA7-E94F-B861-51FB8E7A7D5B}"/>
                </a:ext>
              </a:extLst>
            </p:cNvPr>
            <p:cNvCxnSpPr>
              <a:cxnSpLocks/>
              <a:endCxn id="19" idx="3"/>
            </p:cNvCxnSpPr>
            <p:nvPr/>
          </p:nvCxnSpPr>
          <p:spPr>
            <a:xfrm flipV="1">
              <a:off x="236538" y="2523332"/>
              <a:ext cx="2180091" cy="967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F50191C-92E7-7642-8664-1F1C35B56E51}"/>
              </a:ext>
            </a:extLst>
          </p:cNvPr>
          <p:cNvGrpSpPr/>
          <p:nvPr/>
        </p:nvGrpSpPr>
        <p:grpSpPr>
          <a:xfrm>
            <a:off x="6018976" y="5093680"/>
            <a:ext cx="2184789" cy="1335087"/>
            <a:chOff x="5568950" y="1855788"/>
            <a:chExt cx="3309938" cy="1335087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95AFDF9D-961D-FB49-86A0-371688BC2B0F}"/>
                </a:ext>
              </a:extLst>
            </p:cNvPr>
            <p:cNvSpPr/>
            <p:nvPr/>
          </p:nvSpPr>
          <p:spPr>
            <a:xfrm>
              <a:off x="5568950" y="1855788"/>
              <a:ext cx="3309938" cy="133508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/>
            <a:lstStyle/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EmailNotifier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...</a:t>
              </a:r>
            </a:p>
            <a:p>
              <a:pPr>
                <a:defRPr/>
              </a:pPr>
              <a:r>
                <a:rPr lang="en-US" sz="2000" dirty="0" err="1">
                  <a:latin typeface="Arial Narrow" panose="020B0604020202020204" pitchFamily="34" charset="0"/>
                  <a:cs typeface="Arial Narrow" panose="020B0604020202020204" pitchFamily="34" charset="0"/>
                </a:rPr>
                <a:t>order_notification</a:t>
              </a: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()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...</a:t>
              </a: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B5019D5F-FAFE-9348-BE67-0D34A08342B2}"/>
                </a:ext>
              </a:extLst>
            </p:cNvPr>
            <p:cNvCxnSpPr/>
            <p:nvPr/>
          </p:nvCxnSpPr>
          <p:spPr>
            <a:xfrm>
              <a:off x="5568950" y="2242749"/>
              <a:ext cx="3309938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590387EB-493E-F64F-B7BA-E9DED7B80C69}"/>
                </a:ext>
              </a:extLst>
            </p:cNvPr>
            <p:cNvCxnSpPr/>
            <p:nvPr/>
          </p:nvCxnSpPr>
          <p:spPr>
            <a:xfrm>
              <a:off x="5568950" y="2533004"/>
              <a:ext cx="3309938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4A1D9CC-39AC-344F-8F36-D17302A991D0}"/>
              </a:ext>
            </a:extLst>
          </p:cNvPr>
          <p:cNvGrpSpPr/>
          <p:nvPr/>
        </p:nvGrpSpPr>
        <p:grpSpPr>
          <a:xfrm>
            <a:off x="938523" y="2637457"/>
            <a:ext cx="2180091" cy="1687737"/>
            <a:chOff x="236538" y="1855788"/>
            <a:chExt cx="2180091" cy="1687737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5F4A997-DFB8-E04F-BA55-DAC8890E0314}"/>
                </a:ext>
              </a:extLst>
            </p:cNvPr>
            <p:cNvSpPr/>
            <p:nvPr/>
          </p:nvSpPr>
          <p:spPr>
            <a:xfrm>
              <a:off x="236538" y="1855788"/>
              <a:ext cx="2180091" cy="168773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/>
            <a:lstStyle/>
            <a:p>
              <a:pPr>
                <a:defRPr/>
              </a:pPr>
              <a:r>
                <a:rPr lang="en-US" sz="2000" i="1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Subject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...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attach(observer)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detach(observer)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notify()</a:t>
              </a: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5AA3D863-5A4B-A74B-907F-3AFC68AA5DE6}"/>
                </a:ext>
              </a:extLst>
            </p:cNvPr>
            <p:cNvCxnSpPr>
              <a:cxnSpLocks/>
            </p:cNvCxnSpPr>
            <p:nvPr/>
          </p:nvCxnSpPr>
          <p:spPr>
            <a:xfrm>
              <a:off x="236538" y="2242749"/>
              <a:ext cx="218009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AB6A4F8E-585E-E445-A3B3-3377BF7F9993}"/>
                </a:ext>
              </a:extLst>
            </p:cNvPr>
            <p:cNvCxnSpPr>
              <a:cxnSpLocks/>
            </p:cNvCxnSpPr>
            <p:nvPr/>
          </p:nvCxnSpPr>
          <p:spPr>
            <a:xfrm>
              <a:off x="236538" y="2533004"/>
              <a:ext cx="218009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riangle 1">
            <a:extLst>
              <a:ext uri="{FF2B5EF4-FFF2-40B4-BE49-F238E27FC236}">
                <a16:creationId xmlns:a16="http://schemas.microsoft.com/office/drawing/2014/main" id="{13D3CAB9-FD89-7642-A3F7-1B2F4E8642E0}"/>
              </a:ext>
            </a:extLst>
          </p:cNvPr>
          <p:cNvSpPr/>
          <p:nvPr/>
        </p:nvSpPr>
        <p:spPr>
          <a:xfrm>
            <a:off x="1844500" y="4336771"/>
            <a:ext cx="368135" cy="317358"/>
          </a:xfrm>
          <a:prstGeom prst="triangle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CD89002-9196-5F40-82E1-6C259F18439D}"/>
              </a:ext>
            </a:extLst>
          </p:cNvPr>
          <p:cNvCxnSpPr>
            <a:stCxn id="2" idx="3"/>
          </p:cNvCxnSpPr>
          <p:nvPr/>
        </p:nvCxnSpPr>
        <p:spPr>
          <a:xfrm flipH="1">
            <a:off x="2028567" y="4654129"/>
            <a:ext cx="1" cy="43955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FD12CBE-8083-8E4A-8BAB-9BDBCBB08C64}"/>
              </a:ext>
            </a:extLst>
          </p:cNvPr>
          <p:cNvGrpSpPr/>
          <p:nvPr/>
        </p:nvGrpSpPr>
        <p:grpSpPr>
          <a:xfrm>
            <a:off x="6018976" y="3281429"/>
            <a:ext cx="2180091" cy="1043765"/>
            <a:chOff x="236538" y="1855788"/>
            <a:chExt cx="2180091" cy="1043765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F426308-5B7A-E449-BB22-F4350B38E2AF}"/>
                </a:ext>
              </a:extLst>
            </p:cNvPr>
            <p:cNvSpPr/>
            <p:nvPr/>
          </p:nvSpPr>
          <p:spPr>
            <a:xfrm>
              <a:off x="236538" y="1855788"/>
              <a:ext cx="2180091" cy="104376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/>
            <a:lstStyle/>
            <a:p>
              <a:pPr>
                <a:defRPr/>
              </a:pPr>
              <a:r>
                <a:rPr lang="en-US" sz="2000" i="1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Observer</a:t>
              </a:r>
            </a:p>
            <a:p>
              <a:pPr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>
                <a:defRPr/>
              </a:pPr>
              <a:r>
                <a:rPr lang="en-US" sz="2000" i="1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update</a:t>
              </a: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()</a:t>
              </a: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434E4942-8F5B-2D48-AE05-DAD37EF61598}"/>
                </a:ext>
              </a:extLst>
            </p:cNvPr>
            <p:cNvCxnSpPr>
              <a:cxnSpLocks/>
            </p:cNvCxnSpPr>
            <p:nvPr/>
          </p:nvCxnSpPr>
          <p:spPr>
            <a:xfrm>
              <a:off x="236538" y="2242749"/>
              <a:ext cx="218009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E856CDC2-57EB-0045-A7CF-4CD3E57B6A1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6538" y="2533004"/>
              <a:ext cx="2180091" cy="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EEA2C3B6-410A-1344-9B52-C04C05DCDA13}"/>
              </a:ext>
            </a:extLst>
          </p:cNvPr>
          <p:cNvCxnSpPr>
            <a:cxnSpLocks/>
          </p:cNvCxnSpPr>
          <p:nvPr/>
        </p:nvCxnSpPr>
        <p:spPr>
          <a:xfrm flipH="1">
            <a:off x="7307150" y="1187532"/>
            <a:ext cx="601817" cy="3210665"/>
          </a:xfrm>
          <a:prstGeom prst="straightConnector1">
            <a:avLst/>
          </a:prstGeom>
          <a:ln w="76200">
            <a:solidFill>
              <a:srgbClr val="FF40FF"/>
            </a:solidFill>
            <a:headEnd type="oval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946DD5C1-BCD8-5F49-A93E-F382E60378B8}"/>
              </a:ext>
            </a:extLst>
          </p:cNvPr>
          <p:cNvGrpSpPr/>
          <p:nvPr/>
        </p:nvGrpSpPr>
        <p:grpSpPr>
          <a:xfrm>
            <a:off x="6939015" y="4336771"/>
            <a:ext cx="368135" cy="756909"/>
            <a:chOff x="6939015" y="4336771"/>
            <a:chExt cx="368135" cy="756909"/>
          </a:xfrm>
        </p:grpSpPr>
        <p:sp>
          <p:nvSpPr>
            <p:cNvPr id="29" name="Triangle 28">
              <a:extLst>
                <a:ext uri="{FF2B5EF4-FFF2-40B4-BE49-F238E27FC236}">
                  <a16:creationId xmlns:a16="http://schemas.microsoft.com/office/drawing/2014/main" id="{79067A4A-CE99-8F4A-91E1-9DDC86807E6B}"/>
                </a:ext>
              </a:extLst>
            </p:cNvPr>
            <p:cNvSpPr/>
            <p:nvPr/>
          </p:nvSpPr>
          <p:spPr>
            <a:xfrm>
              <a:off x="6939015" y="4336771"/>
              <a:ext cx="368135" cy="317358"/>
            </a:xfrm>
            <a:prstGeom prst="triangle">
              <a:avLst/>
            </a:prstGeom>
            <a:noFill/>
            <a:ln w="12700">
              <a:solidFill>
                <a:srgbClr val="FF4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C5B71B6A-86D8-9145-B578-86876944B79A}"/>
                </a:ext>
              </a:extLst>
            </p:cNvPr>
            <p:cNvCxnSpPr>
              <a:stCxn id="29" idx="3"/>
            </p:cNvCxnSpPr>
            <p:nvPr/>
          </p:nvCxnSpPr>
          <p:spPr>
            <a:xfrm flipH="1">
              <a:off x="7123082" y="4654129"/>
              <a:ext cx="1" cy="439551"/>
            </a:xfrm>
            <a:prstGeom prst="line">
              <a:avLst/>
            </a:prstGeom>
            <a:ln w="12700">
              <a:solidFill>
                <a:srgbClr val="FF4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4759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32830D94-3A14-DA47-AD12-F08A1AE3E2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r="24556"/>
          <a:stretch/>
        </p:blipFill>
        <p:spPr>
          <a:xfrm>
            <a:off x="3538846" y="129001"/>
            <a:ext cx="5605153" cy="2777258"/>
          </a:xfrm>
          <a:prstGeom prst="rect">
            <a:avLst/>
          </a:prstGeom>
          <a:noFill/>
          <a:effectLst/>
        </p:spPr>
      </p:pic>
      <p:sp>
        <p:nvSpPr>
          <p:cNvPr id="40" name="Title 39">
            <a:extLst>
              <a:ext uri="{FF2B5EF4-FFF2-40B4-BE49-F238E27FC236}">
                <a16:creationId xmlns:a16="http://schemas.microsoft.com/office/drawing/2014/main" id="{9E9B5DAC-FEC0-C444-B49A-FC5818577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3212275" cy="1518315"/>
          </a:xfrm>
        </p:spPr>
        <p:txBody>
          <a:bodyPr/>
          <a:lstStyle/>
          <a:p>
            <a:r>
              <a:rPr lang="en-US" dirty="0"/>
              <a:t>Application of Observer Pattern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B3FEF4D-ACEC-1B40-B3B3-5ACC1300CF91}"/>
              </a:ext>
            </a:extLst>
          </p:cNvPr>
          <p:cNvGrpSpPr/>
          <p:nvPr/>
        </p:nvGrpSpPr>
        <p:grpSpPr>
          <a:xfrm>
            <a:off x="938523" y="5084008"/>
            <a:ext cx="2180091" cy="1335087"/>
            <a:chOff x="236538" y="1855788"/>
            <a:chExt cx="2180091" cy="1335087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DCE3555-5CEC-7F4C-9226-AE33EE27DB1D}"/>
                </a:ext>
              </a:extLst>
            </p:cNvPr>
            <p:cNvSpPr/>
            <p:nvPr/>
          </p:nvSpPr>
          <p:spPr>
            <a:xfrm>
              <a:off x="236538" y="1855788"/>
              <a:ext cx="2180091" cy="133508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/>
            <a:lstStyle/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OrdersController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...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create()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…</a:t>
              </a: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6AEB0663-9C81-8442-9C3F-E82B6C0B7B88}"/>
                </a:ext>
              </a:extLst>
            </p:cNvPr>
            <p:cNvCxnSpPr>
              <a:cxnSpLocks/>
            </p:cNvCxnSpPr>
            <p:nvPr/>
          </p:nvCxnSpPr>
          <p:spPr>
            <a:xfrm>
              <a:off x="236538" y="2242749"/>
              <a:ext cx="218009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C8B42E03-ADA7-E94F-B861-51FB8E7A7D5B}"/>
                </a:ext>
              </a:extLst>
            </p:cNvPr>
            <p:cNvCxnSpPr>
              <a:cxnSpLocks/>
              <a:endCxn id="19" idx="3"/>
            </p:cNvCxnSpPr>
            <p:nvPr/>
          </p:nvCxnSpPr>
          <p:spPr>
            <a:xfrm flipV="1">
              <a:off x="236538" y="2523332"/>
              <a:ext cx="2180091" cy="967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F50191C-92E7-7642-8664-1F1C35B56E51}"/>
              </a:ext>
            </a:extLst>
          </p:cNvPr>
          <p:cNvGrpSpPr/>
          <p:nvPr/>
        </p:nvGrpSpPr>
        <p:grpSpPr>
          <a:xfrm>
            <a:off x="6018976" y="5093680"/>
            <a:ext cx="2184789" cy="1615878"/>
            <a:chOff x="5568950" y="1855788"/>
            <a:chExt cx="3309938" cy="1615878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95AFDF9D-961D-FB49-86A0-371688BC2B0F}"/>
                </a:ext>
              </a:extLst>
            </p:cNvPr>
            <p:cNvSpPr/>
            <p:nvPr/>
          </p:nvSpPr>
          <p:spPr>
            <a:xfrm>
              <a:off x="5568950" y="1855788"/>
              <a:ext cx="3309938" cy="161587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/>
            <a:lstStyle/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EmailNotifier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...</a:t>
              </a:r>
            </a:p>
            <a:p>
              <a:pPr>
                <a:defRPr/>
              </a:pPr>
              <a:r>
                <a:rPr lang="en-US" sz="2000" dirty="0" err="1">
                  <a:latin typeface="Arial Narrow" panose="020B0604020202020204" pitchFamily="34" charset="0"/>
                  <a:cs typeface="Arial Narrow" panose="020B0604020202020204" pitchFamily="34" charset="0"/>
                </a:rPr>
                <a:t>order_notification</a:t>
              </a: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()</a:t>
              </a:r>
            </a:p>
            <a:p>
              <a:pPr>
                <a:defRPr/>
              </a:pPr>
              <a:r>
                <a:rPr lang="en-US" sz="2000" dirty="0">
                  <a:solidFill>
                    <a:srgbClr val="FF40FF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update()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...</a:t>
              </a: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B5019D5F-FAFE-9348-BE67-0D34A08342B2}"/>
                </a:ext>
              </a:extLst>
            </p:cNvPr>
            <p:cNvCxnSpPr/>
            <p:nvPr/>
          </p:nvCxnSpPr>
          <p:spPr>
            <a:xfrm>
              <a:off x="5568950" y="2242749"/>
              <a:ext cx="3309938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590387EB-493E-F64F-B7BA-E9DED7B80C69}"/>
                </a:ext>
              </a:extLst>
            </p:cNvPr>
            <p:cNvCxnSpPr/>
            <p:nvPr/>
          </p:nvCxnSpPr>
          <p:spPr>
            <a:xfrm>
              <a:off x="5568950" y="2533004"/>
              <a:ext cx="3309938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4A1D9CC-39AC-344F-8F36-D17302A991D0}"/>
              </a:ext>
            </a:extLst>
          </p:cNvPr>
          <p:cNvGrpSpPr/>
          <p:nvPr/>
        </p:nvGrpSpPr>
        <p:grpSpPr>
          <a:xfrm>
            <a:off x="938523" y="2637457"/>
            <a:ext cx="2180091" cy="1687737"/>
            <a:chOff x="236538" y="1855788"/>
            <a:chExt cx="2180091" cy="1687737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5F4A997-DFB8-E04F-BA55-DAC8890E0314}"/>
                </a:ext>
              </a:extLst>
            </p:cNvPr>
            <p:cNvSpPr/>
            <p:nvPr/>
          </p:nvSpPr>
          <p:spPr>
            <a:xfrm>
              <a:off x="236538" y="1855788"/>
              <a:ext cx="2180091" cy="168773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/>
            <a:lstStyle/>
            <a:p>
              <a:pPr>
                <a:defRPr/>
              </a:pPr>
              <a:r>
                <a:rPr lang="en-US" sz="2000" i="1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Subject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...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attach(observer)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detach(observer)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notify()</a:t>
              </a: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5AA3D863-5A4B-A74B-907F-3AFC68AA5DE6}"/>
                </a:ext>
              </a:extLst>
            </p:cNvPr>
            <p:cNvCxnSpPr>
              <a:cxnSpLocks/>
            </p:cNvCxnSpPr>
            <p:nvPr/>
          </p:nvCxnSpPr>
          <p:spPr>
            <a:xfrm>
              <a:off x="236538" y="2242749"/>
              <a:ext cx="218009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AB6A4F8E-585E-E445-A3B3-3377BF7F9993}"/>
                </a:ext>
              </a:extLst>
            </p:cNvPr>
            <p:cNvCxnSpPr>
              <a:cxnSpLocks/>
            </p:cNvCxnSpPr>
            <p:nvPr/>
          </p:nvCxnSpPr>
          <p:spPr>
            <a:xfrm>
              <a:off x="236538" y="2533004"/>
              <a:ext cx="218009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riangle 1">
            <a:extLst>
              <a:ext uri="{FF2B5EF4-FFF2-40B4-BE49-F238E27FC236}">
                <a16:creationId xmlns:a16="http://schemas.microsoft.com/office/drawing/2014/main" id="{13D3CAB9-FD89-7642-A3F7-1B2F4E8642E0}"/>
              </a:ext>
            </a:extLst>
          </p:cNvPr>
          <p:cNvSpPr/>
          <p:nvPr/>
        </p:nvSpPr>
        <p:spPr>
          <a:xfrm>
            <a:off x="1844500" y="4336771"/>
            <a:ext cx="368135" cy="317358"/>
          </a:xfrm>
          <a:prstGeom prst="triangle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CD89002-9196-5F40-82E1-6C259F18439D}"/>
              </a:ext>
            </a:extLst>
          </p:cNvPr>
          <p:cNvCxnSpPr>
            <a:stCxn id="2" idx="3"/>
          </p:cNvCxnSpPr>
          <p:nvPr/>
        </p:nvCxnSpPr>
        <p:spPr>
          <a:xfrm flipH="1">
            <a:off x="2028567" y="4654129"/>
            <a:ext cx="1" cy="43955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FD12CBE-8083-8E4A-8BAB-9BDBCBB08C64}"/>
              </a:ext>
            </a:extLst>
          </p:cNvPr>
          <p:cNvGrpSpPr/>
          <p:nvPr/>
        </p:nvGrpSpPr>
        <p:grpSpPr>
          <a:xfrm>
            <a:off x="6018976" y="3281429"/>
            <a:ext cx="2180091" cy="1043765"/>
            <a:chOff x="236538" y="1855788"/>
            <a:chExt cx="2180091" cy="1043765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F426308-5B7A-E449-BB22-F4350B38E2AF}"/>
                </a:ext>
              </a:extLst>
            </p:cNvPr>
            <p:cNvSpPr/>
            <p:nvPr/>
          </p:nvSpPr>
          <p:spPr>
            <a:xfrm>
              <a:off x="236538" y="1855788"/>
              <a:ext cx="2180091" cy="104376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/>
            <a:lstStyle/>
            <a:p>
              <a:pPr>
                <a:defRPr/>
              </a:pPr>
              <a:r>
                <a:rPr lang="en-US" sz="2000" i="1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Observer</a:t>
              </a:r>
            </a:p>
            <a:p>
              <a:pPr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>
                <a:defRPr/>
              </a:pPr>
              <a:r>
                <a:rPr lang="en-US" sz="2000" i="1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update</a:t>
              </a: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()</a:t>
              </a: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434E4942-8F5B-2D48-AE05-DAD37EF61598}"/>
                </a:ext>
              </a:extLst>
            </p:cNvPr>
            <p:cNvCxnSpPr>
              <a:cxnSpLocks/>
            </p:cNvCxnSpPr>
            <p:nvPr/>
          </p:nvCxnSpPr>
          <p:spPr>
            <a:xfrm>
              <a:off x="236538" y="2242749"/>
              <a:ext cx="218009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E856CDC2-57EB-0045-A7CF-4CD3E57B6A1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6538" y="2533004"/>
              <a:ext cx="2180091" cy="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EEA2C3B6-410A-1344-9B52-C04C05DCDA13}"/>
              </a:ext>
            </a:extLst>
          </p:cNvPr>
          <p:cNvCxnSpPr>
            <a:cxnSpLocks/>
          </p:cNvCxnSpPr>
          <p:nvPr/>
        </p:nvCxnSpPr>
        <p:spPr>
          <a:xfrm flipH="1">
            <a:off x="6840187" y="1852551"/>
            <a:ext cx="1555668" cy="4203865"/>
          </a:xfrm>
          <a:prstGeom prst="straightConnector1">
            <a:avLst/>
          </a:prstGeom>
          <a:ln w="76200">
            <a:solidFill>
              <a:srgbClr val="FF40FF"/>
            </a:solidFill>
            <a:headEnd type="oval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riangle 28">
            <a:extLst>
              <a:ext uri="{FF2B5EF4-FFF2-40B4-BE49-F238E27FC236}">
                <a16:creationId xmlns:a16="http://schemas.microsoft.com/office/drawing/2014/main" id="{79067A4A-CE99-8F4A-91E1-9DDC86807E6B}"/>
              </a:ext>
            </a:extLst>
          </p:cNvPr>
          <p:cNvSpPr/>
          <p:nvPr/>
        </p:nvSpPr>
        <p:spPr>
          <a:xfrm>
            <a:off x="6939015" y="4336771"/>
            <a:ext cx="368135" cy="317358"/>
          </a:xfrm>
          <a:prstGeom prst="triangle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5B71B6A-86D8-9145-B578-86876944B79A}"/>
              </a:ext>
            </a:extLst>
          </p:cNvPr>
          <p:cNvCxnSpPr>
            <a:stCxn id="29" idx="3"/>
          </p:cNvCxnSpPr>
          <p:nvPr/>
        </p:nvCxnSpPr>
        <p:spPr>
          <a:xfrm flipH="1">
            <a:off x="7123082" y="4654129"/>
            <a:ext cx="1" cy="43955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7479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32830D94-3A14-DA47-AD12-F08A1AE3E2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r="24556"/>
          <a:stretch/>
        </p:blipFill>
        <p:spPr>
          <a:xfrm>
            <a:off x="3538846" y="129001"/>
            <a:ext cx="5605153" cy="2777258"/>
          </a:xfrm>
          <a:prstGeom prst="rect">
            <a:avLst/>
          </a:prstGeom>
          <a:noFill/>
          <a:effectLst/>
        </p:spPr>
      </p:pic>
      <p:sp>
        <p:nvSpPr>
          <p:cNvPr id="40" name="Title 39">
            <a:extLst>
              <a:ext uri="{FF2B5EF4-FFF2-40B4-BE49-F238E27FC236}">
                <a16:creationId xmlns:a16="http://schemas.microsoft.com/office/drawing/2014/main" id="{9E9B5DAC-FEC0-C444-B49A-FC5818577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3212275" cy="1518315"/>
          </a:xfrm>
        </p:spPr>
        <p:txBody>
          <a:bodyPr/>
          <a:lstStyle/>
          <a:p>
            <a:r>
              <a:rPr lang="en-US" dirty="0"/>
              <a:t>Application of Observer Pattern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B3FEF4D-ACEC-1B40-B3B3-5ACC1300CF91}"/>
              </a:ext>
            </a:extLst>
          </p:cNvPr>
          <p:cNvGrpSpPr/>
          <p:nvPr/>
        </p:nvGrpSpPr>
        <p:grpSpPr>
          <a:xfrm>
            <a:off x="938523" y="5084008"/>
            <a:ext cx="2180091" cy="1335087"/>
            <a:chOff x="236538" y="1855788"/>
            <a:chExt cx="2180091" cy="1335087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DCE3555-5CEC-7F4C-9226-AE33EE27DB1D}"/>
                </a:ext>
              </a:extLst>
            </p:cNvPr>
            <p:cNvSpPr/>
            <p:nvPr/>
          </p:nvSpPr>
          <p:spPr>
            <a:xfrm>
              <a:off x="236538" y="1855788"/>
              <a:ext cx="2180091" cy="133508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/>
            <a:lstStyle/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OrdersController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...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create()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…</a:t>
              </a: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6AEB0663-9C81-8442-9C3F-E82B6C0B7B88}"/>
                </a:ext>
              </a:extLst>
            </p:cNvPr>
            <p:cNvCxnSpPr>
              <a:cxnSpLocks/>
            </p:cNvCxnSpPr>
            <p:nvPr/>
          </p:nvCxnSpPr>
          <p:spPr>
            <a:xfrm>
              <a:off x="236538" y="2242749"/>
              <a:ext cx="218009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C8B42E03-ADA7-E94F-B861-51FB8E7A7D5B}"/>
                </a:ext>
              </a:extLst>
            </p:cNvPr>
            <p:cNvCxnSpPr>
              <a:cxnSpLocks/>
              <a:endCxn id="19" idx="3"/>
            </p:cNvCxnSpPr>
            <p:nvPr/>
          </p:nvCxnSpPr>
          <p:spPr>
            <a:xfrm flipV="1">
              <a:off x="236538" y="2523332"/>
              <a:ext cx="2180091" cy="967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F50191C-92E7-7642-8664-1F1C35B56E51}"/>
              </a:ext>
            </a:extLst>
          </p:cNvPr>
          <p:cNvGrpSpPr/>
          <p:nvPr/>
        </p:nvGrpSpPr>
        <p:grpSpPr>
          <a:xfrm>
            <a:off x="6018976" y="5093680"/>
            <a:ext cx="2184789" cy="1615878"/>
            <a:chOff x="5568950" y="1855788"/>
            <a:chExt cx="3309938" cy="1615878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95AFDF9D-961D-FB49-86A0-371688BC2B0F}"/>
                </a:ext>
              </a:extLst>
            </p:cNvPr>
            <p:cNvSpPr/>
            <p:nvPr/>
          </p:nvSpPr>
          <p:spPr>
            <a:xfrm>
              <a:off x="5568950" y="1855788"/>
              <a:ext cx="3309938" cy="161587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/>
            <a:lstStyle/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EmailNotifier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...</a:t>
              </a:r>
            </a:p>
            <a:p>
              <a:pPr>
                <a:defRPr/>
              </a:pPr>
              <a:r>
                <a:rPr lang="en-US" sz="2000" dirty="0" err="1">
                  <a:latin typeface="Arial Narrow" panose="020B0604020202020204" pitchFamily="34" charset="0"/>
                  <a:cs typeface="Arial Narrow" panose="020B0604020202020204" pitchFamily="34" charset="0"/>
                </a:rPr>
                <a:t>order_notification</a:t>
              </a: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()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update()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...</a:t>
              </a: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B5019D5F-FAFE-9348-BE67-0D34A08342B2}"/>
                </a:ext>
              </a:extLst>
            </p:cNvPr>
            <p:cNvCxnSpPr/>
            <p:nvPr/>
          </p:nvCxnSpPr>
          <p:spPr>
            <a:xfrm>
              <a:off x="5568950" y="2242749"/>
              <a:ext cx="3309938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590387EB-493E-F64F-B7BA-E9DED7B80C69}"/>
                </a:ext>
              </a:extLst>
            </p:cNvPr>
            <p:cNvCxnSpPr/>
            <p:nvPr/>
          </p:nvCxnSpPr>
          <p:spPr>
            <a:xfrm>
              <a:off x="5568950" y="2533004"/>
              <a:ext cx="3309938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4A1D9CC-39AC-344F-8F36-D17302A991D0}"/>
              </a:ext>
            </a:extLst>
          </p:cNvPr>
          <p:cNvGrpSpPr/>
          <p:nvPr/>
        </p:nvGrpSpPr>
        <p:grpSpPr>
          <a:xfrm>
            <a:off x="938523" y="2637457"/>
            <a:ext cx="2180091" cy="1687737"/>
            <a:chOff x="236538" y="1855788"/>
            <a:chExt cx="2180091" cy="1687737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5F4A997-DFB8-E04F-BA55-DAC8890E0314}"/>
                </a:ext>
              </a:extLst>
            </p:cNvPr>
            <p:cNvSpPr/>
            <p:nvPr/>
          </p:nvSpPr>
          <p:spPr>
            <a:xfrm>
              <a:off x="236538" y="1855788"/>
              <a:ext cx="2180091" cy="168773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/>
            <a:lstStyle/>
            <a:p>
              <a:pPr>
                <a:defRPr/>
              </a:pPr>
              <a:r>
                <a:rPr lang="en-US" sz="2000" i="1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Subject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...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attach(observer)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detach(observer)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notify()</a:t>
              </a: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5AA3D863-5A4B-A74B-907F-3AFC68AA5DE6}"/>
                </a:ext>
              </a:extLst>
            </p:cNvPr>
            <p:cNvCxnSpPr>
              <a:cxnSpLocks/>
            </p:cNvCxnSpPr>
            <p:nvPr/>
          </p:nvCxnSpPr>
          <p:spPr>
            <a:xfrm>
              <a:off x="236538" y="2242749"/>
              <a:ext cx="218009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AB6A4F8E-585E-E445-A3B3-3377BF7F9993}"/>
                </a:ext>
              </a:extLst>
            </p:cNvPr>
            <p:cNvCxnSpPr>
              <a:cxnSpLocks/>
            </p:cNvCxnSpPr>
            <p:nvPr/>
          </p:nvCxnSpPr>
          <p:spPr>
            <a:xfrm>
              <a:off x="236538" y="2533004"/>
              <a:ext cx="218009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riangle 1">
            <a:extLst>
              <a:ext uri="{FF2B5EF4-FFF2-40B4-BE49-F238E27FC236}">
                <a16:creationId xmlns:a16="http://schemas.microsoft.com/office/drawing/2014/main" id="{13D3CAB9-FD89-7642-A3F7-1B2F4E8642E0}"/>
              </a:ext>
            </a:extLst>
          </p:cNvPr>
          <p:cNvSpPr/>
          <p:nvPr/>
        </p:nvSpPr>
        <p:spPr>
          <a:xfrm>
            <a:off x="1844500" y="4336771"/>
            <a:ext cx="368135" cy="317358"/>
          </a:xfrm>
          <a:prstGeom prst="triangle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CD89002-9196-5F40-82E1-6C259F18439D}"/>
              </a:ext>
            </a:extLst>
          </p:cNvPr>
          <p:cNvCxnSpPr>
            <a:stCxn id="2" idx="3"/>
          </p:cNvCxnSpPr>
          <p:nvPr/>
        </p:nvCxnSpPr>
        <p:spPr>
          <a:xfrm flipH="1">
            <a:off x="2028567" y="4654129"/>
            <a:ext cx="1" cy="43955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FD12CBE-8083-8E4A-8BAB-9BDBCBB08C64}"/>
              </a:ext>
            </a:extLst>
          </p:cNvPr>
          <p:cNvGrpSpPr/>
          <p:nvPr/>
        </p:nvGrpSpPr>
        <p:grpSpPr>
          <a:xfrm>
            <a:off x="6018976" y="3281429"/>
            <a:ext cx="2180091" cy="1043765"/>
            <a:chOff x="236538" y="1855788"/>
            <a:chExt cx="2180091" cy="1043765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F426308-5B7A-E449-BB22-F4350B38E2AF}"/>
                </a:ext>
              </a:extLst>
            </p:cNvPr>
            <p:cNvSpPr/>
            <p:nvPr/>
          </p:nvSpPr>
          <p:spPr>
            <a:xfrm>
              <a:off x="236538" y="1855788"/>
              <a:ext cx="2180091" cy="104376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/>
            <a:lstStyle/>
            <a:p>
              <a:pPr>
                <a:defRPr/>
              </a:pPr>
              <a:r>
                <a:rPr lang="en-US" sz="2000" i="1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Observer</a:t>
              </a:r>
            </a:p>
            <a:p>
              <a:pPr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>
                <a:defRPr/>
              </a:pPr>
              <a:r>
                <a:rPr lang="en-US" sz="2000" i="1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update</a:t>
              </a: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()</a:t>
              </a: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434E4942-8F5B-2D48-AE05-DAD37EF61598}"/>
                </a:ext>
              </a:extLst>
            </p:cNvPr>
            <p:cNvCxnSpPr>
              <a:cxnSpLocks/>
            </p:cNvCxnSpPr>
            <p:nvPr/>
          </p:nvCxnSpPr>
          <p:spPr>
            <a:xfrm>
              <a:off x="236538" y="2242749"/>
              <a:ext cx="218009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E856CDC2-57EB-0045-A7CF-4CD3E57B6A1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6538" y="2533004"/>
              <a:ext cx="2180091" cy="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EEA2C3B6-410A-1344-9B52-C04C05DCDA13}"/>
              </a:ext>
            </a:extLst>
          </p:cNvPr>
          <p:cNvCxnSpPr>
            <a:cxnSpLocks/>
          </p:cNvCxnSpPr>
          <p:nvPr/>
        </p:nvCxnSpPr>
        <p:spPr>
          <a:xfrm flipH="1">
            <a:off x="4637844" y="402240"/>
            <a:ext cx="1679605" cy="3216606"/>
          </a:xfrm>
          <a:prstGeom prst="straightConnector1">
            <a:avLst/>
          </a:prstGeom>
          <a:ln w="76200">
            <a:solidFill>
              <a:srgbClr val="FF40FF"/>
            </a:solidFill>
            <a:headEnd type="oval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riangle 28">
            <a:extLst>
              <a:ext uri="{FF2B5EF4-FFF2-40B4-BE49-F238E27FC236}">
                <a16:creationId xmlns:a16="http://schemas.microsoft.com/office/drawing/2014/main" id="{79067A4A-CE99-8F4A-91E1-9DDC86807E6B}"/>
              </a:ext>
            </a:extLst>
          </p:cNvPr>
          <p:cNvSpPr/>
          <p:nvPr/>
        </p:nvSpPr>
        <p:spPr>
          <a:xfrm>
            <a:off x="6939015" y="4336771"/>
            <a:ext cx="368135" cy="317358"/>
          </a:xfrm>
          <a:prstGeom prst="triangle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5B71B6A-86D8-9145-B578-86876944B79A}"/>
              </a:ext>
            </a:extLst>
          </p:cNvPr>
          <p:cNvCxnSpPr>
            <a:stCxn id="29" idx="3"/>
          </p:cNvCxnSpPr>
          <p:nvPr/>
        </p:nvCxnSpPr>
        <p:spPr>
          <a:xfrm flipH="1">
            <a:off x="7123082" y="4654129"/>
            <a:ext cx="1" cy="43955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6C313150-5682-264B-9DF3-C74BF573B106}"/>
              </a:ext>
            </a:extLst>
          </p:cNvPr>
          <p:cNvGrpSpPr/>
          <p:nvPr/>
        </p:nvGrpSpPr>
        <p:grpSpPr>
          <a:xfrm>
            <a:off x="3118614" y="3317228"/>
            <a:ext cx="2952265" cy="707886"/>
            <a:chOff x="3118614" y="3317228"/>
            <a:chExt cx="2952265" cy="707886"/>
          </a:xfrm>
        </p:grpSpPr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BCE59A63-0EE3-F948-A72B-2DCFD0552CF7}"/>
                </a:ext>
              </a:extLst>
            </p:cNvPr>
            <p:cNvCxnSpPr/>
            <p:nvPr/>
          </p:nvCxnSpPr>
          <p:spPr>
            <a:xfrm>
              <a:off x="3118614" y="3668390"/>
              <a:ext cx="2900362" cy="0"/>
            </a:xfrm>
            <a:prstGeom prst="straightConnector1">
              <a:avLst/>
            </a:prstGeom>
            <a:ln w="12700">
              <a:solidFill>
                <a:srgbClr val="FF40FF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9268934-8858-1148-98E4-54B337480462}"/>
                </a:ext>
              </a:extLst>
            </p:cNvPr>
            <p:cNvSpPr txBox="1"/>
            <p:nvPr/>
          </p:nvSpPr>
          <p:spPr>
            <a:xfrm>
              <a:off x="5065476" y="3317228"/>
              <a:ext cx="100540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2000" dirty="0">
                  <a:solidFill>
                    <a:srgbClr val="FF40FF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*</a:t>
              </a:r>
            </a:p>
            <a:p>
              <a:pPr algn="r"/>
              <a:r>
                <a:rPr lang="en-US" sz="2000" dirty="0">
                  <a:solidFill>
                    <a:srgbClr val="FF40FF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observer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10003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32830D94-3A14-DA47-AD12-F08A1AE3E2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r="24556"/>
          <a:stretch/>
        </p:blipFill>
        <p:spPr>
          <a:xfrm>
            <a:off x="3538846" y="129001"/>
            <a:ext cx="5605153" cy="2777258"/>
          </a:xfrm>
          <a:prstGeom prst="rect">
            <a:avLst/>
          </a:prstGeom>
          <a:noFill/>
          <a:effectLst/>
        </p:spPr>
      </p:pic>
      <p:sp>
        <p:nvSpPr>
          <p:cNvPr id="40" name="Title 39">
            <a:extLst>
              <a:ext uri="{FF2B5EF4-FFF2-40B4-BE49-F238E27FC236}">
                <a16:creationId xmlns:a16="http://schemas.microsoft.com/office/drawing/2014/main" id="{9E9B5DAC-FEC0-C444-B49A-FC5818577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3212275" cy="1518315"/>
          </a:xfrm>
        </p:spPr>
        <p:txBody>
          <a:bodyPr/>
          <a:lstStyle/>
          <a:p>
            <a:r>
              <a:rPr lang="en-US" dirty="0"/>
              <a:t>Application of Observer Pattern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B3FEF4D-ACEC-1B40-B3B3-5ACC1300CF91}"/>
              </a:ext>
            </a:extLst>
          </p:cNvPr>
          <p:cNvGrpSpPr/>
          <p:nvPr/>
        </p:nvGrpSpPr>
        <p:grpSpPr>
          <a:xfrm>
            <a:off x="938523" y="5084008"/>
            <a:ext cx="2180091" cy="1335087"/>
            <a:chOff x="236538" y="1855788"/>
            <a:chExt cx="2180091" cy="1335087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DCE3555-5CEC-7F4C-9226-AE33EE27DB1D}"/>
                </a:ext>
              </a:extLst>
            </p:cNvPr>
            <p:cNvSpPr/>
            <p:nvPr/>
          </p:nvSpPr>
          <p:spPr>
            <a:xfrm>
              <a:off x="236538" y="1855788"/>
              <a:ext cx="2180091" cy="133508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/>
            <a:lstStyle/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OrdersController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...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create()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…</a:t>
              </a: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6AEB0663-9C81-8442-9C3F-E82B6C0B7B88}"/>
                </a:ext>
              </a:extLst>
            </p:cNvPr>
            <p:cNvCxnSpPr>
              <a:cxnSpLocks/>
            </p:cNvCxnSpPr>
            <p:nvPr/>
          </p:nvCxnSpPr>
          <p:spPr>
            <a:xfrm>
              <a:off x="236538" y="2242749"/>
              <a:ext cx="218009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C8B42E03-ADA7-E94F-B861-51FB8E7A7D5B}"/>
                </a:ext>
              </a:extLst>
            </p:cNvPr>
            <p:cNvCxnSpPr>
              <a:cxnSpLocks/>
              <a:endCxn id="19" idx="3"/>
            </p:cNvCxnSpPr>
            <p:nvPr/>
          </p:nvCxnSpPr>
          <p:spPr>
            <a:xfrm flipV="1">
              <a:off x="236538" y="2523332"/>
              <a:ext cx="2180091" cy="967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F50191C-92E7-7642-8664-1F1C35B56E51}"/>
              </a:ext>
            </a:extLst>
          </p:cNvPr>
          <p:cNvGrpSpPr/>
          <p:nvPr/>
        </p:nvGrpSpPr>
        <p:grpSpPr>
          <a:xfrm>
            <a:off x="6018976" y="5093680"/>
            <a:ext cx="2184789" cy="1615878"/>
            <a:chOff x="5568950" y="1855788"/>
            <a:chExt cx="3309938" cy="1615878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95AFDF9D-961D-FB49-86A0-371688BC2B0F}"/>
                </a:ext>
              </a:extLst>
            </p:cNvPr>
            <p:cNvSpPr/>
            <p:nvPr/>
          </p:nvSpPr>
          <p:spPr>
            <a:xfrm>
              <a:off x="5568950" y="1855788"/>
              <a:ext cx="3309938" cy="161587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/>
            <a:lstStyle/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EmailNotifier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...</a:t>
              </a:r>
            </a:p>
            <a:p>
              <a:pPr>
                <a:defRPr/>
              </a:pPr>
              <a:r>
                <a:rPr lang="en-US" sz="2000" dirty="0" err="1">
                  <a:latin typeface="Arial Narrow" panose="020B0604020202020204" pitchFamily="34" charset="0"/>
                  <a:cs typeface="Arial Narrow" panose="020B0604020202020204" pitchFamily="34" charset="0"/>
                </a:rPr>
                <a:t>order_notification</a:t>
              </a: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()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update()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...</a:t>
              </a: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B5019D5F-FAFE-9348-BE67-0D34A08342B2}"/>
                </a:ext>
              </a:extLst>
            </p:cNvPr>
            <p:cNvCxnSpPr/>
            <p:nvPr/>
          </p:nvCxnSpPr>
          <p:spPr>
            <a:xfrm>
              <a:off x="5568950" y="2242749"/>
              <a:ext cx="3309938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590387EB-493E-F64F-B7BA-E9DED7B80C69}"/>
                </a:ext>
              </a:extLst>
            </p:cNvPr>
            <p:cNvCxnSpPr/>
            <p:nvPr/>
          </p:nvCxnSpPr>
          <p:spPr>
            <a:xfrm>
              <a:off x="5568950" y="2533004"/>
              <a:ext cx="3309938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4A1D9CC-39AC-344F-8F36-D17302A991D0}"/>
              </a:ext>
            </a:extLst>
          </p:cNvPr>
          <p:cNvGrpSpPr/>
          <p:nvPr/>
        </p:nvGrpSpPr>
        <p:grpSpPr>
          <a:xfrm>
            <a:off x="938523" y="2637457"/>
            <a:ext cx="2180091" cy="1687737"/>
            <a:chOff x="236538" y="1855788"/>
            <a:chExt cx="2180091" cy="1687737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5F4A997-DFB8-E04F-BA55-DAC8890E0314}"/>
                </a:ext>
              </a:extLst>
            </p:cNvPr>
            <p:cNvSpPr/>
            <p:nvPr/>
          </p:nvSpPr>
          <p:spPr>
            <a:xfrm>
              <a:off x="236538" y="1855788"/>
              <a:ext cx="2180091" cy="168773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/>
            <a:lstStyle/>
            <a:p>
              <a:pPr>
                <a:defRPr/>
              </a:pPr>
              <a:r>
                <a:rPr lang="en-US" sz="2000" i="1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Subject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...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attach(observer)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detach(observer)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notify()</a:t>
              </a: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5AA3D863-5A4B-A74B-907F-3AFC68AA5DE6}"/>
                </a:ext>
              </a:extLst>
            </p:cNvPr>
            <p:cNvCxnSpPr>
              <a:cxnSpLocks/>
            </p:cNvCxnSpPr>
            <p:nvPr/>
          </p:nvCxnSpPr>
          <p:spPr>
            <a:xfrm>
              <a:off x="236538" y="2242749"/>
              <a:ext cx="218009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AB6A4F8E-585E-E445-A3B3-3377BF7F9993}"/>
                </a:ext>
              </a:extLst>
            </p:cNvPr>
            <p:cNvCxnSpPr>
              <a:cxnSpLocks/>
            </p:cNvCxnSpPr>
            <p:nvPr/>
          </p:nvCxnSpPr>
          <p:spPr>
            <a:xfrm>
              <a:off x="236538" y="2533004"/>
              <a:ext cx="218009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riangle 1">
            <a:extLst>
              <a:ext uri="{FF2B5EF4-FFF2-40B4-BE49-F238E27FC236}">
                <a16:creationId xmlns:a16="http://schemas.microsoft.com/office/drawing/2014/main" id="{13D3CAB9-FD89-7642-A3F7-1B2F4E8642E0}"/>
              </a:ext>
            </a:extLst>
          </p:cNvPr>
          <p:cNvSpPr/>
          <p:nvPr/>
        </p:nvSpPr>
        <p:spPr>
          <a:xfrm>
            <a:off x="1844500" y="4336771"/>
            <a:ext cx="368135" cy="317358"/>
          </a:xfrm>
          <a:prstGeom prst="triangle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CD89002-9196-5F40-82E1-6C259F18439D}"/>
              </a:ext>
            </a:extLst>
          </p:cNvPr>
          <p:cNvCxnSpPr>
            <a:stCxn id="2" idx="3"/>
          </p:cNvCxnSpPr>
          <p:nvPr/>
        </p:nvCxnSpPr>
        <p:spPr>
          <a:xfrm flipH="1">
            <a:off x="2028567" y="4654129"/>
            <a:ext cx="1" cy="43955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FD12CBE-8083-8E4A-8BAB-9BDBCBB08C64}"/>
              </a:ext>
            </a:extLst>
          </p:cNvPr>
          <p:cNvGrpSpPr/>
          <p:nvPr/>
        </p:nvGrpSpPr>
        <p:grpSpPr>
          <a:xfrm>
            <a:off x="6018976" y="3281429"/>
            <a:ext cx="2180091" cy="1043765"/>
            <a:chOff x="236538" y="1855788"/>
            <a:chExt cx="2180091" cy="1043765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F426308-5B7A-E449-BB22-F4350B38E2AF}"/>
                </a:ext>
              </a:extLst>
            </p:cNvPr>
            <p:cNvSpPr/>
            <p:nvPr/>
          </p:nvSpPr>
          <p:spPr>
            <a:xfrm>
              <a:off x="236538" y="1855788"/>
              <a:ext cx="2180091" cy="104376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/>
            <a:lstStyle/>
            <a:p>
              <a:pPr>
                <a:defRPr/>
              </a:pPr>
              <a:r>
                <a:rPr lang="en-US" sz="2000" i="1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Observer</a:t>
              </a:r>
            </a:p>
            <a:p>
              <a:pPr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>
                <a:defRPr/>
              </a:pPr>
              <a:r>
                <a:rPr lang="en-US" sz="2000" i="1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update</a:t>
              </a: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()</a:t>
              </a: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434E4942-8F5B-2D48-AE05-DAD37EF61598}"/>
                </a:ext>
              </a:extLst>
            </p:cNvPr>
            <p:cNvCxnSpPr>
              <a:cxnSpLocks/>
            </p:cNvCxnSpPr>
            <p:nvPr/>
          </p:nvCxnSpPr>
          <p:spPr>
            <a:xfrm>
              <a:off x="236538" y="2242749"/>
              <a:ext cx="218009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E856CDC2-57EB-0045-A7CF-4CD3E57B6A1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6538" y="2533004"/>
              <a:ext cx="2180091" cy="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Triangle 28">
            <a:extLst>
              <a:ext uri="{FF2B5EF4-FFF2-40B4-BE49-F238E27FC236}">
                <a16:creationId xmlns:a16="http://schemas.microsoft.com/office/drawing/2014/main" id="{79067A4A-CE99-8F4A-91E1-9DDC86807E6B}"/>
              </a:ext>
            </a:extLst>
          </p:cNvPr>
          <p:cNvSpPr/>
          <p:nvPr/>
        </p:nvSpPr>
        <p:spPr>
          <a:xfrm>
            <a:off x="6939015" y="4336771"/>
            <a:ext cx="368135" cy="317358"/>
          </a:xfrm>
          <a:prstGeom prst="triangle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5B71B6A-86D8-9145-B578-86876944B79A}"/>
              </a:ext>
            </a:extLst>
          </p:cNvPr>
          <p:cNvCxnSpPr>
            <a:stCxn id="29" idx="3"/>
          </p:cNvCxnSpPr>
          <p:nvPr/>
        </p:nvCxnSpPr>
        <p:spPr>
          <a:xfrm flipH="1">
            <a:off x="7123082" y="4654129"/>
            <a:ext cx="1" cy="43955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CE59A63-0EE3-F948-A72B-2DCFD0552CF7}"/>
              </a:ext>
            </a:extLst>
          </p:cNvPr>
          <p:cNvCxnSpPr/>
          <p:nvPr/>
        </p:nvCxnSpPr>
        <p:spPr>
          <a:xfrm>
            <a:off x="3118614" y="3668390"/>
            <a:ext cx="2900362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E9268934-8858-1148-98E4-54B337480462}"/>
              </a:ext>
            </a:extLst>
          </p:cNvPr>
          <p:cNvSpPr txBox="1"/>
          <p:nvPr/>
        </p:nvSpPr>
        <p:spPr>
          <a:xfrm>
            <a:off x="5065476" y="3317228"/>
            <a:ext cx="10054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*</a:t>
            </a:r>
          </a:p>
          <a:p>
            <a:pPr algn="r"/>
            <a:r>
              <a:rPr lang="en-US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observer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44E8C9D-068A-B042-8626-7F16F05602B7}"/>
              </a:ext>
            </a:extLst>
          </p:cNvPr>
          <p:cNvGrpSpPr/>
          <p:nvPr/>
        </p:nvGrpSpPr>
        <p:grpSpPr>
          <a:xfrm>
            <a:off x="3118614" y="5546906"/>
            <a:ext cx="2900362" cy="707886"/>
            <a:chOff x="3118614" y="5546906"/>
            <a:chExt cx="2900362" cy="707886"/>
          </a:xfrm>
        </p:grpSpPr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E650C10A-C28D-684F-8E36-F08C0CA86B78}"/>
                </a:ext>
              </a:extLst>
            </p:cNvPr>
            <p:cNvCxnSpPr>
              <a:cxnSpLocks/>
              <a:stCxn id="32" idx="1"/>
            </p:cNvCxnSpPr>
            <p:nvPr/>
          </p:nvCxnSpPr>
          <p:spPr>
            <a:xfrm flipH="1">
              <a:off x="3118614" y="5901619"/>
              <a:ext cx="2900362" cy="0"/>
            </a:xfrm>
            <a:prstGeom prst="straightConnector1">
              <a:avLst/>
            </a:prstGeom>
            <a:ln w="12700">
              <a:solidFill>
                <a:srgbClr val="FF40FF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A7AA5AC7-B7E8-EE40-8980-C59A5D0B9305}"/>
                </a:ext>
              </a:extLst>
            </p:cNvPr>
            <p:cNvSpPr txBox="1"/>
            <p:nvPr/>
          </p:nvSpPr>
          <p:spPr>
            <a:xfrm>
              <a:off x="3118614" y="5546906"/>
              <a:ext cx="85151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2000" dirty="0">
                <a:solidFill>
                  <a:srgbClr val="FF40FF"/>
                </a:solidFill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r>
                <a:rPr lang="en-US" sz="2000" dirty="0">
                  <a:solidFill>
                    <a:srgbClr val="FF40FF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subject</a:t>
              </a:r>
            </a:p>
          </p:txBody>
        </p:sp>
      </p:grp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EEA2C3B6-410A-1344-9B52-C04C05DCDA13}"/>
              </a:ext>
            </a:extLst>
          </p:cNvPr>
          <p:cNvCxnSpPr>
            <a:cxnSpLocks/>
          </p:cNvCxnSpPr>
          <p:nvPr/>
        </p:nvCxnSpPr>
        <p:spPr>
          <a:xfrm flipH="1">
            <a:off x="4568795" y="1888247"/>
            <a:ext cx="1569713" cy="3947108"/>
          </a:xfrm>
          <a:prstGeom prst="straightConnector1">
            <a:avLst/>
          </a:prstGeom>
          <a:ln w="76200">
            <a:solidFill>
              <a:srgbClr val="FF40FF"/>
            </a:solidFill>
            <a:headEnd type="oval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9050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4"/>
          <p:cNvSpPr>
            <a:spLocks noGrp="1"/>
          </p:cNvSpPr>
          <p:nvPr>
            <p:ph type="title"/>
          </p:nvPr>
        </p:nvSpPr>
        <p:spPr>
          <a:xfrm>
            <a:off x="457200" y="-1"/>
            <a:ext cx="8229600" cy="1094509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MS PGothic" charset="-128"/>
              </a:rPr>
              <a:t>Design Patterns</a:t>
            </a:r>
          </a:p>
        </p:txBody>
      </p:sp>
      <p:sp>
        <p:nvSpPr>
          <p:cNvPr id="5123" name="Content Placeholder 5"/>
          <p:cNvSpPr>
            <a:spLocks noGrp="1"/>
          </p:cNvSpPr>
          <p:nvPr>
            <p:ph idx="1"/>
          </p:nvPr>
        </p:nvSpPr>
        <p:spPr>
          <a:xfrm>
            <a:off x="457200" y="942109"/>
            <a:ext cx="8229600" cy="658091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dirty="0"/>
              <a:t>Template solutions to common</a:t>
            </a:r>
            <a:r>
              <a:rPr lang="en-US" altLang="en-US" dirty="0">
                <a:solidFill>
                  <a:srgbClr val="FF00FF"/>
                </a:solidFill>
              </a:rPr>
              <a:t> </a:t>
            </a:r>
            <a:r>
              <a:rPr lang="en-US" altLang="en-US" dirty="0"/>
              <a:t>problems</a:t>
            </a:r>
          </a:p>
          <a:p>
            <a:pPr marL="0" indent="0" eaLnBrk="1" hangingPunct="1">
              <a:buFont typeface="Arial" panose="020B0604020202020204" pitchFamily="34" charset="0"/>
              <a:buNone/>
              <a:defRPr/>
            </a:pPr>
            <a:endParaRPr lang="en-US" altLang="en-US" dirty="0"/>
          </a:p>
          <a:p>
            <a:pPr eaLnBrk="1" hangingPunct="1">
              <a:buFont typeface="Arial" panose="020B0604020202020204" pitchFamily="34" charset="0"/>
              <a:buChar char="•"/>
              <a:defRPr/>
            </a:pPr>
            <a:endParaRPr lang="en-US" alt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609F9D-8D07-DC44-A605-DB1990AB7F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062" b="9932"/>
          <a:stretch/>
        </p:blipFill>
        <p:spPr>
          <a:xfrm>
            <a:off x="0" y="1600200"/>
            <a:ext cx="9144000" cy="5281126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E19B85FE-086A-814E-A0B4-DDCA89D64775}"/>
              </a:ext>
            </a:extLst>
          </p:cNvPr>
          <p:cNvGrpSpPr/>
          <p:nvPr/>
        </p:nvGrpSpPr>
        <p:grpSpPr>
          <a:xfrm>
            <a:off x="2775363" y="4964261"/>
            <a:ext cx="1611957" cy="400110"/>
            <a:chOff x="2775363" y="4964261"/>
            <a:chExt cx="1611957" cy="400110"/>
          </a:xfrm>
        </p:grpSpPr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344FF9E3-08A5-7443-A17F-B5494B1AD50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37514" y="5089385"/>
              <a:ext cx="649806" cy="60856"/>
            </a:xfrm>
            <a:prstGeom prst="straightConnector1">
              <a:avLst/>
            </a:prstGeom>
            <a:ln w="101600">
              <a:solidFill>
                <a:srgbClr val="FF40FF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9C01445D-9B63-C842-A097-03BDC51F9BCA}"/>
                </a:ext>
              </a:extLst>
            </p:cNvPr>
            <p:cNvSpPr txBox="1"/>
            <p:nvPr/>
          </p:nvSpPr>
          <p:spPr>
            <a:xfrm>
              <a:off x="2775363" y="4964261"/>
              <a:ext cx="1015021" cy="400110"/>
            </a:xfrm>
            <a:prstGeom prst="rect">
              <a:avLst/>
            </a:prstGeom>
            <a:solidFill>
              <a:srgbClr val="FF40FF"/>
            </a:solidFill>
            <a:ln w="7620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Columns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F477A0A-56F5-CF4E-9C90-5766FC73E221}"/>
              </a:ext>
            </a:extLst>
          </p:cNvPr>
          <p:cNvGrpSpPr/>
          <p:nvPr/>
        </p:nvGrpSpPr>
        <p:grpSpPr>
          <a:xfrm>
            <a:off x="5842660" y="4950186"/>
            <a:ext cx="2168728" cy="400110"/>
            <a:chOff x="5842660" y="4950186"/>
            <a:chExt cx="2168728" cy="400110"/>
          </a:xfrm>
        </p:grpSpPr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C04FF217-AABC-484F-82C1-604FCB6F1C3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842660" y="5150241"/>
              <a:ext cx="1508167" cy="200055"/>
            </a:xfrm>
            <a:prstGeom prst="straightConnector1">
              <a:avLst/>
            </a:prstGeom>
            <a:ln w="101600">
              <a:solidFill>
                <a:srgbClr val="FF40FF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202405C-28CC-614F-A5EB-5A945800E152}"/>
                </a:ext>
              </a:extLst>
            </p:cNvPr>
            <p:cNvSpPr txBox="1"/>
            <p:nvPr/>
          </p:nvSpPr>
          <p:spPr>
            <a:xfrm>
              <a:off x="7172697" y="4950186"/>
              <a:ext cx="838691" cy="400110"/>
            </a:xfrm>
            <a:prstGeom prst="rect">
              <a:avLst/>
            </a:prstGeom>
            <a:solidFill>
              <a:srgbClr val="FF40FF"/>
            </a:solidFill>
            <a:ln w="7620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Portico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E091E4D0-ED7B-2C4B-A30F-7A3E27596F90}"/>
              </a:ext>
            </a:extLst>
          </p:cNvPr>
          <p:cNvGrpSpPr/>
          <p:nvPr/>
        </p:nvGrpSpPr>
        <p:grpSpPr>
          <a:xfrm>
            <a:off x="6243910" y="2014477"/>
            <a:ext cx="1261303" cy="755024"/>
            <a:chOff x="6243910" y="2014477"/>
            <a:chExt cx="1261303" cy="755024"/>
          </a:xfrm>
        </p:grpSpPr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FDE2C8A2-11D1-5A48-9090-371C02FDD14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243910" y="2258291"/>
              <a:ext cx="572526" cy="511210"/>
            </a:xfrm>
            <a:prstGeom prst="straightConnector1">
              <a:avLst/>
            </a:prstGeom>
            <a:ln w="101600">
              <a:solidFill>
                <a:srgbClr val="FF40FF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3B45E59-04F8-5D49-BDD1-D1008E4998AF}"/>
                </a:ext>
              </a:extLst>
            </p:cNvPr>
            <p:cNvSpPr txBox="1"/>
            <p:nvPr/>
          </p:nvSpPr>
          <p:spPr>
            <a:xfrm>
              <a:off x="6653698" y="2014477"/>
              <a:ext cx="851515" cy="400110"/>
            </a:xfrm>
            <a:prstGeom prst="rect">
              <a:avLst/>
            </a:prstGeom>
            <a:solidFill>
              <a:srgbClr val="FF40FF"/>
            </a:solidFill>
            <a:ln w="7620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Cupola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C74E16AE-E6EF-9E4F-BE7C-7BDA2930B95C}"/>
              </a:ext>
            </a:extLst>
          </p:cNvPr>
          <p:cNvGrpSpPr/>
          <p:nvPr/>
        </p:nvGrpSpPr>
        <p:grpSpPr>
          <a:xfrm>
            <a:off x="2914050" y="3803560"/>
            <a:ext cx="1473270" cy="400110"/>
            <a:chOff x="2914050" y="3803560"/>
            <a:chExt cx="1473270" cy="400110"/>
          </a:xfrm>
        </p:grpSpPr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A627C2EC-DD3F-7844-B4AA-B44DD1EECA4C}"/>
                </a:ext>
              </a:extLst>
            </p:cNvPr>
            <p:cNvCxnSpPr>
              <a:cxnSpLocks/>
            </p:cNvCxnSpPr>
            <p:nvPr/>
          </p:nvCxnSpPr>
          <p:spPr>
            <a:xfrm>
              <a:off x="3737514" y="3993945"/>
              <a:ext cx="649806" cy="151487"/>
            </a:xfrm>
            <a:prstGeom prst="straightConnector1">
              <a:avLst/>
            </a:prstGeom>
            <a:ln w="101600">
              <a:solidFill>
                <a:srgbClr val="FF40FF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EE6FDB4-BC12-4C47-ADCD-9F13D1CF422F}"/>
                </a:ext>
              </a:extLst>
            </p:cNvPr>
            <p:cNvSpPr txBox="1"/>
            <p:nvPr/>
          </p:nvSpPr>
          <p:spPr>
            <a:xfrm>
              <a:off x="2914050" y="3803560"/>
              <a:ext cx="910827" cy="400110"/>
            </a:xfrm>
            <a:prstGeom prst="rect">
              <a:avLst/>
            </a:prstGeom>
            <a:solidFill>
              <a:srgbClr val="FF40FF"/>
            </a:solidFill>
            <a:ln w="7620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Cornice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5F0BAD9A-F39F-0743-9630-7CD3DD45AEFC}"/>
              </a:ext>
            </a:extLst>
          </p:cNvPr>
          <p:cNvGrpSpPr/>
          <p:nvPr/>
        </p:nvGrpSpPr>
        <p:grpSpPr>
          <a:xfrm>
            <a:off x="2861955" y="2469418"/>
            <a:ext cx="1295707" cy="686493"/>
            <a:chOff x="2861955" y="2469418"/>
            <a:chExt cx="1295707" cy="686493"/>
          </a:xfrm>
        </p:grpSpPr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C23DF8F2-D7BD-584F-B22B-FAEF972D5E2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861955" y="2778826"/>
              <a:ext cx="507509" cy="377085"/>
            </a:xfrm>
            <a:prstGeom prst="straightConnector1">
              <a:avLst/>
            </a:prstGeom>
            <a:ln w="101600">
              <a:solidFill>
                <a:srgbClr val="FF40FF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30AC2B8-9DA1-6B42-A949-3CE63E58D239}"/>
                </a:ext>
              </a:extLst>
            </p:cNvPr>
            <p:cNvSpPr txBox="1"/>
            <p:nvPr/>
          </p:nvSpPr>
          <p:spPr>
            <a:xfrm>
              <a:off x="3317367" y="2469418"/>
              <a:ext cx="840295" cy="400110"/>
            </a:xfrm>
            <a:prstGeom prst="rect">
              <a:avLst/>
            </a:prstGeom>
            <a:solidFill>
              <a:srgbClr val="FF40FF"/>
            </a:solidFill>
            <a:ln w="7620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Oculus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77E1BE70-AE45-BE4B-9FBC-FE17FE61DF84}"/>
              </a:ext>
            </a:extLst>
          </p:cNvPr>
          <p:cNvGrpSpPr/>
          <p:nvPr/>
        </p:nvGrpSpPr>
        <p:grpSpPr>
          <a:xfrm>
            <a:off x="4586536" y="3078574"/>
            <a:ext cx="1072730" cy="915371"/>
            <a:chOff x="4586536" y="3078574"/>
            <a:chExt cx="1072730" cy="915371"/>
          </a:xfrm>
        </p:grpSpPr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1A5B9092-82A3-7544-9F4B-C01A127CBBF7}"/>
                </a:ext>
              </a:extLst>
            </p:cNvPr>
            <p:cNvCxnSpPr>
              <a:cxnSpLocks/>
            </p:cNvCxnSpPr>
            <p:nvPr/>
          </p:nvCxnSpPr>
          <p:spPr>
            <a:xfrm>
              <a:off x="5153891" y="3431184"/>
              <a:ext cx="320634" cy="562761"/>
            </a:xfrm>
            <a:prstGeom prst="straightConnector1">
              <a:avLst/>
            </a:prstGeom>
            <a:ln w="101600">
              <a:solidFill>
                <a:srgbClr val="FF40FF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592FD07-628F-9048-831E-98992FD1D604}"/>
                </a:ext>
              </a:extLst>
            </p:cNvPr>
            <p:cNvSpPr txBox="1"/>
            <p:nvPr/>
          </p:nvSpPr>
          <p:spPr>
            <a:xfrm>
              <a:off x="4586536" y="3078574"/>
              <a:ext cx="1072730" cy="400110"/>
            </a:xfrm>
            <a:prstGeom prst="rect">
              <a:avLst/>
            </a:prstGeom>
            <a:solidFill>
              <a:srgbClr val="FF40FF"/>
            </a:solidFill>
            <a:ln w="7620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Pediment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90887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32830D94-3A14-DA47-AD12-F08A1AE3E2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r="24556"/>
          <a:stretch/>
        </p:blipFill>
        <p:spPr>
          <a:xfrm>
            <a:off x="3538846" y="129001"/>
            <a:ext cx="5605153" cy="2777258"/>
          </a:xfrm>
          <a:prstGeom prst="rect">
            <a:avLst/>
          </a:prstGeom>
          <a:noFill/>
          <a:effectLst/>
        </p:spPr>
      </p:pic>
      <p:sp>
        <p:nvSpPr>
          <p:cNvPr id="40" name="Title 39">
            <a:extLst>
              <a:ext uri="{FF2B5EF4-FFF2-40B4-BE49-F238E27FC236}">
                <a16:creationId xmlns:a16="http://schemas.microsoft.com/office/drawing/2014/main" id="{9E9B5DAC-FEC0-C444-B49A-FC5818577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3212275" cy="1518315"/>
          </a:xfrm>
        </p:spPr>
        <p:txBody>
          <a:bodyPr/>
          <a:lstStyle/>
          <a:p>
            <a:r>
              <a:rPr lang="en-US" dirty="0"/>
              <a:t>Application of Observer Pattern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B3FEF4D-ACEC-1B40-B3B3-5ACC1300CF91}"/>
              </a:ext>
            </a:extLst>
          </p:cNvPr>
          <p:cNvGrpSpPr/>
          <p:nvPr/>
        </p:nvGrpSpPr>
        <p:grpSpPr>
          <a:xfrm>
            <a:off x="938523" y="5084008"/>
            <a:ext cx="2180091" cy="1335087"/>
            <a:chOff x="236538" y="1855788"/>
            <a:chExt cx="2180091" cy="1335087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DCE3555-5CEC-7F4C-9226-AE33EE27DB1D}"/>
                </a:ext>
              </a:extLst>
            </p:cNvPr>
            <p:cNvSpPr/>
            <p:nvPr/>
          </p:nvSpPr>
          <p:spPr>
            <a:xfrm>
              <a:off x="236538" y="1855788"/>
              <a:ext cx="2180091" cy="133508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/>
            <a:lstStyle/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OrdersController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...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create()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…</a:t>
              </a: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6AEB0663-9C81-8442-9C3F-E82B6C0B7B88}"/>
                </a:ext>
              </a:extLst>
            </p:cNvPr>
            <p:cNvCxnSpPr>
              <a:cxnSpLocks/>
            </p:cNvCxnSpPr>
            <p:nvPr/>
          </p:nvCxnSpPr>
          <p:spPr>
            <a:xfrm>
              <a:off x="236538" y="2242749"/>
              <a:ext cx="218009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C8B42E03-ADA7-E94F-B861-51FB8E7A7D5B}"/>
                </a:ext>
              </a:extLst>
            </p:cNvPr>
            <p:cNvCxnSpPr>
              <a:cxnSpLocks/>
              <a:endCxn id="19" idx="3"/>
            </p:cNvCxnSpPr>
            <p:nvPr/>
          </p:nvCxnSpPr>
          <p:spPr>
            <a:xfrm flipV="1">
              <a:off x="236538" y="2523332"/>
              <a:ext cx="2180091" cy="967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F50191C-92E7-7642-8664-1F1C35B56E51}"/>
              </a:ext>
            </a:extLst>
          </p:cNvPr>
          <p:cNvGrpSpPr/>
          <p:nvPr/>
        </p:nvGrpSpPr>
        <p:grpSpPr>
          <a:xfrm>
            <a:off x="6018976" y="5093680"/>
            <a:ext cx="2184789" cy="1615878"/>
            <a:chOff x="5568950" y="1855788"/>
            <a:chExt cx="3309938" cy="1615878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95AFDF9D-961D-FB49-86A0-371688BC2B0F}"/>
                </a:ext>
              </a:extLst>
            </p:cNvPr>
            <p:cNvSpPr/>
            <p:nvPr/>
          </p:nvSpPr>
          <p:spPr>
            <a:xfrm>
              <a:off x="5568950" y="1855788"/>
              <a:ext cx="3309938" cy="161587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/>
            <a:lstStyle/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EmailNotifier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...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order_notification()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update()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...</a:t>
              </a: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B5019D5F-FAFE-9348-BE67-0D34A08342B2}"/>
                </a:ext>
              </a:extLst>
            </p:cNvPr>
            <p:cNvCxnSpPr/>
            <p:nvPr/>
          </p:nvCxnSpPr>
          <p:spPr>
            <a:xfrm>
              <a:off x="5568950" y="2242749"/>
              <a:ext cx="3309938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590387EB-493E-F64F-B7BA-E9DED7B80C69}"/>
                </a:ext>
              </a:extLst>
            </p:cNvPr>
            <p:cNvCxnSpPr/>
            <p:nvPr/>
          </p:nvCxnSpPr>
          <p:spPr>
            <a:xfrm>
              <a:off x="5568950" y="2533004"/>
              <a:ext cx="3309938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4A1D9CC-39AC-344F-8F36-D17302A991D0}"/>
              </a:ext>
            </a:extLst>
          </p:cNvPr>
          <p:cNvGrpSpPr/>
          <p:nvPr/>
        </p:nvGrpSpPr>
        <p:grpSpPr>
          <a:xfrm>
            <a:off x="938523" y="2637457"/>
            <a:ext cx="2180091" cy="1687737"/>
            <a:chOff x="236538" y="1855788"/>
            <a:chExt cx="2180091" cy="1687737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5F4A997-DFB8-E04F-BA55-DAC8890E0314}"/>
                </a:ext>
              </a:extLst>
            </p:cNvPr>
            <p:cNvSpPr/>
            <p:nvPr/>
          </p:nvSpPr>
          <p:spPr>
            <a:xfrm>
              <a:off x="236538" y="1855788"/>
              <a:ext cx="2180091" cy="168773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/>
            <a:lstStyle/>
            <a:p>
              <a:pPr>
                <a:defRPr/>
              </a:pPr>
              <a:r>
                <a:rPr lang="en-US" sz="2000" i="1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Subject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...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attach(observer)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detach(observer)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notify()</a:t>
              </a: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5AA3D863-5A4B-A74B-907F-3AFC68AA5DE6}"/>
                </a:ext>
              </a:extLst>
            </p:cNvPr>
            <p:cNvCxnSpPr>
              <a:cxnSpLocks/>
            </p:cNvCxnSpPr>
            <p:nvPr/>
          </p:nvCxnSpPr>
          <p:spPr>
            <a:xfrm>
              <a:off x="236538" y="2242749"/>
              <a:ext cx="218009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AB6A4F8E-585E-E445-A3B3-3377BF7F9993}"/>
                </a:ext>
              </a:extLst>
            </p:cNvPr>
            <p:cNvCxnSpPr>
              <a:cxnSpLocks/>
            </p:cNvCxnSpPr>
            <p:nvPr/>
          </p:nvCxnSpPr>
          <p:spPr>
            <a:xfrm>
              <a:off x="236538" y="2533004"/>
              <a:ext cx="218009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riangle 1">
            <a:extLst>
              <a:ext uri="{FF2B5EF4-FFF2-40B4-BE49-F238E27FC236}">
                <a16:creationId xmlns:a16="http://schemas.microsoft.com/office/drawing/2014/main" id="{13D3CAB9-FD89-7642-A3F7-1B2F4E8642E0}"/>
              </a:ext>
            </a:extLst>
          </p:cNvPr>
          <p:cNvSpPr/>
          <p:nvPr/>
        </p:nvSpPr>
        <p:spPr>
          <a:xfrm>
            <a:off x="1844500" y="4336771"/>
            <a:ext cx="368135" cy="317358"/>
          </a:xfrm>
          <a:prstGeom prst="triangle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CD89002-9196-5F40-82E1-6C259F18439D}"/>
              </a:ext>
            </a:extLst>
          </p:cNvPr>
          <p:cNvCxnSpPr>
            <a:stCxn id="2" idx="3"/>
          </p:cNvCxnSpPr>
          <p:nvPr/>
        </p:nvCxnSpPr>
        <p:spPr>
          <a:xfrm flipH="1">
            <a:off x="2028567" y="4654129"/>
            <a:ext cx="1" cy="43955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FD12CBE-8083-8E4A-8BAB-9BDBCBB08C64}"/>
              </a:ext>
            </a:extLst>
          </p:cNvPr>
          <p:cNvGrpSpPr/>
          <p:nvPr/>
        </p:nvGrpSpPr>
        <p:grpSpPr>
          <a:xfrm>
            <a:off x="6018976" y="3281429"/>
            <a:ext cx="2180091" cy="1043765"/>
            <a:chOff x="236538" y="1855788"/>
            <a:chExt cx="2180091" cy="1043765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F426308-5B7A-E449-BB22-F4350B38E2AF}"/>
                </a:ext>
              </a:extLst>
            </p:cNvPr>
            <p:cNvSpPr/>
            <p:nvPr/>
          </p:nvSpPr>
          <p:spPr>
            <a:xfrm>
              <a:off x="236538" y="1855788"/>
              <a:ext cx="2180091" cy="104376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/>
            <a:lstStyle/>
            <a:p>
              <a:pPr>
                <a:defRPr/>
              </a:pPr>
              <a:r>
                <a:rPr lang="en-US" sz="2000" i="1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Observer</a:t>
              </a:r>
            </a:p>
            <a:p>
              <a:pPr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>
                <a:defRPr/>
              </a:pPr>
              <a:r>
                <a:rPr lang="en-US" sz="2000" i="1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update</a:t>
              </a: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()</a:t>
              </a: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434E4942-8F5B-2D48-AE05-DAD37EF61598}"/>
                </a:ext>
              </a:extLst>
            </p:cNvPr>
            <p:cNvCxnSpPr>
              <a:cxnSpLocks/>
            </p:cNvCxnSpPr>
            <p:nvPr/>
          </p:nvCxnSpPr>
          <p:spPr>
            <a:xfrm>
              <a:off x="236538" y="2242749"/>
              <a:ext cx="218009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E856CDC2-57EB-0045-A7CF-4CD3E57B6A1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6538" y="2533004"/>
              <a:ext cx="2180091" cy="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Triangle 28">
            <a:extLst>
              <a:ext uri="{FF2B5EF4-FFF2-40B4-BE49-F238E27FC236}">
                <a16:creationId xmlns:a16="http://schemas.microsoft.com/office/drawing/2014/main" id="{79067A4A-CE99-8F4A-91E1-9DDC86807E6B}"/>
              </a:ext>
            </a:extLst>
          </p:cNvPr>
          <p:cNvSpPr/>
          <p:nvPr/>
        </p:nvSpPr>
        <p:spPr>
          <a:xfrm>
            <a:off x="6939015" y="4336771"/>
            <a:ext cx="368135" cy="317358"/>
          </a:xfrm>
          <a:prstGeom prst="triangle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5B71B6A-86D8-9145-B578-86876944B79A}"/>
              </a:ext>
            </a:extLst>
          </p:cNvPr>
          <p:cNvCxnSpPr>
            <a:stCxn id="29" idx="3"/>
          </p:cNvCxnSpPr>
          <p:nvPr/>
        </p:nvCxnSpPr>
        <p:spPr>
          <a:xfrm flipH="1">
            <a:off x="7123082" y="4654129"/>
            <a:ext cx="1" cy="43955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CE59A63-0EE3-F948-A72B-2DCFD0552CF7}"/>
              </a:ext>
            </a:extLst>
          </p:cNvPr>
          <p:cNvCxnSpPr/>
          <p:nvPr/>
        </p:nvCxnSpPr>
        <p:spPr>
          <a:xfrm>
            <a:off x="3118614" y="3668390"/>
            <a:ext cx="2900362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E9268934-8858-1148-98E4-54B337480462}"/>
              </a:ext>
            </a:extLst>
          </p:cNvPr>
          <p:cNvSpPr txBox="1"/>
          <p:nvPr/>
        </p:nvSpPr>
        <p:spPr>
          <a:xfrm>
            <a:off x="5065476" y="3317228"/>
            <a:ext cx="10054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*</a:t>
            </a:r>
          </a:p>
          <a:p>
            <a:pPr algn="r"/>
            <a:r>
              <a:rPr lang="en-US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observer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E650C10A-C28D-684F-8E36-F08C0CA86B78}"/>
              </a:ext>
            </a:extLst>
          </p:cNvPr>
          <p:cNvCxnSpPr>
            <a:cxnSpLocks/>
            <a:stCxn id="32" idx="1"/>
          </p:cNvCxnSpPr>
          <p:nvPr/>
        </p:nvCxnSpPr>
        <p:spPr>
          <a:xfrm flipH="1">
            <a:off x="3118614" y="5901619"/>
            <a:ext cx="2900362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A7AA5AC7-B7E8-EE40-8980-C59A5D0B9305}"/>
              </a:ext>
            </a:extLst>
          </p:cNvPr>
          <p:cNvSpPr txBox="1"/>
          <p:nvPr/>
        </p:nvSpPr>
        <p:spPr>
          <a:xfrm>
            <a:off x="3118614" y="5546906"/>
            <a:ext cx="8515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000" dirty="0"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r>
              <a:rPr lang="en-US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subject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302C7B4-19DE-1F47-9BEA-5D5D4CB87BE0}"/>
              </a:ext>
            </a:extLst>
          </p:cNvPr>
          <p:cNvSpPr/>
          <p:nvPr/>
        </p:nvSpPr>
        <p:spPr>
          <a:xfrm>
            <a:off x="3212275" y="0"/>
            <a:ext cx="5931725" cy="2906259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4324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BF18E802-A4A1-8746-9A29-70B931658E64}"/>
              </a:ext>
            </a:extLst>
          </p:cNvPr>
          <p:cNvGrpSpPr/>
          <p:nvPr/>
        </p:nvGrpSpPr>
        <p:grpSpPr>
          <a:xfrm>
            <a:off x="1960418" y="2266577"/>
            <a:ext cx="3990563" cy="4591422"/>
            <a:chOff x="1960418" y="2266577"/>
            <a:chExt cx="3990563" cy="4591422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43F0AF2-030F-824B-BD32-6C9B0ECBD5A4}"/>
                </a:ext>
              </a:extLst>
            </p:cNvPr>
            <p:cNvSpPr txBox="1"/>
            <p:nvPr/>
          </p:nvSpPr>
          <p:spPr>
            <a:xfrm>
              <a:off x="4209799" y="2424545"/>
              <a:ext cx="1741182" cy="40011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: Order</a:t>
              </a: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A70469B7-6878-6F43-BF4B-573A083573F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080390" y="2824655"/>
              <a:ext cx="1" cy="4033344"/>
            </a:xfrm>
            <a:prstGeom prst="line">
              <a:avLst/>
            </a:prstGeom>
            <a:ln w="1270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9B0BBBF6-710D-7243-A02A-B3D2894B1AC9}"/>
                </a:ext>
              </a:extLst>
            </p:cNvPr>
            <p:cNvCxnSpPr>
              <a:cxnSpLocks/>
              <a:endCxn id="8" idx="1"/>
            </p:cNvCxnSpPr>
            <p:nvPr/>
          </p:nvCxnSpPr>
          <p:spPr>
            <a:xfrm>
              <a:off x="1960418" y="2618508"/>
              <a:ext cx="2249381" cy="6092"/>
            </a:xfrm>
            <a:prstGeom prst="line">
              <a:avLst/>
            </a:prstGeom>
            <a:ln w="12700">
              <a:solidFill>
                <a:schemeClr val="tx1"/>
              </a:solidFill>
              <a:headEnd type="non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258CDEFB-7C76-4A4D-812E-D39697FB7212}"/>
                </a:ext>
              </a:extLst>
            </p:cNvPr>
            <p:cNvSpPr txBox="1"/>
            <p:nvPr/>
          </p:nvSpPr>
          <p:spPr>
            <a:xfrm>
              <a:off x="2485440" y="2266577"/>
              <a:ext cx="126348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&lt;&lt;create&gt;&gt;</a:t>
              </a:r>
            </a:p>
          </p:txBody>
        </p:sp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DC84FF94-2B97-7148-9D45-1D246A209A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Scenario: Create Order and Send Email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E8F140-02ED-2D4B-AEE5-AACFDB662C5D}"/>
              </a:ext>
            </a:extLst>
          </p:cNvPr>
          <p:cNvSpPr txBox="1"/>
          <p:nvPr/>
        </p:nvSpPr>
        <p:spPr>
          <a:xfrm>
            <a:off x="831273" y="1607127"/>
            <a:ext cx="2054431" cy="40011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: OrdersController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36A7316-4E71-2447-AC8A-2620C7286881}"/>
              </a:ext>
            </a:extLst>
          </p:cNvPr>
          <p:cNvSpPr txBox="1"/>
          <p:nvPr/>
        </p:nvSpPr>
        <p:spPr>
          <a:xfrm>
            <a:off x="7093521" y="1607127"/>
            <a:ext cx="1741182" cy="40011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: EmailNotifier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9710CE9-3D14-2D4C-9A9C-D0DD10EFE2E7}"/>
              </a:ext>
            </a:extLst>
          </p:cNvPr>
          <p:cNvCxnSpPr>
            <a:cxnSpLocks/>
            <a:stCxn id="5" idx="2"/>
          </p:cNvCxnSpPr>
          <p:nvPr/>
        </p:nvCxnSpPr>
        <p:spPr>
          <a:xfrm>
            <a:off x="1858489" y="2007237"/>
            <a:ext cx="11876" cy="4850763"/>
          </a:xfrm>
          <a:prstGeom prst="line">
            <a:avLst/>
          </a:pr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A7F64AB-E21A-B247-B23B-451420B64650}"/>
              </a:ext>
            </a:extLst>
          </p:cNvPr>
          <p:cNvCxnSpPr/>
          <p:nvPr/>
        </p:nvCxnSpPr>
        <p:spPr>
          <a:xfrm flipH="1">
            <a:off x="7952503" y="2007236"/>
            <a:ext cx="11609" cy="4850763"/>
          </a:xfrm>
          <a:prstGeom prst="line">
            <a:avLst/>
          </a:pr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Arc 43">
            <a:extLst>
              <a:ext uri="{FF2B5EF4-FFF2-40B4-BE49-F238E27FC236}">
                <a16:creationId xmlns:a16="http://schemas.microsoft.com/office/drawing/2014/main" id="{F480EC2D-4D25-DB4F-BB75-1635308BF771}"/>
              </a:ext>
            </a:extLst>
          </p:cNvPr>
          <p:cNvSpPr/>
          <p:nvPr/>
        </p:nvSpPr>
        <p:spPr>
          <a:xfrm rot="10800000" flipH="1" flipV="1">
            <a:off x="1300017" y="6279516"/>
            <a:ext cx="1320802" cy="205582"/>
          </a:xfrm>
          <a:prstGeom prst="arc">
            <a:avLst>
              <a:gd name="adj1" fmla="val 19832732"/>
              <a:gd name="adj2" fmla="val 5323485"/>
            </a:avLst>
          </a:prstGeom>
          <a:ln w="12700">
            <a:solidFill>
              <a:schemeClr val="tx1"/>
            </a:solidFill>
            <a:prstDash val="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609318AD-B319-DB4E-84BC-DFCF1F330AF3}"/>
              </a:ext>
            </a:extLst>
          </p:cNvPr>
          <p:cNvCxnSpPr>
            <a:cxnSpLocks/>
          </p:cNvCxnSpPr>
          <p:nvPr/>
        </p:nvCxnSpPr>
        <p:spPr>
          <a:xfrm flipH="1">
            <a:off x="0" y="6697147"/>
            <a:ext cx="1780310" cy="0"/>
          </a:xfrm>
          <a:prstGeom prst="line">
            <a:avLst/>
          </a:prstGeom>
          <a:ln w="12700">
            <a:solidFill>
              <a:schemeClr val="tx1"/>
            </a:solidFill>
            <a:prstDash val="dash"/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F8840584-5087-754A-9006-CD8CDE7567C9}"/>
              </a:ext>
            </a:extLst>
          </p:cNvPr>
          <p:cNvGrpSpPr/>
          <p:nvPr/>
        </p:nvGrpSpPr>
        <p:grpSpPr>
          <a:xfrm>
            <a:off x="1645865" y="4176005"/>
            <a:ext cx="1220469" cy="2111282"/>
            <a:chOff x="1645865" y="4176005"/>
            <a:chExt cx="1220469" cy="2111282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467E2A2-77C3-884F-83C0-932B8E224AB1}"/>
                </a:ext>
              </a:extLst>
            </p:cNvPr>
            <p:cNvSpPr/>
            <p:nvPr/>
          </p:nvSpPr>
          <p:spPr>
            <a:xfrm>
              <a:off x="1960418" y="4747032"/>
              <a:ext cx="176549" cy="154025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2" name="Arc 41">
              <a:extLst>
                <a:ext uri="{FF2B5EF4-FFF2-40B4-BE49-F238E27FC236}">
                  <a16:creationId xmlns:a16="http://schemas.microsoft.com/office/drawing/2014/main" id="{8E88A3ED-018E-4B4B-BED5-FAA8274BDEAB}"/>
                </a:ext>
              </a:extLst>
            </p:cNvPr>
            <p:cNvSpPr/>
            <p:nvPr/>
          </p:nvSpPr>
          <p:spPr>
            <a:xfrm rot="10800000" flipH="1" flipV="1">
              <a:off x="1645865" y="4546600"/>
              <a:ext cx="963986" cy="200433"/>
            </a:xfrm>
            <a:prstGeom prst="arc">
              <a:avLst>
                <a:gd name="adj1" fmla="val 12627763"/>
                <a:gd name="adj2" fmla="val 5323485"/>
              </a:avLst>
            </a:prstGeom>
            <a:ln w="127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5BD2FADE-D4F4-7F4E-8B59-9042C57ECDBE}"/>
                </a:ext>
              </a:extLst>
            </p:cNvPr>
            <p:cNvSpPr txBox="1"/>
            <p:nvPr/>
          </p:nvSpPr>
          <p:spPr>
            <a:xfrm>
              <a:off x="2038863" y="4176005"/>
              <a:ext cx="82747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notify()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1A5386F5-B1CD-914F-866B-0EC72E299B09}"/>
              </a:ext>
            </a:extLst>
          </p:cNvPr>
          <p:cNvGrpSpPr/>
          <p:nvPr/>
        </p:nvGrpSpPr>
        <p:grpSpPr>
          <a:xfrm>
            <a:off x="0" y="2066522"/>
            <a:ext cx="1960418" cy="4630670"/>
            <a:chOff x="0" y="2066522"/>
            <a:chExt cx="1960418" cy="463067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44CF8DE-5E71-124A-A636-2CF149C0219F}"/>
                </a:ext>
              </a:extLst>
            </p:cNvPr>
            <p:cNvSpPr/>
            <p:nvPr/>
          </p:nvSpPr>
          <p:spPr>
            <a:xfrm>
              <a:off x="1780309" y="2407347"/>
              <a:ext cx="180109" cy="428984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B02FE52E-1CF1-F64C-86AD-702F4F1139A8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2424545"/>
              <a:ext cx="1780309" cy="0"/>
            </a:xfrm>
            <a:prstGeom prst="line">
              <a:avLst/>
            </a:prstGeom>
            <a:ln w="12700">
              <a:solidFill>
                <a:schemeClr val="tx1"/>
              </a:solidFill>
              <a:headEnd type="non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723A34F5-0A62-5B47-B877-312CE976CCAC}"/>
                </a:ext>
              </a:extLst>
            </p:cNvPr>
            <p:cNvSpPr txBox="1"/>
            <p:nvPr/>
          </p:nvSpPr>
          <p:spPr>
            <a:xfrm>
              <a:off x="209081" y="2066522"/>
              <a:ext cx="91082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create()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CAE733B2-0E76-3A4A-BAFC-59F125690D07}"/>
              </a:ext>
            </a:extLst>
          </p:cNvPr>
          <p:cNvGrpSpPr/>
          <p:nvPr/>
        </p:nvGrpSpPr>
        <p:grpSpPr>
          <a:xfrm>
            <a:off x="1960418" y="2865189"/>
            <a:ext cx="3895562" cy="1049498"/>
            <a:chOff x="1960418" y="2865189"/>
            <a:chExt cx="3895562" cy="1049498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706A5289-93E0-7F4F-9810-8384AC8BCC8A}"/>
                </a:ext>
              </a:extLst>
            </p:cNvPr>
            <p:cNvSpPr/>
            <p:nvPr/>
          </p:nvSpPr>
          <p:spPr>
            <a:xfrm>
              <a:off x="5001945" y="3210908"/>
              <a:ext cx="176549" cy="703779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812A12C2-64F4-3947-83B7-E7D788FD86B2}"/>
                </a:ext>
              </a:extLst>
            </p:cNvPr>
            <p:cNvCxnSpPr>
              <a:cxnSpLocks/>
            </p:cNvCxnSpPr>
            <p:nvPr/>
          </p:nvCxnSpPr>
          <p:spPr>
            <a:xfrm>
              <a:off x="1960418" y="3210908"/>
              <a:ext cx="3041527" cy="0"/>
            </a:xfrm>
            <a:prstGeom prst="line">
              <a:avLst/>
            </a:prstGeom>
            <a:ln w="12700">
              <a:solidFill>
                <a:schemeClr val="tx1"/>
              </a:solidFill>
              <a:headEnd type="non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E4B6067-2AE8-8745-AEEA-8A0977DE1DC9}"/>
                </a:ext>
              </a:extLst>
            </p:cNvPr>
            <p:cNvCxnSpPr>
              <a:cxnSpLocks/>
              <a:stCxn id="19" idx="2"/>
            </p:cNvCxnSpPr>
            <p:nvPr/>
          </p:nvCxnSpPr>
          <p:spPr>
            <a:xfrm flipH="1" flipV="1">
              <a:off x="1960420" y="3897489"/>
              <a:ext cx="3129800" cy="17198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  <a:headEnd type="non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D4C9041C-2E11-1E4E-9134-EBB8C9A5B75F}"/>
                </a:ext>
              </a:extLst>
            </p:cNvPr>
            <p:cNvSpPr txBox="1"/>
            <p:nvPr/>
          </p:nvSpPr>
          <p:spPr>
            <a:xfrm>
              <a:off x="3056277" y="2865189"/>
              <a:ext cx="77136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save()</a:t>
              </a:r>
            </a:p>
          </p:txBody>
        </p:sp>
        <p:sp>
          <p:nvSpPr>
            <p:cNvPr id="66" name="Rounded Rectangle 65">
              <a:extLst>
                <a:ext uri="{FF2B5EF4-FFF2-40B4-BE49-F238E27FC236}">
                  <a16:creationId xmlns:a16="http://schemas.microsoft.com/office/drawing/2014/main" id="{DE1F9120-1717-FC4B-835C-E933D89A0BA9}"/>
                </a:ext>
              </a:extLst>
            </p:cNvPr>
            <p:cNvSpPr/>
            <p:nvPr/>
          </p:nvSpPr>
          <p:spPr>
            <a:xfrm>
              <a:off x="4328285" y="3380255"/>
              <a:ext cx="1527695" cy="308758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tx1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Saved to DB</a:t>
              </a:r>
            </a:p>
          </p:txBody>
        </p:sp>
      </p:grp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42E939E3-4C69-1F47-8720-B4CB2E9174F1}"/>
              </a:ext>
            </a:extLst>
          </p:cNvPr>
          <p:cNvCxnSpPr>
            <a:cxnSpLocks/>
          </p:cNvCxnSpPr>
          <p:nvPr/>
        </p:nvCxnSpPr>
        <p:spPr>
          <a:xfrm flipH="1">
            <a:off x="2136968" y="6140262"/>
            <a:ext cx="5717430" cy="0"/>
          </a:xfrm>
          <a:prstGeom prst="line">
            <a:avLst/>
          </a:prstGeom>
          <a:ln w="12700">
            <a:solidFill>
              <a:schemeClr val="tx1"/>
            </a:solidFill>
            <a:prstDash val="dash"/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6697F69-1E8D-B243-86EF-5D1CC2899B41}"/>
              </a:ext>
            </a:extLst>
          </p:cNvPr>
          <p:cNvGrpSpPr/>
          <p:nvPr/>
        </p:nvGrpSpPr>
        <p:grpSpPr>
          <a:xfrm>
            <a:off x="2136967" y="4586341"/>
            <a:ext cx="5917730" cy="1562210"/>
            <a:chOff x="2136967" y="4586341"/>
            <a:chExt cx="5917730" cy="1562210"/>
          </a:xfrm>
        </p:grpSpPr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E6E6EF60-68E6-E741-B744-973FFA7DC5E8}"/>
                </a:ext>
              </a:extLst>
            </p:cNvPr>
            <p:cNvCxnSpPr>
              <a:cxnSpLocks/>
            </p:cNvCxnSpPr>
            <p:nvPr/>
          </p:nvCxnSpPr>
          <p:spPr>
            <a:xfrm>
              <a:off x="2136967" y="4943628"/>
              <a:ext cx="5717431" cy="0"/>
            </a:xfrm>
            <a:prstGeom prst="line">
              <a:avLst/>
            </a:prstGeom>
            <a:ln w="12700">
              <a:solidFill>
                <a:schemeClr val="tx1"/>
              </a:solidFill>
              <a:headEnd type="non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AA2DB625-0E97-764A-B570-2818E1084304}"/>
                </a:ext>
              </a:extLst>
            </p:cNvPr>
            <p:cNvSpPr/>
            <p:nvPr/>
          </p:nvSpPr>
          <p:spPr>
            <a:xfrm>
              <a:off x="7878148" y="4943626"/>
              <a:ext cx="176549" cy="120492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A6553932-7C2D-9B4A-8E07-4CE398D8C2BA}"/>
                </a:ext>
              </a:extLst>
            </p:cNvPr>
            <p:cNvSpPr txBox="1"/>
            <p:nvPr/>
          </p:nvSpPr>
          <p:spPr>
            <a:xfrm>
              <a:off x="5715362" y="4586341"/>
              <a:ext cx="96853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update()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DF629E3-B534-8D42-B99F-FAF349A4CD79}"/>
              </a:ext>
            </a:extLst>
          </p:cNvPr>
          <p:cNvGrpSpPr/>
          <p:nvPr/>
        </p:nvGrpSpPr>
        <p:grpSpPr>
          <a:xfrm>
            <a:off x="7331028" y="3943158"/>
            <a:ext cx="1672371" cy="2087879"/>
            <a:chOff x="7331028" y="3943158"/>
            <a:chExt cx="1672371" cy="2087879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0ACAD8E7-2ADC-3C44-8FA2-9B7ACEC4FEB2}"/>
                </a:ext>
              </a:extLst>
            </p:cNvPr>
            <p:cNvSpPr/>
            <p:nvPr/>
          </p:nvSpPr>
          <p:spPr>
            <a:xfrm>
              <a:off x="8047536" y="5217844"/>
              <a:ext cx="176549" cy="607629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7" name="Arc 36">
              <a:extLst>
                <a:ext uri="{FF2B5EF4-FFF2-40B4-BE49-F238E27FC236}">
                  <a16:creationId xmlns:a16="http://schemas.microsoft.com/office/drawing/2014/main" id="{125C59A7-9250-8B40-9E3E-0A1EB03E2566}"/>
                </a:ext>
              </a:extLst>
            </p:cNvPr>
            <p:cNvSpPr/>
            <p:nvPr/>
          </p:nvSpPr>
          <p:spPr>
            <a:xfrm rot="10800000" flipH="1" flipV="1">
              <a:off x="7732983" y="5017411"/>
              <a:ext cx="963986" cy="200433"/>
            </a:xfrm>
            <a:prstGeom prst="arc">
              <a:avLst>
                <a:gd name="adj1" fmla="val 12627763"/>
                <a:gd name="adj2" fmla="val 5323485"/>
              </a:avLst>
            </a:prstGeom>
            <a:ln w="127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A36AA0B0-DA3E-8749-A5E9-9AF4F60852F2}"/>
                </a:ext>
              </a:extLst>
            </p:cNvPr>
            <p:cNvSpPr txBox="1"/>
            <p:nvPr/>
          </p:nvSpPr>
          <p:spPr>
            <a:xfrm rot="4525966">
              <a:off x="7834168" y="4712279"/>
              <a:ext cx="193835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>
                  <a:latin typeface="Arial Narrow" panose="020B0604020202020204" pitchFamily="34" charset="0"/>
                  <a:cs typeface="Arial Narrow" panose="020B0604020202020204" pitchFamily="34" charset="0"/>
                </a:rPr>
                <a:t>order_notification</a:t>
              </a: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()</a:t>
              </a:r>
            </a:p>
          </p:txBody>
        </p:sp>
        <p:sp>
          <p:nvSpPr>
            <p:cNvPr id="65" name="Rounded Rectangle 64">
              <a:extLst>
                <a:ext uri="{FF2B5EF4-FFF2-40B4-BE49-F238E27FC236}">
                  <a16:creationId xmlns:a16="http://schemas.microsoft.com/office/drawing/2014/main" id="{2285D529-D1D1-0B4E-910C-9D2F8BF9C757}"/>
                </a:ext>
              </a:extLst>
            </p:cNvPr>
            <p:cNvSpPr/>
            <p:nvPr/>
          </p:nvSpPr>
          <p:spPr>
            <a:xfrm>
              <a:off x="7331028" y="5358639"/>
              <a:ext cx="1314208" cy="308758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tx1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Email Sent</a:t>
              </a:r>
            </a:p>
          </p:txBody>
        </p:sp>
        <p:sp>
          <p:nvSpPr>
            <p:cNvPr id="39" name="Arc 38">
              <a:extLst>
                <a:ext uri="{FF2B5EF4-FFF2-40B4-BE49-F238E27FC236}">
                  <a16:creationId xmlns:a16="http://schemas.microsoft.com/office/drawing/2014/main" id="{A10E5F9E-7893-BE40-8D18-9FF8EEB0A000}"/>
                </a:ext>
              </a:extLst>
            </p:cNvPr>
            <p:cNvSpPr/>
            <p:nvPr/>
          </p:nvSpPr>
          <p:spPr>
            <a:xfrm rot="10800000" flipH="1" flipV="1">
              <a:off x="7394296" y="5825455"/>
              <a:ext cx="1320802" cy="205582"/>
            </a:xfrm>
            <a:prstGeom prst="arc">
              <a:avLst>
                <a:gd name="adj1" fmla="val 19832732"/>
                <a:gd name="adj2" fmla="val 5323485"/>
              </a:avLst>
            </a:prstGeom>
            <a:ln w="12700">
              <a:solidFill>
                <a:schemeClr val="tx1"/>
              </a:solidFill>
              <a:prstDash val="dash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38146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6080A1-7333-314C-9306-DE5F3BA1F7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Common Uses of Observer Pattern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78C582-3216-C14B-B4CE-C68DDA558F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GUI programs</a:t>
            </a:r>
          </a:p>
          <a:p>
            <a:pPr lvl="1"/>
            <a:r>
              <a:rPr lang="en-US" dirty="0"/>
              <a:t>Used to respond to user input (e.g., button presses)</a:t>
            </a:r>
          </a:p>
          <a:p>
            <a:pPr lvl="1"/>
            <a:r>
              <a:rPr lang="en-US" dirty="0"/>
              <a:t>Sometimes referred to as </a:t>
            </a:r>
            <a:r>
              <a:rPr lang="en-US" i="1" dirty="0"/>
              <a:t>callback</a:t>
            </a:r>
            <a:endParaRPr lang="en-US" dirty="0"/>
          </a:p>
          <a:p>
            <a:r>
              <a:rPr lang="en-US" dirty="0"/>
              <a:t>Server software</a:t>
            </a:r>
          </a:p>
          <a:p>
            <a:pPr lvl="1"/>
            <a:r>
              <a:rPr lang="en-US" dirty="0"/>
              <a:t>Used to listen for/respond to requests (e.g., HTTP requests)</a:t>
            </a:r>
          </a:p>
        </p:txBody>
      </p:sp>
    </p:spTree>
    <p:extLst>
      <p:ext uri="{BB962C8B-B14F-4D97-AF65-F5344CB8AC3E}">
        <p14:creationId xmlns:p14="http://schemas.microsoft.com/office/powerpoint/2010/main" val="175657962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8A5A76-839F-E849-89A1-EE560E7CED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Observer Support in Ruby </a:t>
            </a:r>
            <a:r>
              <a:rPr lang="en-US" dirty="0" err="1"/>
              <a:t>Std</a:t>
            </a:r>
            <a:r>
              <a:rPr lang="en-US" dirty="0"/>
              <a:t>-lib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E6E911-E5AE-564C-A73F-5C135EE419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860" y="1781810"/>
            <a:ext cx="7574280" cy="50761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8F7CB02-BC70-0848-9BF4-B6647A608C39}"/>
              </a:ext>
            </a:extLst>
          </p:cNvPr>
          <p:cNvSpPr txBox="1"/>
          <p:nvPr/>
        </p:nvSpPr>
        <p:spPr>
          <a:xfrm>
            <a:off x="1085982" y="1365580"/>
            <a:ext cx="69720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u="sng" dirty="0">
                <a:solidFill>
                  <a:srgbClr val="00FFFF"/>
                </a:solidFill>
              </a:rPr>
              <a:t>https://ruby-</a:t>
            </a:r>
            <a:r>
              <a:rPr lang="en-US" u="sng" dirty="0" err="1">
                <a:solidFill>
                  <a:srgbClr val="00FFFF"/>
                </a:solidFill>
              </a:rPr>
              <a:t>doc.org</a:t>
            </a:r>
            <a:r>
              <a:rPr lang="en-US" u="sng" dirty="0">
                <a:solidFill>
                  <a:srgbClr val="00FFFF"/>
                </a:solidFill>
              </a:rPr>
              <a:t>/stdlib-2.5.1/</a:t>
            </a:r>
            <a:r>
              <a:rPr lang="en-US" u="sng" dirty="0" err="1">
                <a:solidFill>
                  <a:srgbClr val="00FFFF"/>
                </a:solidFill>
              </a:rPr>
              <a:t>libdoc</a:t>
            </a:r>
            <a:r>
              <a:rPr lang="en-US" u="sng" dirty="0">
                <a:solidFill>
                  <a:srgbClr val="00FFFF"/>
                </a:solidFill>
              </a:rPr>
              <a:t>/observer/</a:t>
            </a:r>
            <a:r>
              <a:rPr lang="en-US" u="sng" dirty="0" err="1">
                <a:solidFill>
                  <a:srgbClr val="00FFFF"/>
                </a:solidFill>
              </a:rPr>
              <a:t>rdoc</a:t>
            </a:r>
            <a:r>
              <a:rPr lang="en-US" u="sng" dirty="0">
                <a:solidFill>
                  <a:srgbClr val="00FFFF"/>
                </a:solidFill>
              </a:rPr>
              <a:t>/</a:t>
            </a:r>
            <a:r>
              <a:rPr lang="en-US" u="sng" dirty="0" err="1">
                <a:solidFill>
                  <a:srgbClr val="00FFFF"/>
                </a:solidFill>
              </a:rPr>
              <a:t>Observable.html</a:t>
            </a:r>
            <a:endParaRPr lang="en-US" u="sng" dirty="0">
              <a:solidFill>
                <a:srgbClr val="00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314836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6080A1-7333-314C-9306-DE5F3BA1F7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78C582-3216-C14B-B4CE-C68DDA558F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Design Patterns – what and why</a:t>
            </a:r>
          </a:p>
          <a:p>
            <a:r>
              <a:rPr lang="en-US" dirty="0" err="1"/>
              <a:t>GoF</a:t>
            </a:r>
            <a:r>
              <a:rPr lang="en-US" dirty="0"/>
              <a:t> Book</a:t>
            </a:r>
          </a:p>
          <a:p>
            <a:r>
              <a:rPr lang="en-US" dirty="0"/>
              <a:t>Observer Pattern</a:t>
            </a:r>
          </a:p>
        </p:txBody>
      </p:sp>
      <p:grpSp>
        <p:nvGrpSpPr>
          <p:cNvPr id="4" name="Group 1">
            <a:extLst>
              <a:ext uri="{FF2B5EF4-FFF2-40B4-BE49-F238E27FC236}">
                <a16:creationId xmlns:a16="http://schemas.microsoft.com/office/drawing/2014/main" id="{FE791DFE-8736-1E4E-8AD4-48C253D58AB9}"/>
              </a:ext>
            </a:extLst>
          </p:cNvPr>
          <p:cNvGrpSpPr>
            <a:grpSpLocks/>
          </p:cNvGrpSpPr>
          <p:nvPr/>
        </p:nvGrpSpPr>
        <p:grpSpPr bwMode="auto">
          <a:xfrm>
            <a:off x="0" y="4737100"/>
            <a:ext cx="9215438" cy="2139950"/>
            <a:chOff x="0" y="4737100"/>
            <a:chExt cx="9215438" cy="2139950"/>
          </a:xfrm>
        </p:grpSpPr>
        <p:pic>
          <p:nvPicPr>
            <p:cNvPr id="5" name="Picture 1">
              <a:extLst>
                <a:ext uri="{FF2B5EF4-FFF2-40B4-BE49-F238E27FC236}">
                  <a16:creationId xmlns:a16="http://schemas.microsoft.com/office/drawing/2014/main" id="{71E58E72-DE6D-5642-89AF-34926130E82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523" b="12630"/>
            <a:stretch>
              <a:fillRect/>
            </a:stretch>
          </p:blipFill>
          <p:spPr bwMode="auto">
            <a:xfrm>
              <a:off x="0" y="4737100"/>
              <a:ext cx="9144000" cy="2120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10526F5-C9E0-9441-8D97-183B0F9A3208}"/>
                </a:ext>
              </a:extLst>
            </p:cNvPr>
            <p:cNvSpPr txBox="1"/>
            <p:nvPr/>
          </p:nvSpPr>
          <p:spPr>
            <a:xfrm>
              <a:off x="7632700" y="6599238"/>
              <a:ext cx="1582738" cy="27781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dirty="0">
                  <a:solidFill>
                    <a:schemeClr val="bg1">
                      <a:lumMod val="65000"/>
                      <a:lumOff val="35000"/>
                    </a:schemeClr>
                  </a:solidFill>
                  <a:latin typeface="+mn-lt"/>
                  <a:ea typeface="+mn-ea"/>
                </a:rPr>
                <a:t>http://flic.kr/p/aCLor3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36C04890-F686-964D-B06F-27304F0AD4A7}"/>
              </a:ext>
            </a:extLst>
          </p:cNvPr>
          <p:cNvSpPr txBox="1"/>
          <p:nvPr/>
        </p:nvSpPr>
        <p:spPr>
          <a:xfrm>
            <a:off x="2346006" y="3863181"/>
            <a:ext cx="44519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(Part 2 of Design Patterns Follows)</a:t>
            </a:r>
          </a:p>
        </p:txBody>
      </p:sp>
    </p:spTree>
    <p:extLst>
      <p:ext uri="{BB962C8B-B14F-4D97-AF65-F5344CB8AC3E}">
        <p14:creationId xmlns:p14="http://schemas.microsoft.com/office/powerpoint/2010/main" val="109672965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1028700" y="5457356"/>
            <a:ext cx="7099300" cy="1030739"/>
          </a:xfrm>
        </p:spPr>
        <p:txBody>
          <a:bodyPr/>
          <a:lstStyle/>
          <a:p>
            <a:pPr algn="l" eaLnBrk="1" hangingPunct="1"/>
            <a:r>
              <a:rPr lang="en-US" altLang="en-US" sz="4000" dirty="0">
                <a:solidFill>
                  <a:srgbClr val="FFFED6"/>
                </a:solidFill>
                <a:ea typeface="MS PGothic" charset="-128"/>
              </a:rPr>
              <a:t>Design Patterns Part 2</a:t>
            </a:r>
            <a:endParaRPr lang="en-US" altLang="en-US" dirty="0">
              <a:solidFill>
                <a:srgbClr val="FFFED6"/>
              </a:solidFill>
              <a:ea typeface="MS PGothic" charset="-128"/>
            </a:endParaRPr>
          </a:p>
        </p:txBody>
      </p:sp>
      <p:sp>
        <p:nvSpPr>
          <p:cNvPr id="3075" name="TextBox 2"/>
          <p:cNvSpPr txBox="1">
            <a:spLocks noChangeArrowheads="1"/>
          </p:cNvSpPr>
          <p:nvPr/>
        </p:nvSpPr>
        <p:spPr bwMode="auto">
          <a:xfrm>
            <a:off x="4473575" y="6294438"/>
            <a:ext cx="1841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 b="1">
              <a:solidFill>
                <a:srgbClr val="FF00FF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460D97C-745D-9D44-8C52-C7177F60DF5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062" b="9932"/>
          <a:stretch/>
        </p:blipFill>
        <p:spPr>
          <a:xfrm>
            <a:off x="0" y="0"/>
            <a:ext cx="9144000" cy="5281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3464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35038"/>
          </a:xfrm>
        </p:spPr>
        <p:txBody>
          <a:bodyPr/>
          <a:lstStyle/>
          <a:p>
            <a:r>
              <a:rPr lang="en-US" altLang="en-US">
                <a:ea typeface="ＭＳ Ｐゴシック" charset="-128"/>
              </a:rPr>
              <a:t>SWEBOK KAs covered so far</a:t>
            </a:r>
          </a:p>
        </p:txBody>
      </p:sp>
      <p:sp>
        <p:nvSpPr>
          <p:cNvPr id="14338" name="Content Placeholder 2"/>
          <p:cNvSpPr>
            <a:spLocks noGrp="1"/>
          </p:cNvSpPr>
          <p:nvPr>
            <p:ph idx="1"/>
          </p:nvPr>
        </p:nvSpPr>
        <p:spPr>
          <a:xfrm>
            <a:off x="457200" y="935038"/>
            <a:ext cx="8229600" cy="5678487"/>
          </a:xfrm>
        </p:spPr>
        <p:txBody>
          <a:bodyPr/>
          <a:lstStyle/>
          <a:p>
            <a:pPr marL="457200" indent="-457200">
              <a:buFont typeface="Calibri" charset="0"/>
              <a:buAutoNum type="arabicPeriod"/>
            </a:pPr>
            <a:r>
              <a:rPr lang="en-US" altLang="en-US" sz="2000" dirty="0">
                <a:ea typeface="ＭＳ Ｐゴシック" charset="-128"/>
              </a:rPr>
              <a:t>Software Requirements</a:t>
            </a:r>
          </a:p>
          <a:p>
            <a:pPr marL="457200" indent="-457200">
              <a:buFont typeface="Calibri" charset="0"/>
              <a:buAutoNum type="arabicPeriod"/>
            </a:pPr>
            <a:r>
              <a:rPr lang="en-US" altLang="en-US" sz="2000" dirty="0">
                <a:ea typeface="ＭＳ Ｐゴシック" charset="-128"/>
              </a:rPr>
              <a:t>Software Design</a:t>
            </a:r>
          </a:p>
          <a:p>
            <a:pPr marL="457200" indent="-457200">
              <a:buFont typeface="Calibri" charset="0"/>
              <a:buAutoNum type="arabicPeriod"/>
            </a:pPr>
            <a:r>
              <a:rPr lang="en-US" altLang="en-US" sz="2000" dirty="0">
                <a:ea typeface="ＭＳ Ｐゴシック" charset="-128"/>
              </a:rPr>
              <a:t>Software Construction</a:t>
            </a:r>
          </a:p>
          <a:p>
            <a:pPr marL="457200" indent="-457200">
              <a:buFont typeface="Calibri" charset="0"/>
              <a:buAutoNum type="arabicPeriod"/>
            </a:pPr>
            <a:r>
              <a:rPr lang="en-US" altLang="en-US" sz="2000" dirty="0">
                <a:ea typeface="ＭＳ Ｐゴシック" charset="-128"/>
              </a:rPr>
              <a:t>Software Testing</a:t>
            </a:r>
          </a:p>
          <a:p>
            <a:pPr marL="457200" indent="-457200">
              <a:buFont typeface="Calibri" charset="0"/>
              <a:buAutoNum type="arabicPeriod"/>
            </a:pPr>
            <a:r>
              <a:rPr lang="en-US" altLang="en-US" sz="2000" dirty="0">
                <a:ea typeface="ＭＳ Ｐゴシック" charset="-128"/>
              </a:rPr>
              <a:t>Software Maintenance</a:t>
            </a:r>
          </a:p>
          <a:p>
            <a:pPr marL="457200" indent="-457200">
              <a:buFont typeface="Calibri" charset="0"/>
              <a:buAutoNum type="arabicPeriod"/>
            </a:pPr>
            <a:r>
              <a:rPr lang="en-US" altLang="en-US" sz="2000" dirty="0">
                <a:ea typeface="ＭＳ Ｐゴシック" charset="-128"/>
              </a:rPr>
              <a:t>Software Configuration Management</a:t>
            </a:r>
          </a:p>
          <a:p>
            <a:pPr marL="457200" indent="-457200">
              <a:buFont typeface="Calibri" charset="0"/>
              <a:buAutoNum type="arabicPeriod"/>
            </a:pPr>
            <a:r>
              <a:rPr lang="en-US" altLang="en-US" sz="2000" dirty="0">
                <a:ea typeface="ＭＳ Ｐゴシック" charset="-128"/>
              </a:rPr>
              <a:t>Software Engineering Management</a:t>
            </a:r>
          </a:p>
          <a:p>
            <a:pPr marL="457200" indent="-457200">
              <a:buFont typeface="Calibri" charset="0"/>
              <a:buAutoNum type="arabicPeriod"/>
            </a:pPr>
            <a:r>
              <a:rPr lang="en-US" altLang="en-US" sz="2000" dirty="0">
                <a:ea typeface="ＭＳ Ｐゴシック" charset="-128"/>
              </a:rPr>
              <a:t>Software Engineering Process</a:t>
            </a:r>
          </a:p>
          <a:p>
            <a:pPr marL="457200" indent="-457200">
              <a:buFont typeface="Calibri" charset="0"/>
              <a:buAutoNum type="arabicPeriod"/>
            </a:pPr>
            <a:r>
              <a:rPr lang="en-US" altLang="en-US" sz="2000" dirty="0">
                <a:ea typeface="ＭＳ Ｐゴシック" charset="-128"/>
              </a:rPr>
              <a:t>Software Engineering Models and Methods</a:t>
            </a:r>
          </a:p>
          <a:p>
            <a:pPr marL="457200" indent="-457200">
              <a:buFont typeface="Calibri" charset="0"/>
              <a:buAutoNum type="arabicPeriod"/>
            </a:pPr>
            <a:r>
              <a:rPr lang="en-US" altLang="en-US" sz="2000" dirty="0">
                <a:ea typeface="ＭＳ Ｐゴシック" charset="-128"/>
              </a:rPr>
              <a:t>Software Quality</a:t>
            </a:r>
          </a:p>
          <a:p>
            <a:pPr marL="457200" indent="-457200">
              <a:buFont typeface="Calibri" charset="0"/>
              <a:buAutoNum type="arabicPeriod"/>
            </a:pPr>
            <a:r>
              <a:rPr lang="en-US" altLang="en-US" sz="2000" dirty="0">
                <a:ea typeface="ＭＳ Ｐゴシック" charset="-128"/>
              </a:rPr>
              <a:t>Software Engineering Professional Practice</a:t>
            </a:r>
          </a:p>
          <a:p>
            <a:pPr marL="457200" indent="-457200">
              <a:buFont typeface="Calibri" charset="0"/>
              <a:buAutoNum type="arabicPeriod"/>
            </a:pPr>
            <a:r>
              <a:rPr lang="en-US" altLang="en-US" sz="2000" dirty="0">
                <a:ea typeface="ＭＳ Ｐゴシック" charset="-128"/>
              </a:rPr>
              <a:t>Software Engineering Economics</a:t>
            </a:r>
          </a:p>
          <a:p>
            <a:pPr marL="457200" indent="-457200">
              <a:buFont typeface="Calibri" charset="0"/>
              <a:buAutoNum type="arabicPeriod"/>
            </a:pPr>
            <a:r>
              <a:rPr lang="en-US" altLang="en-US" sz="2000" dirty="0">
                <a:ea typeface="ＭＳ Ｐゴシック" charset="-128"/>
              </a:rPr>
              <a:t>Computing Foundations</a:t>
            </a:r>
          </a:p>
          <a:p>
            <a:pPr marL="457200" indent="-457200">
              <a:buFont typeface="Calibri" charset="0"/>
              <a:buAutoNum type="arabicPeriod"/>
            </a:pPr>
            <a:r>
              <a:rPr lang="en-US" altLang="en-US" sz="2000" dirty="0">
                <a:ea typeface="ＭＳ Ｐゴシック" charset="-128"/>
              </a:rPr>
              <a:t>Mathematical Foundations</a:t>
            </a:r>
          </a:p>
          <a:p>
            <a:pPr marL="457200" indent="-457200">
              <a:buFont typeface="Calibri" charset="0"/>
              <a:buAutoNum type="arabicPeriod"/>
            </a:pPr>
            <a:r>
              <a:rPr lang="en-US" altLang="en-US" sz="2000" dirty="0">
                <a:ea typeface="ＭＳ Ｐゴシック" charset="-128"/>
              </a:rPr>
              <a:t>Engineering Foundations</a:t>
            </a:r>
          </a:p>
        </p:txBody>
      </p:sp>
      <p:sp>
        <p:nvSpPr>
          <p:cNvPr id="15" name="Rectangle 14"/>
          <p:cNvSpPr/>
          <p:nvPr/>
        </p:nvSpPr>
        <p:spPr bwMode="auto">
          <a:xfrm>
            <a:off x="0" y="3927475"/>
            <a:ext cx="9144000" cy="2519363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5" name="Rounded Rectangle 4"/>
          <p:cNvSpPr/>
          <p:nvPr/>
        </p:nvSpPr>
        <p:spPr bwMode="auto">
          <a:xfrm>
            <a:off x="390525" y="1350963"/>
            <a:ext cx="2497138" cy="344487"/>
          </a:xfrm>
          <a:prstGeom prst="roundRect">
            <a:avLst/>
          </a:prstGeom>
          <a:noFill/>
          <a:ln w="57150" cmpd="sng">
            <a:solidFill>
              <a:srgbClr val="FF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6" name="Rounded Rectangle 5"/>
          <p:cNvSpPr/>
          <p:nvPr/>
        </p:nvSpPr>
        <p:spPr bwMode="auto">
          <a:xfrm>
            <a:off x="390525" y="1711325"/>
            <a:ext cx="3128963" cy="346075"/>
          </a:xfrm>
          <a:prstGeom prst="roundRect">
            <a:avLst/>
          </a:prstGeom>
          <a:noFill/>
          <a:ln w="57150" cmpd="sng">
            <a:solidFill>
              <a:srgbClr val="FF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7" name="Rounded Rectangle 6"/>
          <p:cNvSpPr/>
          <p:nvPr/>
        </p:nvSpPr>
        <p:spPr bwMode="auto">
          <a:xfrm>
            <a:off x="390525" y="2808288"/>
            <a:ext cx="4595813" cy="344487"/>
          </a:xfrm>
          <a:prstGeom prst="roundRect">
            <a:avLst/>
          </a:prstGeom>
          <a:noFill/>
          <a:ln w="57150" cmpd="sng">
            <a:solidFill>
              <a:srgbClr val="FF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0" name="Rounded Rectangle 9"/>
          <p:cNvSpPr/>
          <p:nvPr/>
        </p:nvSpPr>
        <p:spPr bwMode="auto">
          <a:xfrm>
            <a:off x="390525" y="2074863"/>
            <a:ext cx="2549525" cy="346075"/>
          </a:xfrm>
          <a:prstGeom prst="roundRect">
            <a:avLst/>
          </a:prstGeom>
          <a:noFill/>
          <a:ln w="57150" cmpd="sng">
            <a:solidFill>
              <a:srgbClr val="FF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2" name="Rounded Rectangle 11"/>
          <p:cNvSpPr/>
          <p:nvPr/>
        </p:nvSpPr>
        <p:spPr bwMode="auto">
          <a:xfrm>
            <a:off x="377825" y="990600"/>
            <a:ext cx="3263900" cy="342900"/>
          </a:xfrm>
          <a:prstGeom prst="roundRect">
            <a:avLst/>
          </a:prstGeom>
          <a:noFill/>
          <a:ln w="57150" cmpd="sng">
            <a:solidFill>
              <a:srgbClr val="FF00FF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3" name="Rounded Rectangle 12"/>
          <p:cNvSpPr/>
          <p:nvPr/>
        </p:nvSpPr>
        <p:spPr bwMode="auto">
          <a:xfrm>
            <a:off x="390525" y="3524250"/>
            <a:ext cx="3816350" cy="344488"/>
          </a:xfrm>
          <a:prstGeom prst="roundRect">
            <a:avLst/>
          </a:prstGeom>
          <a:noFill/>
          <a:ln w="57150" cmpd="sng">
            <a:solidFill>
              <a:srgbClr val="FF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7" name="Rounded Rectangle 16"/>
          <p:cNvSpPr/>
          <p:nvPr/>
        </p:nvSpPr>
        <p:spPr bwMode="auto">
          <a:xfrm>
            <a:off x="390526" y="3165475"/>
            <a:ext cx="4413250" cy="344487"/>
          </a:xfrm>
          <a:prstGeom prst="roundRect">
            <a:avLst/>
          </a:prstGeom>
          <a:noFill/>
          <a:ln w="57150" cmpd="sng">
            <a:solidFill>
              <a:srgbClr val="FF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4347" name="TextBox 8"/>
          <p:cNvSpPr txBox="1">
            <a:spLocks noChangeArrowheads="1"/>
          </p:cNvSpPr>
          <p:nvPr/>
        </p:nvSpPr>
        <p:spPr bwMode="auto">
          <a:xfrm>
            <a:off x="5988580" y="1744057"/>
            <a:ext cx="266011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16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rgbClr val="FF00FF"/>
                </a:solidFill>
              </a:rPr>
              <a:t>Today’s topic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082DF7C-C047-814F-A6D9-75B26FB48229}"/>
              </a:ext>
            </a:extLst>
          </p:cNvPr>
          <p:cNvGrpSpPr/>
          <p:nvPr/>
        </p:nvGrpSpPr>
        <p:grpSpPr>
          <a:xfrm>
            <a:off x="390525" y="1514474"/>
            <a:ext cx="5959474" cy="1253799"/>
            <a:chOff x="390525" y="1514474"/>
            <a:chExt cx="5959474" cy="1253799"/>
          </a:xfrm>
        </p:grpSpPr>
        <p:sp>
          <p:nvSpPr>
            <p:cNvPr id="3" name="Freeform 2"/>
            <p:cNvSpPr/>
            <p:nvPr/>
          </p:nvSpPr>
          <p:spPr bwMode="auto">
            <a:xfrm>
              <a:off x="2967036" y="1514474"/>
              <a:ext cx="3382963" cy="355601"/>
            </a:xfrm>
            <a:custGeom>
              <a:avLst/>
              <a:gdLst>
                <a:gd name="connsiteX0" fmla="*/ 4435929 w 4435929"/>
                <a:gd name="connsiteY0" fmla="*/ 1316595 h 1316595"/>
                <a:gd name="connsiteX1" fmla="*/ 3020786 w 4435929"/>
                <a:gd name="connsiteY1" fmla="*/ 191738 h 1316595"/>
                <a:gd name="connsiteX2" fmla="*/ 0 w 4435929"/>
                <a:gd name="connsiteY2" fmla="*/ 1238 h 1316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435929" h="1316595">
                  <a:moveTo>
                    <a:pt x="4435929" y="1316595"/>
                  </a:moveTo>
                  <a:cubicBezTo>
                    <a:pt x="4098018" y="863779"/>
                    <a:pt x="3760107" y="410964"/>
                    <a:pt x="3020786" y="191738"/>
                  </a:cubicBezTo>
                  <a:cubicBezTo>
                    <a:pt x="2281465" y="-27488"/>
                    <a:pt x="0" y="1238"/>
                    <a:pt x="0" y="1238"/>
                  </a:cubicBezTo>
                </a:path>
              </a:pathLst>
            </a:custGeom>
            <a:ln w="57150" cmpd="sng">
              <a:solidFill>
                <a:srgbClr val="FF00FF"/>
              </a:solidFill>
              <a:headEnd type="none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897CDFC1-36B5-9642-AFA0-6AD988CF5813}"/>
                </a:ext>
              </a:extLst>
            </p:cNvPr>
            <p:cNvSpPr/>
            <p:nvPr/>
          </p:nvSpPr>
          <p:spPr bwMode="auto">
            <a:xfrm>
              <a:off x="390525" y="2422198"/>
              <a:ext cx="3128963" cy="346075"/>
            </a:xfrm>
            <a:prstGeom prst="roundRect">
              <a:avLst/>
            </a:prstGeom>
            <a:noFill/>
            <a:ln w="57150" cmpd="sng">
              <a:solidFill>
                <a:srgbClr val="FF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19E0C57D-606B-6A4C-B035-80B540E5B444}"/>
                </a:ext>
              </a:extLst>
            </p:cNvPr>
            <p:cNvSpPr/>
            <p:nvPr/>
          </p:nvSpPr>
          <p:spPr bwMode="auto">
            <a:xfrm flipV="1">
              <a:off x="3586162" y="2094240"/>
              <a:ext cx="2763837" cy="498940"/>
            </a:xfrm>
            <a:custGeom>
              <a:avLst/>
              <a:gdLst>
                <a:gd name="connsiteX0" fmla="*/ 4435929 w 4435929"/>
                <a:gd name="connsiteY0" fmla="*/ 1316595 h 1316595"/>
                <a:gd name="connsiteX1" fmla="*/ 3020786 w 4435929"/>
                <a:gd name="connsiteY1" fmla="*/ 191738 h 1316595"/>
                <a:gd name="connsiteX2" fmla="*/ 0 w 4435929"/>
                <a:gd name="connsiteY2" fmla="*/ 1238 h 1316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435929" h="1316595">
                  <a:moveTo>
                    <a:pt x="4435929" y="1316595"/>
                  </a:moveTo>
                  <a:cubicBezTo>
                    <a:pt x="4098018" y="863779"/>
                    <a:pt x="3760107" y="410964"/>
                    <a:pt x="3020786" y="191738"/>
                  </a:cubicBezTo>
                  <a:cubicBezTo>
                    <a:pt x="2281465" y="-27488"/>
                    <a:pt x="0" y="1238"/>
                    <a:pt x="0" y="1238"/>
                  </a:cubicBezTo>
                </a:path>
              </a:pathLst>
            </a:custGeom>
            <a:ln w="57150" cmpd="sng">
              <a:solidFill>
                <a:srgbClr val="FF00FF"/>
              </a:solidFill>
              <a:headEnd type="none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11842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94C5D4-AAE1-E04E-B8E5-45D0B6DE53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8149"/>
            <a:ext cx="8229600" cy="1143000"/>
          </a:xfrm>
        </p:spPr>
        <p:txBody>
          <a:bodyPr/>
          <a:lstStyle/>
          <a:p>
            <a:r>
              <a:rPr lang="en-US" dirty="0"/>
              <a:t>Software Maintenance and Evolution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AEC149-0FB1-894E-8974-8A12C2945E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31149"/>
            <a:ext cx="8229600" cy="5204445"/>
          </a:xfrm>
        </p:spPr>
        <p:txBody>
          <a:bodyPr/>
          <a:lstStyle/>
          <a:p>
            <a:r>
              <a:rPr lang="en-US" dirty="0" err="1"/>
              <a:t>Defn</a:t>
            </a:r>
            <a:r>
              <a:rPr lang="en-US" dirty="0"/>
              <a:t>: Post-deployment development activities</a:t>
            </a:r>
          </a:p>
          <a:p>
            <a:pPr lvl="1"/>
            <a:r>
              <a:rPr lang="en-US" dirty="0"/>
              <a:t>Change software while preserving integrity</a:t>
            </a:r>
          </a:p>
          <a:p>
            <a:pPr lvl="1"/>
            <a:r>
              <a:rPr lang="en-US" i="1" dirty="0"/>
              <a:t>Maintenance</a:t>
            </a:r>
            <a:r>
              <a:rPr lang="en-US" dirty="0"/>
              <a:t> older (waterfall) term</a:t>
            </a:r>
          </a:p>
          <a:p>
            <a:pPr lvl="1"/>
            <a:r>
              <a:rPr lang="en-US" i="1" dirty="0"/>
              <a:t>Evolution</a:t>
            </a:r>
            <a:r>
              <a:rPr lang="en-US" dirty="0"/>
              <a:t> newer (agile) term</a:t>
            </a:r>
          </a:p>
          <a:p>
            <a:r>
              <a:rPr lang="en-US" dirty="0"/>
              <a:t>Why important?</a:t>
            </a:r>
          </a:p>
          <a:p>
            <a:pPr lvl="1"/>
            <a:r>
              <a:rPr lang="en-US" dirty="0"/>
              <a:t>Software tends to be long lived</a:t>
            </a:r>
          </a:p>
          <a:p>
            <a:pPr lvl="1"/>
            <a:r>
              <a:rPr lang="en-US" dirty="0"/>
              <a:t>Requirements change, environments change, bugs appear</a:t>
            </a:r>
          </a:p>
          <a:p>
            <a:pPr lvl="1"/>
            <a:r>
              <a:rPr lang="en-US" dirty="0"/>
              <a:t>Statistic: </a:t>
            </a:r>
            <a:r>
              <a:rPr lang="en-US" sz="3600" b="1" dirty="0">
                <a:solidFill>
                  <a:srgbClr val="FFFC00"/>
                </a:solidFill>
              </a:rPr>
              <a:t>&gt; 80%</a:t>
            </a:r>
            <a:r>
              <a:rPr lang="en-US" dirty="0">
                <a:solidFill>
                  <a:srgbClr val="FFFC00"/>
                </a:solidFill>
              </a:rPr>
              <a:t> </a:t>
            </a:r>
            <a:r>
              <a:rPr lang="en-US" dirty="0"/>
              <a:t>of total cost in maintenance 😲</a:t>
            </a:r>
          </a:p>
          <a:p>
            <a:r>
              <a:rPr lang="en-US" dirty="0"/>
              <a:t>Categories of maintenance</a:t>
            </a:r>
          </a:p>
          <a:p>
            <a:pPr lvl="1"/>
            <a:r>
              <a:rPr lang="en-US" dirty="0"/>
              <a:t>Correction (corrective, preventative)</a:t>
            </a:r>
          </a:p>
          <a:p>
            <a:pPr lvl="1"/>
            <a:r>
              <a:rPr lang="en-US" dirty="0"/>
              <a:t>Enhancement  (perfective, adaptive)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6478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73877E-8C09-2240-BA01-052F452CC5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Maintainability and Software Design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85BC19-AD64-6048-9E04-61B02BE2B6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Maintainability includes</a:t>
            </a:r>
          </a:p>
          <a:p>
            <a:r>
              <a:rPr lang="en-US" dirty="0"/>
              <a:t>Modularity</a:t>
            </a:r>
          </a:p>
          <a:p>
            <a:r>
              <a:rPr lang="en-US" dirty="0"/>
              <a:t>Understandability</a:t>
            </a:r>
          </a:p>
          <a:p>
            <a:r>
              <a:rPr lang="en-US" dirty="0"/>
              <a:t>Changeability</a:t>
            </a:r>
          </a:p>
          <a:p>
            <a:r>
              <a:rPr lang="en-US" dirty="0"/>
              <a:t>Reusability</a:t>
            </a:r>
          </a:p>
          <a:p>
            <a:r>
              <a:rPr lang="en-US" dirty="0"/>
              <a:t>Transferability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502395E-BED6-B544-A477-B63798799114}"/>
              </a:ext>
            </a:extLst>
          </p:cNvPr>
          <p:cNvSpPr txBox="1"/>
          <p:nvPr/>
        </p:nvSpPr>
        <p:spPr>
          <a:xfrm>
            <a:off x="781415" y="5131469"/>
            <a:ext cx="75811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rgbClr val="FF40FF"/>
                </a:solidFill>
              </a:rPr>
              <a:t>Designing software with high maintainability is challenging!</a:t>
            </a:r>
          </a:p>
        </p:txBody>
      </p:sp>
    </p:spTree>
    <p:extLst>
      <p:ext uri="{BB962C8B-B14F-4D97-AF65-F5344CB8AC3E}">
        <p14:creationId xmlns:p14="http://schemas.microsoft.com/office/powerpoint/2010/main" val="1870676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>
            <a:extLst>
              <a:ext uri="{FF2B5EF4-FFF2-40B4-BE49-F238E27FC236}">
                <a16:creationId xmlns:a16="http://schemas.microsoft.com/office/drawing/2014/main" id="{FA2D9CF5-EB90-324D-A4E1-2C35EFD6AA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Motivating Example: Font Chooser Dialog</a:t>
            </a:r>
          </a:p>
        </p:txBody>
      </p:sp>
      <p:pic>
        <p:nvPicPr>
          <p:cNvPr id="40965" name="Picture 4">
            <a:extLst>
              <a:ext uri="{FF2B5EF4-FFF2-40B4-BE49-F238E27FC236}">
                <a16:creationId xmlns:a16="http://schemas.microsoft.com/office/drawing/2014/main" id="{E1531294-FED2-3446-BD30-A0436826E15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7" t="776" r="-518" b="-122"/>
          <a:stretch/>
        </p:blipFill>
        <p:spPr bwMode="auto">
          <a:xfrm>
            <a:off x="691995" y="1687304"/>
            <a:ext cx="3687500" cy="4333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23F3ED2-631C-D34A-A30D-14E600E8A01E}"/>
              </a:ext>
            </a:extLst>
          </p:cNvPr>
          <p:cNvSpPr txBox="1"/>
          <p:nvPr/>
        </p:nvSpPr>
        <p:spPr>
          <a:xfrm>
            <a:off x="4818645" y="4139559"/>
            <a:ext cx="41087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We'll see...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how creating maintainable design can be difficult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how design patterns can help</a:t>
            </a:r>
          </a:p>
        </p:txBody>
      </p:sp>
    </p:spTree>
    <p:extLst>
      <p:ext uri="{BB962C8B-B14F-4D97-AF65-F5344CB8AC3E}">
        <p14:creationId xmlns:p14="http://schemas.microsoft.com/office/powerpoint/2010/main" val="26176974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ea typeface="MS PGothic" charset="-128"/>
              </a:rPr>
              <a:t>Benefits</a:t>
            </a:r>
          </a:p>
        </p:txBody>
      </p:sp>
      <p:sp>
        <p:nvSpPr>
          <p:cNvPr id="5123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dirty="0"/>
              <a:t>Avoid re-inventing solutions</a:t>
            </a:r>
          </a:p>
          <a:p>
            <a:pPr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dirty="0"/>
              <a:t>Promote quality</a:t>
            </a:r>
          </a:p>
          <a:p>
            <a:pPr lvl="1"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dirty="0"/>
              <a:t>Reusability, maintainability, etc.</a:t>
            </a:r>
          </a:p>
          <a:p>
            <a:pPr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dirty="0"/>
              <a:t>Facilitate communication</a:t>
            </a:r>
          </a:p>
          <a:p>
            <a:pPr eaLnBrk="1" hangingPunct="1">
              <a:buFont typeface="Arial" panose="020B0604020202020204" pitchFamily="34" charset="0"/>
              <a:buChar char="•"/>
              <a:defRPr/>
            </a:pPr>
            <a:endParaRPr lang="en-US" altLang="en-US" dirty="0"/>
          </a:p>
          <a:p>
            <a:pPr marL="0" indent="0" eaLnBrk="1" hangingPunct="1">
              <a:buFont typeface="Arial" panose="020B0604020202020204" pitchFamily="34" charset="0"/>
              <a:buNone/>
              <a:defRPr/>
            </a:pPr>
            <a:endParaRPr lang="en-US" altLang="en-US" dirty="0"/>
          </a:p>
          <a:p>
            <a:pPr eaLnBrk="1" hangingPunct="1">
              <a:buFont typeface="Arial" panose="020B0604020202020204" pitchFamily="34" charset="0"/>
              <a:buChar char="•"/>
              <a:defRPr/>
            </a:pPr>
            <a:endParaRPr lang="en-US" altLang="en-US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>
            <a:extLst>
              <a:ext uri="{FF2B5EF4-FFF2-40B4-BE49-F238E27FC236}">
                <a16:creationId xmlns:a16="http://schemas.microsoft.com/office/drawing/2014/main" id="{FA2D9CF5-EB90-324D-A4E1-2C35EFD6A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3254542" cy="11430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Consider Objects</a:t>
            </a:r>
          </a:p>
        </p:txBody>
      </p:sp>
      <p:pic>
        <p:nvPicPr>
          <p:cNvPr id="44" name="Picture 4">
            <a:extLst>
              <a:ext uri="{FF2B5EF4-FFF2-40B4-BE49-F238E27FC236}">
                <a16:creationId xmlns:a16="http://schemas.microsoft.com/office/drawing/2014/main" id="{1C9CCBAC-40B4-AE4E-B770-20CD70C103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7" t="776" r="-518" b="-122"/>
          <a:stretch/>
        </p:blipFill>
        <p:spPr bwMode="auto">
          <a:xfrm>
            <a:off x="306571" y="1616213"/>
            <a:ext cx="2508271" cy="2947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0929BFE7-9CAE-114C-8113-37BAFBB15386}"/>
              </a:ext>
            </a:extLst>
          </p:cNvPr>
          <p:cNvGrpSpPr/>
          <p:nvPr/>
        </p:nvGrpSpPr>
        <p:grpSpPr>
          <a:xfrm>
            <a:off x="1552074" y="27059"/>
            <a:ext cx="6152988" cy="1989264"/>
            <a:chOff x="1552074" y="27059"/>
            <a:chExt cx="6152988" cy="1989264"/>
          </a:xfrm>
        </p:grpSpPr>
        <p:pic>
          <p:nvPicPr>
            <p:cNvPr id="40961" name="Picture 52">
              <a:extLst>
                <a:ext uri="{FF2B5EF4-FFF2-40B4-BE49-F238E27FC236}">
                  <a16:creationId xmlns:a16="http://schemas.microsoft.com/office/drawing/2014/main" id="{388F052F-406B-2840-9E73-F97E9869608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0" t="9348" r="6990" b="82571"/>
            <a:stretch>
              <a:fillRect/>
            </a:stretch>
          </p:blipFill>
          <p:spPr bwMode="auto">
            <a:xfrm>
              <a:off x="3969675" y="350205"/>
              <a:ext cx="3735387" cy="412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07BE308A-01D1-3D4D-9FE8-6AD7E34A5767}"/>
                </a:ext>
              </a:extLst>
            </p:cNvPr>
            <p:cNvSpPr txBox="1"/>
            <p:nvPr/>
          </p:nvSpPr>
          <p:spPr>
            <a:xfrm>
              <a:off x="3886206" y="27059"/>
              <a:ext cx="73770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Label</a:t>
              </a:r>
            </a:p>
          </p:txBody>
        </p: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731C2363-07D7-314F-BEF6-402F80E517FB}"/>
                </a:ext>
              </a:extLst>
            </p:cNvPr>
            <p:cNvCxnSpPr>
              <a:cxnSpLocks/>
              <a:endCxn id="40961" idx="1"/>
            </p:cNvCxnSpPr>
            <p:nvPr/>
          </p:nvCxnSpPr>
          <p:spPr>
            <a:xfrm flipV="1">
              <a:off x="1552074" y="556580"/>
              <a:ext cx="2417601" cy="1459743"/>
            </a:xfrm>
            <a:prstGeom prst="straightConnector1">
              <a:avLst/>
            </a:prstGeom>
            <a:ln w="50800">
              <a:solidFill>
                <a:srgbClr val="FF40FF"/>
              </a:solidFill>
              <a:headEnd type="oval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7B796A87-FBAF-0C41-8510-ADD51E22D388}"/>
              </a:ext>
            </a:extLst>
          </p:cNvPr>
          <p:cNvGrpSpPr/>
          <p:nvPr/>
        </p:nvGrpSpPr>
        <p:grpSpPr>
          <a:xfrm>
            <a:off x="1552074" y="886046"/>
            <a:ext cx="5692446" cy="1405971"/>
            <a:chOff x="1552074" y="886046"/>
            <a:chExt cx="5692446" cy="1405971"/>
          </a:xfrm>
        </p:grpSpPr>
        <p:pic>
          <p:nvPicPr>
            <p:cNvPr id="40966" name="Picture 5">
              <a:extLst>
                <a:ext uri="{FF2B5EF4-FFF2-40B4-BE49-F238E27FC236}">
                  <a16:creationId xmlns:a16="http://schemas.microsoft.com/office/drawing/2014/main" id="{6EC11873-C9A6-D84E-9424-E4C75ACA57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16" t="20724" r="6061" b="73969"/>
            <a:stretch>
              <a:fillRect/>
            </a:stretch>
          </p:blipFill>
          <p:spPr bwMode="auto">
            <a:xfrm>
              <a:off x="3501195" y="1222950"/>
              <a:ext cx="3743325" cy="2714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648053DD-5AE7-6C4C-92DC-7644E116A002}"/>
                </a:ext>
              </a:extLst>
            </p:cNvPr>
            <p:cNvSpPr txBox="1"/>
            <p:nvPr/>
          </p:nvSpPr>
          <p:spPr>
            <a:xfrm>
              <a:off x="3430832" y="886046"/>
              <a:ext cx="129285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Entry Field</a:t>
              </a:r>
            </a:p>
          </p:txBody>
        </p: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9EA0ACB1-D31A-C643-8FD7-6E8C8C98D92A}"/>
                </a:ext>
              </a:extLst>
            </p:cNvPr>
            <p:cNvCxnSpPr>
              <a:cxnSpLocks/>
              <a:endCxn id="40966" idx="1"/>
            </p:cNvCxnSpPr>
            <p:nvPr/>
          </p:nvCxnSpPr>
          <p:spPr>
            <a:xfrm flipV="1">
              <a:off x="1552074" y="1358681"/>
              <a:ext cx="1949121" cy="933336"/>
            </a:xfrm>
            <a:prstGeom prst="straightConnector1">
              <a:avLst/>
            </a:prstGeom>
            <a:ln w="50800">
              <a:solidFill>
                <a:srgbClr val="FF40FF"/>
              </a:solidFill>
              <a:headEnd type="oval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150FBF63-7A85-9C46-A2D1-36B31A2C11C3}"/>
              </a:ext>
            </a:extLst>
          </p:cNvPr>
          <p:cNvGrpSpPr/>
          <p:nvPr/>
        </p:nvGrpSpPr>
        <p:grpSpPr>
          <a:xfrm>
            <a:off x="1654342" y="1616213"/>
            <a:ext cx="5636089" cy="1997131"/>
            <a:chOff x="1654342" y="1616213"/>
            <a:chExt cx="5636089" cy="1997131"/>
          </a:xfrm>
        </p:grpSpPr>
        <p:pic>
          <p:nvPicPr>
            <p:cNvPr id="40965" name="Picture 4">
              <a:extLst>
                <a:ext uri="{FF2B5EF4-FFF2-40B4-BE49-F238E27FC236}">
                  <a16:creationId xmlns:a16="http://schemas.microsoft.com/office/drawing/2014/main" id="{E1531294-FED2-3446-BD30-A0436826E1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138" t="27687" r="6532" b="39870"/>
            <a:stretch>
              <a:fillRect/>
            </a:stretch>
          </p:blipFill>
          <p:spPr bwMode="auto">
            <a:xfrm>
              <a:off x="4269418" y="1954407"/>
              <a:ext cx="3021013" cy="16589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7FAB2C32-9BCA-AF49-9765-6B65DC3C4A15}"/>
                </a:ext>
              </a:extLst>
            </p:cNvPr>
            <p:cNvSpPr txBox="1"/>
            <p:nvPr/>
          </p:nvSpPr>
          <p:spPr>
            <a:xfrm>
              <a:off x="4190809" y="1616213"/>
              <a:ext cx="97347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List Box</a:t>
              </a:r>
            </a:p>
          </p:txBody>
        </p: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22284EF2-4471-9B4B-B25B-F99770129B46}"/>
                </a:ext>
              </a:extLst>
            </p:cNvPr>
            <p:cNvCxnSpPr>
              <a:cxnSpLocks/>
              <a:endCxn id="40965" idx="1"/>
            </p:cNvCxnSpPr>
            <p:nvPr/>
          </p:nvCxnSpPr>
          <p:spPr>
            <a:xfrm flipV="1">
              <a:off x="1654342" y="2783876"/>
              <a:ext cx="2615076" cy="115736"/>
            </a:xfrm>
            <a:prstGeom prst="straightConnector1">
              <a:avLst/>
            </a:prstGeom>
            <a:ln w="50800">
              <a:solidFill>
                <a:srgbClr val="FF40FF"/>
              </a:solidFill>
              <a:headEnd type="oval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3BEC44A7-EC1A-5B43-9773-DA3EA0584D58}"/>
              </a:ext>
            </a:extLst>
          </p:cNvPr>
          <p:cNvGrpSpPr/>
          <p:nvPr/>
        </p:nvGrpSpPr>
        <p:grpSpPr>
          <a:xfrm>
            <a:off x="1353553" y="3549316"/>
            <a:ext cx="5249617" cy="766911"/>
            <a:chOff x="1353553" y="3549316"/>
            <a:chExt cx="5249617" cy="766911"/>
          </a:xfrm>
        </p:grpSpPr>
        <p:pic>
          <p:nvPicPr>
            <p:cNvPr id="40967" name="Picture 6">
              <a:extLst>
                <a:ext uri="{FF2B5EF4-FFF2-40B4-BE49-F238E27FC236}">
                  <a16:creationId xmlns:a16="http://schemas.microsoft.com/office/drawing/2014/main" id="{53FB4DD9-5691-1949-AFCF-EE6080AC2F4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25" t="62987" r="21880" b="32275"/>
            <a:stretch>
              <a:fillRect/>
            </a:stretch>
          </p:blipFill>
          <p:spPr bwMode="auto">
            <a:xfrm>
              <a:off x="3501195" y="4073339"/>
              <a:ext cx="3101975" cy="242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6EDBA213-EA32-2B44-9DAE-816C0159E228}"/>
                </a:ext>
              </a:extLst>
            </p:cNvPr>
            <p:cNvSpPr txBox="1"/>
            <p:nvPr/>
          </p:nvSpPr>
          <p:spPr>
            <a:xfrm>
              <a:off x="3430832" y="3721927"/>
              <a:ext cx="119994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Bullet List</a:t>
              </a:r>
            </a:p>
          </p:txBody>
        </p: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0239E3EC-5644-D048-A1E2-1C9DCE6F2CCE}"/>
                </a:ext>
              </a:extLst>
            </p:cNvPr>
            <p:cNvCxnSpPr>
              <a:cxnSpLocks/>
            </p:cNvCxnSpPr>
            <p:nvPr/>
          </p:nvCxnSpPr>
          <p:spPr>
            <a:xfrm>
              <a:off x="1353553" y="3549316"/>
              <a:ext cx="2147642" cy="572721"/>
            </a:xfrm>
            <a:prstGeom prst="straightConnector1">
              <a:avLst/>
            </a:prstGeom>
            <a:ln w="50800">
              <a:solidFill>
                <a:srgbClr val="FF40FF"/>
              </a:solidFill>
              <a:headEnd type="oval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39B2D3FC-1856-CC45-8B4B-6B459F2C645F}"/>
              </a:ext>
            </a:extLst>
          </p:cNvPr>
          <p:cNvGrpSpPr/>
          <p:nvPr/>
        </p:nvGrpSpPr>
        <p:grpSpPr>
          <a:xfrm>
            <a:off x="1311442" y="3777916"/>
            <a:ext cx="5193220" cy="1220556"/>
            <a:chOff x="1311442" y="3777916"/>
            <a:chExt cx="5193220" cy="1220556"/>
          </a:xfrm>
        </p:grpSpPr>
        <p:pic>
          <p:nvPicPr>
            <p:cNvPr id="40968" name="Picture 7">
              <a:extLst>
                <a:ext uri="{FF2B5EF4-FFF2-40B4-BE49-F238E27FC236}">
                  <a16:creationId xmlns:a16="http://schemas.microsoft.com/office/drawing/2014/main" id="{FC12BA36-CE71-FC40-9CA9-F1F61C61D68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70" t="71100" r="24396" b="24557"/>
            <a:stretch>
              <a:fillRect/>
            </a:stretch>
          </p:blipFill>
          <p:spPr bwMode="auto">
            <a:xfrm>
              <a:off x="3659862" y="4776222"/>
              <a:ext cx="2844800" cy="222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B41EF0DF-2326-A947-8820-E25D7120A8FA}"/>
                </a:ext>
              </a:extLst>
            </p:cNvPr>
            <p:cNvSpPr txBox="1"/>
            <p:nvPr/>
          </p:nvSpPr>
          <p:spPr>
            <a:xfrm>
              <a:off x="3590523" y="4406506"/>
              <a:ext cx="119994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Bullet List</a:t>
              </a:r>
            </a:p>
          </p:txBody>
        </p: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05808F70-9265-984D-A304-A8DE72B0062E}"/>
                </a:ext>
              </a:extLst>
            </p:cNvPr>
            <p:cNvCxnSpPr>
              <a:cxnSpLocks/>
            </p:cNvCxnSpPr>
            <p:nvPr/>
          </p:nvCxnSpPr>
          <p:spPr>
            <a:xfrm>
              <a:off x="1311442" y="3777916"/>
              <a:ext cx="3907386" cy="1003142"/>
            </a:xfrm>
            <a:prstGeom prst="straightConnector1">
              <a:avLst/>
            </a:prstGeom>
            <a:ln w="50800">
              <a:solidFill>
                <a:srgbClr val="FF40FF"/>
              </a:solidFill>
              <a:headEnd type="oval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B6B53888-CB41-4446-8290-1881CAD2936F}"/>
              </a:ext>
            </a:extLst>
          </p:cNvPr>
          <p:cNvGrpSpPr/>
          <p:nvPr/>
        </p:nvGrpSpPr>
        <p:grpSpPr>
          <a:xfrm>
            <a:off x="866274" y="4024563"/>
            <a:ext cx="4056316" cy="1767279"/>
            <a:chOff x="866274" y="4024563"/>
            <a:chExt cx="4056316" cy="1767279"/>
          </a:xfrm>
        </p:grpSpPr>
        <p:pic>
          <p:nvPicPr>
            <p:cNvPr id="40970" name="Picture 9">
              <a:extLst>
                <a:ext uri="{FF2B5EF4-FFF2-40B4-BE49-F238E27FC236}">
                  <a16:creationId xmlns:a16="http://schemas.microsoft.com/office/drawing/2014/main" id="{53520EE9-F954-6945-931B-60EC73E747C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848" t="78973" r="61023" b="14513"/>
            <a:stretch>
              <a:fillRect/>
            </a:stretch>
          </p:blipFill>
          <p:spPr bwMode="auto">
            <a:xfrm>
              <a:off x="3757365" y="5458467"/>
              <a:ext cx="1165225" cy="333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87EF2D1-93DE-B542-BCE1-06E417DF1786}"/>
                </a:ext>
              </a:extLst>
            </p:cNvPr>
            <p:cNvSpPr txBox="1"/>
            <p:nvPr/>
          </p:nvSpPr>
          <p:spPr>
            <a:xfrm>
              <a:off x="3680751" y="5107569"/>
              <a:ext cx="98456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Spinner</a:t>
              </a:r>
            </a:p>
          </p:txBody>
        </p:sp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431E8626-E7B8-F64D-97D9-B4D334DD5624}"/>
                </a:ext>
              </a:extLst>
            </p:cNvPr>
            <p:cNvCxnSpPr>
              <a:cxnSpLocks/>
              <a:endCxn id="40970" idx="1"/>
            </p:cNvCxnSpPr>
            <p:nvPr/>
          </p:nvCxnSpPr>
          <p:spPr>
            <a:xfrm>
              <a:off x="866274" y="4024563"/>
              <a:ext cx="2891091" cy="1600592"/>
            </a:xfrm>
            <a:prstGeom prst="straightConnector1">
              <a:avLst/>
            </a:prstGeom>
            <a:ln w="50800">
              <a:solidFill>
                <a:srgbClr val="FF40FF"/>
              </a:solidFill>
              <a:headEnd type="oval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F9D9F958-27D2-DD4A-B736-F8627895249E}"/>
              </a:ext>
            </a:extLst>
          </p:cNvPr>
          <p:cNvGrpSpPr/>
          <p:nvPr/>
        </p:nvGrpSpPr>
        <p:grpSpPr>
          <a:xfrm>
            <a:off x="1805307" y="4024563"/>
            <a:ext cx="5736466" cy="1718066"/>
            <a:chOff x="1805307" y="4024563"/>
            <a:chExt cx="5736466" cy="1718066"/>
          </a:xfrm>
        </p:grpSpPr>
        <p:pic>
          <p:nvPicPr>
            <p:cNvPr id="40969" name="Picture 8">
              <a:extLst>
                <a:ext uri="{FF2B5EF4-FFF2-40B4-BE49-F238E27FC236}">
                  <a16:creationId xmlns:a16="http://schemas.microsoft.com/office/drawing/2014/main" id="{3E66A932-5A47-6545-891E-BBA78D0DBB0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373" t="79784" r="35657" b="15633"/>
            <a:stretch>
              <a:fillRect/>
            </a:stretch>
          </p:blipFill>
          <p:spPr bwMode="auto">
            <a:xfrm>
              <a:off x="6372773" y="5507679"/>
              <a:ext cx="1028700" cy="234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7BFCB9B-78C7-5648-B268-DD7BC42F1E68}"/>
                </a:ext>
              </a:extLst>
            </p:cNvPr>
            <p:cNvSpPr txBox="1"/>
            <p:nvPr/>
          </p:nvSpPr>
          <p:spPr>
            <a:xfrm>
              <a:off x="6294508" y="5168133"/>
              <a:ext cx="124726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Check Box</a:t>
              </a:r>
            </a:p>
          </p:txBody>
        </p:sp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6AC6B29E-F5DF-044E-89B0-2103C9EA2224}"/>
                </a:ext>
              </a:extLst>
            </p:cNvPr>
            <p:cNvCxnSpPr>
              <a:cxnSpLocks/>
            </p:cNvCxnSpPr>
            <p:nvPr/>
          </p:nvCxnSpPr>
          <p:spPr>
            <a:xfrm>
              <a:off x="1805307" y="4024563"/>
              <a:ext cx="4567466" cy="1483116"/>
            </a:xfrm>
            <a:prstGeom prst="straightConnector1">
              <a:avLst/>
            </a:prstGeom>
            <a:ln w="50800">
              <a:solidFill>
                <a:srgbClr val="FF40FF"/>
              </a:solidFill>
              <a:headEnd type="oval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42F9C724-5F17-AF48-871D-E92AE1AF4B88}"/>
              </a:ext>
            </a:extLst>
          </p:cNvPr>
          <p:cNvGrpSpPr/>
          <p:nvPr/>
        </p:nvGrpSpPr>
        <p:grpSpPr>
          <a:xfrm>
            <a:off x="1928304" y="4316227"/>
            <a:ext cx="4199535" cy="2238826"/>
            <a:chOff x="1928304" y="4316227"/>
            <a:chExt cx="4199535" cy="2238826"/>
          </a:xfrm>
        </p:grpSpPr>
        <p:pic>
          <p:nvPicPr>
            <p:cNvPr id="40963" name="Picture 1">
              <a:extLst>
                <a:ext uri="{FF2B5EF4-FFF2-40B4-BE49-F238E27FC236}">
                  <a16:creationId xmlns:a16="http://schemas.microsoft.com/office/drawing/2014/main" id="{F0CC8813-1281-C948-850A-F97EA029DDB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829" t="88554" r="25507" b="5534"/>
            <a:stretch>
              <a:fillRect/>
            </a:stretch>
          </p:blipFill>
          <p:spPr bwMode="auto">
            <a:xfrm>
              <a:off x="5283289" y="6251840"/>
              <a:ext cx="844550" cy="303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41639BC0-2F54-E944-BCAA-1AE0D8535EE2}"/>
                </a:ext>
              </a:extLst>
            </p:cNvPr>
            <p:cNvSpPr txBox="1"/>
            <p:nvPr/>
          </p:nvSpPr>
          <p:spPr>
            <a:xfrm>
              <a:off x="5218828" y="5909674"/>
              <a:ext cx="89505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Button</a:t>
              </a:r>
            </a:p>
          </p:txBody>
        </p:sp>
        <p:cxnSp>
          <p:nvCxnSpPr>
            <p:cNvPr id="68" name="Straight Arrow Connector 67">
              <a:extLst>
                <a:ext uri="{FF2B5EF4-FFF2-40B4-BE49-F238E27FC236}">
                  <a16:creationId xmlns:a16="http://schemas.microsoft.com/office/drawing/2014/main" id="{D018A33F-10C1-4A46-9FF2-F6DDCD2C714F}"/>
                </a:ext>
              </a:extLst>
            </p:cNvPr>
            <p:cNvCxnSpPr>
              <a:cxnSpLocks/>
            </p:cNvCxnSpPr>
            <p:nvPr/>
          </p:nvCxnSpPr>
          <p:spPr>
            <a:xfrm>
              <a:off x="1928304" y="4316227"/>
              <a:ext cx="3354985" cy="1930056"/>
            </a:xfrm>
            <a:prstGeom prst="straightConnector1">
              <a:avLst/>
            </a:prstGeom>
            <a:ln w="50800">
              <a:solidFill>
                <a:srgbClr val="FF40FF"/>
              </a:solidFill>
              <a:headEnd type="oval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5CB155F8-BD8D-CB46-AF6A-AE7504EA6F3E}"/>
              </a:ext>
            </a:extLst>
          </p:cNvPr>
          <p:cNvGrpSpPr/>
          <p:nvPr/>
        </p:nvGrpSpPr>
        <p:grpSpPr>
          <a:xfrm>
            <a:off x="2427374" y="4310670"/>
            <a:ext cx="6191582" cy="2249938"/>
            <a:chOff x="2427374" y="4310670"/>
            <a:chExt cx="6191582" cy="2249938"/>
          </a:xfrm>
        </p:grpSpPr>
        <p:pic>
          <p:nvPicPr>
            <p:cNvPr id="40964" name="Picture 3">
              <a:extLst>
                <a:ext uri="{FF2B5EF4-FFF2-40B4-BE49-F238E27FC236}">
                  <a16:creationId xmlns:a16="http://schemas.microsoft.com/office/drawing/2014/main" id="{F744F853-3469-F348-8D85-EC31220D50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781" t="88560" r="6140" b="5289"/>
            <a:stretch>
              <a:fillRect/>
            </a:stretch>
          </p:blipFill>
          <p:spPr bwMode="auto">
            <a:xfrm>
              <a:off x="7843927" y="6246283"/>
              <a:ext cx="733425" cy="314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7DDFF647-B0D6-9B42-AEA1-D01117A9C4FD}"/>
                </a:ext>
              </a:extLst>
            </p:cNvPr>
            <p:cNvSpPr txBox="1"/>
            <p:nvPr/>
          </p:nvSpPr>
          <p:spPr>
            <a:xfrm>
              <a:off x="7723903" y="5909674"/>
              <a:ext cx="89505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Button</a:t>
              </a:r>
            </a:p>
          </p:txBody>
        </p:sp>
        <p:cxnSp>
          <p:nvCxnSpPr>
            <p:cNvPr id="71" name="Straight Arrow Connector 70">
              <a:extLst>
                <a:ext uri="{FF2B5EF4-FFF2-40B4-BE49-F238E27FC236}">
                  <a16:creationId xmlns:a16="http://schemas.microsoft.com/office/drawing/2014/main" id="{7D1CAD94-09E9-A34E-83ED-329EACC5A6CB}"/>
                </a:ext>
              </a:extLst>
            </p:cNvPr>
            <p:cNvCxnSpPr>
              <a:cxnSpLocks/>
            </p:cNvCxnSpPr>
            <p:nvPr/>
          </p:nvCxnSpPr>
          <p:spPr>
            <a:xfrm>
              <a:off x="2427374" y="4310670"/>
              <a:ext cx="5402595" cy="1999114"/>
            </a:xfrm>
            <a:prstGeom prst="straightConnector1">
              <a:avLst/>
            </a:prstGeom>
            <a:ln w="50800">
              <a:solidFill>
                <a:srgbClr val="FF40FF"/>
              </a:solidFill>
              <a:headEnd type="oval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74375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52">
            <a:extLst>
              <a:ext uri="{FF2B5EF4-FFF2-40B4-BE49-F238E27FC236}">
                <a16:creationId xmlns:a16="http://schemas.microsoft.com/office/drawing/2014/main" id="{388F052F-406B-2840-9E73-F97E986960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0" t="9348" r="6990" b="82571"/>
          <a:stretch>
            <a:fillRect/>
          </a:stretch>
        </p:blipFill>
        <p:spPr bwMode="auto">
          <a:xfrm>
            <a:off x="3969675" y="350205"/>
            <a:ext cx="3735387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2" name="Title 1">
            <a:extLst>
              <a:ext uri="{FF2B5EF4-FFF2-40B4-BE49-F238E27FC236}">
                <a16:creationId xmlns:a16="http://schemas.microsoft.com/office/drawing/2014/main" id="{FA2D9CF5-EB90-324D-A4E1-2C35EFD6A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3254542" cy="11430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Consider Objects</a:t>
            </a:r>
          </a:p>
        </p:txBody>
      </p:sp>
      <p:pic>
        <p:nvPicPr>
          <p:cNvPr id="40963" name="Picture 1">
            <a:extLst>
              <a:ext uri="{FF2B5EF4-FFF2-40B4-BE49-F238E27FC236}">
                <a16:creationId xmlns:a16="http://schemas.microsoft.com/office/drawing/2014/main" id="{F0CC8813-1281-C948-850A-F97EA029DD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29" t="88554" r="25507" b="5534"/>
          <a:stretch>
            <a:fillRect/>
          </a:stretch>
        </p:blipFill>
        <p:spPr bwMode="auto">
          <a:xfrm>
            <a:off x="5283289" y="6251840"/>
            <a:ext cx="844550" cy="30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4" name="Picture 3">
            <a:extLst>
              <a:ext uri="{FF2B5EF4-FFF2-40B4-BE49-F238E27FC236}">
                <a16:creationId xmlns:a16="http://schemas.microsoft.com/office/drawing/2014/main" id="{F744F853-3469-F348-8D85-EC31220D50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81" t="88560" r="6140" b="5289"/>
          <a:stretch>
            <a:fillRect/>
          </a:stretch>
        </p:blipFill>
        <p:spPr bwMode="auto">
          <a:xfrm>
            <a:off x="7843927" y="6246283"/>
            <a:ext cx="733425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Picture 4">
            <a:extLst>
              <a:ext uri="{FF2B5EF4-FFF2-40B4-BE49-F238E27FC236}">
                <a16:creationId xmlns:a16="http://schemas.microsoft.com/office/drawing/2014/main" id="{E1531294-FED2-3446-BD30-A0436826E1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8" t="27687" r="6532" b="39870"/>
          <a:stretch>
            <a:fillRect/>
          </a:stretch>
        </p:blipFill>
        <p:spPr bwMode="auto">
          <a:xfrm>
            <a:off x="4269418" y="1954407"/>
            <a:ext cx="3021013" cy="165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6" name="Picture 5">
            <a:extLst>
              <a:ext uri="{FF2B5EF4-FFF2-40B4-BE49-F238E27FC236}">
                <a16:creationId xmlns:a16="http://schemas.microsoft.com/office/drawing/2014/main" id="{6EC11873-C9A6-D84E-9424-E4C75ACA57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6" t="20724" r="6061" b="73969"/>
          <a:stretch>
            <a:fillRect/>
          </a:stretch>
        </p:blipFill>
        <p:spPr bwMode="auto">
          <a:xfrm>
            <a:off x="3501195" y="1222950"/>
            <a:ext cx="3743325" cy="271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7" name="Picture 6">
            <a:extLst>
              <a:ext uri="{FF2B5EF4-FFF2-40B4-BE49-F238E27FC236}">
                <a16:creationId xmlns:a16="http://schemas.microsoft.com/office/drawing/2014/main" id="{53FB4DD9-5691-1949-AFCF-EE6080AC2F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5" t="62987" r="21880" b="32275"/>
          <a:stretch>
            <a:fillRect/>
          </a:stretch>
        </p:blipFill>
        <p:spPr bwMode="auto">
          <a:xfrm>
            <a:off x="3501195" y="4073339"/>
            <a:ext cx="3101975" cy="24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8" name="Picture 7">
            <a:extLst>
              <a:ext uri="{FF2B5EF4-FFF2-40B4-BE49-F238E27FC236}">
                <a16:creationId xmlns:a16="http://schemas.microsoft.com/office/drawing/2014/main" id="{FC12BA36-CE71-FC40-9CA9-F1F61C61D6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0" t="71100" r="24396" b="24557"/>
          <a:stretch>
            <a:fillRect/>
          </a:stretch>
        </p:blipFill>
        <p:spPr bwMode="auto">
          <a:xfrm>
            <a:off x="3659862" y="4776222"/>
            <a:ext cx="2844800" cy="22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9" name="Picture 8">
            <a:extLst>
              <a:ext uri="{FF2B5EF4-FFF2-40B4-BE49-F238E27FC236}">
                <a16:creationId xmlns:a16="http://schemas.microsoft.com/office/drawing/2014/main" id="{3E66A932-5A47-6545-891E-BBA78D0DBB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73" t="79784" r="35657" b="15633"/>
          <a:stretch>
            <a:fillRect/>
          </a:stretch>
        </p:blipFill>
        <p:spPr bwMode="auto">
          <a:xfrm>
            <a:off x="6372773" y="5507679"/>
            <a:ext cx="1028700" cy="23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0" name="Picture 9">
            <a:extLst>
              <a:ext uri="{FF2B5EF4-FFF2-40B4-BE49-F238E27FC236}">
                <a16:creationId xmlns:a16="http://schemas.microsoft.com/office/drawing/2014/main" id="{53520EE9-F954-6945-931B-60EC73E747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48" t="78973" r="61023" b="14513"/>
          <a:stretch>
            <a:fillRect/>
          </a:stretch>
        </p:blipFill>
        <p:spPr bwMode="auto">
          <a:xfrm>
            <a:off x="3757365" y="5458467"/>
            <a:ext cx="116522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7BE308A-01D1-3D4D-9FE8-6AD7E34A5767}"/>
              </a:ext>
            </a:extLst>
          </p:cNvPr>
          <p:cNvSpPr txBox="1"/>
          <p:nvPr/>
        </p:nvSpPr>
        <p:spPr>
          <a:xfrm>
            <a:off x="3886206" y="27059"/>
            <a:ext cx="7377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Label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48053DD-5AE7-6C4C-92DC-7644E116A002}"/>
              </a:ext>
            </a:extLst>
          </p:cNvPr>
          <p:cNvSpPr txBox="1"/>
          <p:nvPr/>
        </p:nvSpPr>
        <p:spPr>
          <a:xfrm>
            <a:off x="3430832" y="886046"/>
            <a:ext cx="12928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Entry Field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FAB2C32-9BCA-AF49-9765-6B65DC3C4A15}"/>
              </a:ext>
            </a:extLst>
          </p:cNvPr>
          <p:cNvSpPr txBox="1"/>
          <p:nvPr/>
        </p:nvSpPr>
        <p:spPr>
          <a:xfrm>
            <a:off x="4190809" y="1616213"/>
            <a:ext cx="9734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List Box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EDBA213-EA32-2B44-9DAE-816C0159E228}"/>
              </a:ext>
            </a:extLst>
          </p:cNvPr>
          <p:cNvSpPr txBox="1"/>
          <p:nvPr/>
        </p:nvSpPr>
        <p:spPr>
          <a:xfrm>
            <a:off x="3430832" y="3721927"/>
            <a:ext cx="11999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Bullet List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41EF0DF-2326-A947-8820-E25D7120A8FA}"/>
              </a:ext>
            </a:extLst>
          </p:cNvPr>
          <p:cNvSpPr txBox="1"/>
          <p:nvPr/>
        </p:nvSpPr>
        <p:spPr>
          <a:xfrm>
            <a:off x="3590523" y="4406506"/>
            <a:ext cx="11999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Bullet List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87EF2D1-93DE-B542-BCE1-06E417DF1786}"/>
              </a:ext>
            </a:extLst>
          </p:cNvPr>
          <p:cNvSpPr txBox="1"/>
          <p:nvPr/>
        </p:nvSpPr>
        <p:spPr>
          <a:xfrm>
            <a:off x="3680751" y="5107569"/>
            <a:ext cx="9845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Spinner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7BFCB9B-78C7-5648-B268-DD7BC42F1E68}"/>
              </a:ext>
            </a:extLst>
          </p:cNvPr>
          <p:cNvSpPr txBox="1"/>
          <p:nvPr/>
        </p:nvSpPr>
        <p:spPr>
          <a:xfrm>
            <a:off x="6294508" y="5168133"/>
            <a:ext cx="12472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Check Box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1639BC0-2F54-E944-BCAA-1AE0D8535EE2}"/>
              </a:ext>
            </a:extLst>
          </p:cNvPr>
          <p:cNvSpPr txBox="1"/>
          <p:nvPr/>
        </p:nvSpPr>
        <p:spPr>
          <a:xfrm>
            <a:off x="5218828" y="5909674"/>
            <a:ext cx="8950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Button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DDFF647-B0D6-9B42-AEA1-D01117A9C4FD}"/>
              </a:ext>
            </a:extLst>
          </p:cNvPr>
          <p:cNvSpPr txBox="1"/>
          <p:nvPr/>
        </p:nvSpPr>
        <p:spPr>
          <a:xfrm>
            <a:off x="7723903" y="5909674"/>
            <a:ext cx="8950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Button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71229F-A26D-9041-9C9E-A86452479297}"/>
              </a:ext>
            </a:extLst>
          </p:cNvPr>
          <p:cNvSpPr txBox="1"/>
          <p:nvPr/>
        </p:nvSpPr>
        <p:spPr>
          <a:xfrm>
            <a:off x="0" y="1004657"/>
            <a:ext cx="325454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Each object extends base type to get specialized behavior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Modular design good for reusability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But consider interconnections...</a:t>
            </a:r>
          </a:p>
        </p:txBody>
      </p:sp>
    </p:spTree>
    <p:extLst>
      <p:ext uri="{BB962C8B-B14F-4D97-AF65-F5344CB8AC3E}">
        <p14:creationId xmlns:p14="http://schemas.microsoft.com/office/powerpoint/2010/main" val="277996638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52">
            <a:extLst>
              <a:ext uri="{FF2B5EF4-FFF2-40B4-BE49-F238E27FC236}">
                <a16:creationId xmlns:a16="http://schemas.microsoft.com/office/drawing/2014/main" id="{388F052F-406B-2840-9E73-F97E986960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0" t="9348" r="6990" b="82571"/>
          <a:stretch>
            <a:fillRect/>
          </a:stretch>
        </p:blipFill>
        <p:spPr bwMode="auto">
          <a:xfrm>
            <a:off x="3969675" y="350205"/>
            <a:ext cx="3735387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2" name="Title 1">
            <a:extLst>
              <a:ext uri="{FF2B5EF4-FFF2-40B4-BE49-F238E27FC236}">
                <a16:creationId xmlns:a16="http://schemas.microsoft.com/office/drawing/2014/main" id="{FA2D9CF5-EB90-324D-A4E1-2C35EFD6A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3254542" cy="2466475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When User Interacts with One Widget, Others Must Update</a:t>
            </a:r>
          </a:p>
        </p:txBody>
      </p:sp>
      <p:pic>
        <p:nvPicPr>
          <p:cNvPr id="40963" name="Picture 1">
            <a:extLst>
              <a:ext uri="{FF2B5EF4-FFF2-40B4-BE49-F238E27FC236}">
                <a16:creationId xmlns:a16="http://schemas.microsoft.com/office/drawing/2014/main" id="{F0CC8813-1281-C948-850A-F97EA029DD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29" t="88554" r="25507" b="5534"/>
          <a:stretch>
            <a:fillRect/>
          </a:stretch>
        </p:blipFill>
        <p:spPr bwMode="auto">
          <a:xfrm>
            <a:off x="5283289" y="6251840"/>
            <a:ext cx="844550" cy="30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4" name="Picture 3">
            <a:extLst>
              <a:ext uri="{FF2B5EF4-FFF2-40B4-BE49-F238E27FC236}">
                <a16:creationId xmlns:a16="http://schemas.microsoft.com/office/drawing/2014/main" id="{F744F853-3469-F348-8D85-EC31220D50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81" t="88560" r="6140" b="5289"/>
          <a:stretch>
            <a:fillRect/>
          </a:stretch>
        </p:blipFill>
        <p:spPr bwMode="auto">
          <a:xfrm>
            <a:off x="7843927" y="6246283"/>
            <a:ext cx="733425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Picture 4">
            <a:extLst>
              <a:ext uri="{FF2B5EF4-FFF2-40B4-BE49-F238E27FC236}">
                <a16:creationId xmlns:a16="http://schemas.microsoft.com/office/drawing/2014/main" id="{E1531294-FED2-3446-BD30-A0436826E1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8" t="27687" r="6532" b="39870"/>
          <a:stretch>
            <a:fillRect/>
          </a:stretch>
        </p:blipFill>
        <p:spPr bwMode="auto">
          <a:xfrm>
            <a:off x="4269418" y="1954407"/>
            <a:ext cx="3021013" cy="165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6" name="Picture 5">
            <a:extLst>
              <a:ext uri="{FF2B5EF4-FFF2-40B4-BE49-F238E27FC236}">
                <a16:creationId xmlns:a16="http://schemas.microsoft.com/office/drawing/2014/main" id="{6EC11873-C9A6-D84E-9424-E4C75ACA57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6" t="20724" r="6061" b="73969"/>
          <a:stretch>
            <a:fillRect/>
          </a:stretch>
        </p:blipFill>
        <p:spPr bwMode="auto">
          <a:xfrm>
            <a:off x="3501195" y="1222950"/>
            <a:ext cx="3743325" cy="271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7" name="Picture 6">
            <a:extLst>
              <a:ext uri="{FF2B5EF4-FFF2-40B4-BE49-F238E27FC236}">
                <a16:creationId xmlns:a16="http://schemas.microsoft.com/office/drawing/2014/main" id="{53FB4DD9-5691-1949-AFCF-EE6080AC2F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5" t="62987" r="21880" b="32275"/>
          <a:stretch>
            <a:fillRect/>
          </a:stretch>
        </p:blipFill>
        <p:spPr bwMode="auto">
          <a:xfrm>
            <a:off x="3501195" y="4073339"/>
            <a:ext cx="3101975" cy="24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8" name="Picture 7">
            <a:extLst>
              <a:ext uri="{FF2B5EF4-FFF2-40B4-BE49-F238E27FC236}">
                <a16:creationId xmlns:a16="http://schemas.microsoft.com/office/drawing/2014/main" id="{FC12BA36-CE71-FC40-9CA9-F1F61C61D6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0" t="71100" r="24396" b="24557"/>
          <a:stretch>
            <a:fillRect/>
          </a:stretch>
        </p:blipFill>
        <p:spPr bwMode="auto">
          <a:xfrm>
            <a:off x="3659862" y="4776222"/>
            <a:ext cx="2844800" cy="22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9" name="Picture 8">
            <a:extLst>
              <a:ext uri="{FF2B5EF4-FFF2-40B4-BE49-F238E27FC236}">
                <a16:creationId xmlns:a16="http://schemas.microsoft.com/office/drawing/2014/main" id="{3E66A932-5A47-6545-891E-BBA78D0DBB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73" t="79784" r="35657" b="15633"/>
          <a:stretch>
            <a:fillRect/>
          </a:stretch>
        </p:blipFill>
        <p:spPr bwMode="auto">
          <a:xfrm>
            <a:off x="6372773" y="5507679"/>
            <a:ext cx="1028700" cy="23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0" name="Picture 9">
            <a:extLst>
              <a:ext uri="{FF2B5EF4-FFF2-40B4-BE49-F238E27FC236}">
                <a16:creationId xmlns:a16="http://schemas.microsoft.com/office/drawing/2014/main" id="{53520EE9-F954-6945-931B-60EC73E747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48" t="78973" r="61023" b="14513"/>
          <a:stretch>
            <a:fillRect/>
          </a:stretch>
        </p:blipFill>
        <p:spPr bwMode="auto">
          <a:xfrm>
            <a:off x="3757365" y="5458467"/>
            <a:ext cx="116522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7BE308A-01D1-3D4D-9FE8-6AD7E34A5767}"/>
              </a:ext>
            </a:extLst>
          </p:cNvPr>
          <p:cNvSpPr txBox="1"/>
          <p:nvPr/>
        </p:nvSpPr>
        <p:spPr>
          <a:xfrm>
            <a:off x="3886206" y="27059"/>
            <a:ext cx="7377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Label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48053DD-5AE7-6C4C-92DC-7644E116A002}"/>
              </a:ext>
            </a:extLst>
          </p:cNvPr>
          <p:cNvSpPr txBox="1"/>
          <p:nvPr/>
        </p:nvSpPr>
        <p:spPr>
          <a:xfrm>
            <a:off x="3430832" y="886046"/>
            <a:ext cx="12928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Entry Field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FAB2C32-9BCA-AF49-9765-6B65DC3C4A15}"/>
              </a:ext>
            </a:extLst>
          </p:cNvPr>
          <p:cNvSpPr txBox="1"/>
          <p:nvPr/>
        </p:nvSpPr>
        <p:spPr>
          <a:xfrm>
            <a:off x="4190809" y="1616213"/>
            <a:ext cx="9734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List Box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EDBA213-EA32-2B44-9DAE-816C0159E228}"/>
              </a:ext>
            </a:extLst>
          </p:cNvPr>
          <p:cNvSpPr txBox="1"/>
          <p:nvPr/>
        </p:nvSpPr>
        <p:spPr>
          <a:xfrm>
            <a:off x="3430832" y="3721927"/>
            <a:ext cx="11999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Bullet List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41EF0DF-2326-A947-8820-E25D7120A8FA}"/>
              </a:ext>
            </a:extLst>
          </p:cNvPr>
          <p:cNvSpPr txBox="1"/>
          <p:nvPr/>
        </p:nvSpPr>
        <p:spPr>
          <a:xfrm>
            <a:off x="3590523" y="4406506"/>
            <a:ext cx="11999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Bullet List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87EF2D1-93DE-B542-BCE1-06E417DF1786}"/>
              </a:ext>
            </a:extLst>
          </p:cNvPr>
          <p:cNvSpPr txBox="1"/>
          <p:nvPr/>
        </p:nvSpPr>
        <p:spPr>
          <a:xfrm>
            <a:off x="3680751" y="5107569"/>
            <a:ext cx="9845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Spinner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7BFCB9B-78C7-5648-B268-DD7BC42F1E68}"/>
              </a:ext>
            </a:extLst>
          </p:cNvPr>
          <p:cNvSpPr txBox="1"/>
          <p:nvPr/>
        </p:nvSpPr>
        <p:spPr>
          <a:xfrm>
            <a:off x="6294508" y="5168133"/>
            <a:ext cx="12472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Check Box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1639BC0-2F54-E944-BCAA-1AE0D8535EE2}"/>
              </a:ext>
            </a:extLst>
          </p:cNvPr>
          <p:cNvSpPr txBox="1"/>
          <p:nvPr/>
        </p:nvSpPr>
        <p:spPr>
          <a:xfrm>
            <a:off x="5218828" y="5909674"/>
            <a:ext cx="8950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Button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DDFF647-B0D6-9B42-AEA1-D01117A9C4FD}"/>
              </a:ext>
            </a:extLst>
          </p:cNvPr>
          <p:cNvSpPr txBox="1"/>
          <p:nvPr/>
        </p:nvSpPr>
        <p:spPr>
          <a:xfrm>
            <a:off x="7723903" y="5909674"/>
            <a:ext cx="8950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Button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4CDF270-793F-804A-B3A4-0DD6AD61F117}"/>
              </a:ext>
            </a:extLst>
          </p:cNvPr>
          <p:cNvGrpSpPr/>
          <p:nvPr/>
        </p:nvGrpSpPr>
        <p:grpSpPr>
          <a:xfrm>
            <a:off x="5384888" y="1494412"/>
            <a:ext cx="1502235" cy="3964055"/>
            <a:chOff x="5384888" y="1494412"/>
            <a:chExt cx="1502235" cy="3964055"/>
          </a:xfrm>
        </p:grpSpPr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CE5A6332-A623-D649-8098-FECA2F703D86}"/>
                </a:ext>
              </a:extLst>
            </p:cNvPr>
            <p:cNvCxnSpPr>
              <a:cxnSpLocks/>
            </p:cNvCxnSpPr>
            <p:nvPr/>
          </p:nvCxnSpPr>
          <p:spPr>
            <a:xfrm>
              <a:off x="5384888" y="1494412"/>
              <a:ext cx="0" cy="459995"/>
            </a:xfrm>
            <a:prstGeom prst="straightConnector1">
              <a:avLst/>
            </a:prstGeom>
            <a:ln w="50800">
              <a:solidFill>
                <a:srgbClr val="FF4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9DB7A46B-3EB9-294B-B6A3-448D80281666}"/>
                </a:ext>
              </a:extLst>
            </p:cNvPr>
            <p:cNvCxnSpPr>
              <a:cxnSpLocks/>
            </p:cNvCxnSpPr>
            <p:nvPr/>
          </p:nvCxnSpPr>
          <p:spPr>
            <a:xfrm>
              <a:off x="5580149" y="1494412"/>
              <a:ext cx="0" cy="2578927"/>
            </a:xfrm>
            <a:prstGeom prst="straightConnector1">
              <a:avLst/>
            </a:prstGeom>
            <a:ln w="50800">
              <a:solidFill>
                <a:srgbClr val="FF4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1F5CF17F-4D95-BE49-8357-46D9A81378BA}"/>
                </a:ext>
              </a:extLst>
            </p:cNvPr>
            <p:cNvCxnSpPr>
              <a:cxnSpLocks/>
            </p:cNvCxnSpPr>
            <p:nvPr/>
          </p:nvCxnSpPr>
          <p:spPr>
            <a:xfrm>
              <a:off x="5786002" y="1494412"/>
              <a:ext cx="0" cy="3281810"/>
            </a:xfrm>
            <a:prstGeom prst="straightConnector1">
              <a:avLst/>
            </a:prstGeom>
            <a:ln w="50800">
              <a:solidFill>
                <a:srgbClr val="FF4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2B8CC3AE-7303-4C47-BF76-D531C7EB4D26}"/>
                </a:ext>
              </a:extLst>
            </p:cNvPr>
            <p:cNvCxnSpPr>
              <a:cxnSpLocks/>
            </p:cNvCxnSpPr>
            <p:nvPr/>
          </p:nvCxnSpPr>
          <p:spPr>
            <a:xfrm>
              <a:off x="6887123" y="1494412"/>
              <a:ext cx="0" cy="3964055"/>
            </a:xfrm>
            <a:prstGeom prst="straightConnector1">
              <a:avLst/>
            </a:prstGeom>
            <a:ln w="50800">
              <a:solidFill>
                <a:srgbClr val="FF4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1F6CD3CA-DDB4-7342-A250-5B4800C43245}"/>
              </a:ext>
            </a:extLst>
          </p:cNvPr>
          <p:cNvCxnSpPr>
            <a:cxnSpLocks/>
          </p:cNvCxnSpPr>
          <p:nvPr/>
        </p:nvCxnSpPr>
        <p:spPr>
          <a:xfrm flipV="1">
            <a:off x="5164281" y="762955"/>
            <a:ext cx="0" cy="459995"/>
          </a:xfrm>
          <a:prstGeom prst="straightConnector1">
            <a:avLst/>
          </a:prstGeom>
          <a:ln w="50800">
            <a:solidFill>
              <a:srgbClr val="FF4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8814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52">
            <a:extLst>
              <a:ext uri="{FF2B5EF4-FFF2-40B4-BE49-F238E27FC236}">
                <a16:creationId xmlns:a16="http://schemas.microsoft.com/office/drawing/2014/main" id="{388F052F-406B-2840-9E73-F97E986960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0" t="9348" r="6990" b="82571"/>
          <a:stretch>
            <a:fillRect/>
          </a:stretch>
        </p:blipFill>
        <p:spPr bwMode="auto">
          <a:xfrm>
            <a:off x="3969675" y="350205"/>
            <a:ext cx="3735387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2" name="Title 1">
            <a:extLst>
              <a:ext uri="{FF2B5EF4-FFF2-40B4-BE49-F238E27FC236}">
                <a16:creationId xmlns:a16="http://schemas.microsoft.com/office/drawing/2014/main" id="{FA2D9CF5-EB90-324D-A4E1-2C35EFD6A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3254542" cy="2472489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When User Interacts with One Widget, Others Must Update</a:t>
            </a:r>
          </a:p>
        </p:txBody>
      </p:sp>
      <p:pic>
        <p:nvPicPr>
          <p:cNvPr id="40963" name="Picture 1">
            <a:extLst>
              <a:ext uri="{FF2B5EF4-FFF2-40B4-BE49-F238E27FC236}">
                <a16:creationId xmlns:a16="http://schemas.microsoft.com/office/drawing/2014/main" id="{F0CC8813-1281-C948-850A-F97EA029DD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29" t="88554" r="25507" b="5534"/>
          <a:stretch>
            <a:fillRect/>
          </a:stretch>
        </p:blipFill>
        <p:spPr bwMode="auto">
          <a:xfrm>
            <a:off x="5283289" y="6251840"/>
            <a:ext cx="844550" cy="30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4" name="Picture 3">
            <a:extLst>
              <a:ext uri="{FF2B5EF4-FFF2-40B4-BE49-F238E27FC236}">
                <a16:creationId xmlns:a16="http://schemas.microsoft.com/office/drawing/2014/main" id="{F744F853-3469-F348-8D85-EC31220D50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81" t="88560" r="6140" b="5289"/>
          <a:stretch>
            <a:fillRect/>
          </a:stretch>
        </p:blipFill>
        <p:spPr bwMode="auto">
          <a:xfrm>
            <a:off x="7843927" y="6246283"/>
            <a:ext cx="733425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Picture 4">
            <a:extLst>
              <a:ext uri="{FF2B5EF4-FFF2-40B4-BE49-F238E27FC236}">
                <a16:creationId xmlns:a16="http://schemas.microsoft.com/office/drawing/2014/main" id="{E1531294-FED2-3446-BD30-A0436826E1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8" t="27687" r="6532" b="39870"/>
          <a:stretch>
            <a:fillRect/>
          </a:stretch>
        </p:blipFill>
        <p:spPr bwMode="auto">
          <a:xfrm>
            <a:off x="4269418" y="1954407"/>
            <a:ext cx="3021013" cy="165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6" name="Picture 5">
            <a:extLst>
              <a:ext uri="{FF2B5EF4-FFF2-40B4-BE49-F238E27FC236}">
                <a16:creationId xmlns:a16="http://schemas.microsoft.com/office/drawing/2014/main" id="{6EC11873-C9A6-D84E-9424-E4C75ACA57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6" t="20724" r="6061" b="73969"/>
          <a:stretch>
            <a:fillRect/>
          </a:stretch>
        </p:blipFill>
        <p:spPr bwMode="auto">
          <a:xfrm>
            <a:off x="3501195" y="1222950"/>
            <a:ext cx="3743325" cy="271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7" name="Picture 6">
            <a:extLst>
              <a:ext uri="{FF2B5EF4-FFF2-40B4-BE49-F238E27FC236}">
                <a16:creationId xmlns:a16="http://schemas.microsoft.com/office/drawing/2014/main" id="{53FB4DD9-5691-1949-AFCF-EE6080AC2F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5" t="62987" r="21880" b="32275"/>
          <a:stretch>
            <a:fillRect/>
          </a:stretch>
        </p:blipFill>
        <p:spPr bwMode="auto">
          <a:xfrm>
            <a:off x="3501195" y="4073339"/>
            <a:ext cx="3101975" cy="24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8" name="Picture 7">
            <a:extLst>
              <a:ext uri="{FF2B5EF4-FFF2-40B4-BE49-F238E27FC236}">
                <a16:creationId xmlns:a16="http://schemas.microsoft.com/office/drawing/2014/main" id="{FC12BA36-CE71-FC40-9CA9-F1F61C61D6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0" t="71100" r="24396" b="24557"/>
          <a:stretch>
            <a:fillRect/>
          </a:stretch>
        </p:blipFill>
        <p:spPr bwMode="auto">
          <a:xfrm>
            <a:off x="3659862" y="4776222"/>
            <a:ext cx="2844800" cy="22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9" name="Picture 8">
            <a:extLst>
              <a:ext uri="{FF2B5EF4-FFF2-40B4-BE49-F238E27FC236}">
                <a16:creationId xmlns:a16="http://schemas.microsoft.com/office/drawing/2014/main" id="{3E66A932-5A47-6545-891E-BBA78D0DBB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73" t="79784" r="35657" b="15633"/>
          <a:stretch>
            <a:fillRect/>
          </a:stretch>
        </p:blipFill>
        <p:spPr bwMode="auto">
          <a:xfrm>
            <a:off x="6372773" y="5507679"/>
            <a:ext cx="1028700" cy="23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0" name="Picture 9">
            <a:extLst>
              <a:ext uri="{FF2B5EF4-FFF2-40B4-BE49-F238E27FC236}">
                <a16:creationId xmlns:a16="http://schemas.microsoft.com/office/drawing/2014/main" id="{53520EE9-F954-6945-931B-60EC73E747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48" t="78973" r="61023" b="14513"/>
          <a:stretch>
            <a:fillRect/>
          </a:stretch>
        </p:blipFill>
        <p:spPr bwMode="auto">
          <a:xfrm>
            <a:off x="3757365" y="5458467"/>
            <a:ext cx="116522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7BE308A-01D1-3D4D-9FE8-6AD7E34A5767}"/>
              </a:ext>
            </a:extLst>
          </p:cNvPr>
          <p:cNvSpPr txBox="1"/>
          <p:nvPr/>
        </p:nvSpPr>
        <p:spPr>
          <a:xfrm>
            <a:off x="3886206" y="27059"/>
            <a:ext cx="7377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Label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48053DD-5AE7-6C4C-92DC-7644E116A002}"/>
              </a:ext>
            </a:extLst>
          </p:cNvPr>
          <p:cNvSpPr txBox="1"/>
          <p:nvPr/>
        </p:nvSpPr>
        <p:spPr>
          <a:xfrm>
            <a:off x="3430832" y="886046"/>
            <a:ext cx="12928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Entry Field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FAB2C32-9BCA-AF49-9765-6B65DC3C4A15}"/>
              </a:ext>
            </a:extLst>
          </p:cNvPr>
          <p:cNvSpPr txBox="1"/>
          <p:nvPr/>
        </p:nvSpPr>
        <p:spPr>
          <a:xfrm>
            <a:off x="4190809" y="1616213"/>
            <a:ext cx="9734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List Box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EDBA213-EA32-2B44-9DAE-816C0159E228}"/>
              </a:ext>
            </a:extLst>
          </p:cNvPr>
          <p:cNvSpPr txBox="1"/>
          <p:nvPr/>
        </p:nvSpPr>
        <p:spPr>
          <a:xfrm>
            <a:off x="3430832" y="3721927"/>
            <a:ext cx="11999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Bullet List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41EF0DF-2326-A947-8820-E25D7120A8FA}"/>
              </a:ext>
            </a:extLst>
          </p:cNvPr>
          <p:cNvSpPr txBox="1"/>
          <p:nvPr/>
        </p:nvSpPr>
        <p:spPr>
          <a:xfrm>
            <a:off x="3590523" y="4406506"/>
            <a:ext cx="11999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Bullet List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87EF2D1-93DE-B542-BCE1-06E417DF1786}"/>
              </a:ext>
            </a:extLst>
          </p:cNvPr>
          <p:cNvSpPr txBox="1"/>
          <p:nvPr/>
        </p:nvSpPr>
        <p:spPr>
          <a:xfrm>
            <a:off x="3680751" y="5107569"/>
            <a:ext cx="9845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Spinner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7BFCB9B-78C7-5648-B268-DD7BC42F1E68}"/>
              </a:ext>
            </a:extLst>
          </p:cNvPr>
          <p:cNvSpPr txBox="1"/>
          <p:nvPr/>
        </p:nvSpPr>
        <p:spPr>
          <a:xfrm>
            <a:off x="6294508" y="5168133"/>
            <a:ext cx="12472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Check Box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1639BC0-2F54-E944-BCAA-1AE0D8535EE2}"/>
              </a:ext>
            </a:extLst>
          </p:cNvPr>
          <p:cNvSpPr txBox="1"/>
          <p:nvPr/>
        </p:nvSpPr>
        <p:spPr>
          <a:xfrm>
            <a:off x="5218828" y="5909674"/>
            <a:ext cx="8950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Button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DDFF647-B0D6-9B42-AEA1-D01117A9C4FD}"/>
              </a:ext>
            </a:extLst>
          </p:cNvPr>
          <p:cNvSpPr txBox="1"/>
          <p:nvPr/>
        </p:nvSpPr>
        <p:spPr>
          <a:xfrm>
            <a:off x="7723903" y="5909674"/>
            <a:ext cx="8950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Button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CE5A6332-A623-D649-8098-FECA2F703D86}"/>
              </a:ext>
            </a:extLst>
          </p:cNvPr>
          <p:cNvCxnSpPr>
            <a:cxnSpLocks/>
          </p:cNvCxnSpPr>
          <p:nvPr/>
        </p:nvCxnSpPr>
        <p:spPr>
          <a:xfrm>
            <a:off x="5384888" y="1494412"/>
            <a:ext cx="0" cy="459995"/>
          </a:xfrm>
          <a:prstGeom prst="straightConnector1">
            <a:avLst/>
          </a:prstGeom>
          <a:ln w="50800">
            <a:solidFill>
              <a:schemeClr val="tx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9DB7A46B-3EB9-294B-B6A3-448D80281666}"/>
              </a:ext>
            </a:extLst>
          </p:cNvPr>
          <p:cNvCxnSpPr>
            <a:cxnSpLocks/>
          </p:cNvCxnSpPr>
          <p:nvPr/>
        </p:nvCxnSpPr>
        <p:spPr>
          <a:xfrm>
            <a:off x="5580149" y="1494412"/>
            <a:ext cx="0" cy="2578927"/>
          </a:xfrm>
          <a:prstGeom prst="straightConnector1">
            <a:avLst/>
          </a:prstGeom>
          <a:ln w="50800">
            <a:solidFill>
              <a:schemeClr val="tx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1F5CF17F-4D95-BE49-8357-46D9A81378BA}"/>
              </a:ext>
            </a:extLst>
          </p:cNvPr>
          <p:cNvCxnSpPr>
            <a:cxnSpLocks/>
          </p:cNvCxnSpPr>
          <p:nvPr/>
        </p:nvCxnSpPr>
        <p:spPr>
          <a:xfrm>
            <a:off x="5786002" y="1494412"/>
            <a:ext cx="0" cy="3281810"/>
          </a:xfrm>
          <a:prstGeom prst="straightConnector1">
            <a:avLst/>
          </a:prstGeom>
          <a:ln w="50800">
            <a:solidFill>
              <a:schemeClr val="tx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2B8CC3AE-7303-4C47-BF76-D531C7EB4D26}"/>
              </a:ext>
            </a:extLst>
          </p:cNvPr>
          <p:cNvCxnSpPr>
            <a:cxnSpLocks/>
          </p:cNvCxnSpPr>
          <p:nvPr/>
        </p:nvCxnSpPr>
        <p:spPr>
          <a:xfrm>
            <a:off x="6887123" y="1494412"/>
            <a:ext cx="0" cy="3964055"/>
          </a:xfrm>
          <a:prstGeom prst="straightConnector1">
            <a:avLst/>
          </a:prstGeom>
          <a:ln w="50800">
            <a:solidFill>
              <a:schemeClr val="tx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0A637158-C9B0-724A-B36B-BB4E3FB13355}"/>
              </a:ext>
            </a:extLst>
          </p:cNvPr>
          <p:cNvCxnSpPr>
            <a:cxnSpLocks/>
          </p:cNvCxnSpPr>
          <p:nvPr/>
        </p:nvCxnSpPr>
        <p:spPr>
          <a:xfrm flipV="1">
            <a:off x="5164281" y="762955"/>
            <a:ext cx="0" cy="459995"/>
          </a:xfrm>
          <a:prstGeom prst="straightConnector1">
            <a:avLst/>
          </a:prstGeom>
          <a:ln w="50800">
            <a:solidFill>
              <a:schemeClr val="tx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588E301B-C82C-C240-B148-1E71D0F566DC}"/>
              </a:ext>
            </a:extLst>
          </p:cNvPr>
          <p:cNvGrpSpPr/>
          <p:nvPr/>
        </p:nvGrpSpPr>
        <p:grpSpPr>
          <a:xfrm>
            <a:off x="5970425" y="762955"/>
            <a:ext cx="199525" cy="1191453"/>
            <a:chOff x="5970425" y="762955"/>
            <a:chExt cx="199525" cy="1191453"/>
          </a:xfrm>
        </p:grpSpPr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ECB7998F-89BF-4344-9D14-AF2EAAEE3EF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70425" y="762955"/>
              <a:ext cx="0" cy="1191453"/>
            </a:xfrm>
            <a:prstGeom prst="straightConnector1">
              <a:avLst/>
            </a:prstGeom>
            <a:ln w="50800">
              <a:solidFill>
                <a:srgbClr val="FF4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F7D0DF7F-4ECC-C745-9AE8-0BF4B9B89C9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169950" y="1494412"/>
              <a:ext cx="0" cy="459995"/>
            </a:xfrm>
            <a:prstGeom prst="straightConnector1">
              <a:avLst/>
            </a:prstGeom>
            <a:ln w="50800">
              <a:solidFill>
                <a:srgbClr val="FF4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A9E0215F-BC23-2C4B-8388-2BA7C845AD19}"/>
              </a:ext>
            </a:extLst>
          </p:cNvPr>
          <p:cNvGrpSpPr/>
          <p:nvPr/>
        </p:nvGrpSpPr>
        <p:grpSpPr>
          <a:xfrm>
            <a:off x="5972232" y="3613344"/>
            <a:ext cx="741701" cy="1845123"/>
            <a:chOff x="5972232" y="3613344"/>
            <a:chExt cx="741701" cy="1845123"/>
          </a:xfrm>
        </p:grpSpPr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6F45BD4C-B22C-154B-AE5D-A4A973E17225}"/>
                </a:ext>
              </a:extLst>
            </p:cNvPr>
            <p:cNvCxnSpPr>
              <a:cxnSpLocks/>
            </p:cNvCxnSpPr>
            <p:nvPr/>
          </p:nvCxnSpPr>
          <p:spPr>
            <a:xfrm>
              <a:off x="5972232" y="3613344"/>
              <a:ext cx="0" cy="459994"/>
            </a:xfrm>
            <a:prstGeom prst="straightConnector1">
              <a:avLst/>
            </a:prstGeom>
            <a:ln w="50800">
              <a:solidFill>
                <a:srgbClr val="FF4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E98CB75E-451A-A149-BBE4-545AF9321080}"/>
                </a:ext>
              </a:extLst>
            </p:cNvPr>
            <p:cNvCxnSpPr>
              <a:cxnSpLocks/>
            </p:cNvCxnSpPr>
            <p:nvPr/>
          </p:nvCxnSpPr>
          <p:spPr>
            <a:xfrm>
              <a:off x="6152460" y="3613344"/>
              <a:ext cx="0" cy="1162878"/>
            </a:xfrm>
            <a:prstGeom prst="straightConnector1">
              <a:avLst/>
            </a:prstGeom>
            <a:ln w="50800">
              <a:solidFill>
                <a:srgbClr val="FF4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0046015D-5887-6C48-B368-9E55DD99A49C}"/>
                </a:ext>
              </a:extLst>
            </p:cNvPr>
            <p:cNvCxnSpPr>
              <a:cxnSpLocks/>
            </p:cNvCxnSpPr>
            <p:nvPr/>
          </p:nvCxnSpPr>
          <p:spPr>
            <a:xfrm>
              <a:off x="6713933" y="3613344"/>
              <a:ext cx="0" cy="1845123"/>
            </a:xfrm>
            <a:prstGeom prst="straightConnector1">
              <a:avLst/>
            </a:prstGeom>
            <a:ln w="50800">
              <a:solidFill>
                <a:srgbClr val="FF4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14110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52">
            <a:extLst>
              <a:ext uri="{FF2B5EF4-FFF2-40B4-BE49-F238E27FC236}">
                <a16:creationId xmlns:a16="http://schemas.microsoft.com/office/drawing/2014/main" id="{388F052F-406B-2840-9E73-F97E986960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0" t="9348" r="6990" b="82571"/>
          <a:stretch>
            <a:fillRect/>
          </a:stretch>
        </p:blipFill>
        <p:spPr bwMode="auto">
          <a:xfrm>
            <a:off x="3969675" y="350205"/>
            <a:ext cx="3735387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2" name="Title 1">
            <a:extLst>
              <a:ext uri="{FF2B5EF4-FFF2-40B4-BE49-F238E27FC236}">
                <a16:creationId xmlns:a16="http://schemas.microsoft.com/office/drawing/2014/main" id="{FA2D9CF5-EB90-324D-A4E1-2C35EFD6A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3254542" cy="2466474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When User Interacts with One Widget, Others Must Update</a:t>
            </a:r>
          </a:p>
        </p:txBody>
      </p:sp>
      <p:pic>
        <p:nvPicPr>
          <p:cNvPr id="40963" name="Picture 1">
            <a:extLst>
              <a:ext uri="{FF2B5EF4-FFF2-40B4-BE49-F238E27FC236}">
                <a16:creationId xmlns:a16="http://schemas.microsoft.com/office/drawing/2014/main" id="{F0CC8813-1281-C948-850A-F97EA029DD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29" t="88554" r="25507" b="5534"/>
          <a:stretch>
            <a:fillRect/>
          </a:stretch>
        </p:blipFill>
        <p:spPr bwMode="auto">
          <a:xfrm>
            <a:off x="5283289" y="6251840"/>
            <a:ext cx="844550" cy="30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4" name="Picture 3">
            <a:extLst>
              <a:ext uri="{FF2B5EF4-FFF2-40B4-BE49-F238E27FC236}">
                <a16:creationId xmlns:a16="http://schemas.microsoft.com/office/drawing/2014/main" id="{F744F853-3469-F348-8D85-EC31220D50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81" t="88560" r="6140" b="5289"/>
          <a:stretch>
            <a:fillRect/>
          </a:stretch>
        </p:blipFill>
        <p:spPr bwMode="auto">
          <a:xfrm>
            <a:off x="7843927" y="6246283"/>
            <a:ext cx="733425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Picture 4">
            <a:extLst>
              <a:ext uri="{FF2B5EF4-FFF2-40B4-BE49-F238E27FC236}">
                <a16:creationId xmlns:a16="http://schemas.microsoft.com/office/drawing/2014/main" id="{E1531294-FED2-3446-BD30-A0436826E1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8" t="27687" r="6532" b="39870"/>
          <a:stretch>
            <a:fillRect/>
          </a:stretch>
        </p:blipFill>
        <p:spPr bwMode="auto">
          <a:xfrm>
            <a:off x="4269418" y="1954407"/>
            <a:ext cx="3021013" cy="165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6" name="Picture 5">
            <a:extLst>
              <a:ext uri="{FF2B5EF4-FFF2-40B4-BE49-F238E27FC236}">
                <a16:creationId xmlns:a16="http://schemas.microsoft.com/office/drawing/2014/main" id="{6EC11873-C9A6-D84E-9424-E4C75ACA57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6" t="20724" r="6061" b="73969"/>
          <a:stretch>
            <a:fillRect/>
          </a:stretch>
        </p:blipFill>
        <p:spPr bwMode="auto">
          <a:xfrm>
            <a:off x="3501195" y="1222950"/>
            <a:ext cx="3743325" cy="271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7" name="Picture 6">
            <a:extLst>
              <a:ext uri="{FF2B5EF4-FFF2-40B4-BE49-F238E27FC236}">
                <a16:creationId xmlns:a16="http://schemas.microsoft.com/office/drawing/2014/main" id="{53FB4DD9-5691-1949-AFCF-EE6080AC2F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5" t="62987" r="21880" b="32275"/>
          <a:stretch>
            <a:fillRect/>
          </a:stretch>
        </p:blipFill>
        <p:spPr bwMode="auto">
          <a:xfrm>
            <a:off x="3501195" y="4073339"/>
            <a:ext cx="3101975" cy="24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8" name="Picture 7">
            <a:extLst>
              <a:ext uri="{FF2B5EF4-FFF2-40B4-BE49-F238E27FC236}">
                <a16:creationId xmlns:a16="http://schemas.microsoft.com/office/drawing/2014/main" id="{FC12BA36-CE71-FC40-9CA9-F1F61C61D6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0" t="71100" r="24396" b="24557"/>
          <a:stretch>
            <a:fillRect/>
          </a:stretch>
        </p:blipFill>
        <p:spPr bwMode="auto">
          <a:xfrm>
            <a:off x="3659862" y="4776222"/>
            <a:ext cx="2844800" cy="22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9" name="Picture 8">
            <a:extLst>
              <a:ext uri="{FF2B5EF4-FFF2-40B4-BE49-F238E27FC236}">
                <a16:creationId xmlns:a16="http://schemas.microsoft.com/office/drawing/2014/main" id="{3E66A932-5A47-6545-891E-BBA78D0DBB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73" t="79784" r="35657" b="15633"/>
          <a:stretch>
            <a:fillRect/>
          </a:stretch>
        </p:blipFill>
        <p:spPr bwMode="auto">
          <a:xfrm>
            <a:off x="6372773" y="5507679"/>
            <a:ext cx="1028700" cy="23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0" name="Picture 9">
            <a:extLst>
              <a:ext uri="{FF2B5EF4-FFF2-40B4-BE49-F238E27FC236}">
                <a16:creationId xmlns:a16="http://schemas.microsoft.com/office/drawing/2014/main" id="{53520EE9-F954-6945-931B-60EC73E747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48" t="78973" r="61023" b="14513"/>
          <a:stretch>
            <a:fillRect/>
          </a:stretch>
        </p:blipFill>
        <p:spPr bwMode="auto">
          <a:xfrm>
            <a:off x="3757365" y="5458467"/>
            <a:ext cx="116522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7BE308A-01D1-3D4D-9FE8-6AD7E34A5767}"/>
              </a:ext>
            </a:extLst>
          </p:cNvPr>
          <p:cNvSpPr txBox="1"/>
          <p:nvPr/>
        </p:nvSpPr>
        <p:spPr>
          <a:xfrm>
            <a:off x="3886206" y="27059"/>
            <a:ext cx="7377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Label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48053DD-5AE7-6C4C-92DC-7644E116A002}"/>
              </a:ext>
            </a:extLst>
          </p:cNvPr>
          <p:cNvSpPr txBox="1"/>
          <p:nvPr/>
        </p:nvSpPr>
        <p:spPr>
          <a:xfrm>
            <a:off x="3430832" y="886046"/>
            <a:ext cx="12928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Entry Field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FAB2C32-9BCA-AF49-9765-6B65DC3C4A15}"/>
              </a:ext>
            </a:extLst>
          </p:cNvPr>
          <p:cNvSpPr txBox="1"/>
          <p:nvPr/>
        </p:nvSpPr>
        <p:spPr>
          <a:xfrm>
            <a:off x="4190809" y="1616213"/>
            <a:ext cx="9734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List Box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EDBA213-EA32-2B44-9DAE-816C0159E228}"/>
              </a:ext>
            </a:extLst>
          </p:cNvPr>
          <p:cNvSpPr txBox="1"/>
          <p:nvPr/>
        </p:nvSpPr>
        <p:spPr>
          <a:xfrm>
            <a:off x="3430832" y="3721927"/>
            <a:ext cx="11999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Bullet List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41EF0DF-2326-A947-8820-E25D7120A8FA}"/>
              </a:ext>
            </a:extLst>
          </p:cNvPr>
          <p:cNvSpPr txBox="1"/>
          <p:nvPr/>
        </p:nvSpPr>
        <p:spPr>
          <a:xfrm>
            <a:off x="3590523" y="4406506"/>
            <a:ext cx="11999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Bullet List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87EF2D1-93DE-B542-BCE1-06E417DF1786}"/>
              </a:ext>
            </a:extLst>
          </p:cNvPr>
          <p:cNvSpPr txBox="1"/>
          <p:nvPr/>
        </p:nvSpPr>
        <p:spPr>
          <a:xfrm>
            <a:off x="3680751" y="5107569"/>
            <a:ext cx="9845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Spinner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7BFCB9B-78C7-5648-B268-DD7BC42F1E68}"/>
              </a:ext>
            </a:extLst>
          </p:cNvPr>
          <p:cNvSpPr txBox="1"/>
          <p:nvPr/>
        </p:nvSpPr>
        <p:spPr>
          <a:xfrm>
            <a:off x="6294508" y="5168133"/>
            <a:ext cx="12472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Check Box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1639BC0-2F54-E944-BCAA-1AE0D8535EE2}"/>
              </a:ext>
            </a:extLst>
          </p:cNvPr>
          <p:cNvSpPr txBox="1"/>
          <p:nvPr/>
        </p:nvSpPr>
        <p:spPr>
          <a:xfrm>
            <a:off x="5218828" y="5909674"/>
            <a:ext cx="8950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Button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DDFF647-B0D6-9B42-AEA1-D01117A9C4FD}"/>
              </a:ext>
            </a:extLst>
          </p:cNvPr>
          <p:cNvSpPr txBox="1"/>
          <p:nvPr/>
        </p:nvSpPr>
        <p:spPr>
          <a:xfrm>
            <a:off x="7723903" y="5909674"/>
            <a:ext cx="8950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Button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CE5A6332-A623-D649-8098-FECA2F703D86}"/>
              </a:ext>
            </a:extLst>
          </p:cNvPr>
          <p:cNvCxnSpPr>
            <a:cxnSpLocks/>
          </p:cNvCxnSpPr>
          <p:nvPr/>
        </p:nvCxnSpPr>
        <p:spPr>
          <a:xfrm>
            <a:off x="5384888" y="1494412"/>
            <a:ext cx="0" cy="459995"/>
          </a:xfrm>
          <a:prstGeom prst="straightConnector1">
            <a:avLst/>
          </a:prstGeom>
          <a:ln w="50800">
            <a:solidFill>
              <a:schemeClr val="tx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9DB7A46B-3EB9-294B-B6A3-448D80281666}"/>
              </a:ext>
            </a:extLst>
          </p:cNvPr>
          <p:cNvCxnSpPr>
            <a:cxnSpLocks/>
          </p:cNvCxnSpPr>
          <p:nvPr/>
        </p:nvCxnSpPr>
        <p:spPr>
          <a:xfrm>
            <a:off x="5580149" y="1494412"/>
            <a:ext cx="0" cy="2578927"/>
          </a:xfrm>
          <a:prstGeom prst="straightConnector1">
            <a:avLst/>
          </a:prstGeom>
          <a:ln w="50800">
            <a:solidFill>
              <a:schemeClr val="tx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1F5CF17F-4D95-BE49-8357-46D9A81378BA}"/>
              </a:ext>
            </a:extLst>
          </p:cNvPr>
          <p:cNvCxnSpPr>
            <a:cxnSpLocks/>
          </p:cNvCxnSpPr>
          <p:nvPr/>
        </p:nvCxnSpPr>
        <p:spPr>
          <a:xfrm>
            <a:off x="5786002" y="1494412"/>
            <a:ext cx="0" cy="3281810"/>
          </a:xfrm>
          <a:prstGeom prst="straightConnector1">
            <a:avLst/>
          </a:prstGeom>
          <a:ln w="50800">
            <a:solidFill>
              <a:schemeClr val="tx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2B8CC3AE-7303-4C47-BF76-D531C7EB4D26}"/>
              </a:ext>
            </a:extLst>
          </p:cNvPr>
          <p:cNvCxnSpPr>
            <a:cxnSpLocks/>
          </p:cNvCxnSpPr>
          <p:nvPr/>
        </p:nvCxnSpPr>
        <p:spPr>
          <a:xfrm>
            <a:off x="6887123" y="1494412"/>
            <a:ext cx="0" cy="3964055"/>
          </a:xfrm>
          <a:prstGeom prst="straightConnector1">
            <a:avLst/>
          </a:prstGeom>
          <a:ln w="50800">
            <a:solidFill>
              <a:schemeClr val="tx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ECB7998F-89BF-4344-9D14-AF2EAAEE3EF2}"/>
              </a:ext>
            </a:extLst>
          </p:cNvPr>
          <p:cNvCxnSpPr>
            <a:cxnSpLocks/>
          </p:cNvCxnSpPr>
          <p:nvPr/>
        </p:nvCxnSpPr>
        <p:spPr>
          <a:xfrm flipV="1">
            <a:off x="5970425" y="762955"/>
            <a:ext cx="0" cy="1191453"/>
          </a:xfrm>
          <a:prstGeom prst="straightConnector1">
            <a:avLst/>
          </a:prstGeom>
          <a:ln w="50800">
            <a:solidFill>
              <a:schemeClr val="tx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0A637158-C9B0-724A-B36B-BB4E3FB13355}"/>
              </a:ext>
            </a:extLst>
          </p:cNvPr>
          <p:cNvCxnSpPr>
            <a:cxnSpLocks/>
          </p:cNvCxnSpPr>
          <p:nvPr/>
        </p:nvCxnSpPr>
        <p:spPr>
          <a:xfrm flipV="1">
            <a:off x="5164281" y="762955"/>
            <a:ext cx="0" cy="459995"/>
          </a:xfrm>
          <a:prstGeom prst="straightConnector1">
            <a:avLst/>
          </a:prstGeom>
          <a:ln w="50800">
            <a:solidFill>
              <a:schemeClr val="tx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F7D0DF7F-4ECC-C745-9AE8-0BF4B9B89C91}"/>
              </a:ext>
            </a:extLst>
          </p:cNvPr>
          <p:cNvCxnSpPr>
            <a:cxnSpLocks/>
          </p:cNvCxnSpPr>
          <p:nvPr/>
        </p:nvCxnSpPr>
        <p:spPr>
          <a:xfrm flipV="1">
            <a:off x="6169950" y="1494412"/>
            <a:ext cx="0" cy="459995"/>
          </a:xfrm>
          <a:prstGeom prst="straightConnector1">
            <a:avLst/>
          </a:prstGeom>
          <a:ln w="50800">
            <a:solidFill>
              <a:schemeClr val="tx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6F45BD4C-B22C-154B-AE5D-A4A973E17225}"/>
              </a:ext>
            </a:extLst>
          </p:cNvPr>
          <p:cNvCxnSpPr>
            <a:cxnSpLocks/>
          </p:cNvCxnSpPr>
          <p:nvPr/>
        </p:nvCxnSpPr>
        <p:spPr>
          <a:xfrm>
            <a:off x="5972232" y="3613344"/>
            <a:ext cx="0" cy="459994"/>
          </a:xfrm>
          <a:prstGeom prst="straightConnector1">
            <a:avLst/>
          </a:prstGeom>
          <a:ln w="50800">
            <a:solidFill>
              <a:schemeClr val="tx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E98CB75E-451A-A149-BBE4-545AF9321080}"/>
              </a:ext>
            </a:extLst>
          </p:cNvPr>
          <p:cNvCxnSpPr>
            <a:cxnSpLocks/>
          </p:cNvCxnSpPr>
          <p:nvPr/>
        </p:nvCxnSpPr>
        <p:spPr>
          <a:xfrm>
            <a:off x="6152460" y="3613344"/>
            <a:ext cx="0" cy="1162878"/>
          </a:xfrm>
          <a:prstGeom prst="straightConnector1">
            <a:avLst/>
          </a:prstGeom>
          <a:ln w="50800">
            <a:solidFill>
              <a:schemeClr val="tx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0046015D-5887-6C48-B368-9E55DD99A49C}"/>
              </a:ext>
            </a:extLst>
          </p:cNvPr>
          <p:cNvCxnSpPr>
            <a:cxnSpLocks/>
          </p:cNvCxnSpPr>
          <p:nvPr/>
        </p:nvCxnSpPr>
        <p:spPr>
          <a:xfrm>
            <a:off x="6713933" y="3613344"/>
            <a:ext cx="0" cy="1845123"/>
          </a:xfrm>
          <a:prstGeom prst="straightConnector1">
            <a:avLst/>
          </a:prstGeom>
          <a:ln w="50800">
            <a:solidFill>
              <a:schemeClr val="tx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6BBBAE02-0BA2-5147-AF44-BA20BB5C96C5}"/>
              </a:ext>
            </a:extLst>
          </p:cNvPr>
          <p:cNvGrpSpPr/>
          <p:nvPr/>
        </p:nvGrpSpPr>
        <p:grpSpPr>
          <a:xfrm>
            <a:off x="4190809" y="762955"/>
            <a:ext cx="2901616" cy="4744725"/>
            <a:chOff x="4190809" y="762955"/>
            <a:chExt cx="2901616" cy="4744725"/>
          </a:xfrm>
        </p:grpSpPr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97478DA5-F0C0-474B-8836-B9ED0CDFDCD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623908" y="762955"/>
              <a:ext cx="0" cy="3310383"/>
            </a:xfrm>
            <a:prstGeom prst="straightConnector1">
              <a:avLst/>
            </a:prstGeom>
            <a:ln w="50800">
              <a:solidFill>
                <a:srgbClr val="FF4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192B728D-8193-964C-897F-CAE915A4D0B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43022" y="762955"/>
              <a:ext cx="0" cy="4013267"/>
            </a:xfrm>
            <a:prstGeom prst="straightConnector1">
              <a:avLst/>
            </a:prstGeom>
            <a:ln w="50800">
              <a:solidFill>
                <a:srgbClr val="FF4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3059E7C4-B642-ED4C-9088-77D14D09474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190809" y="762955"/>
              <a:ext cx="0" cy="4695513"/>
            </a:xfrm>
            <a:prstGeom prst="straightConnector1">
              <a:avLst/>
            </a:prstGeom>
            <a:ln w="50800">
              <a:solidFill>
                <a:srgbClr val="FF4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EB3A06EA-A5A6-8A4C-B92F-825D841EF45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92425" y="762955"/>
              <a:ext cx="0" cy="4744725"/>
            </a:xfrm>
            <a:prstGeom prst="straightConnector1">
              <a:avLst/>
            </a:prstGeom>
            <a:ln w="50800">
              <a:solidFill>
                <a:srgbClr val="FF4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47403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52">
            <a:extLst>
              <a:ext uri="{FF2B5EF4-FFF2-40B4-BE49-F238E27FC236}">
                <a16:creationId xmlns:a16="http://schemas.microsoft.com/office/drawing/2014/main" id="{388F052F-406B-2840-9E73-F97E986960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0" t="9348" r="6990" b="82571"/>
          <a:stretch>
            <a:fillRect/>
          </a:stretch>
        </p:blipFill>
        <p:spPr bwMode="auto">
          <a:xfrm>
            <a:off x="3969675" y="350205"/>
            <a:ext cx="3735387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2" name="Title 1">
            <a:extLst>
              <a:ext uri="{FF2B5EF4-FFF2-40B4-BE49-F238E27FC236}">
                <a16:creationId xmlns:a16="http://schemas.microsoft.com/office/drawing/2014/main" id="{FA2D9CF5-EB90-324D-A4E1-2C35EFD6A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3254542" cy="2472489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When User Interacts with One Widget, Others Must Update</a:t>
            </a:r>
          </a:p>
        </p:txBody>
      </p:sp>
      <p:pic>
        <p:nvPicPr>
          <p:cNvPr id="40963" name="Picture 1">
            <a:extLst>
              <a:ext uri="{FF2B5EF4-FFF2-40B4-BE49-F238E27FC236}">
                <a16:creationId xmlns:a16="http://schemas.microsoft.com/office/drawing/2014/main" id="{F0CC8813-1281-C948-850A-F97EA029DD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29" t="88554" r="25507" b="5534"/>
          <a:stretch>
            <a:fillRect/>
          </a:stretch>
        </p:blipFill>
        <p:spPr bwMode="auto">
          <a:xfrm>
            <a:off x="5283289" y="6251840"/>
            <a:ext cx="844550" cy="30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4" name="Picture 3">
            <a:extLst>
              <a:ext uri="{FF2B5EF4-FFF2-40B4-BE49-F238E27FC236}">
                <a16:creationId xmlns:a16="http://schemas.microsoft.com/office/drawing/2014/main" id="{F744F853-3469-F348-8D85-EC31220D50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81" t="88560" r="6140" b="5289"/>
          <a:stretch>
            <a:fillRect/>
          </a:stretch>
        </p:blipFill>
        <p:spPr bwMode="auto">
          <a:xfrm>
            <a:off x="7843927" y="6246283"/>
            <a:ext cx="733425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Picture 4">
            <a:extLst>
              <a:ext uri="{FF2B5EF4-FFF2-40B4-BE49-F238E27FC236}">
                <a16:creationId xmlns:a16="http://schemas.microsoft.com/office/drawing/2014/main" id="{E1531294-FED2-3446-BD30-A0436826E1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8" t="27687" r="6532" b="39870"/>
          <a:stretch>
            <a:fillRect/>
          </a:stretch>
        </p:blipFill>
        <p:spPr bwMode="auto">
          <a:xfrm>
            <a:off x="4269418" y="1954407"/>
            <a:ext cx="3021013" cy="165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6" name="Picture 5">
            <a:extLst>
              <a:ext uri="{FF2B5EF4-FFF2-40B4-BE49-F238E27FC236}">
                <a16:creationId xmlns:a16="http://schemas.microsoft.com/office/drawing/2014/main" id="{6EC11873-C9A6-D84E-9424-E4C75ACA57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6" t="20724" r="6061" b="73969"/>
          <a:stretch>
            <a:fillRect/>
          </a:stretch>
        </p:blipFill>
        <p:spPr bwMode="auto">
          <a:xfrm>
            <a:off x="3501195" y="1222950"/>
            <a:ext cx="3743325" cy="271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7" name="Picture 6">
            <a:extLst>
              <a:ext uri="{FF2B5EF4-FFF2-40B4-BE49-F238E27FC236}">
                <a16:creationId xmlns:a16="http://schemas.microsoft.com/office/drawing/2014/main" id="{53FB4DD9-5691-1949-AFCF-EE6080AC2F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5" t="62987" r="21880" b="32275"/>
          <a:stretch>
            <a:fillRect/>
          </a:stretch>
        </p:blipFill>
        <p:spPr bwMode="auto">
          <a:xfrm>
            <a:off x="3501195" y="4073339"/>
            <a:ext cx="3101975" cy="24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8" name="Picture 7">
            <a:extLst>
              <a:ext uri="{FF2B5EF4-FFF2-40B4-BE49-F238E27FC236}">
                <a16:creationId xmlns:a16="http://schemas.microsoft.com/office/drawing/2014/main" id="{FC12BA36-CE71-FC40-9CA9-F1F61C61D6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0" t="71100" r="24396" b="24557"/>
          <a:stretch>
            <a:fillRect/>
          </a:stretch>
        </p:blipFill>
        <p:spPr bwMode="auto">
          <a:xfrm>
            <a:off x="3659862" y="4776222"/>
            <a:ext cx="2844800" cy="22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9" name="Picture 8">
            <a:extLst>
              <a:ext uri="{FF2B5EF4-FFF2-40B4-BE49-F238E27FC236}">
                <a16:creationId xmlns:a16="http://schemas.microsoft.com/office/drawing/2014/main" id="{3E66A932-5A47-6545-891E-BBA78D0DBB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73" t="79784" r="35657" b="15633"/>
          <a:stretch>
            <a:fillRect/>
          </a:stretch>
        </p:blipFill>
        <p:spPr bwMode="auto">
          <a:xfrm>
            <a:off x="6372773" y="5507679"/>
            <a:ext cx="1028700" cy="23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0" name="Picture 9">
            <a:extLst>
              <a:ext uri="{FF2B5EF4-FFF2-40B4-BE49-F238E27FC236}">
                <a16:creationId xmlns:a16="http://schemas.microsoft.com/office/drawing/2014/main" id="{53520EE9-F954-6945-931B-60EC73E747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48" t="78973" r="61023" b="14513"/>
          <a:stretch>
            <a:fillRect/>
          </a:stretch>
        </p:blipFill>
        <p:spPr bwMode="auto">
          <a:xfrm>
            <a:off x="3757365" y="5458467"/>
            <a:ext cx="116522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7BE308A-01D1-3D4D-9FE8-6AD7E34A5767}"/>
              </a:ext>
            </a:extLst>
          </p:cNvPr>
          <p:cNvSpPr txBox="1"/>
          <p:nvPr/>
        </p:nvSpPr>
        <p:spPr>
          <a:xfrm>
            <a:off x="3886206" y="27059"/>
            <a:ext cx="7377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Label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48053DD-5AE7-6C4C-92DC-7644E116A002}"/>
              </a:ext>
            </a:extLst>
          </p:cNvPr>
          <p:cNvSpPr txBox="1"/>
          <p:nvPr/>
        </p:nvSpPr>
        <p:spPr>
          <a:xfrm>
            <a:off x="3430832" y="886046"/>
            <a:ext cx="12928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Entry Field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FAB2C32-9BCA-AF49-9765-6B65DC3C4A15}"/>
              </a:ext>
            </a:extLst>
          </p:cNvPr>
          <p:cNvSpPr txBox="1"/>
          <p:nvPr/>
        </p:nvSpPr>
        <p:spPr>
          <a:xfrm>
            <a:off x="4190809" y="1616213"/>
            <a:ext cx="9734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List Box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EDBA213-EA32-2B44-9DAE-816C0159E228}"/>
              </a:ext>
            </a:extLst>
          </p:cNvPr>
          <p:cNvSpPr txBox="1"/>
          <p:nvPr/>
        </p:nvSpPr>
        <p:spPr>
          <a:xfrm>
            <a:off x="3430832" y="3721927"/>
            <a:ext cx="11999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Bullet List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41EF0DF-2326-A947-8820-E25D7120A8FA}"/>
              </a:ext>
            </a:extLst>
          </p:cNvPr>
          <p:cNvSpPr txBox="1"/>
          <p:nvPr/>
        </p:nvSpPr>
        <p:spPr>
          <a:xfrm>
            <a:off x="3590523" y="4406506"/>
            <a:ext cx="11999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Bullet List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87EF2D1-93DE-B542-BCE1-06E417DF1786}"/>
              </a:ext>
            </a:extLst>
          </p:cNvPr>
          <p:cNvSpPr txBox="1"/>
          <p:nvPr/>
        </p:nvSpPr>
        <p:spPr>
          <a:xfrm>
            <a:off x="3680751" y="5107569"/>
            <a:ext cx="9845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Spinner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7BFCB9B-78C7-5648-B268-DD7BC42F1E68}"/>
              </a:ext>
            </a:extLst>
          </p:cNvPr>
          <p:cNvSpPr txBox="1"/>
          <p:nvPr/>
        </p:nvSpPr>
        <p:spPr>
          <a:xfrm>
            <a:off x="6294508" y="5168133"/>
            <a:ext cx="12472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Check Box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1639BC0-2F54-E944-BCAA-1AE0D8535EE2}"/>
              </a:ext>
            </a:extLst>
          </p:cNvPr>
          <p:cNvSpPr txBox="1"/>
          <p:nvPr/>
        </p:nvSpPr>
        <p:spPr>
          <a:xfrm>
            <a:off x="5218828" y="5909674"/>
            <a:ext cx="8950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Button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DDFF647-B0D6-9B42-AEA1-D01117A9C4FD}"/>
              </a:ext>
            </a:extLst>
          </p:cNvPr>
          <p:cNvSpPr txBox="1"/>
          <p:nvPr/>
        </p:nvSpPr>
        <p:spPr>
          <a:xfrm>
            <a:off x="7723903" y="5909674"/>
            <a:ext cx="8950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Button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CE5A6332-A623-D649-8098-FECA2F703D86}"/>
              </a:ext>
            </a:extLst>
          </p:cNvPr>
          <p:cNvCxnSpPr>
            <a:cxnSpLocks/>
          </p:cNvCxnSpPr>
          <p:nvPr/>
        </p:nvCxnSpPr>
        <p:spPr>
          <a:xfrm>
            <a:off x="5384888" y="1494412"/>
            <a:ext cx="0" cy="459995"/>
          </a:xfrm>
          <a:prstGeom prst="straightConnector1">
            <a:avLst/>
          </a:prstGeom>
          <a:ln w="50800">
            <a:solidFill>
              <a:schemeClr val="tx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9DB7A46B-3EB9-294B-B6A3-448D80281666}"/>
              </a:ext>
            </a:extLst>
          </p:cNvPr>
          <p:cNvCxnSpPr>
            <a:cxnSpLocks/>
          </p:cNvCxnSpPr>
          <p:nvPr/>
        </p:nvCxnSpPr>
        <p:spPr>
          <a:xfrm>
            <a:off x="5580149" y="1494412"/>
            <a:ext cx="0" cy="2578927"/>
          </a:xfrm>
          <a:prstGeom prst="straightConnector1">
            <a:avLst/>
          </a:prstGeom>
          <a:ln w="50800">
            <a:solidFill>
              <a:schemeClr val="tx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1F5CF17F-4D95-BE49-8357-46D9A81378BA}"/>
              </a:ext>
            </a:extLst>
          </p:cNvPr>
          <p:cNvCxnSpPr>
            <a:cxnSpLocks/>
          </p:cNvCxnSpPr>
          <p:nvPr/>
        </p:nvCxnSpPr>
        <p:spPr>
          <a:xfrm>
            <a:off x="5786002" y="1494412"/>
            <a:ext cx="0" cy="3281810"/>
          </a:xfrm>
          <a:prstGeom prst="straightConnector1">
            <a:avLst/>
          </a:prstGeom>
          <a:ln w="50800">
            <a:solidFill>
              <a:schemeClr val="tx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2B8CC3AE-7303-4C47-BF76-D531C7EB4D26}"/>
              </a:ext>
            </a:extLst>
          </p:cNvPr>
          <p:cNvCxnSpPr>
            <a:cxnSpLocks/>
          </p:cNvCxnSpPr>
          <p:nvPr/>
        </p:nvCxnSpPr>
        <p:spPr>
          <a:xfrm>
            <a:off x="6887123" y="1494412"/>
            <a:ext cx="0" cy="3964055"/>
          </a:xfrm>
          <a:prstGeom prst="straightConnector1">
            <a:avLst/>
          </a:prstGeom>
          <a:ln w="50800">
            <a:solidFill>
              <a:schemeClr val="tx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ECB7998F-89BF-4344-9D14-AF2EAAEE3EF2}"/>
              </a:ext>
            </a:extLst>
          </p:cNvPr>
          <p:cNvCxnSpPr>
            <a:cxnSpLocks/>
          </p:cNvCxnSpPr>
          <p:nvPr/>
        </p:nvCxnSpPr>
        <p:spPr>
          <a:xfrm flipV="1">
            <a:off x="5970425" y="762955"/>
            <a:ext cx="0" cy="1191453"/>
          </a:xfrm>
          <a:prstGeom prst="straightConnector1">
            <a:avLst/>
          </a:prstGeom>
          <a:ln w="50800">
            <a:solidFill>
              <a:schemeClr val="tx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0A637158-C9B0-724A-B36B-BB4E3FB13355}"/>
              </a:ext>
            </a:extLst>
          </p:cNvPr>
          <p:cNvCxnSpPr>
            <a:cxnSpLocks/>
          </p:cNvCxnSpPr>
          <p:nvPr/>
        </p:nvCxnSpPr>
        <p:spPr>
          <a:xfrm flipV="1">
            <a:off x="5164281" y="762955"/>
            <a:ext cx="0" cy="459995"/>
          </a:xfrm>
          <a:prstGeom prst="straightConnector1">
            <a:avLst/>
          </a:prstGeom>
          <a:ln w="50800">
            <a:solidFill>
              <a:schemeClr val="tx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F7D0DF7F-4ECC-C745-9AE8-0BF4B9B89C91}"/>
              </a:ext>
            </a:extLst>
          </p:cNvPr>
          <p:cNvCxnSpPr>
            <a:cxnSpLocks/>
          </p:cNvCxnSpPr>
          <p:nvPr/>
        </p:nvCxnSpPr>
        <p:spPr>
          <a:xfrm flipV="1">
            <a:off x="6169950" y="1494412"/>
            <a:ext cx="0" cy="459995"/>
          </a:xfrm>
          <a:prstGeom prst="straightConnector1">
            <a:avLst/>
          </a:prstGeom>
          <a:ln w="50800">
            <a:solidFill>
              <a:schemeClr val="tx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6F45BD4C-B22C-154B-AE5D-A4A973E17225}"/>
              </a:ext>
            </a:extLst>
          </p:cNvPr>
          <p:cNvCxnSpPr>
            <a:cxnSpLocks/>
          </p:cNvCxnSpPr>
          <p:nvPr/>
        </p:nvCxnSpPr>
        <p:spPr>
          <a:xfrm>
            <a:off x="5972232" y="3613344"/>
            <a:ext cx="0" cy="459994"/>
          </a:xfrm>
          <a:prstGeom prst="straightConnector1">
            <a:avLst/>
          </a:prstGeom>
          <a:ln w="50800">
            <a:solidFill>
              <a:schemeClr val="tx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E98CB75E-451A-A149-BBE4-545AF9321080}"/>
              </a:ext>
            </a:extLst>
          </p:cNvPr>
          <p:cNvCxnSpPr>
            <a:cxnSpLocks/>
          </p:cNvCxnSpPr>
          <p:nvPr/>
        </p:nvCxnSpPr>
        <p:spPr>
          <a:xfrm>
            <a:off x="6152460" y="3613344"/>
            <a:ext cx="0" cy="1162878"/>
          </a:xfrm>
          <a:prstGeom prst="straightConnector1">
            <a:avLst/>
          </a:prstGeom>
          <a:ln w="50800">
            <a:solidFill>
              <a:schemeClr val="tx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0046015D-5887-6C48-B368-9E55DD99A49C}"/>
              </a:ext>
            </a:extLst>
          </p:cNvPr>
          <p:cNvCxnSpPr>
            <a:cxnSpLocks/>
          </p:cNvCxnSpPr>
          <p:nvPr/>
        </p:nvCxnSpPr>
        <p:spPr>
          <a:xfrm>
            <a:off x="6713933" y="3613344"/>
            <a:ext cx="0" cy="1845123"/>
          </a:xfrm>
          <a:prstGeom prst="straightConnector1">
            <a:avLst/>
          </a:prstGeom>
          <a:ln w="50800">
            <a:solidFill>
              <a:schemeClr val="tx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97478DA5-F0C0-474B-8836-B9ED0CDFDCD1}"/>
              </a:ext>
            </a:extLst>
          </p:cNvPr>
          <p:cNvCxnSpPr>
            <a:cxnSpLocks/>
          </p:cNvCxnSpPr>
          <p:nvPr/>
        </p:nvCxnSpPr>
        <p:spPr>
          <a:xfrm flipV="1">
            <a:off x="4623908" y="762955"/>
            <a:ext cx="0" cy="3310383"/>
          </a:xfrm>
          <a:prstGeom prst="straightConnector1">
            <a:avLst/>
          </a:prstGeom>
          <a:ln w="50800">
            <a:solidFill>
              <a:schemeClr val="tx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192B728D-8193-964C-897F-CAE915A4D0B3}"/>
              </a:ext>
            </a:extLst>
          </p:cNvPr>
          <p:cNvCxnSpPr>
            <a:cxnSpLocks/>
          </p:cNvCxnSpPr>
          <p:nvPr/>
        </p:nvCxnSpPr>
        <p:spPr>
          <a:xfrm flipV="1">
            <a:off x="4843022" y="762955"/>
            <a:ext cx="0" cy="4013267"/>
          </a:xfrm>
          <a:prstGeom prst="straightConnector1">
            <a:avLst/>
          </a:prstGeom>
          <a:ln w="50800">
            <a:solidFill>
              <a:schemeClr val="tx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3059E7C4-B642-ED4C-9088-77D14D094741}"/>
              </a:ext>
            </a:extLst>
          </p:cNvPr>
          <p:cNvCxnSpPr>
            <a:cxnSpLocks/>
          </p:cNvCxnSpPr>
          <p:nvPr/>
        </p:nvCxnSpPr>
        <p:spPr>
          <a:xfrm flipV="1">
            <a:off x="4190809" y="762955"/>
            <a:ext cx="0" cy="4695513"/>
          </a:xfrm>
          <a:prstGeom prst="straightConnector1">
            <a:avLst/>
          </a:prstGeom>
          <a:ln w="50800">
            <a:solidFill>
              <a:schemeClr val="tx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EB3A06EA-A5A6-8A4C-B92F-825D841EF45C}"/>
              </a:ext>
            </a:extLst>
          </p:cNvPr>
          <p:cNvCxnSpPr>
            <a:cxnSpLocks/>
          </p:cNvCxnSpPr>
          <p:nvPr/>
        </p:nvCxnSpPr>
        <p:spPr>
          <a:xfrm flipV="1">
            <a:off x="7092425" y="762955"/>
            <a:ext cx="0" cy="4744725"/>
          </a:xfrm>
          <a:prstGeom prst="straightConnector1">
            <a:avLst/>
          </a:prstGeom>
          <a:ln w="50800">
            <a:solidFill>
              <a:schemeClr val="tx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293B60C-C16B-0A45-8B9E-996639150BDF}"/>
              </a:ext>
            </a:extLst>
          </p:cNvPr>
          <p:cNvGrpSpPr/>
          <p:nvPr/>
        </p:nvGrpSpPr>
        <p:grpSpPr>
          <a:xfrm>
            <a:off x="4922591" y="3613344"/>
            <a:ext cx="3180677" cy="2905613"/>
            <a:chOff x="4922591" y="3613344"/>
            <a:chExt cx="3180677" cy="2905613"/>
          </a:xfrm>
        </p:grpSpPr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E87B5491-05DD-9045-B41D-67D84F1C551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244521" y="3613344"/>
              <a:ext cx="858747" cy="2632939"/>
            </a:xfrm>
            <a:prstGeom prst="straightConnector1">
              <a:avLst/>
            </a:prstGeom>
            <a:ln w="50800">
              <a:solidFill>
                <a:srgbClr val="FF4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81AAB253-78C1-1C45-8829-53C733F8F6F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436895" y="4316228"/>
              <a:ext cx="1558089" cy="1930055"/>
            </a:xfrm>
            <a:prstGeom prst="straightConnector1">
              <a:avLst/>
            </a:prstGeom>
            <a:ln w="50800">
              <a:solidFill>
                <a:srgbClr val="FF4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ADF05F5D-4D5B-9647-BEF2-DB0ACB71B1B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372773" y="4998473"/>
              <a:ext cx="1471154" cy="1247810"/>
            </a:xfrm>
            <a:prstGeom prst="straightConnector1">
              <a:avLst/>
            </a:prstGeom>
            <a:ln w="50800">
              <a:solidFill>
                <a:srgbClr val="FF4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DD294EAF-5CBF-CD4D-A5A1-4A0D47AD182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922591" y="5706533"/>
              <a:ext cx="2921336" cy="812424"/>
            </a:xfrm>
            <a:prstGeom prst="straightConnector1">
              <a:avLst/>
            </a:prstGeom>
            <a:ln w="50800">
              <a:solidFill>
                <a:srgbClr val="FF4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527D33E6-CD7F-FA4C-9446-CDF2FF37AB77}"/>
                </a:ext>
              </a:extLst>
            </p:cNvPr>
            <p:cNvCxnSpPr>
              <a:cxnSpLocks/>
              <a:stCxn id="40964" idx="1"/>
            </p:cNvCxnSpPr>
            <p:nvPr/>
          </p:nvCxnSpPr>
          <p:spPr>
            <a:xfrm flipH="1" flipV="1">
              <a:off x="6728833" y="5747570"/>
              <a:ext cx="1115094" cy="655876"/>
            </a:xfrm>
            <a:prstGeom prst="straightConnector1">
              <a:avLst/>
            </a:prstGeom>
            <a:ln w="50800">
              <a:solidFill>
                <a:srgbClr val="FF4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43480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52">
            <a:extLst>
              <a:ext uri="{FF2B5EF4-FFF2-40B4-BE49-F238E27FC236}">
                <a16:creationId xmlns:a16="http://schemas.microsoft.com/office/drawing/2014/main" id="{388F052F-406B-2840-9E73-F97E986960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0" t="9348" r="6990" b="82571"/>
          <a:stretch>
            <a:fillRect/>
          </a:stretch>
        </p:blipFill>
        <p:spPr bwMode="auto">
          <a:xfrm>
            <a:off x="3969675" y="350205"/>
            <a:ext cx="3735387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2" name="Title 1">
            <a:extLst>
              <a:ext uri="{FF2B5EF4-FFF2-40B4-BE49-F238E27FC236}">
                <a16:creationId xmlns:a16="http://schemas.microsoft.com/office/drawing/2014/main" id="{FA2D9CF5-EB90-324D-A4E1-2C35EFD6A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3254542" cy="11430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What a Mess!</a:t>
            </a:r>
          </a:p>
        </p:txBody>
      </p:sp>
      <p:pic>
        <p:nvPicPr>
          <p:cNvPr id="40963" name="Picture 1">
            <a:extLst>
              <a:ext uri="{FF2B5EF4-FFF2-40B4-BE49-F238E27FC236}">
                <a16:creationId xmlns:a16="http://schemas.microsoft.com/office/drawing/2014/main" id="{F0CC8813-1281-C948-850A-F97EA029DD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29" t="88554" r="25507" b="5534"/>
          <a:stretch>
            <a:fillRect/>
          </a:stretch>
        </p:blipFill>
        <p:spPr bwMode="auto">
          <a:xfrm>
            <a:off x="5283289" y="6251840"/>
            <a:ext cx="844550" cy="30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4" name="Picture 3">
            <a:extLst>
              <a:ext uri="{FF2B5EF4-FFF2-40B4-BE49-F238E27FC236}">
                <a16:creationId xmlns:a16="http://schemas.microsoft.com/office/drawing/2014/main" id="{F744F853-3469-F348-8D85-EC31220D50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81" t="88560" r="6140" b="5289"/>
          <a:stretch>
            <a:fillRect/>
          </a:stretch>
        </p:blipFill>
        <p:spPr bwMode="auto">
          <a:xfrm>
            <a:off x="7843927" y="6246283"/>
            <a:ext cx="733425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Picture 4">
            <a:extLst>
              <a:ext uri="{FF2B5EF4-FFF2-40B4-BE49-F238E27FC236}">
                <a16:creationId xmlns:a16="http://schemas.microsoft.com/office/drawing/2014/main" id="{E1531294-FED2-3446-BD30-A0436826E1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8" t="27687" r="6532" b="39870"/>
          <a:stretch>
            <a:fillRect/>
          </a:stretch>
        </p:blipFill>
        <p:spPr bwMode="auto">
          <a:xfrm>
            <a:off x="4269418" y="1954407"/>
            <a:ext cx="3021013" cy="165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6" name="Picture 5">
            <a:extLst>
              <a:ext uri="{FF2B5EF4-FFF2-40B4-BE49-F238E27FC236}">
                <a16:creationId xmlns:a16="http://schemas.microsoft.com/office/drawing/2014/main" id="{6EC11873-C9A6-D84E-9424-E4C75ACA57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6" t="20724" r="6061" b="73969"/>
          <a:stretch>
            <a:fillRect/>
          </a:stretch>
        </p:blipFill>
        <p:spPr bwMode="auto">
          <a:xfrm>
            <a:off x="3501195" y="1222950"/>
            <a:ext cx="3743325" cy="271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7" name="Picture 6">
            <a:extLst>
              <a:ext uri="{FF2B5EF4-FFF2-40B4-BE49-F238E27FC236}">
                <a16:creationId xmlns:a16="http://schemas.microsoft.com/office/drawing/2014/main" id="{53FB4DD9-5691-1949-AFCF-EE6080AC2F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5" t="62987" r="21880" b="32275"/>
          <a:stretch>
            <a:fillRect/>
          </a:stretch>
        </p:blipFill>
        <p:spPr bwMode="auto">
          <a:xfrm>
            <a:off x="3501195" y="4073339"/>
            <a:ext cx="3101975" cy="24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8" name="Picture 7">
            <a:extLst>
              <a:ext uri="{FF2B5EF4-FFF2-40B4-BE49-F238E27FC236}">
                <a16:creationId xmlns:a16="http://schemas.microsoft.com/office/drawing/2014/main" id="{FC12BA36-CE71-FC40-9CA9-F1F61C61D6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0" t="71100" r="24396" b="24557"/>
          <a:stretch>
            <a:fillRect/>
          </a:stretch>
        </p:blipFill>
        <p:spPr bwMode="auto">
          <a:xfrm>
            <a:off x="3659862" y="4776222"/>
            <a:ext cx="2844800" cy="22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9" name="Picture 8">
            <a:extLst>
              <a:ext uri="{FF2B5EF4-FFF2-40B4-BE49-F238E27FC236}">
                <a16:creationId xmlns:a16="http://schemas.microsoft.com/office/drawing/2014/main" id="{3E66A932-5A47-6545-891E-BBA78D0DBB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73" t="79784" r="35657" b="15633"/>
          <a:stretch>
            <a:fillRect/>
          </a:stretch>
        </p:blipFill>
        <p:spPr bwMode="auto">
          <a:xfrm>
            <a:off x="6372773" y="5507679"/>
            <a:ext cx="1028700" cy="23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0" name="Picture 9">
            <a:extLst>
              <a:ext uri="{FF2B5EF4-FFF2-40B4-BE49-F238E27FC236}">
                <a16:creationId xmlns:a16="http://schemas.microsoft.com/office/drawing/2014/main" id="{53520EE9-F954-6945-931B-60EC73E747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48" t="78973" r="61023" b="14513"/>
          <a:stretch>
            <a:fillRect/>
          </a:stretch>
        </p:blipFill>
        <p:spPr bwMode="auto">
          <a:xfrm>
            <a:off x="3757365" y="5458467"/>
            <a:ext cx="116522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7BE308A-01D1-3D4D-9FE8-6AD7E34A5767}"/>
              </a:ext>
            </a:extLst>
          </p:cNvPr>
          <p:cNvSpPr txBox="1"/>
          <p:nvPr/>
        </p:nvSpPr>
        <p:spPr>
          <a:xfrm>
            <a:off x="3886206" y="27059"/>
            <a:ext cx="7377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Label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48053DD-5AE7-6C4C-92DC-7644E116A002}"/>
              </a:ext>
            </a:extLst>
          </p:cNvPr>
          <p:cNvSpPr txBox="1"/>
          <p:nvPr/>
        </p:nvSpPr>
        <p:spPr>
          <a:xfrm>
            <a:off x="3430832" y="886046"/>
            <a:ext cx="12928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Entry Field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FAB2C32-9BCA-AF49-9765-6B65DC3C4A15}"/>
              </a:ext>
            </a:extLst>
          </p:cNvPr>
          <p:cNvSpPr txBox="1"/>
          <p:nvPr/>
        </p:nvSpPr>
        <p:spPr>
          <a:xfrm>
            <a:off x="4190809" y="1616213"/>
            <a:ext cx="9734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List Box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EDBA213-EA32-2B44-9DAE-816C0159E228}"/>
              </a:ext>
            </a:extLst>
          </p:cNvPr>
          <p:cNvSpPr txBox="1"/>
          <p:nvPr/>
        </p:nvSpPr>
        <p:spPr>
          <a:xfrm>
            <a:off x="3430832" y="3721927"/>
            <a:ext cx="11999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Bullet List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41EF0DF-2326-A947-8820-E25D7120A8FA}"/>
              </a:ext>
            </a:extLst>
          </p:cNvPr>
          <p:cNvSpPr txBox="1"/>
          <p:nvPr/>
        </p:nvSpPr>
        <p:spPr>
          <a:xfrm>
            <a:off x="3590523" y="4406506"/>
            <a:ext cx="11999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Bullet List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87EF2D1-93DE-B542-BCE1-06E417DF1786}"/>
              </a:ext>
            </a:extLst>
          </p:cNvPr>
          <p:cNvSpPr txBox="1"/>
          <p:nvPr/>
        </p:nvSpPr>
        <p:spPr>
          <a:xfrm>
            <a:off x="3680751" y="5107569"/>
            <a:ext cx="9845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Spinner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7BFCB9B-78C7-5648-B268-DD7BC42F1E68}"/>
              </a:ext>
            </a:extLst>
          </p:cNvPr>
          <p:cNvSpPr txBox="1"/>
          <p:nvPr/>
        </p:nvSpPr>
        <p:spPr>
          <a:xfrm>
            <a:off x="6294508" y="5168133"/>
            <a:ext cx="12472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Check Box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1639BC0-2F54-E944-BCAA-1AE0D8535EE2}"/>
              </a:ext>
            </a:extLst>
          </p:cNvPr>
          <p:cNvSpPr txBox="1"/>
          <p:nvPr/>
        </p:nvSpPr>
        <p:spPr>
          <a:xfrm>
            <a:off x="5218828" y="5909674"/>
            <a:ext cx="8950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Button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DDFF647-B0D6-9B42-AEA1-D01117A9C4FD}"/>
              </a:ext>
            </a:extLst>
          </p:cNvPr>
          <p:cNvSpPr txBox="1"/>
          <p:nvPr/>
        </p:nvSpPr>
        <p:spPr>
          <a:xfrm>
            <a:off x="7723903" y="5909674"/>
            <a:ext cx="8950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Button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CE5A6332-A623-D649-8098-FECA2F703D86}"/>
              </a:ext>
            </a:extLst>
          </p:cNvPr>
          <p:cNvCxnSpPr>
            <a:cxnSpLocks/>
          </p:cNvCxnSpPr>
          <p:nvPr/>
        </p:nvCxnSpPr>
        <p:spPr>
          <a:xfrm>
            <a:off x="5384888" y="1494412"/>
            <a:ext cx="0" cy="459995"/>
          </a:xfrm>
          <a:prstGeom prst="straightConnector1">
            <a:avLst/>
          </a:prstGeom>
          <a:ln w="50800">
            <a:solidFill>
              <a:srgbClr val="00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9DB7A46B-3EB9-294B-B6A3-448D80281666}"/>
              </a:ext>
            </a:extLst>
          </p:cNvPr>
          <p:cNvCxnSpPr>
            <a:cxnSpLocks/>
          </p:cNvCxnSpPr>
          <p:nvPr/>
        </p:nvCxnSpPr>
        <p:spPr>
          <a:xfrm>
            <a:off x="5580149" y="1494412"/>
            <a:ext cx="0" cy="2578927"/>
          </a:xfrm>
          <a:prstGeom prst="straightConnector1">
            <a:avLst/>
          </a:prstGeom>
          <a:ln w="50800">
            <a:solidFill>
              <a:srgbClr val="00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1F5CF17F-4D95-BE49-8357-46D9A81378BA}"/>
              </a:ext>
            </a:extLst>
          </p:cNvPr>
          <p:cNvCxnSpPr>
            <a:cxnSpLocks/>
          </p:cNvCxnSpPr>
          <p:nvPr/>
        </p:nvCxnSpPr>
        <p:spPr>
          <a:xfrm>
            <a:off x="5786002" y="1494412"/>
            <a:ext cx="0" cy="3281810"/>
          </a:xfrm>
          <a:prstGeom prst="straightConnector1">
            <a:avLst/>
          </a:prstGeom>
          <a:ln w="50800">
            <a:solidFill>
              <a:srgbClr val="00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2B8CC3AE-7303-4C47-BF76-D531C7EB4D26}"/>
              </a:ext>
            </a:extLst>
          </p:cNvPr>
          <p:cNvCxnSpPr>
            <a:cxnSpLocks/>
          </p:cNvCxnSpPr>
          <p:nvPr/>
        </p:nvCxnSpPr>
        <p:spPr>
          <a:xfrm>
            <a:off x="6887123" y="1494412"/>
            <a:ext cx="0" cy="3964055"/>
          </a:xfrm>
          <a:prstGeom prst="straightConnector1">
            <a:avLst/>
          </a:prstGeom>
          <a:ln w="50800">
            <a:solidFill>
              <a:srgbClr val="00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ECB7998F-89BF-4344-9D14-AF2EAAEE3EF2}"/>
              </a:ext>
            </a:extLst>
          </p:cNvPr>
          <p:cNvCxnSpPr>
            <a:cxnSpLocks/>
          </p:cNvCxnSpPr>
          <p:nvPr/>
        </p:nvCxnSpPr>
        <p:spPr>
          <a:xfrm flipV="1">
            <a:off x="5970425" y="762955"/>
            <a:ext cx="0" cy="1191453"/>
          </a:xfrm>
          <a:prstGeom prst="straightConnector1">
            <a:avLst/>
          </a:prstGeom>
          <a:ln w="50800">
            <a:solidFill>
              <a:srgbClr val="00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0A637158-C9B0-724A-B36B-BB4E3FB13355}"/>
              </a:ext>
            </a:extLst>
          </p:cNvPr>
          <p:cNvCxnSpPr>
            <a:cxnSpLocks/>
          </p:cNvCxnSpPr>
          <p:nvPr/>
        </p:nvCxnSpPr>
        <p:spPr>
          <a:xfrm flipV="1">
            <a:off x="5164281" y="762955"/>
            <a:ext cx="0" cy="459995"/>
          </a:xfrm>
          <a:prstGeom prst="straightConnector1">
            <a:avLst/>
          </a:prstGeom>
          <a:ln w="50800">
            <a:solidFill>
              <a:srgbClr val="00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F7D0DF7F-4ECC-C745-9AE8-0BF4B9B89C91}"/>
              </a:ext>
            </a:extLst>
          </p:cNvPr>
          <p:cNvCxnSpPr>
            <a:cxnSpLocks/>
          </p:cNvCxnSpPr>
          <p:nvPr/>
        </p:nvCxnSpPr>
        <p:spPr>
          <a:xfrm flipV="1">
            <a:off x="6169950" y="1494412"/>
            <a:ext cx="0" cy="459995"/>
          </a:xfrm>
          <a:prstGeom prst="straightConnector1">
            <a:avLst/>
          </a:prstGeom>
          <a:ln w="50800">
            <a:solidFill>
              <a:srgbClr val="00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6F45BD4C-B22C-154B-AE5D-A4A973E17225}"/>
              </a:ext>
            </a:extLst>
          </p:cNvPr>
          <p:cNvCxnSpPr>
            <a:cxnSpLocks/>
          </p:cNvCxnSpPr>
          <p:nvPr/>
        </p:nvCxnSpPr>
        <p:spPr>
          <a:xfrm>
            <a:off x="5972232" y="3613344"/>
            <a:ext cx="0" cy="459994"/>
          </a:xfrm>
          <a:prstGeom prst="straightConnector1">
            <a:avLst/>
          </a:prstGeom>
          <a:ln w="50800">
            <a:solidFill>
              <a:srgbClr val="00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E98CB75E-451A-A149-BBE4-545AF9321080}"/>
              </a:ext>
            </a:extLst>
          </p:cNvPr>
          <p:cNvCxnSpPr>
            <a:cxnSpLocks/>
          </p:cNvCxnSpPr>
          <p:nvPr/>
        </p:nvCxnSpPr>
        <p:spPr>
          <a:xfrm>
            <a:off x="6152460" y="3613344"/>
            <a:ext cx="0" cy="1162878"/>
          </a:xfrm>
          <a:prstGeom prst="straightConnector1">
            <a:avLst/>
          </a:prstGeom>
          <a:ln w="50800">
            <a:solidFill>
              <a:srgbClr val="00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0046015D-5887-6C48-B368-9E55DD99A49C}"/>
              </a:ext>
            </a:extLst>
          </p:cNvPr>
          <p:cNvCxnSpPr>
            <a:cxnSpLocks/>
          </p:cNvCxnSpPr>
          <p:nvPr/>
        </p:nvCxnSpPr>
        <p:spPr>
          <a:xfrm>
            <a:off x="6713933" y="3613344"/>
            <a:ext cx="0" cy="1845123"/>
          </a:xfrm>
          <a:prstGeom prst="straightConnector1">
            <a:avLst/>
          </a:prstGeom>
          <a:ln w="50800">
            <a:solidFill>
              <a:srgbClr val="00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97478DA5-F0C0-474B-8836-B9ED0CDFDCD1}"/>
              </a:ext>
            </a:extLst>
          </p:cNvPr>
          <p:cNvCxnSpPr>
            <a:cxnSpLocks/>
          </p:cNvCxnSpPr>
          <p:nvPr/>
        </p:nvCxnSpPr>
        <p:spPr>
          <a:xfrm flipV="1">
            <a:off x="4623908" y="762955"/>
            <a:ext cx="0" cy="3310383"/>
          </a:xfrm>
          <a:prstGeom prst="straightConnector1">
            <a:avLst/>
          </a:prstGeom>
          <a:ln w="50800">
            <a:solidFill>
              <a:srgbClr val="00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192B728D-8193-964C-897F-CAE915A4D0B3}"/>
              </a:ext>
            </a:extLst>
          </p:cNvPr>
          <p:cNvCxnSpPr>
            <a:cxnSpLocks/>
          </p:cNvCxnSpPr>
          <p:nvPr/>
        </p:nvCxnSpPr>
        <p:spPr>
          <a:xfrm flipV="1">
            <a:off x="4843022" y="762955"/>
            <a:ext cx="0" cy="4013267"/>
          </a:xfrm>
          <a:prstGeom prst="straightConnector1">
            <a:avLst/>
          </a:prstGeom>
          <a:ln w="50800">
            <a:solidFill>
              <a:srgbClr val="00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3059E7C4-B642-ED4C-9088-77D14D094741}"/>
              </a:ext>
            </a:extLst>
          </p:cNvPr>
          <p:cNvCxnSpPr>
            <a:cxnSpLocks/>
          </p:cNvCxnSpPr>
          <p:nvPr/>
        </p:nvCxnSpPr>
        <p:spPr>
          <a:xfrm flipV="1">
            <a:off x="4190809" y="762955"/>
            <a:ext cx="0" cy="4695513"/>
          </a:xfrm>
          <a:prstGeom prst="straightConnector1">
            <a:avLst/>
          </a:prstGeom>
          <a:ln w="50800">
            <a:solidFill>
              <a:srgbClr val="00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EB3A06EA-A5A6-8A4C-B92F-825D841EF45C}"/>
              </a:ext>
            </a:extLst>
          </p:cNvPr>
          <p:cNvCxnSpPr>
            <a:cxnSpLocks/>
          </p:cNvCxnSpPr>
          <p:nvPr/>
        </p:nvCxnSpPr>
        <p:spPr>
          <a:xfrm flipV="1">
            <a:off x="7092425" y="762955"/>
            <a:ext cx="0" cy="4744725"/>
          </a:xfrm>
          <a:prstGeom prst="straightConnector1">
            <a:avLst/>
          </a:prstGeom>
          <a:ln w="50800">
            <a:solidFill>
              <a:srgbClr val="00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E87B5491-05DD-9045-B41D-67D84F1C551E}"/>
              </a:ext>
            </a:extLst>
          </p:cNvPr>
          <p:cNvCxnSpPr>
            <a:cxnSpLocks/>
          </p:cNvCxnSpPr>
          <p:nvPr/>
        </p:nvCxnSpPr>
        <p:spPr>
          <a:xfrm flipH="1" flipV="1">
            <a:off x="7244521" y="3613344"/>
            <a:ext cx="858747" cy="2632939"/>
          </a:xfrm>
          <a:prstGeom prst="straightConnector1">
            <a:avLst/>
          </a:prstGeom>
          <a:ln w="50800">
            <a:solidFill>
              <a:srgbClr val="00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81AAB253-78C1-1C45-8829-53C733F8F6FA}"/>
              </a:ext>
            </a:extLst>
          </p:cNvPr>
          <p:cNvCxnSpPr>
            <a:cxnSpLocks/>
          </p:cNvCxnSpPr>
          <p:nvPr/>
        </p:nvCxnSpPr>
        <p:spPr>
          <a:xfrm flipH="1" flipV="1">
            <a:off x="6436895" y="4316228"/>
            <a:ext cx="1558089" cy="1930055"/>
          </a:xfrm>
          <a:prstGeom prst="straightConnector1">
            <a:avLst/>
          </a:prstGeom>
          <a:ln w="50800">
            <a:solidFill>
              <a:srgbClr val="00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ADF05F5D-4D5B-9647-BEF2-DB0ACB71B1B2}"/>
              </a:ext>
            </a:extLst>
          </p:cNvPr>
          <p:cNvCxnSpPr>
            <a:cxnSpLocks/>
          </p:cNvCxnSpPr>
          <p:nvPr/>
        </p:nvCxnSpPr>
        <p:spPr>
          <a:xfrm flipH="1" flipV="1">
            <a:off x="6372773" y="4998473"/>
            <a:ext cx="1471154" cy="1247810"/>
          </a:xfrm>
          <a:prstGeom prst="straightConnector1">
            <a:avLst/>
          </a:prstGeom>
          <a:ln w="50800">
            <a:solidFill>
              <a:srgbClr val="00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DD294EAF-5CBF-CD4D-A5A1-4A0D47AD1826}"/>
              </a:ext>
            </a:extLst>
          </p:cNvPr>
          <p:cNvCxnSpPr>
            <a:cxnSpLocks/>
          </p:cNvCxnSpPr>
          <p:nvPr/>
        </p:nvCxnSpPr>
        <p:spPr>
          <a:xfrm flipH="1" flipV="1">
            <a:off x="4922591" y="5706533"/>
            <a:ext cx="2921336" cy="812424"/>
          </a:xfrm>
          <a:prstGeom prst="straightConnector1">
            <a:avLst/>
          </a:prstGeom>
          <a:ln w="50800">
            <a:solidFill>
              <a:srgbClr val="00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527D33E6-CD7F-FA4C-9446-CDF2FF37AB77}"/>
              </a:ext>
            </a:extLst>
          </p:cNvPr>
          <p:cNvCxnSpPr>
            <a:cxnSpLocks/>
            <a:stCxn id="40964" idx="1"/>
          </p:cNvCxnSpPr>
          <p:nvPr/>
        </p:nvCxnSpPr>
        <p:spPr>
          <a:xfrm flipH="1" flipV="1">
            <a:off x="6728833" y="5747570"/>
            <a:ext cx="1115094" cy="655876"/>
          </a:xfrm>
          <a:prstGeom prst="straightConnector1">
            <a:avLst/>
          </a:prstGeom>
          <a:ln w="50800">
            <a:solidFill>
              <a:srgbClr val="00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9A2C7320-1847-B147-9DDF-A31F30838DAA}"/>
              </a:ext>
            </a:extLst>
          </p:cNvPr>
          <p:cNvSpPr txBox="1"/>
          <p:nvPr/>
        </p:nvSpPr>
        <p:spPr>
          <a:xfrm>
            <a:off x="0" y="1004657"/>
            <a:ext cx="33779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Poor understandability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Poor changeability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Poor reusability</a:t>
            </a:r>
          </a:p>
        </p:txBody>
      </p:sp>
    </p:spTree>
    <p:extLst>
      <p:ext uri="{BB962C8B-B14F-4D97-AF65-F5344CB8AC3E}">
        <p14:creationId xmlns:p14="http://schemas.microsoft.com/office/powerpoint/2010/main" val="203944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884CBE-B59D-5B4B-B63D-FB3DE4B586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Mediator Pattern Can Help!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7A79699-5B4C-2D4B-AEFA-E4DD11821C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121" y="1510184"/>
            <a:ext cx="5761758" cy="534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75547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F90679-0FA4-E147-93E7-246BE22C7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6138"/>
            <a:ext cx="8229600" cy="728870"/>
          </a:xfrm>
        </p:spPr>
        <p:txBody>
          <a:bodyPr/>
          <a:lstStyle/>
          <a:p>
            <a:r>
              <a:rPr lang="en-US" dirty="0"/>
              <a:t>Mediator Structure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5AC6CFB-2B4A-1A47-AA0C-1CF469028B84}"/>
              </a:ext>
            </a:extLst>
          </p:cNvPr>
          <p:cNvGrpSpPr/>
          <p:nvPr/>
        </p:nvGrpSpPr>
        <p:grpSpPr>
          <a:xfrm>
            <a:off x="405487" y="1051133"/>
            <a:ext cx="8433713" cy="2184435"/>
            <a:chOff x="405487" y="1232073"/>
            <a:chExt cx="8433713" cy="2184435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7D86FC2-D5E1-0346-8635-2BF534B3E2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168844" y="1533285"/>
              <a:ext cx="6370070" cy="1634638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83AEDE3-92D1-B743-9C40-A42A921B5E7B}"/>
                </a:ext>
              </a:extLst>
            </p:cNvPr>
            <p:cNvSpPr txBox="1"/>
            <p:nvPr/>
          </p:nvSpPr>
          <p:spPr>
            <a:xfrm>
              <a:off x="405487" y="1232073"/>
              <a:ext cx="14895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dirty="0"/>
                <a:t>Class Diagram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17B1A46-049E-E447-996F-C0F81B4BF60A}"/>
                </a:ext>
              </a:extLst>
            </p:cNvPr>
            <p:cNvSpPr/>
            <p:nvPr/>
          </p:nvSpPr>
          <p:spPr>
            <a:xfrm>
              <a:off x="1895062" y="1232073"/>
              <a:ext cx="6944138" cy="218443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6AA47EB-66D0-C141-AE29-D8FBFD064091}"/>
              </a:ext>
            </a:extLst>
          </p:cNvPr>
          <p:cNvGrpSpPr/>
          <p:nvPr/>
        </p:nvGrpSpPr>
        <p:grpSpPr>
          <a:xfrm>
            <a:off x="259829" y="3557831"/>
            <a:ext cx="6001824" cy="3174274"/>
            <a:chOff x="326089" y="3624091"/>
            <a:chExt cx="6001824" cy="317427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965868B-93CB-BC48-A3D0-EB6A172CEA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68844" y="3823254"/>
              <a:ext cx="3915997" cy="2763078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C4DBAF2-3619-554E-84AB-3C658DC9208E}"/>
                </a:ext>
              </a:extLst>
            </p:cNvPr>
            <p:cNvSpPr txBox="1"/>
            <p:nvPr/>
          </p:nvSpPr>
          <p:spPr>
            <a:xfrm>
              <a:off x="326089" y="3638588"/>
              <a:ext cx="16418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dirty="0"/>
                <a:t>Object Diagram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484C0DC-DF71-8F48-81FE-790969C3B555}"/>
                </a:ext>
              </a:extLst>
            </p:cNvPr>
            <p:cNvSpPr/>
            <p:nvPr/>
          </p:nvSpPr>
          <p:spPr>
            <a:xfrm>
              <a:off x="1967949" y="3624091"/>
              <a:ext cx="4359964" cy="317427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75140971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0DA93C-CF7B-224E-A54D-1CA146898C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417" y="274638"/>
            <a:ext cx="2935357" cy="1143000"/>
          </a:xfrm>
        </p:spPr>
        <p:txBody>
          <a:bodyPr/>
          <a:lstStyle/>
          <a:p>
            <a:r>
              <a:rPr lang="en-US" dirty="0"/>
              <a:t>Applying Mediator to Font Dialog</a:t>
            </a: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67AD559D-EB01-5F48-9027-5C3BB26ECC81}"/>
              </a:ext>
            </a:extLst>
          </p:cNvPr>
          <p:cNvGrpSpPr/>
          <p:nvPr/>
        </p:nvGrpSpPr>
        <p:grpSpPr>
          <a:xfrm>
            <a:off x="5120366" y="212125"/>
            <a:ext cx="3735387" cy="808327"/>
            <a:chOff x="4221463" y="67270"/>
            <a:chExt cx="3735387" cy="808327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245A1DC-2B98-984F-8DB0-5D5C24D7E05F}"/>
                </a:ext>
              </a:extLst>
            </p:cNvPr>
            <p:cNvSpPr txBox="1"/>
            <p:nvPr/>
          </p:nvSpPr>
          <p:spPr>
            <a:xfrm>
              <a:off x="4236911" y="67270"/>
              <a:ext cx="2110114" cy="400110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000" u="sng" dirty="0"/>
                <a:t>: </a:t>
              </a:r>
              <a:r>
                <a:rPr lang="en-US" sz="2000" u="sng" dirty="0" err="1"/>
                <a:t>FontSampleLabel</a:t>
              </a:r>
              <a:endParaRPr lang="en-US" sz="2000" u="sng" dirty="0"/>
            </a:p>
          </p:txBody>
        </p:sp>
        <p:pic>
          <p:nvPicPr>
            <p:cNvPr id="4" name="Picture 52">
              <a:extLst>
                <a:ext uri="{FF2B5EF4-FFF2-40B4-BE49-F238E27FC236}">
                  <a16:creationId xmlns:a16="http://schemas.microsoft.com/office/drawing/2014/main" id="{064F2673-C0F9-4645-AE86-FCE52F2517D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0" t="9348" r="6990" b="82571"/>
            <a:stretch>
              <a:fillRect/>
            </a:stretch>
          </p:blipFill>
          <p:spPr bwMode="auto">
            <a:xfrm>
              <a:off x="4221463" y="462847"/>
              <a:ext cx="3735387" cy="412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D1CBE406-9D00-3E4B-A839-11CF25DA89A6}"/>
              </a:ext>
            </a:extLst>
          </p:cNvPr>
          <p:cNvGrpSpPr/>
          <p:nvPr/>
        </p:nvGrpSpPr>
        <p:grpSpPr>
          <a:xfrm>
            <a:off x="2298903" y="5998775"/>
            <a:ext cx="1662827" cy="691761"/>
            <a:chOff x="5528451" y="5982560"/>
            <a:chExt cx="1662827" cy="691761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668596D-52A3-DF47-A6BE-8EC3FF437EC2}"/>
                </a:ext>
              </a:extLst>
            </p:cNvPr>
            <p:cNvSpPr txBox="1"/>
            <p:nvPr/>
          </p:nvSpPr>
          <p:spPr>
            <a:xfrm>
              <a:off x="5543502" y="5982560"/>
              <a:ext cx="1647776" cy="400110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000" u="sng" dirty="0"/>
                <a:t>:</a:t>
              </a:r>
              <a:r>
                <a:rPr lang="en-US" sz="2000" u="sng" dirty="0" err="1"/>
                <a:t>CancelButton</a:t>
              </a:r>
              <a:endParaRPr lang="en-US" sz="2000" u="sng" dirty="0"/>
            </a:p>
          </p:txBody>
        </p:sp>
        <p:pic>
          <p:nvPicPr>
            <p:cNvPr id="5" name="Picture 1">
              <a:extLst>
                <a:ext uri="{FF2B5EF4-FFF2-40B4-BE49-F238E27FC236}">
                  <a16:creationId xmlns:a16="http://schemas.microsoft.com/office/drawing/2014/main" id="{F75F320B-1420-0E42-A85C-10F4EED581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829" t="88554" r="25507" b="5534"/>
            <a:stretch>
              <a:fillRect/>
            </a:stretch>
          </p:blipFill>
          <p:spPr bwMode="auto">
            <a:xfrm>
              <a:off x="5528451" y="6371108"/>
              <a:ext cx="844550" cy="303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F156B2DB-2357-1B47-AA4C-4A306841C10F}"/>
              </a:ext>
            </a:extLst>
          </p:cNvPr>
          <p:cNvGrpSpPr/>
          <p:nvPr/>
        </p:nvGrpSpPr>
        <p:grpSpPr>
          <a:xfrm>
            <a:off x="4195333" y="5998775"/>
            <a:ext cx="1321124" cy="703942"/>
            <a:chOff x="8095715" y="5969308"/>
            <a:chExt cx="1321124" cy="703942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1EDC315-A1FD-2A48-A14A-9789EAD5011B}"/>
                </a:ext>
              </a:extLst>
            </p:cNvPr>
            <p:cNvSpPr txBox="1"/>
            <p:nvPr/>
          </p:nvSpPr>
          <p:spPr>
            <a:xfrm>
              <a:off x="8108211" y="5969308"/>
              <a:ext cx="1308628" cy="400110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2000" u="sng" dirty="0"/>
                <a:t>: </a:t>
              </a:r>
              <a:r>
                <a:rPr lang="en-US" sz="2000" u="sng" dirty="0" err="1"/>
                <a:t>OkButton</a:t>
              </a:r>
              <a:endParaRPr lang="en-US" sz="2000" u="sng" dirty="0"/>
            </a:p>
          </p:txBody>
        </p:sp>
        <p:pic>
          <p:nvPicPr>
            <p:cNvPr id="6" name="Picture 3">
              <a:extLst>
                <a:ext uri="{FF2B5EF4-FFF2-40B4-BE49-F238E27FC236}">
                  <a16:creationId xmlns:a16="http://schemas.microsoft.com/office/drawing/2014/main" id="{55D221DF-998F-7F49-B486-1830635870F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781" t="88560" r="6140" b="5289"/>
            <a:stretch>
              <a:fillRect/>
            </a:stretch>
          </p:blipFill>
          <p:spPr bwMode="auto">
            <a:xfrm>
              <a:off x="8095715" y="6358925"/>
              <a:ext cx="733425" cy="314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DCD1662B-5BA2-F845-95E6-C190932A1FFF}"/>
              </a:ext>
            </a:extLst>
          </p:cNvPr>
          <p:cNvGrpSpPr/>
          <p:nvPr/>
        </p:nvGrpSpPr>
        <p:grpSpPr>
          <a:xfrm>
            <a:off x="5716843" y="2027236"/>
            <a:ext cx="3021013" cy="2043513"/>
            <a:chOff x="4521206" y="1682473"/>
            <a:chExt cx="3021013" cy="2043513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AAEAEAA-778C-704B-A95E-225E2D7C21D9}"/>
                </a:ext>
              </a:extLst>
            </p:cNvPr>
            <p:cNvSpPr txBox="1"/>
            <p:nvPr/>
          </p:nvSpPr>
          <p:spPr>
            <a:xfrm>
              <a:off x="4535360" y="1682473"/>
              <a:ext cx="2235367" cy="400110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000" u="sng" dirty="0"/>
                <a:t>: </a:t>
              </a:r>
              <a:r>
                <a:rPr lang="en-US" sz="2000" u="sng" dirty="0" err="1"/>
                <a:t>FontFamilyListBox</a:t>
              </a:r>
              <a:endParaRPr lang="en-US" sz="2000" u="sng" dirty="0"/>
            </a:p>
          </p:txBody>
        </p:sp>
        <p:pic>
          <p:nvPicPr>
            <p:cNvPr id="7" name="Picture 4">
              <a:extLst>
                <a:ext uri="{FF2B5EF4-FFF2-40B4-BE49-F238E27FC236}">
                  <a16:creationId xmlns:a16="http://schemas.microsoft.com/office/drawing/2014/main" id="{E86F62EA-8E04-414C-9987-A0030176912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138" t="27687" r="6532" b="39870"/>
            <a:stretch>
              <a:fillRect/>
            </a:stretch>
          </p:blipFill>
          <p:spPr bwMode="auto">
            <a:xfrm>
              <a:off x="4521206" y="2067049"/>
              <a:ext cx="3021013" cy="16589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2896529F-2639-9C4D-B441-333AF462419F}"/>
              </a:ext>
            </a:extLst>
          </p:cNvPr>
          <p:cNvGrpSpPr/>
          <p:nvPr/>
        </p:nvGrpSpPr>
        <p:grpSpPr>
          <a:xfrm>
            <a:off x="5111218" y="1210530"/>
            <a:ext cx="3743325" cy="654748"/>
            <a:chOff x="3752983" y="952306"/>
            <a:chExt cx="3743325" cy="654748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5B61DE9-8DEB-6D4F-B2EB-347FABBE8C53}"/>
                </a:ext>
              </a:extLst>
            </p:cNvPr>
            <p:cNvSpPr txBox="1"/>
            <p:nvPr/>
          </p:nvSpPr>
          <p:spPr>
            <a:xfrm>
              <a:off x="3762132" y="952306"/>
              <a:ext cx="2499634" cy="400110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000" u="sng" dirty="0"/>
                <a:t>: </a:t>
              </a:r>
              <a:r>
                <a:rPr lang="en-US" sz="2000" u="sng" dirty="0" err="1"/>
                <a:t>FontFamilyEntryField</a:t>
              </a:r>
              <a:endParaRPr lang="en-US" sz="2000" u="sng" dirty="0"/>
            </a:p>
          </p:txBody>
        </p:sp>
        <p:pic>
          <p:nvPicPr>
            <p:cNvPr id="8" name="Picture 5">
              <a:extLst>
                <a:ext uri="{FF2B5EF4-FFF2-40B4-BE49-F238E27FC236}">
                  <a16:creationId xmlns:a16="http://schemas.microsoft.com/office/drawing/2014/main" id="{856DE7ED-A3FC-E042-A1A2-059CD29F8CB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16" t="20724" r="6061" b="73969"/>
            <a:stretch>
              <a:fillRect/>
            </a:stretch>
          </p:blipFill>
          <p:spPr bwMode="auto">
            <a:xfrm>
              <a:off x="3752983" y="1335592"/>
              <a:ext cx="3743325" cy="2714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F52740A5-D7FB-7E4D-B6D4-03B9BAE6F7C6}"/>
              </a:ext>
            </a:extLst>
          </p:cNvPr>
          <p:cNvGrpSpPr/>
          <p:nvPr/>
        </p:nvGrpSpPr>
        <p:grpSpPr>
          <a:xfrm>
            <a:off x="5707695" y="4252634"/>
            <a:ext cx="3101975" cy="627430"/>
            <a:chOff x="3752983" y="3801439"/>
            <a:chExt cx="3101975" cy="627430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E7C6B67-C994-0F48-BBFF-30ED7DE8E3F1}"/>
                </a:ext>
              </a:extLst>
            </p:cNvPr>
            <p:cNvSpPr txBox="1"/>
            <p:nvPr/>
          </p:nvSpPr>
          <p:spPr>
            <a:xfrm>
              <a:off x="3762131" y="3801439"/>
              <a:ext cx="2471193" cy="400110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000" u="sng" dirty="0"/>
                <a:t>: </a:t>
              </a:r>
              <a:r>
                <a:rPr lang="en-US" sz="2000" u="sng" dirty="0" err="1"/>
                <a:t>FontWeightBulletList</a:t>
              </a:r>
              <a:endParaRPr lang="en-US" sz="2000" u="sng" dirty="0"/>
            </a:p>
          </p:txBody>
        </p:sp>
        <p:pic>
          <p:nvPicPr>
            <p:cNvPr id="9" name="Picture 6">
              <a:extLst>
                <a:ext uri="{FF2B5EF4-FFF2-40B4-BE49-F238E27FC236}">
                  <a16:creationId xmlns:a16="http://schemas.microsoft.com/office/drawing/2014/main" id="{719A9026-2802-F04F-9299-685FF3D42CA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25" t="62987" r="21880" b="32275"/>
            <a:stretch>
              <a:fillRect/>
            </a:stretch>
          </p:blipFill>
          <p:spPr bwMode="auto">
            <a:xfrm>
              <a:off x="3752983" y="4185981"/>
              <a:ext cx="3101975" cy="242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85CFC5ED-1FB0-3F4B-9ED5-DFEFDABABAB5}"/>
              </a:ext>
            </a:extLst>
          </p:cNvPr>
          <p:cNvGrpSpPr/>
          <p:nvPr/>
        </p:nvGrpSpPr>
        <p:grpSpPr>
          <a:xfrm>
            <a:off x="5948753" y="5134028"/>
            <a:ext cx="2844800" cy="605218"/>
            <a:chOff x="3905024" y="4505896"/>
            <a:chExt cx="2844800" cy="605218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4EF799F-8E55-9447-AA94-1788D7F2320E}"/>
                </a:ext>
              </a:extLst>
            </p:cNvPr>
            <p:cNvSpPr txBox="1"/>
            <p:nvPr/>
          </p:nvSpPr>
          <p:spPr>
            <a:xfrm>
              <a:off x="3921822" y="4505896"/>
              <a:ext cx="2319467" cy="400110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000" u="sng" dirty="0"/>
                <a:t>: </a:t>
              </a:r>
              <a:r>
                <a:rPr lang="en-US" sz="2000" u="sng" dirty="0" err="1"/>
                <a:t>FontSlantBulletList</a:t>
              </a:r>
              <a:endParaRPr lang="en-US" sz="2000" u="sng" dirty="0"/>
            </a:p>
          </p:txBody>
        </p:sp>
        <p:pic>
          <p:nvPicPr>
            <p:cNvPr id="10" name="Picture 7">
              <a:extLst>
                <a:ext uri="{FF2B5EF4-FFF2-40B4-BE49-F238E27FC236}">
                  <a16:creationId xmlns:a16="http://schemas.microsoft.com/office/drawing/2014/main" id="{B0C5F55D-8748-7F43-AC27-72C6E97FDB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70" t="71100" r="24396" b="24557"/>
            <a:stretch>
              <a:fillRect/>
            </a:stretch>
          </p:blipFill>
          <p:spPr bwMode="auto">
            <a:xfrm>
              <a:off x="3905024" y="4888864"/>
              <a:ext cx="2844800" cy="222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E25A1C7A-F55D-F744-8EC2-2400E71886E0}"/>
              </a:ext>
            </a:extLst>
          </p:cNvPr>
          <p:cNvGrpSpPr/>
          <p:nvPr/>
        </p:nvGrpSpPr>
        <p:grpSpPr>
          <a:xfrm>
            <a:off x="5972177" y="5998775"/>
            <a:ext cx="2882699" cy="627504"/>
            <a:chOff x="6631187" y="5227767"/>
            <a:chExt cx="2882699" cy="627504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7D64FBC-1451-4A4C-964A-3386E3554ED8}"/>
                </a:ext>
              </a:extLst>
            </p:cNvPr>
            <p:cNvSpPr txBox="1"/>
            <p:nvPr/>
          </p:nvSpPr>
          <p:spPr>
            <a:xfrm>
              <a:off x="6639060" y="5227767"/>
              <a:ext cx="2874826" cy="400110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2000" u="sng" dirty="0"/>
                <a:t>: </a:t>
              </a:r>
              <a:r>
                <a:rPr lang="en-US" sz="2000" u="sng" dirty="0" err="1"/>
                <a:t>CondesedFontCheckBox</a:t>
              </a:r>
              <a:endParaRPr lang="en-US" sz="2000" u="sng" dirty="0"/>
            </a:p>
          </p:txBody>
        </p:sp>
        <p:pic>
          <p:nvPicPr>
            <p:cNvPr id="11" name="Picture 8">
              <a:extLst>
                <a:ext uri="{FF2B5EF4-FFF2-40B4-BE49-F238E27FC236}">
                  <a16:creationId xmlns:a16="http://schemas.microsoft.com/office/drawing/2014/main" id="{3032962D-6833-B74F-B403-2150BC0EABC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373" t="79784" r="35657" b="15633"/>
            <a:stretch>
              <a:fillRect/>
            </a:stretch>
          </p:blipFill>
          <p:spPr bwMode="auto">
            <a:xfrm>
              <a:off x="6631187" y="5620321"/>
              <a:ext cx="1028700" cy="234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A600B332-792B-644E-8472-65732DE0CF19}"/>
              </a:ext>
            </a:extLst>
          </p:cNvPr>
          <p:cNvGrpSpPr/>
          <p:nvPr/>
        </p:nvGrpSpPr>
        <p:grpSpPr>
          <a:xfrm>
            <a:off x="131909" y="6003017"/>
            <a:ext cx="1988444" cy="724029"/>
            <a:chOff x="4009153" y="5180455"/>
            <a:chExt cx="1988444" cy="724029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AC2B5ED-9D05-7F49-A57F-63EB9362B9A3}"/>
                </a:ext>
              </a:extLst>
            </p:cNvPr>
            <p:cNvSpPr txBox="1"/>
            <p:nvPr/>
          </p:nvSpPr>
          <p:spPr>
            <a:xfrm>
              <a:off x="4025303" y="5180455"/>
              <a:ext cx="1972294" cy="400110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000" u="sng" dirty="0"/>
                <a:t>: </a:t>
              </a:r>
              <a:r>
                <a:rPr lang="en-US" sz="2000" u="sng" dirty="0" err="1"/>
                <a:t>FontSizeSpinner</a:t>
              </a:r>
              <a:endParaRPr lang="en-US" sz="2000" u="sng" dirty="0"/>
            </a:p>
          </p:txBody>
        </p:sp>
        <p:pic>
          <p:nvPicPr>
            <p:cNvPr id="12" name="Picture 9">
              <a:extLst>
                <a:ext uri="{FF2B5EF4-FFF2-40B4-BE49-F238E27FC236}">
                  <a16:creationId xmlns:a16="http://schemas.microsoft.com/office/drawing/2014/main" id="{AF31AD13-31B1-4049-8F84-11013F2C7B7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848" t="78973" r="61023" b="14513"/>
            <a:stretch>
              <a:fillRect/>
            </a:stretch>
          </p:blipFill>
          <p:spPr bwMode="auto">
            <a:xfrm>
              <a:off x="4009153" y="5571109"/>
              <a:ext cx="1165225" cy="333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C3BAE982-051A-8743-A8AB-191366C23AB4}"/>
              </a:ext>
            </a:extLst>
          </p:cNvPr>
          <p:cNvCxnSpPr>
            <a:cxnSpLocks/>
            <a:stCxn id="15" idx="1"/>
          </p:cNvCxnSpPr>
          <p:nvPr/>
        </p:nvCxnSpPr>
        <p:spPr>
          <a:xfrm flipH="1">
            <a:off x="1765001" y="2227291"/>
            <a:ext cx="3965996" cy="840750"/>
          </a:xfrm>
          <a:prstGeom prst="straightConnector1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3D5F9792-543F-A642-BFA2-DCED5C239D92}"/>
              </a:ext>
            </a:extLst>
          </p:cNvPr>
          <p:cNvCxnSpPr>
            <a:cxnSpLocks/>
            <a:stCxn id="14" idx="1"/>
          </p:cNvCxnSpPr>
          <p:nvPr/>
        </p:nvCxnSpPr>
        <p:spPr>
          <a:xfrm flipH="1">
            <a:off x="1758041" y="1410585"/>
            <a:ext cx="3362326" cy="1651009"/>
          </a:xfrm>
          <a:prstGeom prst="straightConnector1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279849FF-C1FF-7345-81EE-0F2CC2B52CA2}"/>
              </a:ext>
            </a:extLst>
          </p:cNvPr>
          <p:cNvCxnSpPr>
            <a:cxnSpLocks/>
            <a:stCxn id="13" idx="1"/>
          </p:cNvCxnSpPr>
          <p:nvPr/>
        </p:nvCxnSpPr>
        <p:spPr>
          <a:xfrm flipH="1">
            <a:off x="1758040" y="412180"/>
            <a:ext cx="3377774" cy="2641581"/>
          </a:xfrm>
          <a:prstGeom prst="straightConnector1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7DA71596-DA4A-564E-A113-62A39A1BDB8B}"/>
              </a:ext>
            </a:extLst>
          </p:cNvPr>
          <p:cNvCxnSpPr>
            <a:cxnSpLocks/>
            <a:stCxn id="16" idx="1"/>
          </p:cNvCxnSpPr>
          <p:nvPr/>
        </p:nvCxnSpPr>
        <p:spPr>
          <a:xfrm flipH="1" flipV="1">
            <a:off x="1765001" y="3053761"/>
            <a:ext cx="3951842" cy="1398928"/>
          </a:xfrm>
          <a:prstGeom prst="straightConnector1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A2A6D43C-3753-8041-864D-5BB2B89FAD7E}"/>
              </a:ext>
            </a:extLst>
          </p:cNvPr>
          <p:cNvCxnSpPr>
            <a:cxnSpLocks/>
            <a:stCxn id="17" idx="1"/>
          </p:cNvCxnSpPr>
          <p:nvPr/>
        </p:nvCxnSpPr>
        <p:spPr>
          <a:xfrm flipH="1" flipV="1">
            <a:off x="1765001" y="3053761"/>
            <a:ext cx="4200550" cy="2280322"/>
          </a:xfrm>
          <a:prstGeom prst="straightConnector1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AE55084C-B4C4-F44D-9645-EAACA4AA9C6C}"/>
              </a:ext>
            </a:extLst>
          </p:cNvPr>
          <p:cNvCxnSpPr>
            <a:cxnSpLocks/>
            <a:stCxn id="18" idx="0"/>
          </p:cNvCxnSpPr>
          <p:nvPr/>
        </p:nvCxnSpPr>
        <p:spPr>
          <a:xfrm flipV="1">
            <a:off x="1134206" y="3053761"/>
            <a:ext cx="624882" cy="2949256"/>
          </a:xfrm>
          <a:prstGeom prst="straightConnector1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F5A0CB54-0F68-894A-A379-891F90272FAE}"/>
              </a:ext>
            </a:extLst>
          </p:cNvPr>
          <p:cNvCxnSpPr>
            <a:cxnSpLocks/>
            <a:stCxn id="19" idx="1"/>
          </p:cNvCxnSpPr>
          <p:nvPr/>
        </p:nvCxnSpPr>
        <p:spPr>
          <a:xfrm flipH="1" flipV="1">
            <a:off x="1767513" y="3045928"/>
            <a:ext cx="4212537" cy="3152902"/>
          </a:xfrm>
          <a:prstGeom prst="straightConnector1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EF565113-6628-9748-80C5-78D3FC28BE0F}"/>
              </a:ext>
            </a:extLst>
          </p:cNvPr>
          <p:cNvCxnSpPr>
            <a:cxnSpLocks/>
          </p:cNvCxnSpPr>
          <p:nvPr/>
        </p:nvCxnSpPr>
        <p:spPr>
          <a:xfrm flipH="1" flipV="1">
            <a:off x="1761602" y="3045929"/>
            <a:ext cx="1247206" cy="2952846"/>
          </a:xfrm>
          <a:prstGeom prst="straightConnector1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1DF6F4F8-E44A-084E-8868-762DFD68A4F1}"/>
              </a:ext>
            </a:extLst>
          </p:cNvPr>
          <p:cNvCxnSpPr>
            <a:cxnSpLocks/>
          </p:cNvCxnSpPr>
          <p:nvPr/>
        </p:nvCxnSpPr>
        <p:spPr>
          <a:xfrm flipH="1" flipV="1">
            <a:off x="1797422" y="3063715"/>
            <a:ext cx="2858799" cy="2935060"/>
          </a:xfrm>
          <a:prstGeom prst="straightConnector1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4E924784-741D-3A49-9BD5-C266E84F9F71}"/>
              </a:ext>
            </a:extLst>
          </p:cNvPr>
          <p:cNvSpPr txBox="1"/>
          <p:nvPr/>
        </p:nvSpPr>
        <p:spPr>
          <a:xfrm>
            <a:off x="695741" y="2869095"/>
            <a:ext cx="2186608" cy="369332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u="sng" dirty="0"/>
              <a:t>: FontDialogMediator</a:t>
            </a:r>
          </a:p>
        </p:txBody>
      </p:sp>
    </p:spTree>
    <p:extLst>
      <p:ext uri="{BB962C8B-B14F-4D97-AF65-F5344CB8AC3E}">
        <p14:creationId xmlns:p14="http://schemas.microsoft.com/office/powerpoint/2010/main" val="30089456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Popularized by the “Gang of Four” Book (</a:t>
            </a:r>
            <a:r>
              <a:rPr lang="en-US" altLang="en-US" dirty="0" err="1"/>
              <a:t>GoF</a:t>
            </a:r>
            <a:r>
              <a:rPr lang="en-US" altLang="en-US" dirty="0"/>
              <a:t>)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484F8EA-50D6-7A4B-812C-BD7FCF9B7E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4584700" cy="4525963"/>
          </a:xfrm>
        </p:spPr>
        <p:txBody>
          <a:bodyPr/>
          <a:lstStyle/>
          <a:p>
            <a:r>
              <a:rPr lang="en-US" dirty="0"/>
              <a:t>Catalog of 23 patterns</a:t>
            </a:r>
          </a:p>
          <a:p>
            <a:r>
              <a:rPr lang="en-US" dirty="0"/>
              <a:t>Many now ubiquitous</a:t>
            </a:r>
          </a:p>
          <a:p>
            <a:r>
              <a:rPr lang="en-US" dirty="0"/>
              <a:t>Must-read for pro </a:t>
            </a:r>
            <a:r>
              <a:rPr lang="en-US" dirty="0" err="1"/>
              <a:t>devs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C79E9464-0539-0748-BF6F-56EDF389A4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5162828" y="1600200"/>
            <a:ext cx="3981172" cy="5224462"/>
          </a:xfrm>
          <a:prstGeom prst="rect">
            <a:avLst/>
          </a:prstGeom>
          <a:noFill/>
          <a:ln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80808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D69FD62-509D-F440-8BD1-753A06346F9C}"/>
              </a:ext>
            </a:extLst>
          </p:cNvPr>
          <p:cNvSpPr txBox="1"/>
          <p:nvPr/>
        </p:nvSpPr>
        <p:spPr>
          <a:xfrm>
            <a:off x="822063" y="5723950"/>
            <a:ext cx="37499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solidFill>
                  <a:srgbClr val="FF40FF"/>
                </a:solidFill>
              </a:rPr>
              <a:t>Let's see an example!</a:t>
            </a:r>
          </a:p>
        </p:txBody>
      </p:sp>
    </p:spTree>
    <p:extLst>
      <p:ext uri="{BB962C8B-B14F-4D97-AF65-F5344CB8AC3E}">
        <p14:creationId xmlns:p14="http://schemas.microsoft.com/office/powerpoint/2010/main" val="1847587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52">
            <a:extLst>
              <a:ext uri="{FF2B5EF4-FFF2-40B4-BE49-F238E27FC236}">
                <a16:creationId xmlns:a16="http://schemas.microsoft.com/office/drawing/2014/main" id="{388F052F-406B-2840-9E73-F97E986960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0" t="9348" r="6990" b="82571"/>
          <a:stretch>
            <a:fillRect/>
          </a:stretch>
        </p:blipFill>
        <p:spPr bwMode="auto">
          <a:xfrm>
            <a:off x="3969675" y="350205"/>
            <a:ext cx="3735387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2" name="Title 1">
            <a:extLst>
              <a:ext uri="{FF2B5EF4-FFF2-40B4-BE49-F238E27FC236}">
                <a16:creationId xmlns:a16="http://schemas.microsoft.com/office/drawing/2014/main" id="{FA2D9CF5-EB90-324D-A4E1-2C35EFD6A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3254542" cy="18288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What was the essential problem here?</a:t>
            </a:r>
          </a:p>
        </p:txBody>
      </p:sp>
      <p:pic>
        <p:nvPicPr>
          <p:cNvPr id="40963" name="Picture 1">
            <a:extLst>
              <a:ext uri="{FF2B5EF4-FFF2-40B4-BE49-F238E27FC236}">
                <a16:creationId xmlns:a16="http://schemas.microsoft.com/office/drawing/2014/main" id="{F0CC8813-1281-C948-850A-F97EA029DD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29" t="88554" r="25507" b="5534"/>
          <a:stretch>
            <a:fillRect/>
          </a:stretch>
        </p:blipFill>
        <p:spPr bwMode="auto">
          <a:xfrm>
            <a:off x="5283289" y="6251840"/>
            <a:ext cx="844550" cy="30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4" name="Picture 3">
            <a:extLst>
              <a:ext uri="{FF2B5EF4-FFF2-40B4-BE49-F238E27FC236}">
                <a16:creationId xmlns:a16="http://schemas.microsoft.com/office/drawing/2014/main" id="{F744F853-3469-F348-8D85-EC31220D50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81" t="88560" r="6140" b="5289"/>
          <a:stretch>
            <a:fillRect/>
          </a:stretch>
        </p:blipFill>
        <p:spPr bwMode="auto">
          <a:xfrm>
            <a:off x="7843927" y="6246283"/>
            <a:ext cx="733425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Picture 4">
            <a:extLst>
              <a:ext uri="{FF2B5EF4-FFF2-40B4-BE49-F238E27FC236}">
                <a16:creationId xmlns:a16="http://schemas.microsoft.com/office/drawing/2014/main" id="{E1531294-FED2-3446-BD30-A0436826E1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8" t="27687" r="6532" b="39870"/>
          <a:stretch>
            <a:fillRect/>
          </a:stretch>
        </p:blipFill>
        <p:spPr bwMode="auto">
          <a:xfrm>
            <a:off x="4269418" y="1954407"/>
            <a:ext cx="3021013" cy="165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6" name="Picture 5">
            <a:extLst>
              <a:ext uri="{FF2B5EF4-FFF2-40B4-BE49-F238E27FC236}">
                <a16:creationId xmlns:a16="http://schemas.microsoft.com/office/drawing/2014/main" id="{6EC11873-C9A6-D84E-9424-E4C75ACA57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6" t="20724" r="6061" b="73969"/>
          <a:stretch>
            <a:fillRect/>
          </a:stretch>
        </p:blipFill>
        <p:spPr bwMode="auto">
          <a:xfrm>
            <a:off x="3501195" y="1222950"/>
            <a:ext cx="3743325" cy="271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7" name="Picture 6">
            <a:extLst>
              <a:ext uri="{FF2B5EF4-FFF2-40B4-BE49-F238E27FC236}">
                <a16:creationId xmlns:a16="http://schemas.microsoft.com/office/drawing/2014/main" id="{53FB4DD9-5691-1949-AFCF-EE6080AC2F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5" t="62987" r="21880" b="32275"/>
          <a:stretch>
            <a:fillRect/>
          </a:stretch>
        </p:blipFill>
        <p:spPr bwMode="auto">
          <a:xfrm>
            <a:off x="3501195" y="4073339"/>
            <a:ext cx="3101975" cy="24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8" name="Picture 7">
            <a:extLst>
              <a:ext uri="{FF2B5EF4-FFF2-40B4-BE49-F238E27FC236}">
                <a16:creationId xmlns:a16="http://schemas.microsoft.com/office/drawing/2014/main" id="{FC12BA36-CE71-FC40-9CA9-F1F61C61D6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0" t="71100" r="24396" b="24557"/>
          <a:stretch>
            <a:fillRect/>
          </a:stretch>
        </p:blipFill>
        <p:spPr bwMode="auto">
          <a:xfrm>
            <a:off x="3659862" y="4776222"/>
            <a:ext cx="2844800" cy="22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9" name="Picture 8">
            <a:extLst>
              <a:ext uri="{FF2B5EF4-FFF2-40B4-BE49-F238E27FC236}">
                <a16:creationId xmlns:a16="http://schemas.microsoft.com/office/drawing/2014/main" id="{3E66A932-5A47-6545-891E-BBA78D0DBB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73" t="79784" r="35657" b="15633"/>
          <a:stretch>
            <a:fillRect/>
          </a:stretch>
        </p:blipFill>
        <p:spPr bwMode="auto">
          <a:xfrm>
            <a:off x="6372773" y="5507679"/>
            <a:ext cx="1028700" cy="23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0" name="Picture 9">
            <a:extLst>
              <a:ext uri="{FF2B5EF4-FFF2-40B4-BE49-F238E27FC236}">
                <a16:creationId xmlns:a16="http://schemas.microsoft.com/office/drawing/2014/main" id="{53520EE9-F954-6945-931B-60EC73E747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48" t="78973" r="61023" b="14513"/>
          <a:stretch>
            <a:fillRect/>
          </a:stretch>
        </p:blipFill>
        <p:spPr bwMode="auto">
          <a:xfrm>
            <a:off x="3757365" y="5458467"/>
            <a:ext cx="116522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7BE308A-01D1-3D4D-9FE8-6AD7E34A5767}"/>
              </a:ext>
            </a:extLst>
          </p:cNvPr>
          <p:cNvSpPr txBox="1"/>
          <p:nvPr/>
        </p:nvSpPr>
        <p:spPr>
          <a:xfrm>
            <a:off x="3886206" y="27059"/>
            <a:ext cx="7377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Label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48053DD-5AE7-6C4C-92DC-7644E116A002}"/>
              </a:ext>
            </a:extLst>
          </p:cNvPr>
          <p:cNvSpPr txBox="1"/>
          <p:nvPr/>
        </p:nvSpPr>
        <p:spPr>
          <a:xfrm>
            <a:off x="3430832" y="886046"/>
            <a:ext cx="12928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Entry Field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FAB2C32-9BCA-AF49-9765-6B65DC3C4A15}"/>
              </a:ext>
            </a:extLst>
          </p:cNvPr>
          <p:cNvSpPr txBox="1"/>
          <p:nvPr/>
        </p:nvSpPr>
        <p:spPr>
          <a:xfrm>
            <a:off x="4190809" y="1616213"/>
            <a:ext cx="9734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List Box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EDBA213-EA32-2B44-9DAE-816C0159E228}"/>
              </a:ext>
            </a:extLst>
          </p:cNvPr>
          <p:cNvSpPr txBox="1"/>
          <p:nvPr/>
        </p:nvSpPr>
        <p:spPr>
          <a:xfrm>
            <a:off x="3430832" y="3721927"/>
            <a:ext cx="11999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Bullet List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41EF0DF-2326-A947-8820-E25D7120A8FA}"/>
              </a:ext>
            </a:extLst>
          </p:cNvPr>
          <p:cNvSpPr txBox="1"/>
          <p:nvPr/>
        </p:nvSpPr>
        <p:spPr>
          <a:xfrm>
            <a:off x="3590523" y="4406506"/>
            <a:ext cx="11999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Bullet List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87EF2D1-93DE-B542-BCE1-06E417DF1786}"/>
              </a:ext>
            </a:extLst>
          </p:cNvPr>
          <p:cNvSpPr txBox="1"/>
          <p:nvPr/>
        </p:nvSpPr>
        <p:spPr>
          <a:xfrm>
            <a:off x="3680751" y="5107569"/>
            <a:ext cx="9845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Spinner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7BFCB9B-78C7-5648-B268-DD7BC42F1E68}"/>
              </a:ext>
            </a:extLst>
          </p:cNvPr>
          <p:cNvSpPr txBox="1"/>
          <p:nvPr/>
        </p:nvSpPr>
        <p:spPr>
          <a:xfrm>
            <a:off x="6294508" y="5168133"/>
            <a:ext cx="12472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Check Box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1639BC0-2F54-E944-BCAA-1AE0D8535EE2}"/>
              </a:ext>
            </a:extLst>
          </p:cNvPr>
          <p:cNvSpPr txBox="1"/>
          <p:nvPr/>
        </p:nvSpPr>
        <p:spPr>
          <a:xfrm>
            <a:off x="5218828" y="5909674"/>
            <a:ext cx="8950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Button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DDFF647-B0D6-9B42-AEA1-D01117A9C4FD}"/>
              </a:ext>
            </a:extLst>
          </p:cNvPr>
          <p:cNvSpPr txBox="1"/>
          <p:nvPr/>
        </p:nvSpPr>
        <p:spPr>
          <a:xfrm>
            <a:off x="7723903" y="5909674"/>
            <a:ext cx="8950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Button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CE5A6332-A623-D649-8098-FECA2F703D86}"/>
              </a:ext>
            </a:extLst>
          </p:cNvPr>
          <p:cNvCxnSpPr>
            <a:cxnSpLocks/>
          </p:cNvCxnSpPr>
          <p:nvPr/>
        </p:nvCxnSpPr>
        <p:spPr>
          <a:xfrm>
            <a:off x="5384888" y="1494412"/>
            <a:ext cx="0" cy="459995"/>
          </a:xfrm>
          <a:prstGeom prst="straightConnector1">
            <a:avLst/>
          </a:prstGeom>
          <a:ln w="50800">
            <a:solidFill>
              <a:srgbClr val="00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9DB7A46B-3EB9-294B-B6A3-448D80281666}"/>
              </a:ext>
            </a:extLst>
          </p:cNvPr>
          <p:cNvCxnSpPr>
            <a:cxnSpLocks/>
          </p:cNvCxnSpPr>
          <p:nvPr/>
        </p:nvCxnSpPr>
        <p:spPr>
          <a:xfrm>
            <a:off x="5580149" y="1494412"/>
            <a:ext cx="0" cy="2578927"/>
          </a:xfrm>
          <a:prstGeom prst="straightConnector1">
            <a:avLst/>
          </a:prstGeom>
          <a:ln w="50800">
            <a:solidFill>
              <a:srgbClr val="00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1F5CF17F-4D95-BE49-8357-46D9A81378BA}"/>
              </a:ext>
            </a:extLst>
          </p:cNvPr>
          <p:cNvCxnSpPr>
            <a:cxnSpLocks/>
          </p:cNvCxnSpPr>
          <p:nvPr/>
        </p:nvCxnSpPr>
        <p:spPr>
          <a:xfrm>
            <a:off x="5786002" y="1494412"/>
            <a:ext cx="0" cy="3281810"/>
          </a:xfrm>
          <a:prstGeom prst="straightConnector1">
            <a:avLst/>
          </a:prstGeom>
          <a:ln w="50800">
            <a:solidFill>
              <a:srgbClr val="00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2B8CC3AE-7303-4C47-BF76-D531C7EB4D26}"/>
              </a:ext>
            </a:extLst>
          </p:cNvPr>
          <p:cNvCxnSpPr>
            <a:cxnSpLocks/>
          </p:cNvCxnSpPr>
          <p:nvPr/>
        </p:nvCxnSpPr>
        <p:spPr>
          <a:xfrm>
            <a:off x="6887123" y="1494412"/>
            <a:ext cx="0" cy="3964055"/>
          </a:xfrm>
          <a:prstGeom prst="straightConnector1">
            <a:avLst/>
          </a:prstGeom>
          <a:ln w="50800">
            <a:solidFill>
              <a:srgbClr val="00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ECB7998F-89BF-4344-9D14-AF2EAAEE3EF2}"/>
              </a:ext>
            </a:extLst>
          </p:cNvPr>
          <p:cNvCxnSpPr>
            <a:cxnSpLocks/>
          </p:cNvCxnSpPr>
          <p:nvPr/>
        </p:nvCxnSpPr>
        <p:spPr>
          <a:xfrm flipV="1">
            <a:off x="5970425" y="762955"/>
            <a:ext cx="0" cy="1191453"/>
          </a:xfrm>
          <a:prstGeom prst="straightConnector1">
            <a:avLst/>
          </a:prstGeom>
          <a:ln w="50800">
            <a:solidFill>
              <a:srgbClr val="00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0A637158-C9B0-724A-B36B-BB4E3FB13355}"/>
              </a:ext>
            </a:extLst>
          </p:cNvPr>
          <p:cNvCxnSpPr>
            <a:cxnSpLocks/>
          </p:cNvCxnSpPr>
          <p:nvPr/>
        </p:nvCxnSpPr>
        <p:spPr>
          <a:xfrm flipV="1">
            <a:off x="5164281" y="762955"/>
            <a:ext cx="0" cy="459995"/>
          </a:xfrm>
          <a:prstGeom prst="straightConnector1">
            <a:avLst/>
          </a:prstGeom>
          <a:ln w="50800">
            <a:solidFill>
              <a:srgbClr val="00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F7D0DF7F-4ECC-C745-9AE8-0BF4B9B89C91}"/>
              </a:ext>
            </a:extLst>
          </p:cNvPr>
          <p:cNvCxnSpPr>
            <a:cxnSpLocks/>
          </p:cNvCxnSpPr>
          <p:nvPr/>
        </p:nvCxnSpPr>
        <p:spPr>
          <a:xfrm flipV="1">
            <a:off x="6169950" y="1494412"/>
            <a:ext cx="0" cy="459995"/>
          </a:xfrm>
          <a:prstGeom prst="straightConnector1">
            <a:avLst/>
          </a:prstGeom>
          <a:ln w="50800">
            <a:solidFill>
              <a:srgbClr val="00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6F45BD4C-B22C-154B-AE5D-A4A973E17225}"/>
              </a:ext>
            </a:extLst>
          </p:cNvPr>
          <p:cNvCxnSpPr>
            <a:cxnSpLocks/>
          </p:cNvCxnSpPr>
          <p:nvPr/>
        </p:nvCxnSpPr>
        <p:spPr>
          <a:xfrm>
            <a:off x="5972232" y="3613344"/>
            <a:ext cx="0" cy="459994"/>
          </a:xfrm>
          <a:prstGeom prst="straightConnector1">
            <a:avLst/>
          </a:prstGeom>
          <a:ln w="50800">
            <a:solidFill>
              <a:srgbClr val="00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E98CB75E-451A-A149-BBE4-545AF9321080}"/>
              </a:ext>
            </a:extLst>
          </p:cNvPr>
          <p:cNvCxnSpPr>
            <a:cxnSpLocks/>
          </p:cNvCxnSpPr>
          <p:nvPr/>
        </p:nvCxnSpPr>
        <p:spPr>
          <a:xfrm>
            <a:off x="6152460" y="3613344"/>
            <a:ext cx="0" cy="1162878"/>
          </a:xfrm>
          <a:prstGeom prst="straightConnector1">
            <a:avLst/>
          </a:prstGeom>
          <a:ln w="50800">
            <a:solidFill>
              <a:srgbClr val="00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0046015D-5887-6C48-B368-9E55DD99A49C}"/>
              </a:ext>
            </a:extLst>
          </p:cNvPr>
          <p:cNvCxnSpPr>
            <a:cxnSpLocks/>
          </p:cNvCxnSpPr>
          <p:nvPr/>
        </p:nvCxnSpPr>
        <p:spPr>
          <a:xfrm>
            <a:off x="6713933" y="3613344"/>
            <a:ext cx="0" cy="1845123"/>
          </a:xfrm>
          <a:prstGeom prst="straightConnector1">
            <a:avLst/>
          </a:prstGeom>
          <a:ln w="50800">
            <a:solidFill>
              <a:srgbClr val="00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97478DA5-F0C0-474B-8836-B9ED0CDFDCD1}"/>
              </a:ext>
            </a:extLst>
          </p:cNvPr>
          <p:cNvCxnSpPr>
            <a:cxnSpLocks/>
          </p:cNvCxnSpPr>
          <p:nvPr/>
        </p:nvCxnSpPr>
        <p:spPr>
          <a:xfrm flipV="1">
            <a:off x="4623908" y="762955"/>
            <a:ext cx="0" cy="3310383"/>
          </a:xfrm>
          <a:prstGeom prst="straightConnector1">
            <a:avLst/>
          </a:prstGeom>
          <a:ln w="50800">
            <a:solidFill>
              <a:srgbClr val="00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192B728D-8193-964C-897F-CAE915A4D0B3}"/>
              </a:ext>
            </a:extLst>
          </p:cNvPr>
          <p:cNvCxnSpPr>
            <a:cxnSpLocks/>
          </p:cNvCxnSpPr>
          <p:nvPr/>
        </p:nvCxnSpPr>
        <p:spPr>
          <a:xfrm flipV="1">
            <a:off x="4843022" y="762955"/>
            <a:ext cx="0" cy="4013267"/>
          </a:xfrm>
          <a:prstGeom prst="straightConnector1">
            <a:avLst/>
          </a:prstGeom>
          <a:ln w="50800">
            <a:solidFill>
              <a:srgbClr val="00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3059E7C4-B642-ED4C-9088-77D14D094741}"/>
              </a:ext>
            </a:extLst>
          </p:cNvPr>
          <p:cNvCxnSpPr>
            <a:cxnSpLocks/>
          </p:cNvCxnSpPr>
          <p:nvPr/>
        </p:nvCxnSpPr>
        <p:spPr>
          <a:xfrm flipV="1">
            <a:off x="4190809" y="762955"/>
            <a:ext cx="0" cy="4695513"/>
          </a:xfrm>
          <a:prstGeom prst="straightConnector1">
            <a:avLst/>
          </a:prstGeom>
          <a:ln w="50800">
            <a:solidFill>
              <a:srgbClr val="00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EB3A06EA-A5A6-8A4C-B92F-825D841EF45C}"/>
              </a:ext>
            </a:extLst>
          </p:cNvPr>
          <p:cNvCxnSpPr>
            <a:cxnSpLocks/>
          </p:cNvCxnSpPr>
          <p:nvPr/>
        </p:nvCxnSpPr>
        <p:spPr>
          <a:xfrm flipV="1">
            <a:off x="7092425" y="762955"/>
            <a:ext cx="0" cy="4744725"/>
          </a:xfrm>
          <a:prstGeom prst="straightConnector1">
            <a:avLst/>
          </a:prstGeom>
          <a:ln w="50800">
            <a:solidFill>
              <a:srgbClr val="00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E87B5491-05DD-9045-B41D-67D84F1C551E}"/>
              </a:ext>
            </a:extLst>
          </p:cNvPr>
          <p:cNvCxnSpPr>
            <a:cxnSpLocks/>
          </p:cNvCxnSpPr>
          <p:nvPr/>
        </p:nvCxnSpPr>
        <p:spPr>
          <a:xfrm flipH="1" flipV="1">
            <a:off x="7244521" y="3613344"/>
            <a:ext cx="858747" cy="2632939"/>
          </a:xfrm>
          <a:prstGeom prst="straightConnector1">
            <a:avLst/>
          </a:prstGeom>
          <a:ln w="50800">
            <a:solidFill>
              <a:srgbClr val="00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81AAB253-78C1-1C45-8829-53C733F8F6FA}"/>
              </a:ext>
            </a:extLst>
          </p:cNvPr>
          <p:cNvCxnSpPr>
            <a:cxnSpLocks/>
          </p:cNvCxnSpPr>
          <p:nvPr/>
        </p:nvCxnSpPr>
        <p:spPr>
          <a:xfrm flipH="1" flipV="1">
            <a:off x="6436895" y="4316228"/>
            <a:ext cx="1558089" cy="1930055"/>
          </a:xfrm>
          <a:prstGeom prst="straightConnector1">
            <a:avLst/>
          </a:prstGeom>
          <a:ln w="50800">
            <a:solidFill>
              <a:srgbClr val="00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ADF05F5D-4D5B-9647-BEF2-DB0ACB71B1B2}"/>
              </a:ext>
            </a:extLst>
          </p:cNvPr>
          <p:cNvCxnSpPr>
            <a:cxnSpLocks/>
          </p:cNvCxnSpPr>
          <p:nvPr/>
        </p:nvCxnSpPr>
        <p:spPr>
          <a:xfrm flipH="1" flipV="1">
            <a:off x="6372773" y="4998473"/>
            <a:ext cx="1471154" cy="1247810"/>
          </a:xfrm>
          <a:prstGeom prst="straightConnector1">
            <a:avLst/>
          </a:prstGeom>
          <a:ln w="50800">
            <a:solidFill>
              <a:srgbClr val="00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DD294EAF-5CBF-CD4D-A5A1-4A0D47AD1826}"/>
              </a:ext>
            </a:extLst>
          </p:cNvPr>
          <p:cNvCxnSpPr>
            <a:cxnSpLocks/>
          </p:cNvCxnSpPr>
          <p:nvPr/>
        </p:nvCxnSpPr>
        <p:spPr>
          <a:xfrm flipH="1" flipV="1">
            <a:off x="4922591" y="5706533"/>
            <a:ext cx="2921336" cy="812424"/>
          </a:xfrm>
          <a:prstGeom prst="straightConnector1">
            <a:avLst/>
          </a:prstGeom>
          <a:ln w="50800">
            <a:solidFill>
              <a:srgbClr val="00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527D33E6-CD7F-FA4C-9446-CDF2FF37AB77}"/>
              </a:ext>
            </a:extLst>
          </p:cNvPr>
          <p:cNvCxnSpPr>
            <a:cxnSpLocks/>
            <a:stCxn id="40964" idx="1"/>
          </p:cNvCxnSpPr>
          <p:nvPr/>
        </p:nvCxnSpPr>
        <p:spPr>
          <a:xfrm flipH="1" flipV="1">
            <a:off x="6728833" y="5747570"/>
            <a:ext cx="1115094" cy="655876"/>
          </a:xfrm>
          <a:prstGeom prst="straightConnector1">
            <a:avLst/>
          </a:prstGeom>
          <a:ln w="50800">
            <a:solidFill>
              <a:srgbClr val="00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986303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le 1">
            <a:extLst>
              <a:ext uri="{FF2B5EF4-FFF2-40B4-BE49-F238E27FC236}">
                <a16:creationId xmlns:a16="http://schemas.microsoft.com/office/drawing/2014/main" id="{E5452C37-4FC1-9F4B-9885-C747F00351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Coupling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DF40E7-2DF7-304D-9416-78D13EC901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2971800"/>
          </a:xfrm>
        </p:spPr>
        <p:txBody>
          <a:bodyPr/>
          <a:lstStyle/>
          <a:p>
            <a:pPr>
              <a:defRPr/>
            </a:pPr>
            <a:r>
              <a:rPr lang="en-US" dirty="0" err="1"/>
              <a:t>Defn</a:t>
            </a:r>
            <a:r>
              <a:rPr lang="en-US" dirty="0"/>
              <a:t>: Measure of how strongly one component...</a:t>
            </a:r>
          </a:p>
          <a:p>
            <a:pPr lvl="1">
              <a:buFont typeface="Arial" charset="0"/>
              <a:buChar char="•"/>
              <a:defRPr/>
            </a:pPr>
            <a:r>
              <a:rPr lang="en-US" dirty="0"/>
              <a:t>is connected to others</a:t>
            </a:r>
          </a:p>
          <a:p>
            <a:pPr lvl="1">
              <a:buFont typeface="Arial" charset="0"/>
              <a:buChar char="•"/>
              <a:defRPr/>
            </a:pPr>
            <a:r>
              <a:rPr lang="en-US" dirty="0"/>
              <a:t>has knowledge of others</a:t>
            </a:r>
          </a:p>
          <a:p>
            <a:pPr lvl="1">
              <a:buFont typeface="Arial" charset="0"/>
              <a:buChar char="•"/>
              <a:defRPr/>
            </a:pPr>
            <a:r>
              <a:rPr lang="en-US" dirty="0"/>
              <a:t>depends on others</a:t>
            </a:r>
          </a:p>
          <a:p>
            <a:pPr lvl="1">
              <a:buFont typeface="Arial" charset="0"/>
              <a:buChar char="•"/>
              <a:defRPr/>
            </a:pPr>
            <a:endParaRPr lang="en-US" sz="1400" dirty="0"/>
          </a:p>
          <a:p>
            <a:pPr>
              <a:defRPr/>
            </a:pPr>
            <a:r>
              <a:rPr lang="en-US" dirty="0"/>
              <a:t>Compare </a:t>
            </a:r>
            <a:r>
              <a:rPr lang="en-US" u="sng" dirty="0"/>
              <a:t>loosely coupled</a:t>
            </a:r>
            <a:r>
              <a:rPr lang="en-US" dirty="0"/>
              <a:t> versus </a:t>
            </a:r>
            <a:r>
              <a:rPr lang="en-US" u="sng" dirty="0"/>
              <a:t>tightly coupled</a:t>
            </a:r>
            <a:r>
              <a:rPr lang="en-US" dirty="0"/>
              <a:t> components</a:t>
            </a:r>
          </a:p>
          <a:p>
            <a:pPr marL="0" indent="0">
              <a:buNone/>
              <a:defRPr/>
            </a:pPr>
            <a:endParaRPr lang="en-US" dirty="0">
              <a:solidFill>
                <a:srgbClr val="FF40FF"/>
              </a:solidFill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A5FDAEB7-1E08-8242-95CA-0796F1DFCEB0}"/>
              </a:ext>
            </a:extLst>
          </p:cNvPr>
          <p:cNvGrpSpPr/>
          <p:nvPr/>
        </p:nvGrpSpPr>
        <p:grpSpPr>
          <a:xfrm>
            <a:off x="2537122" y="4636854"/>
            <a:ext cx="4069757" cy="1590525"/>
            <a:chOff x="2164927" y="4719984"/>
            <a:chExt cx="4069757" cy="1590525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D99C3FF-FD32-BC43-9486-9BA05C56801A}"/>
                </a:ext>
              </a:extLst>
            </p:cNvPr>
            <p:cNvSpPr txBox="1"/>
            <p:nvPr/>
          </p:nvSpPr>
          <p:spPr>
            <a:xfrm>
              <a:off x="2164927" y="4751874"/>
              <a:ext cx="185178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/>
                <a:t>Looser Coupling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A28BD15-A4FA-6E45-84E0-9B19D0B601D7}"/>
                </a:ext>
              </a:extLst>
            </p:cNvPr>
            <p:cNvSpPr txBox="1"/>
            <p:nvPr/>
          </p:nvSpPr>
          <p:spPr>
            <a:xfrm>
              <a:off x="4339935" y="4719984"/>
              <a:ext cx="18947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/>
                <a:t>Tighter Coupling</a:t>
              </a: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C042685-EFE3-2541-BEC8-C8D6BD143617}"/>
                </a:ext>
              </a:extLst>
            </p:cNvPr>
            <p:cNvSpPr/>
            <p:nvPr/>
          </p:nvSpPr>
          <p:spPr>
            <a:xfrm>
              <a:off x="2318431" y="5311310"/>
              <a:ext cx="512618" cy="26323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7022948-0326-C247-B78B-D8835448FD41}"/>
                </a:ext>
              </a:extLst>
            </p:cNvPr>
            <p:cNvSpPr/>
            <p:nvPr/>
          </p:nvSpPr>
          <p:spPr>
            <a:xfrm>
              <a:off x="3364450" y="5311310"/>
              <a:ext cx="512618" cy="26323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6A55F22-CA3D-9B4E-AEBF-7E76976967DD}"/>
                </a:ext>
              </a:extLst>
            </p:cNvPr>
            <p:cNvSpPr/>
            <p:nvPr/>
          </p:nvSpPr>
          <p:spPr>
            <a:xfrm>
              <a:off x="2318431" y="6047273"/>
              <a:ext cx="512618" cy="26323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085FAEA-6D61-1346-9AD3-7F6478381C79}"/>
                </a:ext>
              </a:extLst>
            </p:cNvPr>
            <p:cNvSpPr/>
            <p:nvPr/>
          </p:nvSpPr>
          <p:spPr>
            <a:xfrm>
              <a:off x="3350595" y="6033419"/>
              <a:ext cx="512618" cy="26323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0D838B55-1A47-B647-981C-7C6C85DE4F46}"/>
                </a:ext>
              </a:extLst>
            </p:cNvPr>
            <p:cNvCxnSpPr>
              <a:stCxn id="5" idx="2"/>
              <a:endCxn id="9" idx="0"/>
            </p:cNvCxnSpPr>
            <p:nvPr/>
          </p:nvCxnSpPr>
          <p:spPr>
            <a:xfrm>
              <a:off x="2574740" y="5574546"/>
              <a:ext cx="0" cy="472727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628D5FC2-C7FA-EE47-B7DB-50EB8EE18D3F}"/>
                </a:ext>
              </a:extLst>
            </p:cNvPr>
            <p:cNvCxnSpPr>
              <a:cxnSpLocks/>
              <a:endCxn id="8" idx="1"/>
            </p:cNvCxnSpPr>
            <p:nvPr/>
          </p:nvCxnSpPr>
          <p:spPr>
            <a:xfrm>
              <a:off x="2837976" y="5442928"/>
              <a:ext cx="526474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15920B45-F3C0-A348-9A29-2F0FA1FD008B}"/>
                </a:ext>
              </a:extLst>
            </p:cNvPr>
            <p:cNvCxnSpPr>
              <a:cxnSpLocks/>
              <a:stCxn id="10" idx="1"/>
              <a:endCxn id="9" idx="3"/>
            </p:cNvCxnSpPr>
            <p:nvPr/>
          </p:nvCxnSpPr>
          <p:spPr>
            <a:xfrm flipH="1">
              <a:off x="2831049" y="6165037"/>
              <a:ext cx="519546" cy="1385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F83DD67D-96E6-7948-A820-8656D5767EAC}"/>
                </a:ext>
              </a:extLst>
            </p:cNvPr>
            <p:cNvSpPr/>
            <p:nvPr/>
          </p:nvSpPr>
          <p:spPr>
            <a:xfrm>
              <a:off x="4516582" y="5280255"/>
              <a:ext cx="512618" cy="26323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1C610E75-43B5-FB44-AFAC-38ECDA044B37}"/>
                </a:ext>
              </a:extLst>
            </p:cNvPr>
            <p:cNvSpPr/>
            <p:nvPr/>
          </p:nvSpPr>
          <p:spPr>
            <a:xfrm>
              <a:off x="5562601" y="5280255"/>
              <a:ext cx="512618" cy="26323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76B2F2A4-4472-FC4C-A6F7-B60C49CBBD1F}"/>
                </a:ext>
              </a:extLst>
            </p:cNvPr>
            <p:cNvSpPr/>
            <p:nvPr/>
          </p:nvSpPr>
          <p:spPr>
            <a:xfrm>
              <a:off x="4516582" y="6016218"/>
              <a:ext cx="512618" cy="26323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FA75E5FF-E2E3-8D4A-8154-1C6B359C0B00}"/>
                </a:ext>
              </a:extLst>
            </p:cNvPr>
            <p:cNvSpPr/>
            <p:nvPr/>
          </p:nvSpPr>
          <p:spPr>
            <a:xfrm>
              <a:off x="5548746" y="6002364"/>
              <a:ext cx="512618" cy="26323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5A8B569A-8D5D-8949-8FF7-3FDDCCFA845B}"/>
                </a:ext>
              </a:extLst>
            </p:cNvPr>
            <p:cNvCxnSpPr>
              <a:stCxn id="21" idx="2"/>
              <a:endCxn id="23" idx="0"/>
            </p:cNvCxnSpPr>
            <p:nvPr/>
          </p:nvCxnSpPr>
          <p:spPr>
            <a:xfrm>
              <a:off x="4772891" y="5543491"/>
              <a:ext cx="0" cy="472727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676EBE9C-9193-B948-B638-E99AC2591724}"/>
                </a:ext>
              </a:extLst>
            </p:cNvPr>
            <p:cNvCxnSpPr>
              <a:cxnSpLocks/>
            </p:cNvCxnSpPr>
            <p:nvPr/>
          </p:nvCxnSpPr>
          <p:spPr>
            <a:xfrm>
              <a:off x="5036127" y="5467293"/>
              <a:ext cx="526474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CF24DDF2-586D-454B-8A9B-836255792557}"/>
                </a:ext>
              </a:extLst>
            </p:cNvPr>
            <p:cNvCxnSpPr>
              <a:cxnSpLocks/>
              <a:stCxn id="24" idx="1"/>
              <a:endCxn id="23" idx="3"/>
            </p:cNvCxnSpPr>
            <p:nvPr/>
          </p:nvCxnSpPr>
          <p:spPr>
            <a:xfrm flipH="1">
              <a:off x="5029200" y="6133982"/>
              <a:ext cx="519546" cy="1385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70B45892-E794-2C43-8F89-96AD9106CF9F}"/>
                </a:ext>
              </a:extLst>
            </p:cNvPr>
            <p:cNvCxnSpPr>
              <a:cxnSpLocks/>
            </p:cNvCxnSpPr>
            <p:nvPr/>
          </p:nvCxnSpPr>
          <p:spPr>
            <a:xfrm>
              <a:off x="5029200" y="5543491"/>
              <a:ext cx="533401" cy="458873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40B7345C-454D-2D47-BE68-5B667D464A8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749635" y="5543491"/>
              <a:ext cx="13855" cy="458873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0B946A1B-663D-E240-A200-C1AD3E87B16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84717" y="5543491"/>
              <a:ext cx="0" cy="472727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3A9CB90F-21DF-294B-968E-E0EEAC74C80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024073" y="5349530"/>
              <a:ext cx="526474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3733377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C685D3F-639D-3942-B051-83AB2455C6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054" y="1909474"/>
            <a:ext cx="8229600" cy="1143000"/>
          </a:xfrm>
        </p:spPr>
        <p:txBody>
          <a:bodyPr anchor="ctr"/>
          <a:lstStyle/>
          <a:p>
            <a:r>
              <a:rPr lang="en-US" dirty="0"/>
              <a:t>Although metrics have been proposed,</a:t>
            </a:r>
            <a:br>
              <a:rPr lang="en-US" dirty="0"/>
            </a:br>
            <a:r>
              <a:rPr lang="en-US" dirty="0"/>
              <a:t>coupling remains difficult to precisely measure</a:t>
            </a:r>
            <a:br>
              <a:rPr lang="en-US" dirty="0"/>
            </a:br>
            <a:br>
              <a:rPr lang="en-US" dirty="0"/>
            </a:br>
            <a:r>
              <a:rPr lang="en-US" dirty="0"/>
              <a:t>However, intuition about coupling is</a:t>
            </a:r>
            <a:br>
              <a:rPr lang="en-US" dirty="0"/>
            </a:br>
            <a:r>
              <a:rPr lang="en-US" dirty="0"/>
              <a:t>useful for informing design decisions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15534D3-D53F-3548-8EB2-8CA2F3F2B6F5}"/>
              </a:ext>
            </a:extLst>
          </p:cNvPr>
          <p:cNvGrpSpPr/>
          <p:nvPr/>
        </p:nvGrpSpPr>
        <p:grpSpPr>
          <a:xfrm>
            <a:off x="2537122" y="4636854"/>
            <a:ext cx="4069757" cy="1590525"/>
            <a:chOff x="2164927" y="4719984"/>
            <a:chExt cx="4069757" cy="1590525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CCE50C8-F7E9-1B40-9A3D-9DA1EDC2DD61}"/>
                </a:ext>
              </a:extLst>
            </p:cNvPr>
            <p:cNvSpPr txBox="1"/>
            <p:nvPr/>
          </p:nvSpPr>
          <p:spPr>
            <a:xfrm>
              <a:off x="2164927" y="4751874"/>
              <a:ext cx="185178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/>
                <a:t>Looser Coupling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831C559-FB3F-1B46-A467-3378075014A9}"/>
                </a:ext>
              </a:extLst>
            </p:cNvPr>
            <p:cNvSpPr txBox="1"/>
            <p:nvPr/>
          </p:nvSpPr>
          <p:spPr>
            <a:xfrm>
              <a:off x="4339935" y="4719984"/>
              <a:ext cx="18947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/>
                <a:t>Tighter Coupling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7FF4141-AB07-F24F-8455-7F76F2503CDA}"/>
                </a:ext>
              </a:extLst>
            </p:cNvPr>
            <p:cNvSpPr/>
            <p:nvPr/>
          </p:nvSpPr>
          <p:spPr>
            <a:xfrm>
              <a:off x="2318431" y="5311310"/>
              <a:ext cx="512618" cy="26323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C8F44CC-E739-3142-9D55-144730F2E8C6}"/>
                </a:ext>
              </a:extLst>
            </p:cNvPr>
            <p:cNvSpPr/>
            <p:nvPr/>
          </p:nvSpPr>
          <p:spPr>
            <a:xfrm>
              <a:off x="3364450" y="5311310"/>
              <a:ext cx="512618" cy="26323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50E7E16-AE80-684D-AB85-1423281B1B2A}"/>
                </a:ext>
              </a:extLst>
            </p:cNvPr>
            <p:cNvSpPr/>
            <p:nvPr/>
          </p:nvSpPr>
          <p:spPr>
            <a:xfrm>
              <a:off x="2318431" y="6047273"/>
              <a:ext cx="512618" cy="26323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BFE1CFC-784B-8C4D-B54F-280E0258EAC9}"/>
                </a:ext>
              </a:extLst>
            </p:cNvPr>
            <p:cNvSpPr/>
            <p:nvPr/>
          </p:nvSpPr>
          <p:spPr>
            <a:xfrm>
              <a:off x="3350595" y="6033419"/>
              <a:ext cx="512618" cy="26323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7C05073A-1524-374C-B011-04AF4D57AAAA}"/>
                </a:ext>
              </a:extLst>
            </p:cNvPr>
            <p:cNvCxnSpPr>
              <a:stCxn id="8" idx="2"/>
              <a:endCxn id="10" idx="0"/>
            </p:cNvCxnSpPr>
            <p:nvPr/>
          </p:nvCxnSpPr>
          <p:spPr>
            <a:xfrm>
              <a:off x="2574740" y="5574546"/>
              <a:ext cx="0" cy="472727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3F35015A-F460-5645-9289-881ECEA156D7}"/>
                </a:ext>
              </a:extLst>
            </p:cNvPr>
            <p:cNvCxnSpPr>
              <a:cxnSpLocks/>
              <a:endCxn id="9" idx="1"/>
            </p:cNvCxnSpPr>
            <p:nvPr/>
          </p:nvCxnSpPr>
          <p:spPr>
            <a:xfrm>
              <a:off x="2837976" y="5442928"/>
              <a:ext cx="526474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25313A5F-5C2D-7B44-9C0F-621CEE68CFF1}"/>
                </a:ext>
              </a:extLst>
            </p:cNvPr>
            <p:cNvCxnSpPr>
              <a:cxnSpLocks/>
              <a:stCxn id="11" idx="1"/>
              <a:endCxn id="10" idx="3"/>
            </p:cNvCxnSpPr>
            <p:nvPr/>
          </p:nvCxnSpPr>
          <p:spPr>
            <a:xfrm flipH="1">
              <a:off x="2831049" y="6165037"/>
              <a:ext cx="519546" cy="1385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49D38E9-A090-8340-9837-E5212D84A711}"/>
                </a:ext>
              </a:extLst>
            </p:cNvPr>
            <p:cNvSpPr/>
            <p:nvPr/>
          </p:nvSpPr>
          <p:spPr>
            <a:xfrm>
              <a:off x="4516582" y="5280255"/>
              <a:ext cx="512618" cy="26323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72F2F5F-00DB-B940-B3CD-ED90262FCB9F}"/>
                </a:ext>
              </a:extLst>
            </p:cNvPr>
            <p:cNvSpPr/>
            <p:nvPr/>
          </p:nvSpPr>
          <p:spPr>
            <a:xfrm>
              <a:off x="5562601" y="5280255"/>
              <a:ext cx="512618" cy="26323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539C6E0-20E3-7741-BF7E-028F7B9C9342}"/>
                </a:ext>
              </a:extLst>
            </p:cNvPr>
            <p:cNvSpPr/>
            <p:nvPr/>
          </p:nvSpPr>
          <p:spPr>
            <a:xfrm>
              <a:off x="4516582" y="6016218"/>
              <a:ext cx="512618" cy="26323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A078FBDA-A56F-FA4A-9314-093C7189A88D}"/>
                </a:ext>
              </a:extLst>
            </p:cNvPr>
            <p:cNvSpPr/>
            <p:nvPr/>
          </p:nvSpPr>
          <p:spPr>
            <a:xfrm>
              <a:off x="5548746" y="6002364"/>
              <a:ext cx="512618" cy="26323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E869693B-BCC0-374B-A55B-CAD6E394D645}"/>
                </a:ext>
              </a:extLst>
            </p:cNvPr>
            <p:cNvCxnSpPr>
              <a:stCxn id="15" idx="2"/>
              <a:endCxn id="17" idx="0"/>
            </p:cNvCxnSpPr>
            <p:nvPr/>
          </p:nvCxnSpPr>
          <p:spPr>
            <a:xfrm>
              <a:off x="4772891" y="5543491"/>
              <a:ext cx="0" cy="472727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EF570ECB-CBE5-E84D-AA0D-16B0AF045C89}"/>
                </a:ext>
              </a:extLst>
            </p:cNvPr>
            <p:cNvCxnSpPr>
              <a:cxnSpLocks/>
            </p:cNvCxnSpPr>
            <p:nvPr/>
          </p:nvCxnSpPr>
          <p:spPr>
            <a:xfrm>
              <a:off x="5036127" y="5467293"/>
              <a:ext cx="526474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CCE30B94-C212-F447-B966-E866F8D561F0}"/>
                </a:ext>
              </a:extLst>
            </p:cNvPr>
            <p:cNvCxnSpPr>
              <a:cxnSpLocks/>
              <a:stCxn id="18" idx="1"/>
              <a:endCxn id="17" idx="3"/>
            </p:cNvCxnSpPr>
            <p:nvPr/>
          </p:nvCxnSpPr>
          <p:spPr>
            <a:xfrm flipH="1">
              <a:off x="5029200" y="6133982"/>
              <a:ext cx="519546" cy="1385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5E31D5DE-9D5C-5745-A577-6A80663CF514}"/>
                </a:ext>
              </a:extLst>
            </p:cNvPr>
            <p:cNvCxnSpPr>
              <a:cxnSpLocks/>
            </p:cNvCxnSpPr>
            <p:nvPr/>
          </p:nvCxnSpPr>
          <p:spPr>
            <a:xfrm>
              <a:off x="5029200" y="5543491"/>
              <a:ext cx="533401" cy="458873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3053AF39-0091-2B46-A77E-299E5E9F7C0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749635" y="5543491"/>
              <a:ext cx="13855" cy="458873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DF50CEA8-C16F-B14A-A69D-E2CF8F78F2D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84717" y="5543491"/>
              <a:ext cx="0" cy="472727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2DBD106A-D52B-8940-8C34-D7019A68896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024073" y="5349530"/>
              <a:ext cx="526474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2626001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itle 1">
            <a:extLst>
              <a:ext uri="{FF2B5EF4-FFF2-40B4-BE49-F238E27FC236}">
                <a16:creationId xmlns:a16="http://schemas.microsoft.com/office/drawing/2014/main" id="{3D01DDB1-908F-1346-BF2A-3125D5427C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Common Types of Coupling in Ruby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2D5818-8820-0844-A277-8F572678BA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  <a:defRPr/>
            </a:pPr>
            <a:r>
              <a:rPr lang="en-US" dirty="0"/>
              <a:t>Class </a:t>
            </a:r>
            <a:r>
              <a:rPr lang="en-US" i="1" dirty="0"/>
              <a:t>C</a:t>
            </a:r>
            <a:r>
              <a:rPr lang="en-US" baseline="-25000" dirty="0"/>
              <a:t>1</a:t>
            </a:r>
            <a:r>
              <a:rPr lang="en-US" dirty="0"/>
              <a:t> is coupled to class </a:t>
            </a:r>
            <a:r>
              <a:rPr lang="en-US" i="1" dirty="0"/>
              <a:t>C</a:t>
            </a:r>
            <a:r>
              <a:rPr lang="en-US" baseline="-25000" dirty="0"/>
              <a:t>2</a:t>
            </a:r>
            <a:r>
              <a:rPr lang="en-US" dirty="0"/>
              <a:t> if</a:t>
            </a:r>
          </a:p>
          <a:p>
            <a:pPr>
              <a:defRPr/>
            </a:pPr>
            <a:r>
              <a:rPr lang="en-US" i="1" dirty="0"/>
              <a:t>C</a:t>
            </a:r>
            <a:r>
              <a:rPr lang="en-US" baseline="-25000" dirty="0"/>
              <a:t>1</a:t>
            </a:r>
            <a:r>
              <a:rPr lang="en-US" dirty="0"/>
              <a:t> has instance variable that refers to </a:t>
            </a:r>
            <a:r>
              <a:rPr lang="en-US" i="1" dirty="0"/>
              <a:t>C</a:t>
            </a:r>
            <a:r>
              <a:rPr lang="en-US" baseline="-25000" dirty="0"/>
              <a:t>2</a:t>
            </a:r>
            <a:endParaRPr lang="en-US" i="1" dirty="0"/>
          </a:p>
          <a:p>
            <a:pPr>
              <a:defRPr/>
            </a:pPr>
            <a:r>
              <a:rPr lang="en-US" i="1" dirty="0"/>
              <a:t>C</a:t>
            </a:r>
            <a:r>
              <a:rPr lang="en-US" baseline="-25000" dirty="0"/>
              <a:t>1</a:t>
            </a:r>
            <a:r>
              <a:rPr lang="en-US" dirty="0"/>
              <a:t> invokes methods of </a:t>
            </a:r>
            <a:r>
              <a:rPr lang="en-US" i="1" dirty="0"/>
              <a:t>C</a:t>
            </a:r>
            <a:r>
              <a:rPr lang="en-US" baseline="-25000" dirty="0"/>
              <a:t>2</a:t>
            </a:r>
            <a:endParaRPr lang="en-US" i="1" dirty="0"/>
          </a:p>
          <a:p>
            <a:pPr>
              <a:defRPr/>
            </a:pPr>
            <a:r>
              <a:rPr lang="en-US" i="1" dirty="0"/>
              <a:t>C</a:t>
            </a:r>
            <a:r>
              <a:rPr lang="en-US" baseline="-25000" dirty="0"/>
              <a:t>1</a:t>
            </a:r>
            <a:r>
              <a:rPr lang="en-US" dirty="0"/>
              <a:t> method parameter or local variable references </a:t>
            </a:r>
            <a:r>
              <a:rPr lang="en-US" i="1" dirty="0"/>
              <a:t>C</a:t>
            </a:r>
            <a:r>
              <a:rPr lang="en-US" baseline="-25000" dirty="0"/>
              <a:t>2</a:t>
            </a:r>
            <a:endParaRPr lang="en-US" i="1" dirty="0"/>
          </a:p>
          <a:p>
            <a:pPr>
              <a:defRPr/>
            </a:pPr>
            <a:r>
              <a:rPr lang="en-US" i="1" dirty="0"/>
              <a:t>C</a:t>
            </a:r>
            <a:r>
              <a:rPr lang="en-US" baseline="-25000" dirty="0"/>
              <a:t>1</a:t>
            </a:r>
            <a:r>
              <a:rPr lang="en-US" dirty="0"/>
              <a:t> is direct or indirect subclass of </a:t>
            </a:r>
            <a:r>
              <a:rPr lang="en-US" i="1" dirty="0"/>
              <a:t>C</a:t>
            </a:r>
            <a:r>
              <a:rPr lang="en-US" baseline="-25000" dirty="0"/>
              <a:t>2</a:t>
            </a:r>
            <a:endParaRPr lang="en-US" i="1" dirty="0"/>
          </a:p>
          <a:p>
            <a:pPr marL="0" indent="0">
              <a:buNone/>
              <a:defRPr/>
            </a:pP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0618AFA-DA4F-C240-B5C2-320166D89779}"/>
              </a:ext>
            </a:extLst>
          </p:cNvPr>
          <p:cNvSpPr txBox="1"/>
          <p:nvPr/>
        </p:nvSpPr>
        <p:spPr>
          <a:xfrm>
            <a:off x="0" y="4741168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40FF"/>
                </a:solidFill>
              </a:rPr>
              <a:t>Caution! Coupling can also occur in less obvious ways</a:t>
            </a:r>
            <a:br>
              <a:rPr lang="en-US" sz="2800" dirty="0">
                <a:solidFill>
                  <a:srgbClr val="FF40FF"/>
                </a:solidFill>
              </a:rPr>
            </a:br>
            <a:r>
              <a:rPr lang="en-US" sz="2800" dirty="0">
                <a:solidFill>
                  <a:srgbClr val="FF40FF"/>
                </a:solidFill>
              </a:rPr>
              <a:t>(e.g., one component having encoded knowledge of others)</a:t>
            </a:r>
          </a:p>
        </p:txBody>
      </p:sp>
    </p:spTree>
    <p:extLst>
      <p:ext uri="{BB962C8B-B14F-4D97-AF65-F5344CB8AC3E}">
        <p14:creationId xmlns:p14="http://schemas.microsoft.com/office/powerpoint/2010/main" val="813700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le 1">
            <a:extLst>
              <a:ext uri="{FF2B5EF4-FFF2-40B4-BE49-F238E27FC236}">
                <a16:creationId xmlns:a16="http://schemas.microsoft.com/office/drawing/2014/main" id="{BB52504B-C550-1145-8AA6-DD76131911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Problems with High Coupling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F81607-0391-C14F-9FC5-459FD3B9D4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  <a:defRPr/>
            </a:pPr>
            <a:r>
              <a:rPr lang="en-US" dirty="0"/>
              <a:t>Given class </a:t>
            </a:r>
            <a:r>
              <a:rPr lang="en-US" i="1" dirty="0"/>
              <a:t>C</a:t>
            </a:r>
            <a:r>
              <a:rPr lang="en-US" baseline="-25000" dirty="0"/>
              <a:t>1</a:t>
            </a:r>
            <a:r>
              <a:rPr lang="en-US" dirty="0"/>
              <a:t> highly coupled to class </a:t>
            </a:r>
            <a:r>
              <a:rPr lang="en-US" i="1" dirty="0"/>
              <a:t>C</a:t>
            </a:r>
            <a:r>
              <a:rPr lang="en-US" baseline="-25000" dirty="0"/>
              <a:t>2 </a:t>
            </a:r>
            <a:r>
              <a:rPr lang="en-US" dirty="0"/>
              <a:t>:</a:t>
            </a:r>
          </a:p>
          <a:p>
            <a:pPr>
              <a:defRPr/>
            </a:pPr>
            <a:r>
              <a:rPr lang="en-US" dirty="0"/>
              <a:t>Changes in </a:t>
            </a:r>
            <a:r>
              <a:rPr lang="en-US" i="1" dirty="0"/>
              <a:t>C</a:t>
            </a:r>
            <a:r>
              <a:rPr lang="en-US" baseline="-25000" dirty="0"/>
              <a:t>2</a:t>
            </a:r>
            <a:r>
              <a:rPr lang="en-US" dirty="0"/>
              <a:t> may force changes in </a:t>
            </a:r>
            <a:r>
              <a:rPr lang="en-US" i="1" dirty="0"/>
              <a:t>C</a:t>
            </a:r>
            <a:r>
              <a:rPr lang="en-US" baseline="-25000" dirty="0"/>
              <a:t>1</a:t>
            </a:r>
            <a:endParaRPr lang="en-US" i="1" dirty="0"/>
          </a:p>
          <a:p>
            <a:pPr>
              <a:defRPr/>
            </a:pPr>
            <a:r>
              <a:rPr lang="en-US" dirty="0"/>
              <a:t>Harder to understand </a:t>
            </a:r>
            <a:r>
              <a:rPr lang="en-US" i="1" dirty="0"/>
              <a:t>C</a:t>
            </a:r>
            <a:r>
              <a:rPr lang="en-US" baseline="-25000" dirty="0"/>
              <a:t>1</a:t>
            </a:r>
            <a:r>
              <a:rPr lang="en-US" dirty="0"/>
              <a:t> in isolation</a:t>
            </a:r>
          </a:p>
          <a:p>
            <a:pPr>
              <a:defRPr/>
            </a:pPr>
            <a:r>
              <a:rPr lang="en-US" dirty="0"/>
              <a:t>Harder to reuse </a:t>
            </a:r>
            <a:r>
              <a:rPr lang="en-US" i="1" dirty="0"/>
              <a:t>C</a:t>
            </a:r>
            <a:r>
              <a:rPr lang="en-US" baseline="-25000" dirty="0"/>
              <a:t>1</a:t>
            </a:r>
            <a:r>
              <a:rPr lang="en-US" dirty="0"/>
              <a:t> because of dependencies on </a:t>
            </a:r>
            <a:r>
              <a:rPr lang="en-US" i="1" dirty="0"/>
              <a:t>C</a:t>
            </a:r>
            <a:r>
              <a:rPr lang="en-US" baseline="-25000" dirty="0"/>
              <a:t>2</a:t>
            </a:r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D31F6B7-A234-5649-A00C-A2528F39FA64}"/>
              </a:ext>
            </a:extLst>
          </p:cNvPr>
          <p:cNvGrpSpPr/>
          <p:nvPr/>
        </p:nvGrpSpPr>
        <p:grpSpPr>
          <a:xfrm>
            <a:off x="3175454" y="4211785"/>
            <a:ext cx="2793092" cy="1790574"/>
            <a:chOff x="4516582" y="5280255"/>
            <a:chExt cx="1558637" cy="999199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2AFAD1D-9D6E-6641-ADA8-CE31346AE8DE}"/>
                </a:ext>
              </a:extLst>
            </p:cNvPr>
            <p:cNvSpPr/>
            <p:nvPr/>
          </p:nvSpPr>
          <p:spPr>
            <a:xfrm>
              <a:off x="4516582" y="5280255"/>
              <a:ext cx="512618" cy="26323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76B76A3-74A0-9947-8042-17C5F5A90684}"/>
                </a:ext>
              </a:extLst>
            </p:cNvPr>
            <p:cNvSpPr/>
            <p:nvPr/>
          </p:nvSpPr>
          <p:spPr>
            <a:xfrm>
              <a:off x="5562601" y="5280255"/>
              <a:ext cx="512618" cy="26323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8E9E9480-4932-D442-B2C4-FF36D1F860A2}"/>
                </a:ext>
              </a:extLst>
            </p:cNvPr>
            <p:cNvSpPr/>
            <p:nvPr/>
          </p:nvSpPr>
          <p:spPr>
            <a:xfrm>
              <a:off x="4516582" y="6016218"/>
              <a:ext cx="512618" cy="26323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5C9C316-C745-624D-B13D-DD400BE5F95A}"/>
                </a:ext>
              </a:extLst>
            </p:cNvPr>
            <p:cNvSpPr/>
            <p:nvPr/>
          </p:nvSpPr>
          <p:spPr>
            <a:xfrm>
              <a:off x="5548746" y="6002364"/>
              <a:ext cx="512618" cy="26323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D6B44A85-DD83-FF4C-BED6-031809B5FE3B}"/>
                </a:ext>
              </a:extLst>
            </p:cNvPr>
            <p:cNvCxnSpPr>
              <a:stCxn id="14" idx="2"/>
              <a:endCxn id="16" idx="0"/>
            </p:cNvCxnSpPr>
            <p:nvPr/>
          </p:nvCxnSpPr>
          <p:spPr>
            <a:xfrm>
              <a:off x="4772891" y="5543491"/>
              <a:ext cx="0" cy="472727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B45489A6-988B-C04B-B03D-2F1D6B623752}"/>
                </a:ext>
              </a:extLst>
            </p:cNvPr>
            <p:cNvCxnSpPr>
              <a:cxnSpLocks/>
            </p:cNvCxnSpPr>
            <p:nvPr/>
          </p:nvCxnSpPr>
          <p:spPr>
            <a:xfrm>
              <a:off x="5036127" y="5467293"/>
              <a:ext cx="526474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392107B4-4F86-D74F-9A57-7799CE3FD3A7}"/>
                </a:ext>
              </a:extLst>
            </p:cNvPr>
            <p:cNvCxnSpPr>
              <a:cxnSpLocks/>
              <a:stCxn id="17" idx="1"/>
              <a:endCxn id="16" idx="3"/>
            </p:cNvCxnSpPr>
            <p:nvPr/>
          </p:nvCxnSpPr>
          <p:spPr>
            <a:xfrm flipH="1">
              <a:off x="5029200" y="6133982"/>
              <a:ext cx="519546" cy="1385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8BBD10B1-C3A2-F84D-879A-372F035A2C32}"/>
                </a:ext>
              </a:extLst>
            </p:cNvPr>
            <p:cNvCxnSpPr>
              <a:cxnSpLocks/>
            </p:cNvCxnSpPr>
            <p:nvPr/>
          </p:nvCxnSpPr>
          <p:spPr>
            <a:xfrm>
              <a:off x="5029200" y="5543491"/>
              <a:ext cx="533401" cy="458873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A9216544-F36E-5A4D-9DD6-EE2ADBE6764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749635" y="5543491"/>
              <a:ext cx="13855" cy="458873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64BB3E41-4562-8B4E-B9A8-9692BA87789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84717" y="5543491"/>
              <a:ext cx="0" cy="472727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F8B3DF78-8497-2A4A-979F-51C7292523D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024073" y="5349530"/>
              <a:ext cx="526474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478862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7326BAF-1C5A-0841-A0C1-3E03DA474B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5256"/>
            <a:ext cx="8229600" cy="1143000"/>
          </a:xfrm>
        </p:spPr>
        <p:txBody>
          <a:bodyPr/>
          <a:lstStyle/>
          <a:p>
            <a:r>
              <a:rPr lang="en-US" dirty="0"/>
              <a:t>Coupling Explains Benefits of Mediator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EC4FBD-7F6B-ED4F-B3AB-CA2B52FAF9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355" y="1737511"/>
            <a:ext cx="3490100" cy="43167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14945A3-2CBB-7C41-B711-7C75224396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0124" y="1820641"/>
            <a:ext cx="5012552" cy="373768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8423027-29A5-2347-A501-8AC4053327DB}"/>
              </a:ext>
            </a:extLst>
          </p:cNvPr>
          <p:cNvSpPr txBox="1"/>
          <p:nvPr/>
        </p:nvSpPr>
        <p:spPr>
          <a:xfrm>
            <a:off x="638616" y="1200219"/>
            <a:ext cx="25755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Tighter Coupling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BA92B79-FBCE-7146-8B14-87EEB92D6CC6}"/>
              </a:ext>
            </a:extLst>
          </p:cNvPr>
          <p:cNvSpPr txBox="1"/>
          <p:nvPr/>
        </p:nvSpPr>
        <p:spPr>
          <a:xfrm>
            <a:off x="5267081" y="1168256"/>
            <a:ext cx="25186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Looser Coupling</a:t>
            </a:r>
          </a:p>
        </p:txBody>
      </p:sp>
    </p:spTree>
    <p:extLst>
      <p:ext uri="{BB962C8B-B14F-4D97-AF65-F5344CB8AC3E}">
        <p14:creationId xmlns:p14="http://schemas.microsoft.com/office/powerpoint/2010/main" val="146735575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D194E8-333C-0C49-B871-A66D48DF2C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Does Mediator Do It?</a:t>
            </a:r>
            <a:br>
              <a:rPr lang="en-US" dirty="0"/>
            </a:br>
            <a:r>
              <a:rPr lang="en-US" u="sng" dirty="0"/>
              <a:t>Indirection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D55360-CA91-A74A-A4BB-1B1A550821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To decouple two components, assign responsibility to an intermediate component to mediate between the two</a:t>
            </a:r>
          </a:p>
          <a:p>
            <a:r>
              <a:rPr lang="en-US" dirty="0"/>
              <a:t>Intermediary creates </a:t>
            </a:r>
            <a:r>
              <a:rPr lang="en-US" i="1" dirty="0"/>
              <a:t>indirection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6CB8D7D-3732-A44F-B88A-FEC2C7855BCD}"/>
              </a:ext>
            </a:extLst>
          </p:cNvPr>
          <p:cNvSpPr/>
          <p:nvPr/>
        </p:nvSpPr>
        <p:spPr>
          <a:xfrm>
            <a:off x="2311831" y="4294907"/>
            <a:ext cx="512618" cy="26323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7EE8C63-68ED-474B-B1EA-5A5C5225BA02}"/>
              </a:ext>
            </a:extLst>
          </p:cNvPr>
          <p:cNvSpPr/>
          <p:nvPr/>
        </p:nvSpPr>
        <p:spPr>
          <a:xfrm>
            <a:off x="3357850" y="4294907"/>
            <a:ext cx="512618" cy="26323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008534B-EBBA-464B-AC51-D96FD1233DD0}"/>
              </a:ext>
            </a:extLst>
          </p:cNvPr>
          <p:cNvCxnSpPr>
            <a:cxnSpLocks/>
          </p:cNvCxnSpPr>
          <p:nvPr/>
        </p:nvCxnSpPr>
        <p:spPr>
          <a:xfrm>
            <a:off x="3605352" y="4558143"/>
            <a:ext cx="0" cy="458873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914AAAD-1D33-C446-92D2-98B5FECE0493}"/>
              </a:ext>
            </a:extLst>
          </p:cNvPr>
          <p:cNvCxnSpPr>
            <a:cxnSpLocks/>
            <a:endCxn id="8" idx="1"/>
          </p:cNvCxnSpPr>
          <p:nvPr/>
        </p:nvCxnSpPr>
        <p:spPr>
          <a:xfrm>
            <a:off x="2831376" y="4426525"/>
            <a:ext cx="526474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6AFA24E1-0C80-8548-8EC5-37AE9E8D09DD}"/>
              </a:ext>
            </a:extLst>
          </p:cNvPr>
          <p:cNvSpPr/>
          <p:nvPr/>
        </p:nvSpPr>
        <p:spPr>
          <a:xfrm>
            <a:off x="2311831" y="5017016"/>
            <a:ext cx="512618" cy="26323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F1D9645-756F-324F-B576-9CA5C8805871}"/>
              </a:ext>
            </a:extLst>
          </p:cNvPr>
          <p:cNvSpPr/>
          <p:nvPr/>
        </p:nvSpPr>
        <p:spPr>
          <a:xfrm>
            <a:off x="3357850" y="5017016"/>
            <a:ext cx="512618" cy="26323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807E75-0487-AF40-B61E-95B1E9BCCBBE}"/>
              </a:ext>
            </a:extLst>
          </p:cNvPr>
          <p:cNvSpPr/>
          <p:nvPr/>
        </p:nvSpPr>
        <p:spPr>
          <a:xfrm>
            <a:off x="2311831" y="5752979"/>
            <a:ext cx="512618" cy="26323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E448811-36C7-264B-9DB3-358D6204E352}"/>
              </a:ext>
            </a:extLst>
          </p:cNvPr>
          <p:cNvSpPr/>
          <p:nvPr/>
        </p:nvSpPr>
        <p:spPr>
          <a:xfrm>
            <a:off x="3343995" y="5739125"/>
            <a:ext cx="512618" cy="26323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E5758406-7551-F347-B946-A5C7303766AD}"/>
              </a:ext>
            </a:extLst>
          </p:cNvPr>
          <p:cNvCxnSpPr>
            <a:cxnSpLocks/>
            <a:stCxn id="14" idx="2"/>
            <a:endCxn id="16" idx="0"/>
          </p:cNvCxnSpPr>
          <p:nvPr/>
        </p:nvCxnSpPr>
        <p:spPr>
          <a:xfrm>
            <a:off x="2568140" y="5280252"/>
            <a:ext cx="0" cy="472727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174638DC-7B46-D245-A750-1C345C4679AA}"/>
              </a:ext>
            </a:extLst>
          </p:cNvPr>
          <p:cNvCxnSpPr>
            <a:cxnSpLocks/>
          </p:cNvCxnSpPr>
          <p:nvPr/>
        </p:nvCxnSpPr>
        <p:spPr>
          <a:xfrm>
            <a:off x="2831376" y="5148634"/>
            <a:ext cx="526474" cy="0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46B08289-6B85-5B4A-B9E2-3F232FB9F614}"/>
              </a:ext>
            </a:extLst>
          </p:cNvPr>
          <p:cNvCxnSpPr>
            <a:cxnSpLocks/>
            <a:stCxn id="17" idx="1"/>
            <a:endCxn id="16" idx="3"/>
          </p:cNvCxnSpPr>
          <p:nvPr/>
        </p:nvCxnSpPr>
        <p:spPr>
          <a:xfrm flipH="1">
            <a:off x="2824449" y="5870743"/>
            <a:ext cx="519546" cy="13854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8AB9B648-7E81-364F-93D8-47BE8F5B3817}"/>
              </a:ext>
            </a:extLst>
          </p:cNvPr>
          <p:cNvCxnSpPr>
            <a:cxnSpLocks/>
          </p:cNvCxnSpPr>
          <p:nvPr/>
        </p:nvCxnSpPr>
        <p:spPr>
          <a:xfrm>
            <a:off x="2824449" y="5280252"/>
            <a:ext cx="533401" cy="458873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1AF2FE88-1D8E-E640-911A-068553B8A941}"/>
              </a:ext>
            </a:extLst>
          </p:cNvPr>
          <p:cNvCxnSpPr>
            <a:cxnSpLocks/>
          </p:cNvCxnSpPr>
          <p:nvPr/>
        </p:nvCxnSpPr>
        <p:spPr>
          <a:xfrm flipH="1">
            <a:off x="3601021" y="5287018"/>
            <a:ext cx="13855" cy="458873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0C5E4094-7686-AF40-9C8A-80983A6391D2}"/>
              </a:ext>
            </a:extLst>
          </p:cNvPr>
          <p:cNvCxnSpPr>
            <a:cxnSpLocks/>
          </p:cNvCxnSpPr>
          <p:nvPr/>
        </p:nvCxnSpPr>
        <p:spPr>
          <a:xfrm flipH="1">
            <a:off x="2573912" y="4565230"/>
            <a:ext cx="13855" cy="458873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D7AF8A68-42C4-F048-8E8C-5E15EA8F5578}"/>
              </a:ext>
            </a:extLst>
          </p:cNvPr>
          <p:cNvCxnSpPr>
            <a:cxnSpLocks/>
          </p:cNvCxnSpPr>
          <p:nvPr/>
        </p:nvCxnSpPr>
        <p:spPr>
          <a:xfrm>
            <a:off x="2825138" y="4564909"/>
            <a:ext cx="511609" cy="453832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7">
            <a:extLst>
              <a:ext uri="{FF2B5EF4-FFF2-40B4-BE49-F238E27FC236}">
                <a16:creationId xmlns:a16="http://schemas.microsoft.com/office/drawing/2014/main" id="{7F5B308C-58EB-E249-857B-AF281C0409FE}"/>
              </a:ext>
            </a:extLst>
          </p:cNvPr>
          <p:cNvSpPr/>
          <p:nvPr/>
        </p:nvSpPr>
        <p:spPr>
          <a:xfrm>
            <a:off x="4805359" y="4294907"/>
            <a:ext cx="512618" cy="26323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1A790F19-AB48-084D-AE4D-CB1CAAB0B5B1}"/>
              </a:ext>
            </a:extLst>
          </p:cNvPr>
          <p:cNvSpPr/>
          <p:nvPr/>
        </p:nvSpPr>
        <p:spPr>
          <a:xfrm>
            <a:off x="6890475" y="4294907"/>
            <a:ext cx="512618" cy="26323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1F51263E-2891-714D-AAE4-0DE19AFE92C6}"/>
              </a:ext>
            </a:extLst>
          </p:cNvPr>
          <p:cNvSpPr/>
          <p:nvPr/>
        </p:nvSpPr>
        <p:spPr>
          <a:xfrm>
            <a:off x="4805359" y="5017016"/>
            <a:ext cx="512618" cy="26323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AAA4211D-8B46-5045-8A23-B0F7687A0892}"/>
              </a:ext>
            </a:extLst>
          </p:cNvPr>
          <p:cNvSpPr/>
          <p:nvPr/>
        </p:nvSpPr>
        <p:spPr>
          <a:xfrm>
            <a:off x="6890475" y="5017016"/>
            <a:ext cx="512618" cy="26323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4F4BF018-DB61-9044-A26F-47A7F27E1244}"/>
              </a:ext>
            </a:extLst>
          </p:cNvPr>
          <p:cNvSpPr/>
          <p:nvPr/>
        </p:nvSpPr>
        <p:spPr>
          <a:xfrm>
            <a:off x="4805359" y="5752979"/>
            <a:ext cx="512618" cy="26323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3BBE0D67-8852-CA40-98CA-73F59C4583B2}"/>
              </a:ext>
            </a:extLst>
          </p:cNvPr>
          <p:cNvSpPr/>
          <p:nvPr/>
        </p:nvSpPr>
        <p:spPr>
          <a:xfrm>
            <a:off x="6876620" y="5739125"/>
            <a:ext cx="512618" cy="26323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0F08A27B-09A7-BE40-9601-80C5FC44E689}"/>
              </a:ext>
            </a:extLst>
          </p:cNvPr>
          <p:cNvSpPr/>
          <p:nvPr/>
        </p:nvSpPr>
        <p:spPr>
          <a:xfrm>
            <a:off x="5805846" y="5017016"/>
            <a:ext cx="512618" cy="263236"/>
          </a:xfrm>
          <a:prstGeom prst="rect">
            <a:avLst/>
          </a:prstGeom>
          <a:solidFill>
            <a:srgbClr val="00FFFF"/>
          </a:solidFill>
          <a:ln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9" name="Curved Connector 58">
            <a:extLst>
              <a:ext uri="{FF2B5EF4-FFF2-40B4-BE49-F238E27FC236}">
                <a16:creationId xmlns:a16="http://schemas.microsoft.com/office/drawing/2014/main" id="{353A03BB-3083-9D46-B642-663B61848132}"/>
              </a:ext>
            </a:extLst>
          </p:cNvPr>
          <p:cNvCxnSpPr>
            <a:stCxn id="16" idx="1"/>
            <a:endCxn id="7" idx="1"/>
          </p:cNvCxnSpPr>
          <p:nvPr/>
        </p:nvCxnSpPr>
        <p:spPr>
          <a:xfrm rot="10800000">
            <a:off x="2311831" y="4426525"/>
            <a:ext cx="12700" cy="1458072"/>
          </a:xfrm>
          <a:prstGeom prst="curvedConnector3">
            <a:avLst>
              <a:gd name="adj1" fmla="val 1800000"/>
            </a:avLst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urved Connector 60">
            <a:extLst>
              <a:ext uri="{FF2B5EF4-FFF2-40B4-BE49-F238E27FC236}">
                <a16:creationId xmlns:a16="http://schemas.microsoft.com/office/drawing/2014/main" id="{7FFCB8B0-9253-5D40-ABCA-5E0E4EBF0A31}"/>
              </a:ext>
            </a:extLst>
          </p:cNvPr>
          <p:cNvCxnSpPr>
            <a:stCxn id="16" idx="2"/>
            <a:endCxn id="8" idx="3"/>
          </p:cNvCxnSpPr>
          <p:nvPr/>
        </p:nvCxnSpPr>
        <p:spPr>
          <a:xfrm rot="5400000" flipH="1" flipV="1">
            <a:off x="2424459" y="4570206"/>
            <a:ext cx="1589690" cy="1302328"/>
          </a:xfrm>
          <a:prstGeom prst="curvedConnector4">
            <a:avLst>
              <a:gd name="adj1" fmla="val -23095"/>
              <a:gd name="adj2" fmla="val 131383"/>
            </a:avLst>
          </a:prstGeom>
          <a:ln w="254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5774BACA-5184-674C-92A4-8C760CC27FD5}"/>
              </a:ext>
            </a:extLst>
          </p:cNvPr>
          <p:cNvCxnSpPr>
            <a:cxnSpLocks/>
          </p:cNvCxnSpPr>
          <p:nvPr/>
        </p:nvCxnSpPr>
        <p:spPr>
          <a:xfrm flipV="1">
            <a:off x="5317977" y="5280252"/>
            <a:ext cx="487869" cy="458874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A699055D-6B46-BF4B-84E8-455625960AA5}"/>
              </a:ext>
            </a:extLst>
          </p:cNvPr>
          <p:cNvCxnSpPr>
            <a:cxnSpLocks/>
            <a:endCxn id="57" idx="1"/>
          </p:cNvCxnSpPr>
          <p:nvPr/>
        </p:nvCxnSpPr>
        <p:spPr>
          <a:xfrm flipV="1">
            <a:off x="5317977" y="5148634"/>
            <a:ext cx="487869" cy="6927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3BF82D08-5C90-E24B-A7D0-9FC6B43A9DAB}"/>
              </a:ext>
            </a:extLst>
          </p:cNvPr>
          <p:cNvCxnSpPr>
            <a:cxnSpLocks/>
          </p:cNvCxnSpPr>
          <p:nvPr/>
        </p:nvCxnSpPr>
        <p:spPr>
          <a:xfrm>
            <a:off x="5317977" y="4558142"/>
            <a:ext cx="487869" cy="458874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A9173AE2-7C1A-1842-B253-0F8A5FC0E920}"/>
              </a:ext>
            </a:extLst>
          </p:cNvPr>
          <p:cNvCxnSpPr>
            <a:cxnSpLocks/>
          </p:cNvCxnSpPr>
          <p:nvPr/>
        </p:nvCxnSpPr>
        <p:spPr>
          <a:xfrm flipH="1">
            <a:off x="6318464" y="4544289"/>
            <a:ext cx="572012" cy="472727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F8FA022B-5F14-D346-85A3-90A014AC38F2}"/>
              </a:ext>
            </a:extLst>
          </p:cNvPr>
          <p:cNvCxnSpPr>
            <a:cxnSpLocks/>
            <a:stCxn id="43" idx="1"/>
            <a:endCxn id="57" idx="3"/>
          </p:cNvCxnSpPr>
          <p:nvPr/>
        </p:nvCxnSpPr>
        <p:spPr>
          <a:xfrm flipH="1">
            <a:off x="6318464" y="5148634"/>
            <a:ext cx="572011" cy="0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9816054C-28A0-4F4A-8FD8-4E89F8B5529B}"/>
              </a:ext>
            </a:extLst>
          </p:cNvPr>
          <p:cNvCxnSpPr>
            <a:cxnSpLocks/>
          </p:cNvCxnSpPr>
          <p:nvPr/>
        </p:nvCxnSpPr>
        <p:spPr>
          <a:xfrm flipH="1" flipV="1">
            <a:off x="6318464" y="5266398"/>
            <a:ext cx="557146" cy="486581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749194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6080A1-7333-314C-9306-DE5F3BA1F7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78C582-3216-C14B-B4CE-C68DDA558F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Mediator Pattern</a:t>
            </a:r>
          </a:p>
          <a:p>
            <a:r>
              <a:rPr lang="en-US" dirty="0"/>
              <a:t>Coupling</a:t>
            </a:r>
          </a:p>
          <a:p>
            <a:r>
              <a:rPr lang="en-US" dirty="0"/>
              <a:t>Indirection</a:t>
            </a:r>
          </a:p>
        </p:txBody>
      </p:sp>
      <p:grpSp>
        <p:nvGrpSpPr>
          <p:cNvPr id="4" name="Group 1">
            <a:extLst>
              <a:ext uri="{FF2B5EF4-FFF2-40B4-BE49-F238E27FC236}">
                <a16:creationId xmlns:a16="http://schemas.microsoft.com/office/drawing/2014/main" id="{FE791DFE-8736-1E4E-8AD4-48C253D58AB9}"/>
              </a:ext>
            </a:extLst>
          </p:cNvPr>
          <p:cNvGrpSpPr>
            <a:grpSpLocks/>
          </p:cNvGrpSpPr>
          <p:nvPr/>
        </p:nvGrpSpPr>
        <p:grpSpPr bwMode="auto">
          <a:xfrm>
            <a:off x="0" y="4737100"/>
            <a:ext cx="9215438" cy="2139950"/>
            <a:chOff x="0" y="4737100"/>
            <a:chExt cx="9215438" cy="2139950"/>
          </a:xfrm>
        </p:grpSpPr>
        <p:pic>
          <p:nvPicPr>
            <p:cNvPr id="5" name="Picture 1">
              <a:extLst>
                <a:ext uri="{FF2B5EF4-FFF2-40B4-BE49-F238E27FC236}">
                  <a16:creationId xmlns:a16="http://schemas.microsoft.com/office/drawing/2014/main" id="{71E58E72-DE6D-5642-89AF-34926130E82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523" b="12630"/>
            <a:stretch>
              <a:fillRect/>
            </a:stretch>
          </p:blipFill>
          <p:spPr bwMode="auto">
            <a:xfrm>
              <a:off x="0" y="4737100"/>
              <a:ext cx="9144000" cy="2120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10526F5-C9E0-9441-8D97-183B0F9A3208}"/>
                </a:ext>
              </a:extLst>
            </p:cNvPr>
            <p:cNvSpPr txBox="1"/>
            <p:nvPr/>
          </p:nvSpPr>
          <p:spPr>
            <a:xfrm>
              <a:off x="7632700" y="6599238"/>
              <a:ext cx="1582738" cy="27781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dirty="0">
                  <a:solidFill>
                    <a:schemeClr val="bg1">
                      <a:lumMod val="65000"/>
                      <a:lumOff val="35000"/>
                    </a:schemeClr>
                  </a:solidFill>
                  <a:latin typeface="+mn-lt"/>
                  <a:ea typeface="+mn-ea"/>
                </a:rPr>
                <a:t>http://flic.kr/p/aCLor3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4485111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CBC52FC-C506-974C-BE00-D1394CE68A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857500"/>
            <a:ext cx="8229600" cy="1143000"/>
          </a:xfrm>
        </p:spPr>
        <p:txBody>
          <a:bodyPr/>
          <a:lstStyle/>
          <a:p>
            <a:r>
              <a:rPr lang="en-US" dirty="0"/>
              <a:t>Appendix</a:t>
            </a:r>
          </a:p>
        </p:txBody>
      </p:sp>
    </p:spTree>
    <p:extLst>
      <p:ext uri="{BB962C8B-B14F-4D97-AF65-F5344CB8AC3E}">
        <p14:creationId xmlns:p14="http://schemas.microsoft.com/office/powerpoint/2010/main" val="351879840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E14E493-75F3-C847-9D73-7EDF37108E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Lecture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43FFF19-DDDA-C944-A333-D6B1F54560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Design patterns: what &amp; why</a:t>
            </a:r>
          </a:p>
          <a:p>
            <a:r>
              <a:rPr lang="en-US" dirty="0"/>
              <a:t>When and how to apply</a:t>
            </a:r>
          </a:p>
          <a:p>
            <a:r>
              <a:rPr lang="en-US" dirty="0"/>
              <a:t>Several popular patterns:</a:t>
            </a:r>
          </a:p>
          <a:p>
            <a:pPr lvl="1"/>
            <a:r>
              <a:rPr lang="en-US" dirty="0"/>
              <a:t>Observer</a:t>
            </a:r>
          </a:p>
          <a:p>
            <a:pPr lvl="1"/>
            <a:r>
              <a:rPr lang="en-US" dirty="0"/>
              <a:t>Singleton</a:t>
            </a:r>
          </a:p>
          <a:p>
            <a:pPr lvl="1"/>
            <a:r>
              <a:rPr lang="en-US" dirty="0"/>
              <a:t>Adapter</a:t>
            </a:r>
          </a:p>
          <a:p>
            <a:pPr lvl="1"/>
            <a:r>
              <a:rPr lang="en-US" dirty="0"/>
              <a:t>Builder</a:t>
            </a:r>
          </a:p>
          <a:p>
            <a:pPr lvl="1"/>
            <a:r>
              <a:rPr lang="en-US" dirty="0"/>
              <a:t>Memento</a:t>
            </a:r>
          </a:p>
        </p:txBody>
      </p:sp>
    </p:spTree>
    <p:extLst>
      <p:ext uri="{BB962C8B-B14F-4D97-AF65-F5344CB8AC3E}">
        <p14:creationId xmlns:p14="http://schemas.microsoft.com/office/powerpoint/2010/main" val="8216145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5C82EF6-1601-2F48-99C5-1B881445AE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9306"/>
          <a:stretch/>
        </p:blipFill>
        <p:spPr>
          <a:xfrm>
            <a:off x="1381539" y="932621"/>
            <a:ext cx="6380922" cy="5925379"/>
          </a:xfrm>
          <a:prstGeom prst="rect">
            <a:avLst/>
          </a:prstGeom>
        </p:spPr>
      </p:pic>
      <p:sp>
        <p:nvSpPr>
          <p:cNvPr id="12290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en-US" dirty="0">
                <a:ea typeface="MS PGothic" charset="-128"/>
              </a:rPr>
              <a:t>Observer Pattern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B538695-5278-B848-8346-D2B5A0FA593F}"/>
              </a:ext>
            </a:extLst>
          </p:cNvPr>
          <p:cNvSpPr txBox="1"/>
          <p:nvPr/>
        </p:nvSpPr>
        <p:spPr>
          <a:xfrm rot="16200000">
            <a:off x="6298798" y="4012798"/>
            <a:ext cx="54134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From Gamma et al. </a:t>
            </a:r>
            <a:r>
              <a:rPr lang="en-US" sz="1200" i="1" dirty="0">
                <a:solidFill>
                  <a:schemeClr val="bg1">
                    <a:lumMod val="50000"/>
                    <a:lumOff val="50000"/>
                  </a:schemeClr>
                </a:solidFill>
              </a:rPr>
              <a:t>Design Patterns: Elements of Reusable Object-Oriented Software</a:t>
            </a:r>
          </a:p>
        </p:txBody>
      </p:sp>
    </p:spTree>
    <p:extLst>
      <p:ext uri="{BB962C8B-B14F-4D97-AF65-F5344CB8AC3E}">
        <p14:creationId xmlns:p14="http://schemas.microsoft.com/office/powerpoint/2010/main" val="274517894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MS PGothic" charset="-128"/>
              </a:rPr>
              <a:t>How to Apply Observer Pattern</a:t>
            </a:r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>
                <a:ea typeface="MS PGothic" charset="-128"/>
              </a:rPr>
              <a:t>Modify </a:t>
            </a:r>
            <a:r>
              <a:rPr lang="en-US" altLang="en-US" dirty="0">
                <a:latin typeface="Courier New" panose="02070309020205020404" pitchFamily="49" charset="0"/>
                <a:ea typeface="MS PGothic" charset="-128"/>
                <a:cs typeface="Courier New" panose="02070309020205020404" pitchFamily="49" charset="0"/>
              </a:rPr>
              <a:t>OrdersController</a:t>
            </a:r>
            <a:r>
              <a:rPr lang="en-US" altLang="en-US" dirty="0">
                <a:ea typeface="MS PGothic" charset="-128"/>
              </a:rPr>
              <a:t> (Subject)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dirty="0">
                <a:latin typeface="Courier New" panose="02070309020205020404" pitchFamily="49" charset="0"/>
                <a:ea typeface="MS PGothic" charset="-128"/>
                <a:cs typeface="Courier New" panose="02070309020205020404" pitchFamily="49" charset="0"/>
              </a:rPr>
              <a:t>include Observable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dirty="0">
                <a:ea typeface="MS PGothic" charset="-128"/>
              </a:rPr>
              <a:t>Add observer using </a:t>
            </a:r>
            <a:r>
              <a:rPr lang="en-US" altLang="en-US" dirty="0">
                <a:latin typeface="Courier New" panose="02070309020205020404" pitchFamily="49" charset="0"/>
                <a:ea typeface="MS PGothic" charset="-128"/>
                <a:cs typeface="Courier New" panose="02070309020205020404" pitchFamily="49" charset="0"/>
              </a:rPr>
              <a:t>add_observer()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dirty="0">
                <a:ea typeface="MS PGothic" charset="-128"/>
              </a:rPr>
              <a:t>After saving order, call </a:t>
            </a:r>
            <a:r>
              <a:rPr lang="en-US" altLang="en-US" dirty="0">
                <a:latin typeface="Courier New" panose="02070309020205020404" pitchFamily="49" charset="0"/>
                <a:ea typeface="MS PGothic" charset="-128"/>
                <a:cs typeface="Courier New" panose="02070309020205020404" pitchFamily="49" charset="0"/>
              </a:rPr>
              <a:t>notify_observers()</a:t>
            </a:r>
          </a:p>
          <a:p>
            <a:pPr lvl="1"/>
            <a:endParaRPr lang="en-US" altLang="en-US" dirty="0">
              <a:ea typeface="MS PGothic" charset="-128"/>
            </a:endParaRPr>
          </a:p>
          <a:p>
            <a:r>
              <a:rPr lang="en-US" altLang="en-US" dirty="0">
                <a:ea typeface="MS PGothic" charset="-128"/>
              </a:rPr>
              <a:t>Modify </a:t>
            </a:r>
            <a:r>
              <a:rPr lang="en-US" altLang="en-US" dirty="0">
                <a:latin typeface="Courier New" panose="02070309020205020404" pitchFamily="49" charset="0"/>
                <a:ea typeface="MS PGothic" charset="-128"/>
                <a:cs typeface="Courier New" panose="02070309020205020404" pitchFamily="49" charset="0"/>
              </a:rPr>
              <a:t>EmailNotifier</a:t>
            </a:r>
            <a:r>
              <a:rPr lang="en-US" altLang="en-US" dirty="0">
                <a:ea typeface="MS PGothic" charset="-128"/>
              </a:rPr>
              <a:t> (Observer)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dirty="0">
                <a:ea typeface="MS PGothic" charset="-128"/>
              </a:rPr>
              <a:t>Add </a:t>
            </a:r>
            <a:r>
              <a:rPr lang="en-US" altLang="en-US" dirty="0">
                <a:latin typeface="Courier New" panose="02070309020205020404" pitchFamily="49" charset="0"/>
                <a:ea typeface="MS PGothic" charset="-128"/>
                <a:cs typeface="Courier New" panose="02070309020205020404" pitchFamily="49" charset="0"/>
              </a:rPr>
              <a:t>update</a:t>
            </a:r>
            <a:r>
              <a:rPr lang="en-US" altLang="en-US" dirty="0">
                <a:ea typeface="MS PGothic" charset="-128"/>
              </a:rPr>
              <a:t> method that xxx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D758433-A8C1-3544-8592-4F4199EB1D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OrdersController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211B39A-3B41-C941-9772-B6CC536DAA45}"/>
              </a:ext>
            </a:extLst>
          </p:cNvPr>
          <p:cNvGrpSpPr/>
          <p:nvPr/>
        </p:nvGrpSpPr>
        <p:grpSpPr>
          <a:xfrm>
            <a:off x="356917" y="1674421"/>
            <a:ext cx="8430166" cy="5266704"/>
            <a:chOff x="593766" y="2396202"/>
            <a:chExt cx="6234547" cy="389500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D622A68-AB1B-1542-884E-3C387F6FA3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8313" r="23506"/>
            <a:stretch/>
          </p:blipFill>
          <p:spPr>
            <a:xfrm>
              <a:off x="593767" y="2396202"/>
              <a:ext cx="6234546" cy="664308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A55F684-7599-FE40-BFA9-5190E9CC5E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493" r="24359"/>
            <a:stretch/>
          </p:blipFill>
          <p:spPr>
            <a:xfrm>
              <a:off x="593766" y="3310286"/>
              <a:ext cx="6234547" cy="2669667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A254564-F955-9842-A890-36B6521FA8BE}"/>
                </a:ext>
              </a:extLst>
            </p:cNvPr>
            <p:cNvSpPr txBox="1"/>
            <p:nvPr/>
          </p:nvSpPr>
          <p:spPr>
            <a:xfrm>
              <a:off x="593766" y="3003446"/>
              <a:ext cx="64633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...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FE35293-160A-0146-96B7-2C6BE413AB42}"/>
                </a:ext>
              </a:extLst>
            </p:cNvPr>
            <p:cNvSpPr txBox="1"/>
            <p:nvPr/>
          </p:nvSpPr>
          <p:spPr>
            <a:xfrm>
              <a:off x="593766" y="5891093"/>
              <a:ext cx="64633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...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7549985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16E8F5-53C7-D848-97D5-CEEC545FE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EmailNotifier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61DA46-A0C8-0B48-9AB2-6EADB7018A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72" r="35584"/>
          <a:stretch/>
        </p:blipFill>
        <p:spPr>
          <a:xfrm>
            <a:off x="1068779" y="1833836"/>
            <a:ext cx="7033296" cy="2522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13265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MS PGothic" charset="-128"/>
              </a:rPr>
              <a:t>Goal: Implement Observer pattern</a:t>
            </a:r>
          </a:p>
        </p:txBody>
      </p:sp>
      <p:pic>
        <p:nvPicPr>
          <p:cNvPr id="17411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528763"/>
            <a:ext cx="9118600" cy="4773612"/>
          </a:xfr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dirty="0">
                <a:ea typeface="MS PGothic" charset="-128"/>
              </a:rPr>
              <a:t>Other Examples</a:t>
            </a:r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  <a:defRPr/>
            </a:pPr>
            <a:endParaRPr lang="en-US" altLang="en-US" dirty="0"/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altLang="en-US" dirty="0"/>
              <a:t>Spreadsheet 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altLang="en-US" dirty="0"/>
              <a:t>Employee payroll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altLang="en-US" dirty="0"/>
              <a:t>GUI program (callback)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endParaRPr lang="en-US" altLang="en-US" dirty="0"/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n-US" altLang="en-US" dirty="0"/>
          </a:p>
          <a:p>
            <a:pPr>
              <a:buFont typeface="Arial" panose="020B0604020202020204" pitchFamily="34" charset="0"/>
              <a:buChar char="•"/>
              <a:defRPr/>
            </a:pPr>
            <a:endParaRPr lang="en-US" altLang="en-US" dirty="0"/>
          </a:p>
          <a:p>
            <a:pPr>
              <a:buFont typeface="Arial" panose="020B0604020202020204" pitchFamily="34" charset="0"/>
              <a:buChar char="•"/>
              <a:defRPr/>
            </a:pPr>
            <a:endParaRPr lang="en-US" altLang="en-US" dirty="0"/>
          </a:p>
          <a:p>
            <a:pPr>
              <a:buFont typeface="Arial" panose="020B0604020202020204" pitchFamily="34" charset="0"/>
              <a:buChar char="•"/>
              <a:defRPr/>
            </a:pPr>
            <a:endParaRPr lang="en-US" altLang="en-US" dirty="0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Font typeface="Arial" panose="020B0604020202020204" pitchFamily="34" charset="0"/>
              <a:buChar char="•"/>
              <a:defRPr/>
            </a:pPr>
            <a:endParaRPr lang="en-US" altLang="en-US" sz="4000" dirty="0"/>
          </a:p>
          <a:p>
            <a:pPr marL="0" indent="0" algn="ctr">
              <a:buFont typeface="Arial" panose="020B0604020202020204" pitchFamily="34" charset="0"/>
              <a:buNone/>
              <a:defRPr/>
            </a:pPr>
            <a:r>
              <a:rPr lang="en-US" altLang="en-US" sz="4000" dirty="0"/>
              <a:t>Design problem: </a:t>
            </a:r>
          </a:p>
          <a:p>
            <a:pPr marL="0" indent="0" algn="ctr">
              <a:buFont typeface="Arial" panose="020B0604020202020204" pitchFamily="34" charset="0"/>
              <a:buNone/>
              <a:defRPr/>
            </a:pPr>
            <a:r>
              <a:rPr lang="en-US" altLang="en-US" sz="4000" dirty="0"/>
              <a:t>Sales Logging</a:t>
            </a:r>
          </a:p>
          <a:p>
            <a:pPr algn="ctr">
              <a:buFont typeface="Arial" panose="020B0604020202020204" pitchFamily="34" charset="0"/>
              <a:buChar char="•"/>
              <a:defRPr/>
            </a:pPr>
            <a:endParaRPr lang="en-US" altLang="en-US" sz="4000" dirty="0"/>
          </a:p>
          <a:p>
            <a:pPr>
              <a:buFont typeface="Arial" panose="020B0604020202020204" pitchFamily="34" charset="0"/>
              <a:buChar char="•"/>
              <a:defRPr/>
            </a:pPr>
            <a:endParaRPr lang="en-US" sz="4000" dirty="0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dirty="0">
                <a:ea typeface="MS PGothic" charset="-128"/>
              </a:rPr>
              <a:t>Problem</a:t>
            </a:r>
          </a:p>
        </p:txBody>
      </p:sp>
      <p:sp>
        <p:nvSpPr>
          <p:cNvPr id="2457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dirty="0">
              <a:ea typeface="MS PGothic" charset="-128"/>
            </a:endParaRPr>
          </a:p>
          <a:p>
            <a:r>
              <a:rPr lang="en-US" altLang="en-US" dirty="0">
                <a:ea typeface="MS PGothic" charset="-128"/>
              </a:rPr>
              <a:t>Saves records of transactions as backup</a:t>
            </a:r>
          </a:p>
          <a:p>
            <a:r>
              <a:rPr lang="en-US" altLang="en-US" dirty="0">
                <a:ea typeface="MS PGothic" charset="-128"/>
              </a:rPr>
              <a:t>Sales logging for </a:t>
            </a:r>
            <a:r>
              <a:rPr lang="en-US" altLang="en-US">
                <a:ea typeface="MS PGothic" charset="-128"/>
              </a:rPr>
              <a:t>transaction failure</a:t>
            </a:r>
            <a:endParaRPr lang="en-US" altLang="en-US" dirty="0">
              <a:ea typeface="MS PGothic" charset="-128"/>
            </a:endParaRPr>
          </a:p>
          <a:p>
            <a:endParaRPr lang="en-US" altLang="en-US" dirty="0">
              <a:ea typeface="MS PGothic" charset="-128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4FE68C9-5F50-1441-962E-67E81270C92D}"/>
              </a:ext>
            </a:extLst>
          </p:cNvPr>
          <p:cNvGrpSpPr/>
          <p:nvPr/>
        </p:nvGrpSpPr>
        <p:grpSpPr>
          <a:xfrm>
            <a:off x="3178813" y="2035321"/>
            <a:ext cx="2828926" cy="1990414"/>
            <a:chOff x="3119437" y="1785939"/>
            <a:chExt cx="2828926" cy="1990414"/>
          </a:xfrm>
        </p:grpSpPr>
        <p:sp>
          <p:nvSpPr>
            <p:cNvPr id="4" name="Rectangle 3"/>
            <p:cNvSpPr/>
            <p:nvPr/>
          </p:nvSpPr>
          <p:spPr>
            <a:xfrm>
              <a:off x="3119438" y="1785939"/>
              <a:ext cx="2828925" cy="199041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/>
            <a:lstStyle/>
            <a:p>
              <a:pPr>
                <a:defRPr/>
              </a:pPr>
              <a:r>
                <a:rPr lang="en-US" sz="2400" dirty="0" err="1">
                  <a:latin typeface="Arial Narrow" panose="020B0604020202020204" pitchFamily="34" charset="0"/>
                  <a:cs typeface="Arial Narrow" panose="020B0604020202020204" pitchFamily="34" charset="0"/>
                </a:rPr>
                <a:t>SalesLogger</a:t>
              </a:r>
              <a:endParaRPr lang="en-US" sz="24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>
                <a:defRPr/>
              </a:pPr>
              <a:endParaRPr lang="en-US" sz="24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>
                <a:defRPr/>
              </a:pPr>
              <a:r>
                <a:rPr lang="en-US" sz="24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initialize(file)</a:t>
              </a:r>
            </a:p>
            <a:p>
              <a:pPr>
                <a:defRPr/>
              </a:pPr>
              <a:r>
                <a:rPr lang="en-US" sz="24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formatter</a:t>
              </a:r>
            </a:p>
            <a:p>
              <a:pPr>
                <a:defRPr/>
              </a:pPr>
              <a:r>
                <a:rPr lang="en-US" sz="24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log(message)</a:t>
              </a:r>
            </a:p>
          </p:txBody>
        </p:sp>
        <p:cxnSp>
          <p:nvCxnSpPr>
            <p:cNvPr id="7" name="Straight Connector 6"/>
            <p:cNvCxnSpPr>
              <a:cxnSpLocks noChangeShapeType="1"/>
            </p:cNvCxnSpPr>
            <p:nvPr/>
          </p:nvCxnSpPr>
          <p:spPr bwMode="auto">
            <a:xfrm flipH="1">
              <a:off x="3119437" y="2221408"/>
              <a:ext cx="282892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" name="Straight Connector 7"/>
            <p:cNvCxnSpPr>
              <a:cxnSpLocks noChangeShapeType="1"/>
            </p:cNvCxnSpPr>
            <p:nvPr/>
          </p:nvCxnSpPr>
          <p:spPr bwMode="auto">
            <a:xfrm flipH="1">
              <a:off x="3119437" y="2605768"/>
              <a:ext cx="282892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D01853F2-74A8-1E4F-AE32-46CB6E538D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Existing Class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5AE156-F785-4246-8173-0E11BC729F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Solution: Singleton Pattern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73017C-F2CA-1040-98D6-9AFD7048BC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1557" y="2256311"/>
            <a:ext cx="6880390" cy="240300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8436126-FF44-DA43-BB67-1B17A90BECE3}"/>
              </a:ext>
            </a:extLst>
          </p:cNvPr>
          <p:cNvSpPr txBox="1"/>
          <p:nvPr/>
        </p:nvSpPr>
        <p:spPr>
          <a:xfrm>
            <a:off x="0" y="6581001"/>
            <a:ext cx="54134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From Gamma et al. </a:t>
            </a:r>
            <a:r>
              <a:rPr lang="en-US" sz="1200" i="1" dirty="0">
                <a:solidFill>
                  <a:schemeClr val="bg1">
                    <a:lumMod val="50000"/>
                    <a:lumOff val="50000"/>
                  </a:schemeClr>
                </a:solidFill>
              </a:rPr>
              <a:t>Design Patterns: Elements of Reusable Object-Oriented Software</a:t>
            </a:r>
          </a:p>
        </p:txBody>
      </p:sp>
    </p:spTree>
    <p:extLst>
      <p:ext uri="{BB962C8B-B14F-4D97-AF65-F5344CB8AC3E}">
        <p14:creationId xmlns:p14="http://schemas.microsoft.com/office/powerpoint/2010/main" val="213891862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C63711-49B2-2844-A77E-50F35C818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3580410" cy="1143000"/>
          </a:xfrm>
        </p:spPr>
        <p:txBody>
          <a:bodyPr/>
          <a:lstStyle/>
          <a:p>
            <a:r>
              <a:rPr lang="en-US" dirty="0"/>
              <a:t>Application of Singleton Pattern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D2100C-8532-6249-8CE3-2166BFC475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1363" y="451261"/>
            <a:ext cx="4971431" cy="173629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AB64794-C8BD-754A-A1E4-E0A712D9F4A3}"/>
              </a:ext>
            </a:extLst>
          </p:cNvPr>
          <p:cNvGrpSpPr/>
          <p:nvPr/>
        </p:nvGrpSpPr>
        <p:grpSpPr>
          <a:xfrm>
            <a:off x="970004" y="3270353"/>
            <a:ext cx="3186360" cy="2322923"/>
            <a:chOff x="3119438" y="1785938"/>
            <a:chExt cx="3186360" cy="2322923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F72DF4A-0A00-594F-AE05-452A46652F2C}"/>
                </a:ext>
              </a:extLst>
            </p:cNvPr>
            <p:cNvSpPr/>
            <p:nvPr/>
          </p:nvSpPr>
          <p:spPr>
            <a:xfrm>
              <a:off x="3119438" y="1785938"/>
              <a:ext cx="3186360" cy="2322923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/>
            <a:lstStyle/>
            <a:p>
              <a:pPr>
                <a:defRPr/>
              </a:pPr>
              <a:r>
                <a:rPr lang="en-US" sz="2400" dirty="0" err="1">
                  <a:latin typeface="Arial Narrow" panose="020B0604020202020204" pitchFamily="34" charset="0"/>
                  <a:cs typeface="Arial Narrow" panose="020B0604020202020204" pitchFamily="34" charset="0"/>
                </a:rPr>
                <a:t>SalesLogger</a:t>
              </a:r>
              <a:endParaRPr lang="en-US" sz="24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>
                <a:defRPr/>
              </a:pPr>
              <a:r>
                <a:rPr lang="en-US" sz="2400" u="sng" dirty="0" err="1">
                  <a:latin typeface="Arial Narrow" panose="020B0604020202020204" pitchFamily="34" charset="0"/>
                  <a:cs typeface="Arial Narrow" panose="020B0604020202020204" pitchFamily="34" charset="0"/>
                </a:rPr>
                <a:t>inst</a:t>
              </a:r>
              <a:r>
                <a:rPr lang="en-US" sz="2400" u="sng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 : </a:t>
              </a:r>
              <a:r>
                <a:rPr lang="en-US" sz="2400" u="sng" dirty="0" err="1">
                  <a:latin typeface="Arial Narrow" panose="020B0604020202020204" pitchFamily="34" charset="0"/>
                  <a:cs typeface="Arial Narrow" panose="020B0604020202020204" pitchFamily="34" charset="0"/>
                </a:rPr>
                <a:t>SalesLogger</a:t>
              </a:r>
              <a:endParaRPr lang="en-US" sz="24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>
                <a:defRPr/>
              </a:pPr>
              <a:r>
                <a:rPr lang="en-US" sz="24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initialize(file)</a:t>
              </a:r>
            </a:p>
            <a:p>
              <a:pPr>
                <a:defRPr/>
              </a:pPr>
              <a:r>
                <a:rPr lang="en-US" sz="24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formatter</a:t>
              </a:r>
            </a:p>
            <a:p>
              <a:pPr>
                <a:defRPr/>
              </a:pPr>
              <a:r>
                <a:rPr lang="en-US" sz="24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log(message)</a:t>
              </a:r>
            </a:p>
            <a:p>
              <a:pPr>
                <a:defRPr/>
              </a:pPr>
              <a:r>
                <a:rPr lang="en-US" sz="24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instance() : </a:t>
              </a:r>
              <a:r>
                <a:rPr lang="en-US" sz="2400" dirty="0" err="1">
                  <a:latin typeface="Arial Narrow" panose="020B0604020202020204" pitchFamily="34" charset="0"/>
                  <a:cs typeface="Arial Narrow" panose="020B0604020202020204" pitchFamily="34" charset="0"/>
                </a:rPr>
                <a:t>SalesLogger</a:t>
              </a:r>
              <a:endParaRPr lang="en-US" sz="24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FD7CB424-5179-7347-89ED-F85E4B1D7E5D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3119438" y="2221408"/>
              <a:ext cx="318636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966AC04F-6854-1747-98C0-36BB22423B20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3119438" y="2605768"/>
              <a:ext cx="318636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B88440E3-4C12-844A-BDE6-E9942CA2BD14}"/>
              </a:ext>
            </a:extLst>
          </p:cNvPr>
          <p:cNvSpPr txBox="1"/>
          <p:nvPr/>
        </p:nvSpPr>
        <p:spPr>
          <a:xfrm>
            <a:off x="5628904" y="3942608"/>
            <a:ext cx="2373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**Static Association???</a:t>
            </a:r>
          </a:p>
        </p:txBody>
      </p:sp>
    </p:spTree>
    <p:extLst>
      <p:ext uri="{BB962C8B-B14F-4D97-AF65-F5344CB8AC3E}">
        <p14:creationId xmlns:p14="http://schemas.microsoft.com/office/powerpoint/2010/main" val="13176348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50C0D0-6683-DD44-8F0B-A2139D7E50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Elements of a Design Pattern in </a:t>
            </a:r>
            <a:r>
              <a:rPr lang="en-US" dirty="0" err="1"/>
              <a:t>GoF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5B93CD-830F-F04B-8D27-779A2DDE379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Intent</a:t>
            </a:r>
          </a:p>
          <a:p>
            <a:r>
              <a:rPr lang="en-US" dirty="0"/>
              <a:t>Also Known As</a:t>
            </a:r>
          </a:p>
          <a:p>
            <a:r>
              <a:rPr lang="en-US" dirty="0"/>
              <a:t>Motivation</a:t>
            </a:r>
          </a:p>
          <a:p>
            <a:r>
              <a:rPr lang="en-US" dirty="0"/>
              <a:t>Applicability</a:t>
            </a:r>
          </a:p>
          <a:p>
            <a:r>
              <a:rPr lang="en-US" dirty="0"/>
              <a:t>Structure</a:t>
            </a:r>
          </a:p>
          <a:p>
            <a:r>
              <a:rPr lang="en-US" dirty="0"/>
              <a:t>Participants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64E431-8560-234F-8D03-E7C58DFF46A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Collaborations </a:t>
            </a:r>
          </a:p>
          <a:p>
            <a:r>
              <a:rPr lang="en-US" dirty="0"/>
              <a:t>Consequences</a:t>
            </a:r>
          </a:p>
          <a:p>
            <a:r>
              <a:rPr lang="en-US" dirty="0"/>
              <a:t>Implementation</a:t>
            </a:r>
          </a:p>
          <a:p>
            <a:r>
              <a:rPr lang="en-US" dirty="0"/>
              <a:t>Sample Code</a:t>
            </a:r>
          </a:p>
          <a:p>
            <a:r>
              <a:rPr lang="en-US" dirty="0"/>
              <a:t>Known Uses</a:t>
            </a:r>
          </a:p>
          <a:p>
            <a:r>
              <a:rPr lang="en-US" dirty="0"/>
              <a:t>Related Patterns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37BB5A-5112-0E43-B0C8-8A0EC9C30AD5}"/>
              </a:ext>
            </a:extLst>
          </p:cNvPr>
          <p:cNvSpPr txBox="1"/>
          <p:nvPr/>
        </p:nvSpPr>
        <p:spPr>
          <a:xfrm>
            <a:off x="1871678" y="5410726"/>
            <a:ext cx="54006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i="1" dirty="0">
                <a:solidFill>
                  <a:srgbClr val="FF40FF"/>
                </a:solidFill>
              </a:rPr>
              <a:t>Observer Pattern covers in 11 pages</a:t>
            </a:r>
          </a:p>
        </p:txBody>
      </p:sp>
    </p:spTree>
    <p:extLst>
      <p:ext uri="{BB962C8B-B14F-4D97-AF65-F5344CB8AC3E}">
        <p14:creationId xmlns:p14="http://schemas.microsoft.com/office/powerpoint/2010/main" val="2276784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dirty="0">
                <a:ea typeface="MS PGothic" charset="-128"/>
              </a:rPr>
              <a:t>Solution: Singleton</a:t>
            </a:r>
          </a:p>
        </p:txBody>
      </p:sp>
      <p:sp>
        <p:nvSpPr>
          <p:cNvPr id="26627" name="Content Placeholder 11"/>
          <p:cNvSpPr>
            <a:spLocks noGrp="1"/>
          </p:cNvSpPr>
          <p:nvPr>
            <p:ph idx="1"/>
          </p:nvPr>
        </p:nvSpPr>
        <p:spPr>
          <a:xfrm>
            <a:off x="352425" y="1173163"/>
            <a:ext cx="8437563" cy="5211762"/>
          </a:xfrm>
        </p:spPr>
        <p:txBody>
          <a:bodyPr/>
          <a:lstStyle/>
          <a:p>
            <a:pPr lvl="1"/>
            <a:endParaRPr lang="en-US" altLang="en-US" sz="2800" dirty="0">
              <a:ea typeface="MS PGothic" charset="-128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sz="2800" dirty="0">
                <a:ea typeface="MS PGothic" charset="-128"/>
              </a:rPr>
              <a:t>Single file to log all the sales information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sz="2800" dirty="0">
                <a:ea typeface="MS PGothic" charset="-128"/>
              </a:rPr>
              <a:t>Easy to look up</a:t>
            </a:r>
          </a:p>
          <a:p>
            <a:endParaRPr lang="en-US" altLang="en-US" dirty="0">
              <a:ea typeface="MS PGothic" charset="-128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427163" y="3168650"/>
            <a:ext cx="2828925" cy="270351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dirty="0"/>
          </a:p>
          <a:p>
            <a:pPr algn="ctr">
              <a:defRPr/>
            </a:pPr>
            <a:r>
              <a:rPr lang="en-US" sz="2400" dirty="0"/>
              <a:t>Singleton</a:t>
            </a:r>
          </a:p>
          <a:p>
            <a:pPr algn="ctr">
              <a:defRPr/>
            </a:pPr>
            <a:endParaRPr lang="en-US" sz="2400" dirty="0"/>
          </a:p>
          <a:p>
            <a:pPr>
              <a:defRPr/>
            </a:pPr>
            <a:r>
              <a:rPr lang="en-US" sz="2400" u="sng" dirty="0" err="1"/>
              <a:t>inst</a:t>
            </a:r>
            <a:r>
              <a:rPr lang="en-US" sz="2400" u="sng" dirty="0"/>
              <a:t>: Singleton</a:t>
            </a:r>
          </a:p>
          <a:p>
            <a:pPr>
              <a:defRPr/>
            </a:pPr>
            <a:endParaRPr lang="en-US" sz="2400" dirty="0"/>
          </a:p>
          <a:p>
            <a:pPr>
              <a:defRPr/>
            </a:pPr>
            <a:r>
              <a:rPr lang="en-US" sz="2400" u="sng" dirty="0"/>
              <a:t>instance(): Singleton</a:t>
            </a:r>
          </a:p>
          <a:p>
            <a:pPr>
              <a:defRPr/>
            </a:pPr>
            <a:r>
              <a:rPr lang="en-US" sz="2400" dirty="0"/>
              <a:t>…</a:t>
            </a:r>
          </a:p>
          <a:p>
            <a:pPr>
              <a:defRPr/>
            </a:pPr>
            <a:endParaRPr lang="en-US" sz="2400" dirty="0"/>
          </a:p>
          <a:p>
            <a:pPr>
              <a:defRPr/>
            </a:pPr>
            <a:endParaRPr lang="en-US" sz="2400" dirty="0"/>
          </a:p>
        </p:txBody>
      </p:sp>
      <p:cxnSp>
        <p:nvCxnSpPr>
          <p:cNvPr id="11" name="Straight Connector 10"/>
          <p:cNvCxnSpPr>
            <a:cxnSpLocks noChangeShapeType="1"/>
          </p:cNvCxnSpPr>
          <p:nvPr/>
        </p:nvCxnSpPr>
        <p:spPr bwMode="auto">
          <a:xfrm flipH="1">
            <a:off x="1427163" y="3852863"/>
            <a:ext cx="282892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" name="Straight Connector 12"/>
          <p:cNvCxnSpPr>
            <a:cxnSpLocks noChangeShapeType="1"/>
          </p:cNvCxnSpPr>
          <p:nvPr/>
        </p:nvCxnSpPr>
        <p:spPr bwMode="auto">
          <a:xfrm flipH="1">
            <a:off x="1427163" y="4516438"/>
            <a:ext cx="282892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" name="Folded Corner 11"/>
          <p:cNvSpPr/>
          <p:nvPr/>
        </p:nvSpPr>
        <p:spPr>
          <a:xfrm>
            <a:off x="5470525" y="3168650"/>
            <a:ext cx="2916238" cy="2222500"/>
          </a:xfrm>
          <a:prstGeom prst="foldedCorner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000" dirty="0">
                <a:solidFill>
                  <a:schemeClr val="tx1"/>
                </a:solidFill>
              </a:rPr>
              <a:t>if </a:t>
            </a:r>
            <a:r>
              <a:rPr lang="en-US" sz="2000" dirty="0" err="1">
                <a:solidFill>
                  <a:schemeClr val="tx1"/>
                </a:solidFill>
              </a:rPr>
              <a:t>inst</a:t>
            </a:r>
            <a:r>
              <a:rPr lang="en-US" sz="2000" dirty="0">
                <a:solidFill>
                  <a:schemeClr val="tx1"/>
                </a:solidFill>
              </a:rPr>
              <a:t> == nil</a:t>
            </a:r>
          </a:p>
          <a:p>
            <a:pPr>
              <a:defRPr/>
            </a:pPr>
            <a:r>
              <a:rPr lang="en-US" sz="2000" dirty="0">
                <a:solidFill>
                  <a:schemeClr val="tx1"/>
                </a:solidFill>
              </a:rPr>
              <a:t>	</a:t>
            </a:r>
            <a:r>
              <a:rPr lang="en-US" sz="2000" dirty="0" err="1">
                <a:solidFill>
                  <a:schemeClr val="tx1"/>
                </a:solidFill>
              </a:rPr>
              <a:t>inst</a:t>
            </a:r>
            <a:r>
              <a:rPr lang="en-US" sz="2000" dirty="0">
                <a:solidFill>
                  <a:schemeClr val="tx1"/>
                </a:solidFill>
              </a:rPr>
              <a:t> = </a:t>
            </a:r>
            <a:r>
              <a:rPr lang="en-US" sz="2000" dirty="0" err="1">
                <a:solidFill>
                  <a:schemeClr val="tx1"/>
                </a:solidFill>
              </a:rPr>
              <a:t>Singleton.new</a:t>
            </a:r>
            <a:endParaRPr lang="en-US" sz="2000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en-US" sz="2000" dirty="0">
                <a:solidFill>
                  <a:schemeClr val="tx1"/>
                </a:solidFill>
              </a:rPr>
              <a:t>end</a:t>
            </a:r>
          </a:p>
          <a:p>
            <a:pPr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en-US" sz="2000" dirty="0">
                <a:solidFill>
                  <a:schemeClr val="tx1"/>
                </a:solidFill>
              </a:rPr>
              <a:t> return </a:t>
            </a:r>
            <a:r>
              <a:rPr lang="en-US" sz="2000" dirty="0" err="1">
                <a:solidFill>
                  <a:schemeClr val="tx1"/>
                </a:solidFill>
              </a:rPr>
              <a:t>inst</a:t>
            </a:r>
            <a:endParaRPr lang="en-US" sz="2000" dirty="0">
              <a:solidFill>
                <a:schemeClr val="tx1"/>
              </a:solidFill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 flipV="1">
            <a:off x="4149725" y="4029075"/>
            <a:ext cx="1320800" cy="823913"/>
          </a:xfrm>
          <a:prstGeom prst="line">
            <a:avLst/>
          </a:prstGeom>
          <a:ln w="50800">
            <a:solidFill>
              <a:schemeClr val="tx1"/>
            </a:solidFill>
            <a:prstDash val="sysDash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Making class Singleton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Steps of making a class Singleton:</a:t>
            </a:r>
          </a:p>
          <a:p>
            <a:endParaRPr lang="en-US" dirty="0"/>
          </a:p>
          <a:p>
            <a:pPr lvl="1"/>
            <a:r>
              <a:rPr lang="en-US" dirty="0"/>
              <a:t>Creating the class variable</a:t>
            </a:r>
          </a:p>
          <a:p>
            <a:pPr lvl="2"/>
            <a:r>
              <a:rPr lang="en-US" dirty="0"/>
              <a:t>@@instance</a:t>
            </a:r>
          </a:p>
          <a:p>
            <a:pPr lvl="2"/>
            <a:endParaRPr lang="en-US" dirty="0"/>
          </a:p>
          <a:p>
            <a:pPr lvl="1"/>
            <a:r>
              <a:rPr lang="en-US" dirty="0"/>
              <a:t>Initializing it with the single instance</a:t>
            </a:r>
          </a:p>
          <a:p>
            <a:pPr lvl="2"/>
            <a:r>
              <a:rPr lang="en-US" dirty="0"/>
              <a:t>@@instance = </a:t>
            </a:r>
            <a:r>
              <a:rPr lang="en-US" dirty="0" err="1"/>
              <a:t>SimpleLogger.new</a:t>
            </a:r>
            <a:endParaRPr lang="en-US" dirty="0"/>
          </a:p>
          <a:p>
            <a:pPr lvl="2"/>
            <a:endParaRPr lang="en-US" dirty="0"/>
          </a:p>
          <a:p>
            <a:pPr lvl="1"/>
            <a:r>
              <a:rPr lang="en-US" dirty="0"/>
              <a:t>Creating the class level instance method</a:t>
            </a:r>
          </a:p>
          <a:p>
            <a:pPr marL="914400" lvl="2" indent="0">
              <a:buNone/>
            </a:pPr>
            <a:endParaRPr lang="en-US" dirty="0"/>
          </a:p>
          <a:p>
            <a:pPr lvl="1"/>
            <a:r>
              <a:rPr lang="en-US" dirty="0"/>
              <a:t>Making new private</a:t>
            </a:r>
          </a:p>
        </p:txBody>
      </p:sp>
    </p:spTree>
    <p:extLst>
      <p:ext uri="{BB962C8B-B14F-4D97-AF65-F5344CB8AC3E}">
        <p14:creationId xmlns:p14="http://schemas.microsoft.com/office/powerpoint/2010/main" val="88314039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dirty="0">
                <a:ea typeface="MS PGothic" charset="-128"/>
              </a:rPr>
              <a:t>Goal: Implement Singleton pattern</a:t>
            </a:r>
          </a:p>
        </p:txBody>
      </p:sp>
      <p:sp>
        <p:nvSpPr>
          <p:cNvPr id="22531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  <a:defRPr/>
            </a:pPr>
            <a:endParaRPr lang="en-US" altLang="en-US" dirty="0"/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altLang="en-US" dirty="0" err="1"/>
              <a:t>SalesLogger</a:t>
            </a:r>
            <a:r>
              <a:rPr lang="en-US" altLang="en-US" dirty="0"/>
              <a:t> class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altLang="en-US" dirty="0"/>
              <a:t>include “Singleton”</a:t>
            </a:r>
          </a:p>
          <a:p>
            <a:pPr lvl="1">
              <a:buFont typeface="Arial" panose="020B0604020202020204" pitchFamily="34" charset="0"/>
              <a:buChar char="–"/>
              <a:defRPr/>
            </a:pPr>
            <a:endParaRPr lang="en-US" altLang="en-US" dirty="0"/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altLang="en-US" dirty="0" err="1"/>
              <a:t>SalesController</a:t>
            </a:r>
            <a:endParaRPr lang="en-US" altLang="en-US" dirty="0"/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altLang="en-US" dirty="0"/>
              <a:t>call instance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altLang="en-US" dirty="0"/>
              <a:t>call log(message)</a:t>
            </a:r>
          </a:p>
          <a:p>
            <a:pPr marL="457200" lvl="1" indent="0">
              <a:buFont typeface="Arial" panose="020B0604020202020204" pitchFamily="34" charset="0"/>
              <a:buNone/>
              <a:defRPr/>
            </a:pPr>
            <a:endParaRPr lang="en-US" altLang="en-US" dirty="0"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MS PGothic" charset="-128"/>
              </a:rPr>
              <a:t>Goal: Implement Singleton pattern</a:t>
            </a:r>
            <a:br>
              <a:rPr lang="en-US" altLang="en-US" dirty="0">
                <a:ea typeface="MS PGothic" charset="-128"/>
              </a:rPr>
            </a:br>
            <a:endParaRPr lang="en-US" altLang="en-US" dirty="0">
              <a:ea typeface="MS PGothic" charset="-128"/>
            </a:endParaRPr>
          </a:p>
        </p:txBody>
      </p:sp>
      <p:pic>
        <p:nvPicPr>
          <p:cNvPr id="28675" name="Content Placeholder 1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8300" y="846138"/>
            <a:ext cx="8775700" cy="6002337"/>
          </a:xfrm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dirty="0">
                <a:ea typeface="MS PGothic" charset="-128"/>
              </a:rPr>
              <a:t>Singleton Examples</a:t>
            </a:r>
          </a:p>
        </p:txBody>
      </p:sp>
      <p:sp>
        <p:nvSpPr>
          <p:cNvPr id="3072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>
                <a:ea typeface="MS PGothic" charset="-128"/>
              </a:rPr>
              <a:t>In Rails: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dirty="0">
                <a:ea typeface="MS PGothic" charset="-128"/>
              </a:rPr>
              <a:t>development.log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dirty="0">
                <a:ea typeface="MS PGothic" charset="-128"/>
              </a:rPr>
              <a:t>test.log	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dirty="0" err="1">
                <a:ea typeface="MS PGothic" charset="-128"/>
              </a:rPr>
              <a:t>Webrick</a:t>
            </a:r>
            <a:r>
              <a:rPr lang="en-US" altLang="en-US" dirty="0">
                <a:ea typeface="MS PGothic" charset="-128"/>
              </a:rPr>
              <a:t> in rake</a:t>
            </a:r>
          </a:p>
          <a:p>
            <a:endParaRPr lang="en-US" altLang="en-US" dirty="0">
              <a:ea typeface="MS PGothic" charset="-128"/>
            </a:endParaRPr>
          </a:p>
          <a:p>
            <a:r>
              <a:rPr lang="en-US" altLang="en-US" dirty="0">
                <a:ea typeface="MS PGothic" charset="-128"/>
              </a:rPr>
              <a:t>Outside Rails: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dirty="0">
                <a:ea typeface="MS PGothic" charset="-128"/>
              </a:rPr>
              <a:t>tomcat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dirty="0">
                <a:ea typeface="MS PGothic" charset="-128"/>
              </a:rPr>
              <a:t>ant</a:t>
            </a:r>
          </a:p>
          <a:p>
            <a:pPr marL="457200" lvl="1" indent="0">
              <a:buNone/>
            </a:pPr>
            <a:endParaRPr lang="en-US" altLang="en-US" dirty="0">
              <a:ea typeface="MS PGothic" charset="-128"/>
            </a:endParaRPr>
          </a:p>
          <a:p>
            <a:pPr lvl="1"/>
            <a:endParaRPr lang="en-US" altLang="en-US" dirty="0">
              <a:ea typeface="MS PGothic" charset="-128"/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0"/>
            <a:ext cx="9144000" cy="6858000"/>
          </a:xfrm>
        </p:spPr>
        <p:txBody>
          <a:bodyPr anchor="ctr"/>
          <a:lstStyle/>
          <a:p>
            <a:pPr marL="0" indent="0" algn="ctr">
              <a:buFont typeface="Arial" panose="020B0604020202020204" pitchFamily="34" charset="0"/>
              <a:buNone/>
              <a:defRPr/>
            </a:pPr>
            <a:r>
              <a:rPr lang="en-US" altLang="en-US" sz="4000" dirty="0"/>
              <a:t>Design problem:</a:t>
            </a:r>
          </a:p>
          <a:p>
            <a:pPr marL="0" indent="0" algn="ctr">
              <a:buFont typeface="Arial" panose="020B0604020202020204" pitchFamily="34" charset="0"/>
              <a:buNone/>
              <a:defRPr/>
            </a:pPr>
            <a:r>
              <a:rPr lang="en-US" altLang="en-US" sz="4000" dirty="0"/>
              <a:t> New Payment method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endParaRPr lang="en-US" sz="4000" dirty="0"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MS PGothic" charset="-128"/>
              </a:rPr>
              <a:t>Goal: To Add Visa Debit Card and </a:t>
            </a:r>
            <a:r>
              <a:rPr lang="en-US" altLang="en-US" dirty="0" err="1">
                <a:ea typeface="MS PGothic" charset="-128"/>
              </a:rPr>
              <a:t>Paypal</a:t>
            </a:r>
            <a:br>
              <a:rPr lang="en-US" altLang="en-US" dirty="0">
                <a:ea typeface="MS PGothic" charset="-128"/>
              </a:rPr>
            </a:br>
            <a:endParaRPr lang="en-US" altLang="en-US" dirty="0">
              <a:ea typeface="MS PGothic" charset="-128"/>
            </a:endParaRPr>
          </a:p>
        </p:txBody>
      </p:sp>
      <p:pic>
        <p:nvPicPr>
          <p:cNvPr id="32771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1255713"/>
            <a:ext cx="8378825" cy="544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MS PGothic" charset="-128"/>
              </a:rPr>
              <a:t>Goal: To add </a:t>
            </a:r>
            <a:r>
              <a:rPr lang="en-US" altLang="en-US" dirty="0" err="1">
                <a:ea typeface="MS PGothic" charset="-128"/>
              </a:rPr>
              <a:t>VisaPay</a:t>
            </a:r>
            <a:endParaRPr lang="en-US" altLang="en-US" dirty="0">
              <a:ea typeface="MS PGothic" charset="-12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85800" y="1771650"/>
            <a:ext cx="3305175" cy="31623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 err="1"/>
              <a:t>PaymentsController</a:t>
            </a:r>
            <a:endParaRPr lang="en-US" sz="2800" dirty="0"/>
          </a:p>
          <a:p>
            <a:pPr algn="ctr">
              <a:defRPr/>
            </a:pPr>
            <a:endParaRPr lang="en-US" sz="2800" dirty="0"/>
          </a:p>
          <a:p>
            <a:pPr algn="ctr">
              <a:defRPr/>
            </a:pPr>
            <a:endParaRPr lang="en-US" sz="2800" dirty="0"/>
          </a:p>
          <a:p>
            <a:pPr>
              <a:defRPr/>
            </a:pPr>
            <a:r>
              <a:rPr lang="en-US" sz="2800" dirty="0"/>
              <a:t>new</a:t>
            </a:r>
          </a:p>
          <a:p>
            <a:pPr>
              <a:defRPr/>
            </a:pPr>
            <a:r>
              <a:rPr lang="en-US" sz="2800" dirty="0"/>
              <a:t>create</a:t>
            </a:r>
          </a:p>
          <a:p>
            <a:pPr>
              <a:defRPr/>
            </a:pPr>
            <a:r>
              <a:rPr lang="en-US" sz="2800" dirty="0"/>
              <a:t>…</a:t>
            </a:r>
          </a:p>
          <a:p>
            <a:pPr algn="ctr">
              <a:defRPr/>
            </a:pPr>
            <a:endParaRPr lang="en-US" sz="2800" dirty="0"/>
          </a:p>
        </p:txBody>
      </p:sp>
      <p:sp>
        <p:nvSpPr>
          <p:cNvPr id="5" name="Rectangle 4"/>
          <p:cNvSpPr/>
          <p:nvPr/>
        </p:nvSpPr>
        <p:spPr>
          <a:xfrm>
            <a:off x="5343525" y="1771650"/>
            <a:ext cx="3228975" cy="31623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 err="1"/>
              <a:t>DiningDollars</a:t>
            </a:r>
            <a:endParaRPr lang="en-US" sz="2800" dirty="0"/>
          </a:p>
          <a:p>
            <a:pPr algn="ctr">
              <a:defRPr/>
            </a:pPr>
            <a:endParaRPr lang="en-US" sz="2800" dirty="0"/>
          </a:p>
          <a:p>
            <a:pPr algn="ctr">
              <a:defRPr/>
            </a:pPr>
            <a:endParaRPr lang="en-US" sz="2800" dirty="0"/>
          </a:p>
          <a:p>
            <a:pPr>
              <a:defRPr/>
            </a:pPr>
            <a:r>
              <a:rPr lang="en-US" sz="2800" dirty="0"/>
              <a:t>charge(</a:t>
            </a:r>
            <a:r>
              <a:rPr lang="en-US" sz="2800" dirty="0" err="1"/>
              <a:t>uid</a:t>
            </a:r>
            <a:r>
              <a:rPr lang="en-US" sz="2800" dirty="0"/>
              <a:t>)</a:t>
            </a:r>
          </a:p>
          <a:p>
            <a:pPr algn="ctr">
              <a:defRPr/>
            </a:pPr>
            <a:endParaRPr lang="en-US" sz="2800" dirty="0"/>
          </a:p>
          <a:p>
            <a:pPr>
              <a:defRPr/>
            </a:pPr>
            <a:r>
              <a:rPr lang="en-US" sz="2800" dirty="0"/>
              <a:t>…</a:t>
            </a:r>
          </a:p>
          <a:p>
            <a:pPr algn="ctr">
              <a:defRPr/>
            </a:pPr>
            <a:endParaRPr lang="en-US" sz="2800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2397125"/>
            <a:ext cx="330517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685800" y="2940050"/>
            <a:ext cx="330517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343525" y="2397125"/>
            <a:ext cx="322897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343525" y="2917825"/>
            <a:ext cx="322897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dirty="0">
                <a:ea typeface="MS PGothic" charset="-128"/>
              </a:rPr>
              <a:t>Solution: Adapter</a:t>
            </a:r>
          </a:p>
        </p:txBody>
      </p:sp>
      <p:sp>
        <p:nvSpPr>
          <p:cNvPr id="34819" name="Content Placeholder 2"/>
          <p:cNvSpPr>
            <a:spLocks noGrp="1"/>
          </p:cNvSpPr>
          <p:nvPr>
            <p:ph idx="1"/>
          </p:nvPr>
        </p:nvSpPr>
        <p:spPr>
          <a:xfrm>
            <a:off x="457200" y="1500188"/>
            <a:ext cx="8229600" cy="4525962"/>
          </a:xfrm>
        </p:spPr>
        <p:txBody>
          <a:bodyPr/>
          <a:lstStyle/>
          <a:p>
            <a:r>
              <a:rPr lang="en-US" altLang="en-US" dirty="0">
                <a:ea typeface="MS PGothic" charset="-128"/>
              </a:rPr>
              <a:t>Interface which bridge a gap in payment methods</a:t>
            </a:r>
          </a:p>
          <a:p>
            <a:r>
              <a:rPr lang="en-US" altLang="en-US" dirty="0">
                <a:ea typeface="MS PGothic" charset="-128"/>
              </a:rPr>
              <a:t>Key objects are Target, Adapter and </a:t>
            </a:r>
            <a:r>
              <a:rPr lang="en-US" altLang="en-US" dirty="0" err="1">
                <a:ea typeface="MS PGothic" charset="-128"/>
              </a:rPr>
              <a:t>Adaptee</a:t>
            </a:r>
            <a:endParaRPr lang="en-US" altLang="en-US" dirty="0">
              <a:ea typeface="MS PGothic" charset="-12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14313" y="2981325"/>
            <a:ext cx="1947862" cy="78105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800" dirty="0"/>
          </a:p>
          <a:p>
            <a:pPr algn="ctr">
              <a:defRPr/>
            </a:pPr>
            <a:endParaRPr lang="en-US" sz="2800" dirty="0"/>
          </a:p>
          <a:p>
            <a:pPr algn="ctr">
              <a:defRPr/>
            </a:pPr>
            <a:r>
              <a:rPr lang="en-US" sz="2800" dirty="0"/>
              <a:t>Client</a:t>
            </a:r>
          </a:p>
          <a:p>
            <a:pPr algn="ctr">
              <a:defRPr/>
            </a:pPr>
            <a:endParaRPr lang="en-US" dirty="0"/>
          </a:p>
          <a:p>
            <a:pPr algn="ctr">
              <a:defRPr/>
            </a:pPr>
            <a:endParaRPr lang="en-US" dirty="0"/>
          </a:p>
          <a:p>
            <a:pPr algn="ctr">
              <a:defRPr/>
            </a:pP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384550" y="2878138"/>
            <a:ext cx="1947863" cy="127158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/>
              <a:t>Target</a:t>
            </a:r>
          </a:p>
          <a:p>
            <a:pPr algn="ctr">
              <a:defRPr/>
            </a:pPr>
            <a:endParaRPr lang="en-US" dirty="0"/>
          </a:p>
          <a:p>
            <a:pPr>
              <a:defRPr/>
            </a:pPr>
            <a:r>
              <a:rPr lang="en-US" sz="2800" dirty="0"/>
              <a:t>Request()</a:t>
            </a:r>
          </a:p>
          <a:p>
            <a:pPr algn="ctr">
              <a:defRPr/>
            </a:pP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328988" y="5094288"/>
            <a:ext cx="1946275" cy="1270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/>
              <a:t>Adapter</a:t>
            </a:r>
          </a:p>
          <a:p>
            <a:pPr algn="ctr">
              <a:defRPr/>
            </a:pPr>
            <a:endParaRPr lang="en-US" dirty="0"/>
          </a:p>
          <a:p>
            <a:pPr>
              <a:defRPr/>
            </a:pPr>
            <a:r>
              <a:rPr lang="en-US" sz="2800" dirty="0"/>
              <a:t>Request()</a:t>
            </a:r>
          </a:p>
          <a:p>
            <a:pPr algn="ctr">
              <a:defRPr/>
            </a:pP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6242050" y="5075238"/>
            <a:ext cx="2698750" cy="127158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 err="1"/>
              <a:t>Adaptee</a:t>
            </a:r>
            <a:endParaRPr lang="en-US" sz="2800" dirty="0"/>
          </a:p>
          <a:p>
            <a:pPr algn="ctr">
              <a:defRPr/>
            </a:pPr>
            <a:endParaRPr lang="en-US" dirty="0"/>
          </a:p>
          <a:p>
            <a:pPr>
              <a:defRPr/>
            </a:pPr>
            <a:r>
              <a:rPr lang="en-US" sz="2800" dirty="0" err="1"/>
              <a:t>SpecificRequest</a:t>
            </a:r>
            <a:r>
              <a:rPr lang="en-US" sz="2800" dirty="0"/>
              <a:t>()</a:t>
            </a:r>
          </a:p>
          <a:p>
            <a:pPr algn="ctr">
              <a:defRPr/>
            </a:pPr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3384550" y="3352800"/>
            <a:ext cx="1947863" cy="190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3340100" y="5535613"/>
            <a:ext cx="1947863" cy="190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6242050" y="5554663"/>
            <a:ext cx="269875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2162175" y="3394075"/>
            <a:ext cx="1141413" cy="0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5287963" y="5741988"/>
            <a:ext cx="930275" cy="0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>
            <a:stCxn id="5" idx="2"/>
          </p:cNvCxnSpPr>
          <p:nvPr/>
        </p:nvCxnSpPr>
        <p:spPr>
          <a:xfrm>
            <a:off x="4358482" y="4149725"/>
            <a:ext cx="3968" cy="944563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Isosceles Triangle 8"/>
          <p:cNvSpPr/>
          <p:nvPr/>
        </p:nvSpPr>
        <p:spPr>
          <a:xfrm>
            <a:off x="4110832" y="4140200"/>
            <a:ext cx="495300" cy="355600"/>
          </a:xfrm>
          <a:prstGeom prst="triangl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62000" y="215900"/>
            <a:ext cx="2489200" cy="71278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800" dirty="0"/>
          </a:p>
          <a:p>
            <a:pPr algn="ctr">
              <a:defRPr/>
            </a:pPr>
            <a:endParaRPr lang="en-US" sz="2800" dirty="0"/>
          </a:p>
          <a:p>
            <a:pPr algn="ctr">
              <a:defRPr/>
            </a:pPr>
            <a:r>
              <a:rPr lang="en-US" altLang="en-US" sz="2200" dirty="0" err="1"/>
              <a:t>PaymentsController</a:t>
            </a:r>
            <a:endParaRPr lang="en-US" sz="2200" dirty="0"/>
          </a:p>
          <a:p>
            <a:pPr algn="ctr">
              <a:defRPr/>
            </a:pPr>
            <a:endParaRPr lang="en-US" dirty="0"/>
          </a:p>
          <a:p>
            <a:pPr algn="ctr">
              <a:defRPr/>
            </a:pPr>
            <a:endParaRPr lang="en-US" dirty="0"/>
          </a:p>
          <a:p>
            <a:pPr algn="ctr">
              <a:defRPr/>
            </a:pP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251325" y="131763"/>
            <a:ext cx="2587625" cy="123031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200" dirty="0" err="1"/>
              <a:t>PaymentProcessor</a:t>
            </a:r>
            <a:endParaRPr lang="en-US" sz="2200" dirty="0"/>
          </a:p>
          <a:p>
            <a:pPr algn="ctr">
              <a:defRPr/>
            </a:pPr>
            <a:endParaRPr lang="en-US" sz="2200" dirty="0"/>
          </a:p>
          <a:p>
            <a:pPr>
              <a:defRPr/>
            </a:pPr>
            <a:r>
              <a:rPr lang="en-US" sz="2200" dirty="0" err="1"/>
              <a:t>process_payment</a:t>
            </a:r>
            <a:r>
              <a:rPr lang="en-US" sz="2200" dirty="0"/>
              <a:t>()</a:t>
            </a:r>
          </a:p>
          <a:p>
            <a:pPr algn="ctr">
              <a:defRPr/>
            </a:pPr>
            <a:endParaRPr lang="en-US" sz="2200" dirty="0"/>
          </a:p>
        </p:txBody>
      </p:sp>
      <p:sp>
        <p:nvSpPr>
          <p:cNvPr id="7" name="Rectangle 6"/>
          <p:cNvSpPr/>
          <p:nvPr/>
        </p:nvSpPr>
        <p:spPr>
          <a:xfrm>
            <a:off x="6584950" y="4972050"/>
            <a:ext cx="2136775" cy="17430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200" dirty="0"/>
              <a:t>…</a:t>
            </a:r>
          </a:p>
          <a:p>
            <a:pPr algn="ctr">
              <a:defRPr/>
            </a:pPr>
            <a:endParaRPr lang="en-US" sz="2200" dirty="0"/>
          </a:p>
          <a:p>
            <a:pPr algn="ctr">
              <a:defRPr/>
            </a:pPr>
            <a:endParaRPr lang="en-US" sz="2200" dirty="0"/>
          </a:p>
          <a:p>
            <a:pPr>
              <a:defRPr/>
            </a:pPr>
            <a:r>
              <a:rPr lang="en-US" sz="2200" dirty="0"/>
              <a:t>…</a:t>
            </a:r>
          </a:p>
          <a:p>
            <a:pPr algn="ctr">
              <a:defRPr/>
            </a:pPr>
            <a:endParaRPr lang="en-US" sz="2200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4238625" y="644525"/>
            <a:ext cx="260032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6569075" y="5487988"/>
            <a:ext cx="215265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3279775" y="749300"/>
            <a:ext cx="958850" cy="0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3251200" y="4981575"/>
            <a:ext cx="2905125" cy="173355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200" dirty="0" err="1"/>
              <a:t>VisaPay</a:t>
            </a:r>
            <a:endParaRPr lang="en-US" sz="2200" dirty="0"/>
          </a:p>
          <a:p>
            <a:pPr algn="ctr">
              <a:defRPr/>
            </a:pPr>
            <a:endParaRPr lang="en-US" sz="2200" dirty="0"/>
          </a:p>
          <a:p>
            <a:pPr algn="ctr">
              <a:defRPr/>
            </a:pPr>
            <a:endParaRPr lang="en-US" sz="2200" dirty="0"/>
          </a:p>
          <a:p>
            <a:pPr>
              <a:defRPr/>
            </a:pPr>
            <a:r>
              <a:rPr lang="en-US" sz="2200" dirty="0"/>
              <a:t>pay(</a:t>
            </a:r>
            <a:r>
              <a:rPr lang="en-US" sz="2200" dirty="0" err="1"/>
              <a:t>debitcard</a:t>
            </a:r>
            <a:r>
              <a:rPr lang="en-US" sz="2200" dirty="0"/>
              <a:t>, </a:t>
            </a:r>
            <a:r>
              <a:rPr lang="en-US" sz="2200" dirty="0" err="1"/>
              <a:t>cvv</a:t>
            </a:r>
            <a:r>
              <a:rPr lang="en-US" sz="2200" dirty="0"/>
              <a:t>, </a:t>
            </a:r>
            <a:r>
              <a:rPr lang="en-US" sz="2200" dirty="0" err="1"/>
              <a:t>exp</a:t>
            </a:r>
            <a:r>
              <a:rPr lang="en-US" sz="2200" dirty="0"/>
              <a:t>)</a:t>
            </a:r>
          </a:p>
          <a:p>
            <a:pPr algn="ctr">
              <a:defRPr/>
            </a:pPr>
            <a:endParaRPr lang="en-US" sz="2200" dirty="0"/>
          </a:p>
        </p:txBody>
      </p:sp>
      <p:cxnSp>
        <p:nvCxnSpPr>
          <p:cNvPr id="20" name="Straight Connector 19"/>
          <p:cNvCxnSpPr/>
          <p:nvPr/>
        </p:nvCxnSpPr>
        <p:spPr>
          <a:xfrm>
            <a:off x="3251200" y="5508625"/>
            <a:ext cx="290512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388938" y="4972050"/>
            <a:ext cx="2432050" cy="173355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200" dirty="0" err="1"/>
              <a:t>DiningDollars</a:t>
            </a:r>
            <a:endParaRPr lang="en-US" sz="2200" dirty="0"/>
          </a:p>
          <a:p>
            <a:pPr>
              <a:defRPr/>
            </a:pPr>
            <a:endParaRPr lang="en-US" sz="2200" dirty="0"/>
          </a:p>
          <a:p>
            <a:pPr>
              <a:defRPr/>
            </a:pPr>
            <a:endParaRPr lang="en-US" sz="2200" dirty="0"/>
          </a:p>
          <a:p>
            <a:pPr>
              <a:defRPr/>
            </a:pPr>
            <a:r>
              <a:rPr lang="en-US" sz="2200" dirty="0"/>
              <a:t>charge(</a:t>
            </a:r>
            <a:r>
              <a:rPr lang="en-US" sz="2200" dirty="0" err="1"/>
              <a:t>uid</a:t>
            </a:r>
            <a:r>
              <a:rPr lang="en-US" sz="2200" dirty="0"/>
              <a:t>)</a:t>
            </a:r>
          </a:p>
          <a:p>
            <a:pPr algn="ctr">
              <a:defRPr/>
            </a:pPr>
            <a:endParaRPr lang="en-US" sz="2200" dirty="0"/>
          </a:p>
        </p:txBody>
      </p:sp>
      <p:cxnSp>
        <p:nvCxnSpPr>
          <p:cNvPr id="22" name="Straight Connector 21"/>
          <p:cNvCxnSpPr/>
          <p:nvPr/>
        </p:nvCxnSpPr>
        <p:spPr>
          <a:xfrm>
            <a:off x="388938" y="5508625"/>
            <a:ext cx="243205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285750" y="2503488"/>
            <a:ext cx="2636838" cy="165258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200" dirty="0" err="1"/>
              <a:t>DiningDollarsAdapter</a:t>
            </a:r>
            <a:endParaRPr lang="en-US" sz="2200" dirty="0"/>
          </a:p>
          <a:p>
            <a:pPr algn="ctr">
              <a:defRPr/>
            </a:pPr>
            <a:endParaRPr lang="en-US" sz="2200" dirty="0"/>
          </a:p>
          <a:p>
            <a:pPr>
              <a:defRPr/>
            </a:pPr>
            <a:endParaRPr lang="en-US" sz="2200" dirty="0"/>
          </a:p>
          <a:p>
            <a:pPr>
              <a:defRPr/>
            </a:pPr>
            <a:r>
              <a:rPr lang="en-US" sz="2200" dirty="0" err="1"/>
              <a:t>process_payment</a:t>
            </a:r>
            <a:r>
              <a:rPr lang="en-US" sz="2200" dirty="0"/>
              <a:t>()</a:t>
            </a:r>
          </a:p>
          <a:p>
            <a:pPr algn="ctr">
              <a:defRPr/>
            </a:pPr>
            <a:endParaRPr lang="en-US" sz="2200" dirty="0"/>
          </a:p>
        </p:txBody>
      </p:sp>
      <p:sp>
        <p:nvSpPr>
          <p:cNvPr id="30" name="Rectangle 29"/>
          <p:cNvSpPr/>
          <p:nvPr/>
        </p:nvSpPr>
        <p:spPr>
          <a:xfrm>
            <a:off x="3721100" y="2495550"/>
            <a:ext cx="2435225" cy="165258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200" dirty="0" err="1"/>
              <a:t>VisaPayAdapter</a:t>
            </a:r>
            <a:endParaRPr lang="en-US" sz="2200" dirty="0"/>
          </a:p>
          <a:p>
            <a:pPr algn="ctr">
              <a:defRPr/>
            </a:pPr>
            <a:endParaRPr lang="en-US" sz="2200" dirty="0"/>
          </a:p>
          <a:p>
            <a:pPr>
              <a:defRPr/>
            </a:pPr>
            <a:endParaRPr lang="en-US" sz="2200" dirty="0"/>
          </a:p>
          <a:p>
            <a:pPr>
              <a:defRPr/>
            </a:pPr>
            <a:r>
              <a:rPr lang="en-US" sz="2200" dirty="0" err="1"/>
              <a:t>process_payment</a:t>
            </a:r>
            <a:r>
              <a:rPr lang="en-US" sz="2200" dirty="0"/>
              <a:t>()</a:t>
            </a:r>
          </a:p>
          <a:p>
            <a:pPr algn="ctr">
              <a:defRPr/>
            </a:pPr>
            <a:endParaRPr lang="en-US" sz="2200" dirty="0"/>
          </a:p>
        </p:txBody>
      </p:sp>
      <p:cxnSp>
        <p:nvCxnSpPr>
          <p:cNvPr id="34" name="Straight Connector 33"/>
          <p:cNvCxnSpPr/>
          <p:nvPr/>
        </p:nvCxnSpPr>
        <p:spPr>
          <a:xfrm>
            <a:off x="285750" y="2959100"/>
            <a:ext cx="263683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285750" y="3365500"/>
            <a:ext cx="263683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3721100" y="2959100"/>
            <a:ext cx="243522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>
            <a:stCxn id="30" idx="1"/>
            <a:endCxn id="30" idx="3"/>
          </p:cNvCxnSpPr>
          <p:nvPr/>
        </p:nvCxnSpPr>
        <p:spPr>
          <a:xfrm>
            <a:off x="3721100" y="3321050"/>
            <a:ext cx="243522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>
            <a:off x="1528763" y="4175125"/>
            <a:ext cx="0" cy="796925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>
            <a:off x="4552950" y="4175125"/>
            <a:ext cx="0" cy="806450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>
            <a:off x="7577138" y="4175125"/>
            <a:ext cx="12700" cy="796925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 flipV="1">
            <a:off x="5086350" y="1362075"/>
            <a:ext cx="0" cy="1141413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>
            <a:off x="1604963" y="2030413"/>
            <a:ext cx="5984875" cy="7937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 flipH="1" flipV="1">
            <a:off x="7577138" y="2038350"/>
            <a:ext cx="12700" cy="465138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 flipH="1" flipV="1">
            <a:off x="1609725" y="2049463"/>
            <a:ext cx="4763" cy="434975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>
            <a:off x="388938" y="5956300"/>
            <a:ext cx="243205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>
            <a:off x="3279775" y="5956300"/>
            <a:ext cx="287655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>
            <a:off x="6584950" y="5956300"/>
            <a:ext cx="213677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/>
          <p:cNvSpPr/>
          <p:nvPr/>
        </p:nvSpPr>
        <p:spPr>
          <a:xfrm>
            <a:off x="6569075" y="2522538"/>
            <a:ext cx="2014538" cy="165258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200" dirty="0"/>
              <a:t>…</a:t>
            </a:r>
          </a:p>
          <a:p>
            <a:pPr algn="ctr">
              <a:defRPr/>
            </a:pPr>
            <a:endParaRPr lang="en-US" sz="2200" dirty="0"/>
          </a:p>
          <a:p>
            <a:pPr>
              <a:defRPr/>
            </a:pPr>
            <a:endParaRPr lang="en-US" sz="2200" dirty="0"/>
          </a:p>
          <a:p>
            <a:pPr>
              <a:defRPr/>
            </a:pPr>
            <a:r>
              <a:rPr lang="en-US" sz="2200" dirty="0"/>
              <a:t>…</a:t>
            </a:r>
          </a:p>
          <a:p>
            <a:pPr algn="ctr">
              <a:defRPr/>
            </a:pPr>
            <a:endParaRPr lang="en-US" sz="2200" dirty="0"/>
          </a:p>
        </p:txBody>
      </p:sp>
      <p:cxnSp>
        <p:nvCxnSpPr>
          <p:cNvPr id="40" name="Straight Connector 39"/>
          <p:cNvCxnSpPr/>
          <p:nvPr/>
        </p:nvCxnSpPr>
        <p:spPr>
          <a:xfrm>
            <a:off x="6569075" y="2959100"/>
            <a:ext cx="201453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>
            <a:endCxn id="39" idx="3"/>
          </p:cNvCxnSpPr>
          <p:nvPr/>
        </p:nvCxnSpPr>
        <p:spPr>
          <a:xfrm>
            <a:off x="6569075" y="3328988"/>
            <a:ext cx="2014538" cy="2063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Isosceles Triangle 1"/>
          <p:cNvSpPr/>
          <p:nvPr/>
        </p:nvSpPr>
        <p:spPr>
          <a:xfrm>
            <a:off x="4876800" y="1362075"/>
            <a:ext cx="419100" cy="304800"/>
          </a:xfrm>
          <a:prstGeom prst="triangl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MS PGothic" charset="-128"/>
              </a:rPr>
              <a:t>Observer Pattern Structure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838296E-D5E5-B743-B663-E6BA78853A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403" y="1781752"/>
            <a:ext cx="8813195" cy="329449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B538695-5278-B848-8346-D2B5A0FA593F}"/>
              </a:ext>
            </a:extLst>
          </p:cNvPr>
          <p:cNvSpPr txBox="1"/>
          <p:nvPr/>
        </p:nvSpPr>
        <p:spPr>
          <a:xfrm>
            <a:off x="0" y="6581001"/>
            <a:ext cx="54134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From Gamma et al. </a:t>
            </a:r>
            <a:r>
              <a:rPr lang="en-US" sz="1200" i="1" dirty="0">
                <a:solidFill>
                  <a:schemeClr val="bg1">
                    <a:lumMod val="50000"/>
                    <a:lumOff val="50000"/>
                  </a:schemeClr>
                </a:solidFill>
              </a:rPr>
              <a:t>Design Patterns: Elements of Reusable Object-Oriented Software</a:t>
            </a:r>
          </a:p>
        </p:txBody>
      </p:sp>
    </p:spTree>
    <p:extLst>
      <p:ext uri="{BB962C8B-B14F-4D97-AF65-F5344CB8AC3E}">
        <p14:creationId xmlns:p14="http://schemas.microsoft.com/office/powerpoint/2010/main" val="427582857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dirty="0">
                <a:ea typeface="MS PGothic" charset="-128"/>
              </a:rPr>
              <a:t>Control Flow</a:t>
            </a:r>
            <a:br>
              <a:rPr lang="en-US" altLang="en-US" sz="4000" dirty="0">
                <a:ea typeface="MS PGothic" charset="-128"/>
              </a:rPr>
            </a:br>
            <a:endParaRPr lang="en-US" altLang="en-US" sz="4000" dirty="0">
              <a:ea typeface="MS PGothic" charset="-128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88913" y="1181100"/>
            <a:ext cx="2982912" cy="6064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 err="1"/>
              <a:t>PaymentsController</a:t>
            </a:r>
            <a:endParaRPr lang="en-US" sz="2400" dirty="0"/>
          </a:p>
        </p:txBody>
      </p:sp>
      <p:sp>
        <p:nvSpPr>
          <p:cNvPr id="5" name="Rectangle 4"/>
          <p:cNvSpPr/>
          <p:nvPr/>
        </p:nvSpPr>
        <p:spPr>
          <a:xfrm>
            <a:off x="3436938" y="1181100"/>
            <a:ext cx="2459037" cy="6096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 err="1"/>
              <a:t>VisaPayAdapter</a:t>
            </a:r>
            <a:endParaRPr lang="en-US" sz="2400" dirty="0"/>
          </a:p>
        </p:txBody>
      </p:sp>
      <p:sp>
        <p:nvSpPr>
          <p:cNvPr id="6" name="Rectangle 5"/>
          <p:cNvSpPr/>
          <p:nvPr/>
        </p:nvSpPr>
        <p:spPr>
          <a:xfrm>
            <a:off x="6151563" y="1173163"/>
            <a:ext cx="2860675" cy="63023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 err="1"/>
              <a:t>VisaPay</a:t>
            </a:r>
            <a:endParaRPr lang="en-US" sz="2400" dirty="0"/>
          </a:p>
        </p:txBody>
      </p:sp>
      <p:cxnSp>
        <p:nvCxnSpPr>
          <p:cNvPr id="4" name="Straight Connector 3"/>
          <p:cNvCxnSpPr>
            <a:stCxn id="6" idx="2"/>
          </p:cNvCxnSpPr>
          <p:nvPr/>
        </p:nvCxnSpPr>
        <p:spPr>
          <a:xfrm>
            <a:off x="7581900" y="1803400"/>
            <a:ext cx="17463" cy="45974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4611688" y="1787525"/>
            <a:ext cx="0" cy="44846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465263" y="1790700"/>
            <a:ext cx="0" cy="46101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22225" y="2611438"/>
            <a:ext cx="1209675" cy="1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4810125" y="3290888"/>
            <a:ext cx="2546350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1727200" y="5019675"/>
            <a:ext cx="2597150" cy="0"/>
          </a:xfrm>
          <a:prstGeom prst="straightConnector1">
            <a:avLst/>
          </a:prstGeom>
          <a:ln w="7620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1746250" y="2914650"/>
            <a:ext cx="2578100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>
            <a:off x="4810125" y="4410075"/>
            <a:ext cx="2546350" cy="0"/>
          </a:xfrm>
          <a:prstGeom prst="straightConnector1">
            <a:avLst/>
          </a:prstGeom>
          <a:ln w="7620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 flipV="1">
            <a:off x="22225" y="5757526"/>
            <a:ext cx="1195389" cy="24149"/>
          </a:xfrm>
          <a:prstGeom prst="straightConnector1">
            <a:avLst/>
          </a:prstGeom>
          <a:ln w="7620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1231900" y="2160588"/>
            <a:ext cx="495300" cy="389731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4324350" y="2433638"/>
            <a:ext cx="485775" cy="30384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7356475" y="2965450"/>
            <a:ext cx="485775" cy="1701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6882" name="TextBox 25608"/>
          <p:cNvSpPr txBox="1">
            <a:spLocks noChangeArrowheads="1"/>
          </p:cNvSpPr>
          <p:nvPr/>
        </p:nvSpPr>
        <p:spPr bwMode="auto">
          <a:xfrm>
            <a:off x="22225" y="2074863"/>
            <a:ext cx="10033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/>
              <a:t>create</a:t>
            </a:r>
          </a:p>
        </p:txBody>
      </p:sp>
      <p:sp>
        <p:nvSpPr>
          <p:cNvPr id="36883" name="TextBox 41"/>
          <p:cNvSpPr txBox="1">
            <a:spLocks noChangeArrowheads="1"/>
          </p:cNvSpPr>
          <p:nvPr/>
        </p:nvSpPr>
        <p:spPr bwMode="auto">
          <a:xfrm>
            <a:off x="1809750" y="2390775"/>
            <a:ext cx="23923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process_payment</a:t>
            </a:r>
          </a:p>
        </p:txBody>
      </p:sp>
      <p:sp>
        <p:nvSpPr>
          <p:cNvPr id="36884" name="TextBox 42"/>
          <p:cNvSpPr txBox="1">
            <a:spLocks noChangeArrowheads="1"/>
          </p:cNvSpPr>
          <p:nvPr/>
        </p:nvSpPr>
        <p:spPr bwMode="auto">
          <a:xfrm>
            <a:off x="5470525" y="2763838"/>
            <a:ext cx="6270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pay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6673593" y="3544762"/>
            <a:ext cx="1851537" cy="581842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>
                <a:solidFill>
                  <a:schemeClr val="bg1"/>
                </a:solidFill>
              </a:rPr>
              <a:t>Visa processes the payment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dirty="0">
                <a:ea typeface="MS PGothic" charset="-128"/>
              </a:rPr>
              <a:t>Goal: Implement Adapter Pattern</a:t>
            </a:r>
          </a:p>
        </p:txBody>
      </p:sp>
      <p:sp>
        <p:nvSpPr>
          <p:cNvPr id="3789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err="1">
                <a:ea typeface="MS PGothic" charset="-128"/>
              </a:rPr>
              <a:t>PaymentsController</a:t>
            </a:r>
            <a:endParaRPr lang="en-US" altLang="en-US" dirty="0">
              <a:ea typeface="MS PGothic" charset="-128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dirty="0">
                <a:ea typeface="MS PGothic" charset="-128"/>
              </a:rPr>
              <a:t>“create” method call the adapter based on the input type </a:t>
            </a:r>
          </a:p>
          <a:p>
            <a:pPr lvl="1"/>
            <a:endParaRPr lang="en-US" altLang="en-US" dirty="0">
              <a:ea typeface="MS PGothic" charset="-128"/>
            </a:endParaRPr>
          </a:p>
          <a:p>
            <a:r>
              <a:rPr lang="en-US" altLang="en-US" dirty="0" err="1">
                <a:ea typeface="MS PGothic" charset="-128"/>
              </a:rPr>
              <a:t>VisaPayAdapter</a:t>
            </a:r>
            <a:endParaRPr lang="en-US" altLang="en-US" dirty="0">
              <a:ea typeface="MS PGothic" charset="-128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dirty="0">
                <a:ea typeface="MS PGothic" charset="-128"/>
              </a:rPr>
              <a:t>defines “</a:t>
            </a:r>
            <a:r>
              <a:rPr lang="en-US" altLang="en-US" dirty="0" err="1">
                <a:ea typeface="MS PGothic" charset="-128"/>
              </a:rPr>
              <a:t>process_payments</a:t>
            </a:r>
            <a:r>
              <a:rPr lang="en-US" altLang="en-US" dirty="0">
                <a:ea typeface="MS PGothic" charset="-128"/>
              </a:rPr>
              <a:t>” inherited from the </a:t>
            </a:r>
            <a:r>
              <a:rPr lang="en-US" altLang="en-US" dirty="0" err="1">
                <a:ea typeface="MS PGothic" charset="-128"/>
              </a:rPr>
              <a:t>PaymentProcessor</a:t>
            </a:r>
            <a:endParaRPr lang="en-US" altLang="en-US" dirty="0">
              <a:ea typeface="MS PGothic" charset="-128"/>
            </a:endParaRPr>
          </a:p>
          <a:p>
            <a:pPr lvl="1"/>
            <a:endParaRPr lang="en-US" altLang="en-US" dirty="0">
              <a:ea typeface="MS PGothic" charset="-128"/>
            </a:endParaRPr>
          </a:p>
          <a:p>
            <a:r>
              <a:rPr lang="en-US" altLang="en-US" dirty="0" err="1">
                <a:ea typeface="MS PGothic" charset="-128"/>
              </a:rPr>
              <a:t>VisaPay</a:t>
            </a:r>
            <a:endParaRPr lang="en-US" altLang="en-US" dirty="0">
              <a:ea typeface="MS PGothic" charset="-128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dirty="0">
                <a:ea typeface="MS PGothic" charset="-128"/>
              </a:rPr>
              <a:t>defines pay(</a:t>
            </a:r>
            <a:r>
              <a:rPr lang="en-US" altLang="en-US" dirty="0" err="1">
                <a:ea typeface="MS PGothic" charset="-128"/>
              </a:rPr>
              <a:t>creditcard</a:t>
            </a:r>
            <a:r>
              <a:rPr lang="en-US" altLang="en-US" dirty="0">
                <a:ea typeface="MS PGothic" charset="-128"/>
              </a:rPr>
              <a:t>, </a:t>
            </a:r>
            <a:r>
              <a:rPr lang="en-US" altLang="en-US" dirty="0" err="1">
                <a:ea typeface="MS PGothic" charset="-128"/>
              </a:rPr>
              <a:t>cvv</a:t>
            </a:r>
            <a:r>
              <a:rPr lang="en-US" altLang="en-US" dirty="0">
                <a:ea typeface="MS PGothic" charset="-128"/>
              </a:rPr>
              <a:t>, </a:t>
            </a:r>
            <a:r>
              <a:rPr lang="en-US" altLang="en-US" dirty="0" err="1">
                <a:ea typeface="MS PGothic" charset="-128"/>
              </a:rPr>
              <a:t>exp</a:t>
            </a:r>
            <a:r>
              <a:rPr lang="en-US" altLang="en-US" dirty="0">
                <a:ea typeface="MS PGothic" charset="-128"/>
              </a:rPr>
              <a:t>) saves the information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dirty="0">
                <a:ea typeface="MS PGothic" charset="-128"/>
              </a:rPr>
              <a:t>Adapter: Example in Rails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  <a:defRPr/>
            </a:pPr>
            <a:r>
              <a:rPr lang="en-US" dirty="0"/>
              <a:t>Active Records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dirty="0"/>
              <a:t>Contains adapters for several databases (PostgreSQL or MySQL)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dirty="0"/>
              <a:t>Wraps them up in common interface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n-US" dirty="0"/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dirty="0" err="1"/>
              <a:t>AbstractAdapter</a:t>
            </a:r>
            <a:r>
              <a:rPr lang="en-US" dirty="0"/>
              <a:t> implements common functionality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dirty="0" err="1"/>
              <a:t>PostgreSQLAdapter</a:t>
            </a:r>
            <a:endParaRPr lang="en-US" dirty="0"/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dirty="0" err="1"/>
              <a:t>AbstractMysqlAdapter</a:t>
            </a:r>
            <a:endParaRPr lang="en-US" dirty="0"/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>
                <a:solidFill>
                  <a:srgbClr val="FF00FF"/>
                </a:solidFill>
              </a:rPr>
              <a:t>Running Example: Tiger Dining</a:t>
            </a:r>
            <a:endParaRPr lang="en-US" altLang="en-US" sz="4000"/>
          </a:p>
        </p:txBody>
      </p:sp>
      <p:pic>
        <p:nvPicPr>
          <p:cNvPr id="6147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525" y="1636713"/>
            <a:ext cx="5553075" cy="431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3288" y="3970338"/>
            <a:ext cx="1733550" cy="117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" y="2725738"/>
            <a:ext cx="4129088" cy="400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824748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Font typeface="Arial" panose="020B0604020202020204" pitchFamily="34" charset="0"/>
              <a:buNone/>
              <a:defRPr/>
            </a:pPr>
            <a:endParaRPr lang="en-US" altLang="en-US" sz="4000" dirty="0">
              <a:solidFill>
                <a:srgbClr val="FF00FF"/>
              </a:solidFill>
            </a:endParaRPr>
          </a:p>
          <a:p>
            <a:pPr marL="0" indent="0" algn="ctr">
              <a:buFont typeface="Arial" panose="020B0604020202020204" pitchFamily="34" charset="0"/>
              <a:buNone/>
              <a:defRPr/>
            </a:pPr>
            <a:r>
              <a:rPr lang="en-US" altLang="en-US" sz="4000" dirty="0">
                <a:solidFill>
                  <a:srgbClr val="FF00FF"/>
                </a:solidFill>
              </a:rPr>
              <a:t>Recall: Adapter Pattern Solution to Support Multiple Payment Methods</a:t>
            </a:r>
          </a:p>
          <a:p>
            <a:pPr marL="0" indent="0" algn="ctr">
              <a:buFont typeface="Arial" panose="020B0604020202020204" pitchFamily="34" charset="0"/>
              <a:buNone/>
              <a:defRPr/>
            </a:pPr>
            <a:endParaRPr lang="en-US" altLang="en-US" sz="4000" dirty="0">
              <a:solidFill>
                <a:srgbClr val="FF00FF"/>
              </a:solidFill>
            </a:endParaRPr>
          </a:p>
          <a:p>
            <a:pPr>
              <a:defRPr/>
            </a:pPr>
            <a:endParaRPr lang="en-US" altLang="en-US" sz="4000" dirty="0">
              <a:solidFill>
                <a:srgbClr val="FF00FF"/>
              </a:solidFill>
            </a:endParaRPr>
          </a:p>
          <a:p>
            <a:pPr>
              <a:defRPr/>
            </a:pPr>
            <a:endParaRPr lang="en-US" altLang="en-US" sz="4000" dirty="0"/>
          </a:p>
        </p:txBody>
      </p:sp>
    </p:spTree>
    <p:extLst>
      <p:ext uri="{BB962C8B-B14F-4D97-AF65-F5344CB8AC3E}">
        <p14:creationId xmlns:p14="http://schemas.microsoft.com/office/powerpoint/2010/main" val="425659232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rgbClr val="FF00FF"/>
                </a:solidFill>
              </a:rPr>
              <a:t>Goal: To add additional payment methods</a:t>
            </a:r>
          </a:p>
        </p:txBody>
      </p:sp>
      <p:sp>
        <p:nvSpPr>
          <p:cNvPr id="4" name="Rectangle 3"/>
          <p:cNvSpPr/>
          <p:nvPr/>
        </p:nvSpPr>
        <p:spPr>
          <a:xfrm>
            <a:off x="685800" y="1771650"/>
            <a:ext cx="3305175" cy="31623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/>
              <a:t>PaymentsController</a:t>
            </a:r>
          </a:p>
          <a:p>
            <a:pPr algn="ctr">
              <a:defRPr/>
            </a:pPr>
            <a:endParaRPr lang="en-US" sz="2800" dirty="0"/>
          </a:p>
          <a:p>
            <a:pPr algn="ctr">
              <a:defRPr/>
            </a:pPr>
            <a:endParaRPr lang="en-US" sz="2800" dirty="0"/>
          </a:p>
          <a:p>
            <a:pPr>
              <a:defRPr/>
            </a:pPr>
            <a:r>
              <a:rPr lang="en-US" sz="2800" dirty="0"/>
              <a:t>new</a:t>
            </a:r>
          </a:p>
          <a:p>
            <a:pPr>
              <a:defRPr/>
            </a:pPr>
            <a:r>
              <a:rPr lang="en-US" sz="2800" dirty="0"/>
              <a:t>create</a:t>
            </a:r>
          </a:p>
          <a:p>
            <a:pPr>
              <a:defRPr/>
            </a:pPr>
            <a:r>
              <a:rPr lang="en-US" sz="2800" dirty="0"/>
              <a:t>…</a:t>
            </a:r>
          </a:p>
          <a:p>
            <a:pPr algn="ctr">
              <a:defRPr/>
            </a:pPr>
            <a:endParaRPr lang="en-US" sz="2800" dirty="0"/>
          </a:p>
        </p:txBody>
      </p:sp>
      <p:sp>
        <p:nvSpPr>
          <p:cNvPr id="5" name="Rectangle 4"/>
          <p:cNvSpPr/>
          <p:nvPr/>
        </p:nvSpPr>
        <p:spPr>
          <a:xfrm>
            <a:off x="5343525" y="1771650"/>
            <a:ext cx="3228975" cy="31623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/>
              <a:t>DiningDollars</a:t>
            </a:r>
          </a:p>
          <a:p>
            <a:pPr algn="ctr">
              <a:defRPr/>
            </a:pPr>
            <a:endParaRPr lang="en-US" sz="2800" dirty="0"/>
          </a:p>
          <a:p>
            <a:pPr algn="ctr">
              <a:defRPr/>
            </a:pPr>
            <a:endParaRPr lang="en-US" sz="2800" dirty="0"/>
          </a:p>
          <a:p>
            <a:pPr>
              <a:defRPr/>
            </a:pPr>
            <a:r>
              <a:rPr lang="en-US" sz="2800" dirty="0"/>
              <a:t>charge(</a:t>
            </a:r>
            <a:r>
              <a:rPr lang="en-US" sz="2800" dirty="0" err="1"/>
              <a:t>uid</a:t>
            </a:r>
            <a:r>
              <a:rPr lang="en-US" sz="2800" dirty="0"/>
              <a:t>)</a:t>
            </a:r>
          </a:p>
          <a:p>
            <a:pPr algn="ctr">
              <a:defRPr/>
            </a:pPr>
            <a:endParaRPr lang="en-US" sz="2800" dirty="0"/>
          </a:p>
          <a:p>
            <a:pPr>
              <a:defRPr/>
            </a:pPr>
            <a:r>
              <a:rPr lang="en-US" sz="2800" dirty="0"/>
              <a:t>…</a:t>
            </a:r>
          </a:p>
          <a:p>
            <a:pPr algn="ctr">
              <a:defRPr/>
            </a:pPr>
            <a:endParaRPr lang="en-US" sz="2800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2397125"/>
            <a:ext cx="330517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685800" y="2940050"/>
            <a:ext cx="330517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343525" y="2397125"/>
            <a:ext cx="322897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343525" y="2917825"/>
            <a:ext cx="322897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685627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>
                <a:solidFill>
                  <a:srgbClr val="FF00FF"/>
                </a:solidFill>
              </a:rPr>
              <a:t>Solution: Adapter</a:t>
            </a:r>
          </a:p>
        </p:txBody>
      </p:sp>
      <p:sp>
        <p:nvSpPr>
          <p:cNvPr id="9219" name="Content Placeholder 2"/>
          <p:cNvSpPr>
            <a:spLocks noGrp="1"/>
          </p:cNvSpPr>
          <p:nvPr>
            <p:ph idx="1"/>
          </p:nvPr>
        </p:nvSpPr>
        <p:spPr>
          <a:xfrm>
            <a:off x="457200" y="1500188"/>
            <a:ext cx="8229600" cy="4525962"/>
          </a:xfrm>
        </p:spPr>
        <p:txBody>
          <a:bodyPr/>
          <a:lstStyle/>
          <a:p>
            <a:r>
              <a:rPr lang="en-US" altLang="en-US" dirty="0"/>
              <a:t>Interface which bridge a gap in payment methods</a:t>
            </a:r>
          </a:p>
          <a:p>
            <a:r>
              <a:rPr lang="en-US" altLang="en-US" dirty="0"/>
              <a:t>Key objects are Target, Adapter and </a:t>
            </a:r>
            <a:r>
              <a:rPr lang="en-US" altLang="en-US" dirty="0" err="1"/>
              <a:t>Adaptee</a:t>
            </a:r>
            <a:endParaRPr lang="en-US" altLang="en-US" dirty="0"/>
          </a:p>
        </p:txBody>
      </p:sp>
      <p:sp>
        <p:nvSpPr>
          <p:cNvPr id="3" name="Rectangle 2"/>
          <p:cNvSpPr/>
          <p:nvPr/>
        </p:nvSpPr>
        <p:spPr>
          <a:xfrm>
            <a:off x="214313" y="2981325"/>
            <a:ext cx="1947862" cy="78105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800" dirty="0"/>
          </a:p>
          <a:p>
            <a:pPr algn="ctr">
              <a:defRPr/>
            </a:pPr>
            <a:endParaRPr lang="en-US" sz="2800" dirty="0"/>
          </a:p>
          <a:p>
            <a:pPr algn="ctr">
              <a:defRPr/>
            </a:pPr>
            <a:r>
              <a:rPr lang="en-US" sz="2800" dirty="0"/>
              <a:t>Client</a:t>
            </a:r>
          </a:p>
          <a:p>
            <a:pPr algn="ctr">
              <a:defRPr/>
            </a:pPr>
            <a:endParaRPr lang="en-US" dirty="0"/>
          </a:p>
          <a:p>
            <a:pPr algn="ctr">
              <a:defRPr/>
            </a:pPr>
            <a:endParaRPr lang="en-US" dirty="0"/>
          </a:p>
          <a:p>
            <a:pPr algn="ctr">
              <a:defRPr/>
            </a:pP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384550" y="2878138"/>
            <a:ext cx="1947863" cy="127158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i="1" dirty="0"/>
              <a:t>Target</a:t>
            </a:r>
          </a:p>
          <a:p>
            <a:pPr algn="ctr">
              <a:defRPr/>
            </a:pPr>
            <a:endParaRPr lang="en-US" dirty="0"/>
          </a:p>
          <a:p>
            <a:pPr>
              <a:defRPr/>
            </a:pPr>
            <a:r>
              <a:rPr lang="en-US" sz="2800" dirty="0"/>
              <a:t>request()</a:t>
            </a:r>
          </a:p>
          <a:p>
            <a:pPr algn="ctr">
              <a:defRPr/>
            </a:pP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328988" y="5094288"/>
            <a:ext cx="1946275" cy="1270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/>
              <a:t>Adapter</a:t>
            </a:r>
          </a:p>
          <a:p>
            <a:pPr algn="ctr">
              <a:defRPr/>
            </a:pPr>
            <a:endParaRPr lang="en-US" dirty="0"/>
          </a:p>
          <a:p>
            <a:pPr>
              <a:defRPr/>
            </a:pPr>
            <a:r>
              <a:rPr lang="en-US" sz="2800" dirty="0"/>
              <a:t>request()</a:t>
            </a:r>
          </a:p>
          <a:p>
            <a:pPr algn="ctr">
              <a:defRPr/>
            </a:pP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6242050" y="5075238"/>
            <a:ext cx="2698750" cy="127158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 err="1"/>
              <a:t>Adaptee</a:t>
            </a:r>
            <a:endParaRPr lang="en-US" sz="2800" dirty="0"/>
          </a:p>
          <a:p>
            <a:pPr algn="ctr">
              <a:defRPr/>
            </a:pPr>
            <a:endParaRPr lang="en-US" dirty="0"/>
          </a:p>
          <a:p>
            <a:pPr>
              <a:defRPr/>
            </a:pPr>
            <a:r>
              <a:rPr lang="en-US" sz="2800" dirty="0" err="1"/>
              <a:t>specificrequest</a:t>
            </a:r>
            <a:r>
              <a:rPr lang="en-US" sz="2800" dirty="0"/>
              <a:t>()</a:t>
            </a:r>
          </a:p>
          <a:p>
            <a:pPr algn="ctr">
              <a:defRPr/>
            </a:pPr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3384550" y="3352800"/>
            <a:ext cx="1947863" cy="190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3340100" y="5535613"/>
            <a:ext cx="1947863" cy="190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6242050" y="5554663"/>
            <a:ext cx="269875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2162175" y="3394075"/>
            <a:ext cx="1141413" cy="0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5287963" y="5741988"/>
            <a:ext cx="930275" cy="0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>
            <a:stCxn id="5" idx="2"/>
          </p:cNvCxnSpPr>
          <p:nvPr/>
        </p:nvCxnSpPr>
        <p:spPr>
          <a:xfrm>
            <a:off x="4359275" y="4149725"/>
            <a:ext cx="3175" cy="944563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Isosceles Triangle 8"/>
          <p:cNvSpPr/>
          <p:nvPr/>
        </p:nvSpPr>
        <p:spPr>
          <a:xfrm>
            <a:off x="4111625" y="4140200"/>
            <a:ext cx="495300" cy="355600"/>
          </a:xfrm>
          <a:prstGeom prst="triangl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85470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62000" y="215900"/>
            <a:ext cx="2489200" cy="71278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800" dirty="0"/>
          </a:p>
          <a:p>
            <a:pPr algn="ctr">
              <a:defRPr/>
            </a:pPr>
            <a:endParaRPr lang="en-US" sz="2800" dirty="0"/>
          </a:p>
          <a:p>
            <a:pPr algn="ctr">
              <a:defRPr/>
            </a:pPr>
            <a:r>
              <a:rPr lang="en-US" altLang="en-US" sz="2200" dirty="0" err="1"/>
              <a:t>PaymentsController</a:t>
            </a:r>
            <a:endParaRPr lang="en-US" sz="2200" dirty="0"/>
          </a:p>
          <a:p>
            <a:pPr algn="ctr">
              <a:defRPr/>
            </a:pPr>
            <a:endParaRPr lang="en-US" dirty="0"/>
          </a:p>
          <a:p>
            <a:pPr algn="ctr">
              <a:defRPr/>
            </a:pPr>
            <a:endParaRPr lang="en-US" dirty="0"/>
          </a:p>
          <a:p>
            <a:pPr algn="ctr">
              <a:defRPr/>
            </a:pP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251325" y="131763"/>
            <a:ext cx="2587625" cy="123031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200" i="1" dirty="0" err="1"/>
              <a:t>PaymentProcessor</a:t>
            </a:r>
            <a:endParaRPr lang="en-US" sz="2200" i="1" dirty="0"/>
          </a:p>
          <a:p>
            <a:pPr algn="ctr">
              <a:defRPr/>
            </a:pPr>
            <a:endParaRPr lang="en-US" sz="2200" dirty="0"/>
          </a:p>
          <a:p>
            <a:pPr>
              <a:defRPr/>
            </a:pPr>
            <a:r>
              <a:rPr lang="en-US" sz="2200" dirty="0" err="1"/>
              <a:t>process_payment</a:t>
            </a:r>
            <a:r>
              <a:rPr lang="en-US" sz="2200" dirty="0"/>
              <a:t>()</a:t>
            </a:r>
          </a:p>
          <a:p>
            <a:pPr algn="ctr">
              <a:defRPr/>
            </a:pPr>
            <a:endParaRPr lang="en-US" sz="2200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4238625" y="644525"/>
            <a:ext cx="260032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3279775" y="749300"/>
            <a:ext cx="958850" cy="0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3251200" y="4981575"/>
            <a:ext cx="2905125" cy="173355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200" dirty="0" err="1"/>
              <a:t>VisaPay</a:t>
            </a:r>
            <a:endParaRPr lang="en-US" sz="2200" dirty="0"/>
          </a:p>
          <a:p>
            <a:pPr algn="ctr">
              <a:defRPr/>
            </a:pPr>
            <a:endParaRPr lang="en-US" sz="2200" dirty="0"/>
          </a:p>
          <a:p>
            <a:pPr algn="ctr">
              <a:defRPr/>
            </a:pPr>
            <a:endParaRPr lang="en-US" sz="2200" dirty="0"/>
          </a:p>
          <a:p>
            <a:pPr>
              <a:defRPr/>
            </a:pPr>
            <a:r>
              <a:rPr lang="en-US" sz="2200" dirty="0"/>
              <a:t>pay(</a:t>
            </a:r>
            <a:r>
              <a:rPr lang="en-US" sz="2200" dirty="0" err="1"/>
              <a:t>debitcard</a:t>
            </a:r>
            <a:r>
              <a:rPr lang="en-US" sz="2200" dirty="0"/>
              <a:t>, </a:t>
            </a:r>
            <a:r>
              <a:rPr lang="en-US" sz="2200" dirty="0" err="1"/>
              <a:t>cvv</a:t>
            </a:r>
            <a:r>
              <a:rPr lang="en-US" sz="2200" dirty="0"/>
              <a:t>, </a:t>
            </a:r>
            <a:r>
              <a:rPr lang="en-US" sz="2200" dirty="0" err="1"/>
              <a:t>exp</a:t>
            </a:r>
            <a:r>
              <a:rPr lang="en-US" sz="2200" dirty="0"/>
              <a:t>)</a:t>
            </a:r>
          </a:p>
          <a:p>
            <a:pPr algn="ctr">
              <a:defRPr/>
            </a:pPr>
            <a:endParaRPr lang="en-US" sz="2200" dirty="0"/>
          </a:p>
        </p:txBody>
      </p:sp>
      <p:cxnSp>
        <p:nvCxnSpPr>
          <p:cNvPr id="20" name="Straight Connector 19"/>
          <p:cNvCxnSpPr/>
          <p:nvPr/>
        </p:nvCxnSpPr>
        <p:spPr>
          <a:xfrm>
            <a:off x="3251200" y="5508625"/>
            <a:ext cx="290512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388938" y="4972050"/>
            <a:ext cx="2432050" cy="173355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200" dirty="0"/>
              <a:t>DiningDollars</a:t>
            </a:r>
          </a:p>
          <a:p>
            <a:pPr>
              <a:defRPr/>
            </a:pPr>
            <a:endParaRPr lang="en-US" sz="2200" dirty="0"/>
          </a:p>
          <a:p>
            <a:pPr>
              <a:defRPr/>
            </a:pPr>
            <a:endParaRPr lang="en-US" sz="2200" dirty="0"/>
          </a:p>
          <a:p>
            <a:pPr>
              <a:defRPr/>
            </a:pPr>
            <a:r>
              <a:rPr lang="en-US" sz="2200" dirty="0"/>
              <a:t>charge(</a:t>
            </a:r>
            <a:r>
              <a:rPr lang="en-US" sz="2200" dirty="0" err="1"/>
              <a:t>uid</a:t>
            </a:r>
            <a:r>
              <a:rPr lang="en-US" sz="2200" dirty="0"/>
              <a:t>)</a:t>
            </a:r>
          </a:p>
          <a:p>
            <a:pPr algn="ctr">
              <a:defRPr/>
            </a:pPr>
            <a:endParaRPr lang="en-US" sz="2200" dirty="0"/>
          </a:p>
        </p:txBody>
      </p:sp>
      <p:cxnSp>
        <p:nvCxnSpPr>
          <p:cNvPr id="22" name="Straight Connector 21"/>
          <p:cNvCxnSpPr/>
          <p:nvPr/>
        </p:nvCxnSpPr>
        <p:spPr>
          <a:xfrm>
            <a:off x="388938" y="5508625"/>
            <a:ext cx="243205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285750" y="2503488"/>
            <a:ext cx="2636838" cy="165258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200" dirty="0" err="1"/>
              <a:t>DiningDollarsAdapter</a:t>
            </a:r>
            <a:endParaRPr lang="en-US" sz="2200" dirty="0"/>
          </a:p>
          <a:p>
            <a:pPr algn="ctr">
              <a:defRPr/>
            </a:pPr>
            <a:endParaRPr lang="en-US" sz="2200" dirty="0"/>
          </a:p>
          <a:p>
            <a:pPr>
              <a:defRPr/>
            </a:pPr>
            <a:endParaRPr lang="en-US" sz="2200" dirty="0"/>
          </a:p>
          <a:p>
            <a:pPr>
              <a:defRPr/>
            </a:pPr>
            <a:r>
              <a:rPr lang="en-US" sz="2200" dirty="0" err="1"/>
              <a:t>process_payment</a:t>
            </a:r>
            <a:r>
              <a:rPr lang="en-US" sz="2200" dirty="0"/>
              <a:t>()</a:t>
            </a:r>
          </a:p>
          <a:p>
            <a:pPr algn="ctr">
              <a:defRPr/>
            </a:pPr>
            <a:endParaRPr lang="en-US" sz="2200" dirty="0"/>
          </a:p>
        </p:txBody>
      </p:sp>
      <p:sp>
        <p:nvSpPr>
          <p:cNvPr id="30" name="Rectangle 29"/>
          <p:cNvSpPr/>
          <p:nvPr/>
        </p:nvSpPr>
        <p:spPr>
          <a:xfrm>
            <a:off x="3721100" y="2495550"/>
            <a:ext cx="2435225" cy="165258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200" dirty="0" err="1"/>
              <a:t>VisaPayAdapter</a:t>
            </a:r>
            <a:endParaRPr lang="en-US" sz="2200" dirty="0"/>
          </a:p>
          <a:p>
            <a:pPr algn="ctr">
              <a:defRPr/>
            </a:pPr>
            <a:endParaRPr lang="en-US" sz="2200" dirty="0"/>
          </a:p>
          <a:p>
            <a:pPr>
              <a:defRPr/>
            </a:pPr>
            <a:endParaRPr lang="en-US" sz="2200" dirty="0"/>
          </a:p>
          <a:p>
            <a:pPr>
              <a:defRPr/>
            </a:pPr>
            <a:r>
              <a:rPr lang="en-US" sz="2200" dirty="0" err="1"/>
              <a:t>process_payment</a:t>
            </a:r>
            <a:r>
              <a:rPr lang="en-US" sz="2200" dirty="0"/>
              <a:t>()</a:t>
            </a:r>
          </a:p>
          <a:p>
            <a:pPr algn="ctr">
              <a:defRPr/>
            </a:pPr>
            <a:endParaRPr lang="en-US" sz="2200" dirty="0"/>
          </a:p>
        </p:txBody>
      </p:sp>
      <p:cxnSp>
        <p:nvCxnSpPr>
          <p:cNvPr id="34" name="Straight Connector 33"/>
          <p:cNvCxnSpPr/>
          <p:nvPr/>
        </p:nvCxnSpPr>
        <p:spPr>
          <a:xfrm>
            <a:off x="285750" y="2959100"/>
            <a:ext cx="263683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285750" y="3365500"/>
            <a:ext cx="263683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3721100" y="2959100"/>
            <a:ext cx="243522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>
            <a:stCxn id="30" idx="1"/>
            <a:endCxn id="30" idx="3"/>
          </p:cNvCxnSpPr>
          <p:nvPr/>
        </p:nvCxnSpPr>
        <p:spPr>
          <a:xfrm>
            <a:off x="3721100" y="3321050"/>
            <a:ext cx="243522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>
            <a:off x="1528763" y="4175125"/>
            <a:ext cx="0" cy="796925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>
            <a:off x="4552950" y="4175125"/>
            <a:ext cx="0" cy="806450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 flipV="1">
            <a:off x="5086350" y="1362075"/>
            <a:ext cx="0" cy="1141413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>
            <a:off x="1604963" y="2030413"/>
            <a:ext cx="5984875" cy="7937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 flipH="1" flipV="1">
            <a:off x="1604963" y="2011363"/>
            <a:ext cx="14287" cy="473075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>
            <a:off x="388938" y="5956300"/>
            <a:ext cx="243205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>
            <a:off x="3279775" y="5956300"/>
            <a:ext cx="287655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Isosceles Triangle 1"/>
          <p:cNvSpPr/>
          <p:nvPr/>
        </p:nvSpPr>
        <p:spPr>
          <a:xfrm>
            <a:off x="4876800" y="1362075"/>
            <a:ext cx="419100" cy="304800"/>
          </a:xfrm>
          <a:prstGeom prst="triangl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264" name="TextBox 3"/>
          <p:cNvSpPr txBox="1">
            <a:spLocks noChangeArrowheads="1"/>
          </p:cNvSpPr>
          <p:nvPr/>
        </p:nvSpPr>
        <p:spPr bwMode="auto">
          <a:xfrm>
            <a:off x="7540625" y="1550988"/>
            <a:ext cx="539750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00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427221585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081" y="0"/>
            <a:ext cx="7892871" cy="6702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05080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>
                <a:solidFill>
                  <a:srgbClr val="FF00FF"/>
                </a:solidFill>
              </a:rPr>
              <a:t>Control Flow</a:t>
            </a:r>
            <a:br>
              <a:rPr lang="en-US" altLang="en-US" sz="4000">
                <a:solidFill>
                  <a:srgbClr val="FF00FF"/>
                </a:solidFill>
              </a:rPr>
            </a:br>
            <a:endParaRPr lang="en-US" altLang="en-US" sz="4000"/>
          </a:p>
        </p:txBody>
      </p:sp>
      <p:sp>
        <p:nvSpPr>
          <p:cNvPr id="2" name="Rectangle 1"/>
          <p:cNvSpPr/>
          <p:nvPr/>
        </p:nvSpPr>
        <p:spPr>
          <a:xfrm>
            <a:off x="188913" y="808038"/>
            <a:ext cx="2982912" cy="6064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 err="1"/>
              <a:t>PaymentsController</a:t>
            </a:r>
            <a:endParaRPr lang="en-US" sz="2400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550988" y="1417638"/>
            <a:ext cx="0" cy="544036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98425" y="2058988"/>
            <a:ext cx="1209675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1308100" y="1843088"/>
            <a:ext cx="495300" cy="478631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348" name="TextBox 25608"/>
          <p:cNvSpPr txBox="1">
            <a:spLocks noChangeArrowheads="1"/>
          </p:cNvSpPr>
          <p:nvPr/>
        </p:nvSpPr>
        <p:spPr bwMode="auto">
          <a:xfrm>
            <a:off x="138113" y="1612900"/>
            <a:ext cx="10033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create</a:t>
            </a:r>
          </a:p>
        </p:txBody>
      </p:sp>
    </p:spTree>
    <p:extLst>
      <p:ext uri="{BB962C8B-B14F-4D97-AF65-F5344CB8AC3E}">
        <p14:creationId xmlns:p14="http://schemas.microsoft.com/office/powerpoint/2010/main" val="32152867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6FA30F-EF12-F144-B52D-9AED307890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628158"/>
            <a:ext cx="8229600" cy="1601684"/>
          </a:xfrm>
        </p:spPr>
        <p:txBody>
          <a:bodyPr/>
          <a:lstStyle/>
          <a:p>
            <a:r>
              <a:rPr lang="en-US" dirty="0"/>
              <a:t>Side Note:</a:t>
            </a:r>
            <a:br>
              <a:rPr lang="en-US" dirty="0"/>
            </a:br>
            <a:r>
              <a:rPr lang="en-US" dirty="0"/>
              <a:t>Lots of (Minor) Variations Exist</a:t>
            </a:r>
            <a:br>
              <a:rPr lang="en-US" dirty="0"/>
            </a:br>
            <a:r>
              <a:rPr lang="en-US" dirty="0"/>
              <a:t>for Design Patterns</a:t>
            </a:r>
          </a:p>
        </p:txBody>
      </p:sp>
    </p:spTree>
    <p:extLst>
      <p:ext uri="{BB962C8B-B14F-4D97-AF65-F5344CB8AC3E}">
        <p14:creationId xmlns:p14="http://schemas.microsoft.com/office/powerpoint/2010/main" val="3121842652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460" y="54960"/>
            <a:ext cx="7498501" cy="680304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409700" y="828675"/>
            <a:ext cx="6953250" cy="5314950"/>
          </a:xfrm>
          <a:prstGeom prst="rect">
            <a:avLst/>
          </a:prstGeom>
          <a:blipFill dpi="0" rotWithShape="1">
            <a:blip r:embed="rId3">
              <a:alphaModFix amt="80000"/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662079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460" y="54960"/>
            <a:ext cx="7498501" cy="680304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343026" y="1514474"/>
            <a:ext cx="7122936" cy="3785659"/>
          </a:xfrm>
          <a:prstGeom prst="rect">
            <a:avLst/>
          </a:prstGeom>
          <a:blipFill dpi="0" rotWithShape="1">
            <a:blip r:embed="rId3">
              <a:alphaModFix amt="80000"/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547653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460" y="54960"/>
            <a:ext cx="7498501" cy="680304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62100" y="2038350"/>
            <a:ext cx="6903861" cy="628650"/>
          </a:xfrm>
          <a:prstGeom prst="rect">
            <a:avLst/>
          </a:prstGeom>
          <a:blipFill dpi="0" rotWithShape="1">
            <a:blip r:embed="rId3">
              <a:alphaModFix amt="80000"/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573212" y="3143250"/>
            <a:ext cx="6892750" cy="1009650"/>
          </a:xfrm>
          <a:prstGeom prst="rect">
            <a:avLst/>
          </a:prstGeom>
          <a:blipFill dpi="0" rotWithShape="1">
            <a:blip r:embed="rId3">
              <a:alphaModFix amt="80000"/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573213" y="4629150"/>
            <a:ext cx="6892750" cy="390525"/>
          </a:xfrm>
          <a:prstGeom prst="rect">
            <a:avLst/>
          </a:prstGeom>
          <a:blipFill dpi="0" rotWithShape="1">
            <a:blip r:embed="rId3">
              <a:alphaModFix amt="80000"/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146638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460" y="54960"/>
            <a:ext cx="7498501" cy="680304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65276" y="2000251"/>
            <a:ext cx="6900686" cy="695324"/>
          </a:xfrm>
          <a:prstGeom prst="rect">
            <a:avLst/>
          </a:prstGeom>
          <a:blipFill dpi="0" rotWithShape="1">
            <a:blip r:embed="rId3">
              <a:alphaModFix amt="80000"/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565275" y="4593240"/>
            <a:ext cx="6900687" cy="390525"/>
          </a:xfrm>
          <a:prstGeom prst="rect">
            <a:avLst/>
          </a:prstGeom>
          <a:blipFill dpi="0" rotWithShape="1">
            <a:blip r:embed="rId3">
              <a:alphaModFix amt="80000"/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710573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>
                <a:solidFill>
                  <a:srgbClr val="FF00FF"/>
                </a:solidFill>
              </a:rPr>
              <a:t>Control Flow</a:t>
            </a:r>
            <a:br>
              <a:rPr lang="en-US" altLang="en-US" sz="4000">
                <a:solidFill>
                  <a:srgbClr val="FF00FF"/>
                </a:solidFill>
              </a:rPr>
            </a:br>
            <a:endParaRPr lang="en-US" altLang="en-US" sz="4000"/>
          </a:p>
        </p:txBody>
      </p:sp>
      <p:sp>
        <p:nvSpPr>
          <p:cNvPr id="2" name="Rectangle 1"/>
          <p:cNvSpPr/>
          <p:nvPr/>
        </p:nvSpPr>
        <p:spPr>
          <a:xfrm>
            <a:off x="188913" y="808038"/>
            <a:ext cx="2982912" cy="6064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 err="1"/>
              <a:t>PaymentsController</a:t>
            </a:r>
            <a:endParaRPr lang="en-US" sz="2400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550988" y="1417638"/>
            <a:ext cx="0" cy="544036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98425" y="2058988"/>
            <a:ext cx="1209675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1308100" y="1843088"/>
            <a:ext cx="495300" cy="478631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348" name="TextBox 25608"/>
          <p:cNvSpPr txBox="1">
            <a:spLocks noChangeArrowheads="1"/>
          </p:cNvSpPr>
          <p:nvPr/>
        </p:nvSpPr>
        <p:spPr bwMode="auto">
          <a:xfrm>
            <a:off x="138113" y="1612900"/>
            <a:ext cx="10033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create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803400" y="1857375"/>
            <a:ext cx="4437063" cy="5291138"/>
            <a:chOff x="1803400" y="1857375"/>
            <a:chExt cx="4437063" cy="5291138"/>
          </a:xfrm>
        </p:grpSpPr>
        <p:sp>
          <p:nvSpPr>
            <p:cNvPr id="5" name="Rectangle 4"/>
            <p:cNvSpPr/>
            <p:nvPr/>
          </p:nvSpPr>
          <p:spPr>
            <a:xfrm>
              <a:off x="3467100" y="2197100"/>
              <a:ext cx="2773363" cy="609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2400" dirty="0" err="1"/>
                <a:t>vpa:VisaPayAdapter</a:t>
              </a:r>
              <a:endParaRPr lang="en-US" sz="2400" dirty="0"/>
            </a:p>
          </p:txBody>
        </p:sp>
        <p:cxnSp>
          <p:nvCxnSpPr>
            <p:cNvPr id="9" name="Straight Connector 8"/>
            <p:cNvCxnSpPr>
              <a:stCxn id="5" idx="2"/>
            </p:cNvCxnSpPr>
            <p:nvPr/>
          </p:nvCxnSpPr>
          <p:spPr>
            <a:xfrm flipH="1">
              <a:off x="4835525" y="2806700"/>
              <a:ext cx="19050" cy="434181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Rectangle 28"/>
            <p:cNvSpPr/>
            <p:nvPr/>
          </p:nvSpPr>
          <p:spPr>
            <a:xfrm>
              <a:off x="4611688" y="2806700"/>
              <a:ext cx="485775" cy="7810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23" name="Straight Arrow Connector 22"/>
            <p:cNvCxnSpPr/>
            <p:nvPr/>
          </p:nvCxnSpPr>
          <p:spPr>
            <a:xfrm>
              <a:off x="1803400" y="2359025"/>
              <a:ext cx="1663700" cy="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 flipH="1">
              <a:off x="1803400" y="3549650"/>
              <a:ext cx="2808288" cy="0"/>
            </a:xfrm>
            <a:prstGeom prst="straightConnector1">
              <a:avLst/>
            </a:prstGeom>
            <a:ln w="76200">
              <a:solidFill>
                <a:schemeClr val="tx1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351" name="TextBox 25608"/>
            <p:cNvSpPr txBox="1">
              <a:spLocks noChangeArrowheads="1"/>
            </p:cNvSpPr>
            <p:nvPr/>
          </p:nvSpPr>
          <p:spPr bwMode="auto">
            <a:xfrm>
              <a:off x="2197100" y="1857375"/>
              <a:ext cx="719138" cy="461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/>
                <a:t>new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72037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1200" y="515938"/>
            <a:ext cx="7721600" cy="5541962"/>
          </a:xfrm>
        </p:spPr>
      </p:pic>
      <p:sp>
        <p:nvSpPr>
          <p:cNvPr id="4" name="Rectangle 3"/>
          <p:cNvSpPr/>
          <p:nvPr/>
        </p:nvSpPr>
        <p:spPr>
          <a:xfrm>
            <a:off x="1295402" y="1752599"/>
            <a:ext cx="7137400" cy="1495425"/>
          </a:xfrm>
          <a:prstGeom prst="rect">
            <a:avLst/>
          </a:prstGeom>
          <a:blipFill dpi="0" rotWithShape="1">
            <a:blip r:embed="rId3">
              <a:alphaModFix amt="80000"/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295401" y="4343400"/>
            <a:ext cx="7137400" cy="419100"/>
          </a:xfrm>
          <a:prstGeom prst="rect">
            <a:avLst/>
          </a:prstGeom>
          <a:blipFill dpi="0" rotWithShape="1">
            <a:blip r:embed="rId3">
              <a:alphaModFix amt="80000"/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068977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1200" y="515938"/>
            <a:ext cx="7721600" cy="5541962"/>
          </a:xfrm>
        </p:spPr>
      </p:pic>
      <p:sp>
        <p:nvSpPr>
          <p:cNvPr id="5" name="Rectangle 4"/>
          <p:cNvSpPr/>
          <p:nvPr/>
        </p:nvSpPr>
        <p:spPr>
          <a:xfrm>
            <a:off x="1295401" y="4343400"/>
            <a:ext cx="7137400" cy="419100"/>
          </a:xfrm>
          <a:prstGeom prst="rect">
            <a:avLst/>
          </a:prstGeom>
          <a:blipFill dpi="0" rotWithShape="1">
            <a:blip r:embed="rId3">
              <a:alphaModFix amt="80000"/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13907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>
                <a:solidFill>
                  <a:srgbClr val="FF00FF"/>
                </a:solidFill>
              </a:rPr>
              <a:t>Control Flow</a:t>
            </a:r>
            <a:br>
              <a:rPr lang="en-US" altLang="en-US" sz="4000">
                <a:solidFill>
                  <a:srgbClr val="FF00FF"/>
                </a:solidFill>
              </a:rPr>
            </a:br>
            <a:endParaRPr lang="en-US" altLang="en-US" sz="4000"/>
          </a:p>
        </p:txBody>
      </p:sp>
      <p:sp>
        <p:nvSpPr>
          <p:cNvPr id="2" name="Rectangle 1"/>
          <p:cNvSpPr/>
          <p:nvPr/>
        </p:nvSpPr>
        <p:spPr>
          <a:xfrm>
            <a:off x="188913" y="808038"/>
            <a:ext cx="2982912" cy="6064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 err="1"/>
              <a:t>PaymentsController</a:t>
            </a:r>
            <a:endParaRPr lang="en-US" sz="2400" dirty="0"/>
          </a:p>
        </p:txBody>
      </p:sp>
      <p:sp>
        <p:nvSpPr>
          <p:cNvPr id="5" name="Rectangle 4"/>
          <p:cNvSpPr/>
          <p:nvPr/>
        </p:nvSpPr>
        <p:spPr>
          <a:xfrm>
            <a:off x="3467100" y="2197100"/>
            <a:ext cx="2773363" cy="6096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 err="1"/>
              <a:t>vpa:VisaPayAdapter</a:t>
            </a:r>
            <a:endParaRPr lang="en-US" sz="2400" dirty="0"/>
          </a:p>
        </p:txBody>
      </p:sp>
      <p:cxnSp>
        <p:nvCxnSpPr>
          <p:cNvPr id="9" name="Straight Connector 8"/>
          <p:cNvCxnSpPr>
            <a:stCxn id="5" idx="2"/>
          </p:cNvCxnSpPr>
          <p:nvPr/>
        </p:nvCxnSpPr>
        <p:spPr>
          <a:xfrm flipH="1">
            <a:off x="4835525" y="2806700"/>
            <a:ext cx="19050" cy="434181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550988" y="1417638"/>
            <a:ext cx="0" cy="544036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98425" y="2058988"/>
            <a:ext cx="1209675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1308100" y="1843088"/>
            <a:ext cx="495300" cy="478631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4611688" y="2806700"/>
            <a:ext cx="485775" cy="78105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348" name="TextBox 25608"/>
          <p:cNvSpPr txBox="1">
            <a:spLocks noChangeArrowheads="1"/>
          </p:cNvSpPr>
          <p:nvPr/>
        </p:nvSpPr>
        <p:spPr bwMode="auto">
          <a:xfrm>
            <a:off x="138113" y="1612900"/>
            <a:ext cx="10033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create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1803400" y="2359025"/>
            <a:ext cx="1663700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>
            <a:off x="1803400" y="3549650"/>
            <a:ext cx="2808288" cy="0"/>
          </a:xfrm>
          <a:prstGeom prst="straightConnector1">
            <a:avLst/>
          </a:prstGeom>
          <a:ln w="7620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51" name="TextBox 25608"/>
          <p:cNvSpPr txBox="1">
            <a:spLocks noChangeArrowheads="1"/>
          </p:cNvSpPr>
          <p:nvPr/>
        </p:nvSpPr>
        <p:spPr bwMode="auto">
          <a:xfrm>
            <a:off x="2197100" y="1857375"/>
            <a:ext cx="7191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new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5094288" y="2711450"/>
            <a:ext cx="3752850" cy="5468938"/>
            <a:chOff x="5094288" y="2711450"/>
            <a:chExt cx="3752850" cy="5468938"/>
          </a:xfrm>
        </p:grpSpPr>
        <p:sp>
          <p:nvSpPr>
            <p:cNvPr id="20" name="Rectangle 19"/>
            <p:cNvSpPr/>
            <p:nvPr/>
          </p:nvSpPr>
          <p:spPr>
            <a:xfrm>
              <a:off x="6624638" y="2957513"/>
              <a:ext cx="2222500" cy="63023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2400" dirty="0" err="1"/>
                <a:t>vp:VisaPay</a:t>
              </a:r>
              <a:endParaRPr lang="en-US" sz="2400" dirty="0"/>
            </a:p>
          </p:txBody>
        </p:sp>
        <p:cxnSp>
          <p:nvCxnSpPr>
            <p:cNvPr id="21" name="Straight Connector 20"/>
            <p:cNvCxnSpPr>
              <a:stCxn id="20" idx="2"/>
            </p:cNvCxnSpPr>
            <p:nvPr/>
          </p:nvCxnSpPr>
          <p:spPr>
            <a:xfrm>
              <a:off x="7735888" y="3587750"/>
              <a:ext cx="61912" cy="459263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>
              <a:off x="5094288" y="3157538"/>
              <a:ext cx="1530350" cy="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 flipH="1">
              <a:off x="5094288" y="3403600"/>
              <a:ext cx="1530350" cy="0"/>
            </a:xfrm>
            <a:prstGeom prst="straightConnector1">
              <a:avLst/>
            </a:prstGeom>
            <a:ln w="76200">
              <a:solidFill>
                <a:schemeClr val="tx1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608"/>
            <p:cNvSpPr txBox="1">
              <a:spLocks noChangeArrowheads="1"/>
            </p:cNvSpPr>
            <p:nvPr/>
          </p:nvSpPr>
          <p:spPr bwMode="auto">
            <a:xfrm>
              <a:off x="5613400" y="2711450"/>
              <a:ext cx="719138" cy="461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/>
                <a:t>new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99807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460" y="54960"/>
            <a:ext cx="7498501" cy="680304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04950" y="2038350"/>
            <a:ext cx="6961011" cy="571500"/>
          </a:xfrm>
          <a:prstGeom prst="rect">
            <a:avLst/>
          </a:prstGeom>
          <a:blipFill dpi="0" rotWithShape="1">
            <a:blip r:embed="rId3">
              <a:alphaModFix amt="80000"/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504950" y="4638675"/>
            <a:ext cx="6961011" cy="390525"/>
          </a:xfrm>
          <a:prstGeom prst="rect">
            <a:avLst/>
          </a:prstGeom>
          <a:blipFill dpi="0" rotWithShape="1">
            <a:blip r:embed="rId3">
              <a:alphaModFix amt="80000"/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284336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>
                <a:solidFill>
                  <a:srgbClr val="FF00FF"/>
                </a:solidFill>
              </a:rPr>
              <a:t>Control Flow</a:t>
            </a:r>
            <a:br>
              <a:rPr lang="en-US" altLang="en-US" sz="4000">
                <a:solidFill>
                  <a:srgbClr val="FF00FF"/>
                </a:solidFill>
              </a:rPr>
            </a:br>
            <a:endParaRPr lang="en-US" altLang="en-US" sz="4000"/>
          </a:p>
        </p:txBody>
      </p:sp>
      <p:sp>
        <p:nvSpPr>
          <p:cNvPr id="2" name="Rectangle 1"/>
          <p:cNvSpPr/>
          <p:nvPr/>
        </p:nvSpPr>
        <p:spPr>
          <a:xfrm>
            <a:off x="188913" y="808038"/>
            <a:ext cx="2982912" cy="6064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 err="1"/>
              <a:t>PaymentsController</a:t>
            </a:r>
            <a:endParaRPr lang="en-US" sz="2400" dirty="0"/>
          </a:p>
        </p:txBody>
      </p:sp>
      <p:sp>
        <p:nvSpPr>
          <p:cNvPr id="5" name="Rectangle 4"/>
          <p:cNvSpPr/>
          <p:nvPr/>
        </p:nvSpPr>
        <p:spPr>
          <a:xfrm>
            <a:off x="3467100" y="2197100"/>
            <a:ext cx="2773363" cy="6096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 err="1"/>
              <a:t>vpa:VisaPayAdapter</a:t>
            </a:r>
            <a:endParaRPr lang="en-US" sz="2400" dirty="0"/>
          </a:p>
        </p:txBody>
      </p:sp>
      <p:cxnSp>
        <p:nvCxnSpPr>
          <p:cNvPr id="9" name="Straight Connector 8"/>
          <p:cNvCxnSpPr>
            <a:stCxn id="5" idx="2"/>
          </p:cNvCxnSpPr>
          <p:nvPr/>
        </p:nvCxnSpPr>
        <p:spPr>
          <a:xfrm flipH="1">
            <a:off x="4835525" y="2806700"/>
            <a:ext cx="19050" cy="434181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550988" y="1417638"/>
            <a:ext cx="0" cy="544036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98425" y="2058988"/>
            <a:ext cx="1209675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1308100" y="1843088"/>
            <a:ext cx="495300" cy="478631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4611688" y="2806700"/>
            <a:ext cx="485775" cy="9239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397" name="TextBox 25608"/>
          <p:cNvSpPr txBox="1">
            <a:spLocks noChangeArrowheads="1"/>
          </p:cNvSpPr>
          <p:nvPr/>
        </p:nvSpPr>
        <p:spPr bwMode="auto">
          <a:xfrm>
            <a:off x="138113" y="1612900"/>
            <a:ext cx="10033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create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1803400" y="2359025"/>
            <a:ext cx="1663700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400" name="TextBox 25608"/>
          <p:cNvSpPr txBox="1">
            <a:spLocks noChangeArrowheads="1"/>
          </p:cNvSpPr>
          <p:nvPr/>
        </p:nvSpPr>
        <p:spPr bwMode="auto">
          <a:xfrm>
            <a:off x="2197100" y="1857375"/>
            <a:ext cx="7191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new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5094288" y="2711450"/>
            <a:ext cx="3752850" cy="5468938"/>
            <a:chOff x="5094288" y="2711450"/>
            <a:chExt cx="3752850" cy="5468938"/>
          </a:xfrm>
        </p:grpSpPr>
        <p:sp>
          <p:nvSpPr>
            <p:cNvPr id="6" name="Rectangle 5"/>
            <p:cNvSpPr/>
            <p:nvPr/>
          </p:nvSpPr>
          <p:spPr>
            <a:xfrm>
              <a:off x="6624638" y="2957513"/>
              <a:ext cx="2222500" cy="63023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2400" dirty="0" err="1"/>
                <a:t>vp:VisaPay</a:t>
              </a:r>
              <a:endParaRPr lang="en-US" sz="2400" dirty="0"/>
            </a:p>
          </p:txBody>
        </p:sp>
        <p:cxnSp>
          <p:nvCxnSpPr>
            <p:cNvPr id="4" name="Straight Connector 3"/>
            <p:cNvCxnSpPr>
              <a:stCxn id="6" idx="2"/>
            </p:cNvCxnSpPr>
            <p:nvPr/>
          </p:nvCxnSpPr>
          <p:spPr>
            <a:xfrm>
              <a:off x="7735888" y="3587750"/>
              <a:ext cx="61912" cy="459263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>
              <a:off x="5094288" y="3157538"/>
              <a:ext cx="1530350" cy="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/>
            <p:nvPr/>
          </p:nvCxnSpPr>
          <p:spPr>
            <a:xfrm flipH="1">
              <a:off x="5094288" y="3403600"/>
              <a:ext cx="1530350" cy="0"/>
            </a:xfrm>
            <a:prstGeom prst="straightConnector1">
              <a:avLst/>
            </a:prstGeom>
            <a:ln w="76200">
              <a:solidFill>
                <a:schemeClr val="tx1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403" name="TextBox 25608"/>
            <p:cNvSpPr txBox="1">
              <a:spLocks noChangeArrowheads="1"/>
            </p:cNvSpPr>
            <p:nvPr/>
          </p:nvSpPr>
          <p:spPr bwMode="auto">
            <a:xfrm>
              <a:off x="5613400" y="2711450"/>
              <a:ext cx="719138" cy="461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/>
                <a:t>new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803400" y="3878263"/>
            <a:ext cx="3286125" cy="2262187"/>
            <a:chOff x="1803400" y="3878263"/>
            <a:chExt cx="3286125" cy="2262187"/>
          </a:xfrm>
        </p:grpSpPr>
        <p:cxnSp>
          <p:nvCxnSpPr>
            <p:cNvPr id="22" name="Straight Arrow Connector 21"/>
            <p:cNvCxnSpPr/>
            <p:nvPr/>
          </p:nvCxnSpPr>
          <p:spPr>
            <a:xfrm>
              <a:off x="1803400" y="4368800"/>
              <a:ext cx="2768600" cy="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398" name="TextBox 41"/>
            <p:cNvSpPr txBox="1">
              <a:spLocks noChangeArrowheads="1"/>
            </p:cNvSpPr>
            <p:nvPr/>
          </p:nvSpPr>
          <p:spPr bwMode="auto">
            <a:xfrm>
              <a:off x="1882775" y="3878263"/>
              <a:ext cx="2392363" cy="461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/>
                <a:t>process_payment</a:t>
              </a: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4603750" y="4192588"/>
              <a:ext cx="485775" cy="19478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cxnSp>
        <p:nvCxnSpPr>
          <p:cNvPr id="31" name="Straight Arrow Connector 30"/>
          <p:cNvCxnSpPr/>
          <p:nvPr/>
        </p:nvCxnSpPr>
        <p:spPr>
          <a:xfrm flipH="1">
            <a:off x="1803400" y="3590925"/>
            <a:ext cx="2808288" cy="0"/>
          </a:xfrm>
          <a:prstGeom prst="straightConnector1">
            <a:avLst/>
          </a:prstGeom>
          <a:ln w="7620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3886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lac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 Black .thmx</Template>
  <TotalTime>30402</TotalTime>
  <Words>2726</Words>
  <Application>Microsoft Macintosh PowerPoint</Application>
  <PresentationFormat>On-screen Show (4:3)</PresentationFormat>
  <Paragraphs>1016</Paragraphs>
  <Slides>144</Slides>
  <Notes>18</Notes>
  <HiddenSlides>87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144</vt:i4>
      </vt:variant>
    </vt:vector>
  </HeadingPairs>
  <TitlesOfParts>
    <vt:vector size="152" baseType="lpstr">
      <vt:lpstr>ＭＳ Ｐゴシック</vt:lpstr>
      <vt:lpstr>ＭＳ Ｐゴシック</vt:lpstr>
      <vt:lpstr>Arial</vt:lpstr>
      <vt:lpstr>Arial Narrow</vt:lpstr>
      <vt:lpstr>Calibri</vt:lpstr>
      <vt:lpstr>Comic Sans MS</vt:lpstr>
      <vt:lpstr>Courier New</vt:lpstr>
      <vt:lpstr>Black</vt:lpstr>
      <vt:lpstr>Design Patterns</vt:lpstr>
      <vt:lpstr>SWEBOK KAs covered so far</vt:lpstr>
      <vt:lpstr>Design Patterns</vt:lpstr>
      <vt:lpstr>Benefits</vt:lpstr>
      <vt:lpstr>Popularized by the “Gang of Four” Book (GoF)</vt:lpstr>
      <vt:lpstr>Observer Pattern</vt:lpstr>
      <vt:lpstr>Elements of a Design Pattern in GoF</vt:lpstr>
      <vt:lpstr>Observer Pattern Structure</vt:lpstr>
      <vt:lpstr>Side Note: Lots of (Minor) Variations Exist for Design Patterns</vt:lpstr>
      <vt:lpstr>OODesign.com Variant</vt:lpstr>
      <vt:lpstr>Refactoring.Guru Variant</vt:lpstr>
      <vt:lpstr>Wikipedia Variant #1</vt:lpstr>
      <vt:lpstr>Wikipedia Variant #2</vt:lpstr>
      <vt:lpstr>Motivating Example: Tiger Dining</vt:lpstr>
      <vt:lpstr>Tiger Dining Web App</vt:lpstr>
      <vt:lpstr>PowerPoint Presentation</vt:lpstr>
      <vt:lpstr>Design Problem:  Email Notifications</vt:lpstr>
      <vt:lpstr>Chef’s View of Orders</vt:lpstr>
      <vt:lpstr>Existing Class: Subscribers List</vt:lpstr>
      <vt:lpstr>Existing Classes</vt:lpstr>
      <vt:lpstr>Application of Observer Pattern</vt:lpstr>
      <vt:lpstr>Application of Observer Pattern</vt:lpstr>
      <vt:lpstr>Application of Observer Pattern</vt:lpstr>
      <vt:lpstr>Application of Observer Pattern</vt:lpstr>
      <vt:lpstr>Application of Observer Pattern</vt:lpstr>
      <vt:lpstr>Application of Observer Pattern</vt:lpstr>
      <vt:lpstr>Application of Observer Pattern</vt:lpstr>
      <vt:lpstr>Application of Observer Pattern</vt:lpstr>
      <vt:lpstr>Application of Observer Pattern</vt:lpstr>
      <vt:lpstr>Application of Observer Pattern</vt:lpstr>
      <vt:lpstr>Scenario: Create Order and Send Email </vt:lpstr>
      <vt:lpstr>Common Uses of Observer Pattern</vt:lpstr>
      <vt:lpstr>Observer Support in Ruby Std-lib</vt:lpstr>
      <vt:lpstr>Summary</vt:lpstr>
      <vt:lpstr>Design Patterns Part 2</vt:lpstr>
      <vt:lpstr>SWEBOK KAs covered so far</vt:lpstr>
      <vt:lpstr>Software Maintenance and Evolution</vt:lpstr>
      <vt:lpstr>Maintainability and Software Design</vt:lpstr>
      <vt:lpstr>Motivating Example: Font Chooser Dialog</vt:lpstr>
      <vt:lpstr>Consider Objects</vt:lpstr>
      <vt:lpstr>Consider Objects</vt:lpstr>
      <vt:lpstr>When User Interacts with One Widget, Others Must Update</vt:lpstr>
      <vt:lpstr>When User Interacts with One Widget, Others Must Update</vt:lpstr>
      <vt:lpstr>When User Interacts with One Widget, Others Must Update</vt:lpstr>
      <vt:lpstr>When User Interacts with One Widget, Others Must Update</vt:lpstr>
      <vt:lpstr>What a Mess!</vt:lpstr>
      <vt:lpstr>Mediator Pattern Can Help!</vt:lpstr>
      <vt:lpstr>Mediator Structure</vt:lpstr>
      <vt:lpstr>Applying Mediator to Font Dialog</vt:lpstr>
      <vt:lpstr>What was the essential problem here?</vt:lpstr>
      <vt:lpstr>Coupling</vt:lpstr>
      <vt:lpstr>Although metrics have been proposed, coupling remains difficult to precisely measure  However, intuition about coupling is useful for informing design decisions </vt:lpstr>
      <vt:lpstr>Common Types of Coupling in Ruby</vt:lpstr>
      <vt:lpstr>Problems with High Coupling</vt:lpstr>
      <vt:lpstr>Coupling Explains Benefits of Mediator</vt:lpstr>
      <vt:lpstr>How Does Mediator Do It? Indirection</vt:lpstr>
      <vt:lpstr>Summary</vt:lpstr>
      <vt:lpstr>Appendix</vt:lpstr>
      <vt:lpstr>This Lecture</vt:lpstr>
      <vt:lpstr>How to Apply Observer Pattern</vt:lpstr>
      <vt:lpstr>Example OrdersController</vt:lpstr>
      <vt:lpstr>Example EmailNotifier</vt:lpstr>
      <vt:lpstr>Goal: Implement Observer pattern</vt:lpstr>
      <vt:lpstr>Other Examples</vt:lpstr>
      <vt:lpstr>PowerPoint Presentation</vt:lpstr>
      <vt:lpstr>Problem</vt:lpstr>
      <vt:lpstr>Existing Class</vt:lpstr>
      <vt:lpstr>Solution: Singleton Pattern</vt:lpstr>
      <vt:lpstr>Application of Singleton Pattern</vt:lpstr>
      <vt:lpstr>Solution: Singleton</vt:lpstr>
      <vt:lpstr>Making class Singleton</vt:lpstr>
      <vt:lpstr>Goal: Implement Singleton pattern</vt:lpstr>
      <vt:lpstr>Goal: Implement Singleton pattern </vt:lpstr>
      <vt:lpstr>Singleton Examples</vt:lpstr>
      <vt:lpstr>PowerPoint Presentation</vt:lpstr>
      <vt:lpstr>Goal: To Add Visa Debit Card and Paypal </vt:lpstr>
      <vt:lpstr>Goal: To add VisaPay</vt:lpstr>
      <vt:lpstr>Solution: Adapter</vt:lpstr>
      <vt:lpstr>PowerPoint Presentation</vt:lpstr>
      <vt:lpstr>Control Flow </vt:lpstr>
      <vt:lpstr>Goal: Implement Adapter Pattern</vt:lpstr>
      <vt:lpstr>Adapter: Example in Rails</vt:lpstr>
      <vt:lpstr>Running Example: Tiger Dining</vt:lpstr>
      <vt:lpstr>PowerPoint Presentation</vt:lpstr>
      <vt:lpstr>Goal: To add additional payment methods</vt:lpstr>
      <vt:lpstr>Solution: Adapter</vt:lpstr>
      <vt:lpstr>PowerPoint Presentation</vt:lpstr>
      <vt:lpstr>PowerPoint Presentation</vt:lpstr>
      <vt:lpstr>Control Flow </vt:lpstr>
      <vt:lpstr>PowerPoint Presentation</vt:lpstr>
      <vt:lpstr>PowerPoint Presentation</vt:lpstr>
      <vt:lpstr>PowerPoint Presentation</vt:lpstr>
      <vt:lpstr>PowerPoint Presentation</vt:lpstr>
      <vt:lpstr>Control Flow </vt:lpstr>
      <vt:lpstr>PowerPoint Presentation</vt:lpstr>
      <vt:lpstr>PowerPoint Presentation</vt:lpstr>
      <vt:lpstr>Control Flow </vt:lpstr>
      <vt:lpstr>PowerPoint Presentation</vt:lpstr>
      <vt:lpstr>Control Flow </vt:lpstr>
      <vt:lpstr>PowerPoint Presentation</vt:lpstr>
      <vt:lpstr>PowerPoint Presentation</vt:lpstr>
      <vt:lpstr>Control Flow </vt:lpstr>
      <vt:lpstr>PowerPoint Presentation</vt:lpstr>
      <vt:lpstr>PowerPoint Presentation</vt:lpstr>
      <vt:lpstr>Solution: Separate construction code</vt:lpstr>
      <vt:lpstr>Solution: Builder </vt:lpstr>
      <vt:lpstr>PowerPoint Presentation</vt:lpstr>
      <vt:lpstr>Goal: Implement Builder pattern</vt:lpstr>
      <vt:lpstr>Goal: Implement Builder pattern</vt:lpstr>
      <vt:lpstr>PowerPoint Presentation</vt:lpstr>
      <vt:lpstr>Goal: Implement Builder pattern</vt:lpstr>
      <vt:lpstr>PowerPoint Presentation</vt:lpstr>
      <vt:lpstr>PowerPoint Presentation</vt:lpstr>
      <vt:lpstr>PowerPoint Presentation</vt:lpstr>
      <vt:lpstr>Goal: Implement Builder pattern</vt:lpstr>
      <vt:lpstr>PowerPoint Presentation</vt:lpstr>
      <vt:lpstr>Control Flow </vt:lpstr>
      <vt:lpstr>Control Flow </vt:lpstr>
      <vt:lpstr>PowerPoint Presentation</vt:lpstr>
      <vt:lpstr>PowerPoint Presentation</vt:lpstr>
      <vt:lpstr>Cannot retrieve back</vt:lpstr>
      <vt:lpstr>PowerPoint Presentation</vt:lpstr>
      <vt:lpstr>Solution: Memento</vt:lpstr>
      <vt:lpstr>PowerPoint Presentation</vt:lpstr>
      <vt:lpstr>Control Flow: destroy </vt:lpstr>
      <vt:lpstr> Goal: Implement Memento pattern </vt:lpstr>
      <vt:lpstr>Control Flow: destroy </vt:lpstr>
      <vt:lpstr> Goal: Implement Memento pattern </vt:lpstr>
      <vt:lpstr> Goal: Implement Memento pattern </vt:lpstr>
      <vt:lpstr>Goal: Implement Memento pattern </vt:lpstr>
      <vt:lpstr>Control Flow: destroy  </vt:lpstr>
      <vt:lpstr> Goal: Implement Memento pattern </vt:lpstr>
      <vt:lpstr> Goal: Implement Memento pattern </vt:lpstr>
      <vt:lpstr>Control Flow: destroy  </vt:lpstr>
      <vt:lpstr> Goal: Implement Memento pattern </vt:lpstr>
      <vt:lpstr> Goal: Implement Memento pattern </vt:lpstr>
      <vt:lpstr>PowerPoint Presentation</vt:lpstr>
      <vt:lpstr>Goal: Implement Memento pattern </vt:lpstr>
      <vt:lpstr>Control Flow: destroy  </vt:lpstr>
      <vt:lpstr> Goal: Implement Memento pattern </vt:lpstr>
      <vt:lpstr>Goal: Implement Memento pattern </vt:lpstr>
      <vt:lpstr>Control Flow: undo  </vt:lpstr>
      <vt:lpstr>Goal: Implement memento pattern</vt:lpstr>
      <vt:lpstr>Memento : Examples</vt:lpstr>
    </vt:vector>
  </TitlesOfParts>
  <Company>Oregon State University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Scott Fleming</dc:creator>
  <cp:lastModifiedBy>Scott Fleming</cp:lastModifiedBy>
  <cp:revision>1641</cp:revision>
  <dcterms:created xsi:type="dcterms:W3CDTF">2011-01-26T19:04:03Z</dcterms:created>
  <dcterms:modified xsi:type="dcterms:W3CDTF">2019-04-18T16:49:40Z</dcterms:modified>
</cp:coreProperties>
</file>