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4"/>
  </p:notesMasterIdLst>
  <p:sldIdLst>
    <p:sldId id="370" r:id="rId3"/>
    <p:sldId id="371" r:id="rId4"/>
    <p:sldId id="258" r:id="rId5"/>
    <p:sldId id="366" r:id="rId6"/>
    <p:sldId id="367" r:id="rId7"/>
    <p:sldId id="369" r:id="rId8"/>
    <p:sldId id="261" r:id="rId9"/>
    <p:sldId id="375" r:id="rId10"/>
    <p:sldId id="376" r:id="rId11"/>
    <p:sldId id="377" r:id="rId12"/>
    <p:sldId id="378" r:id="rId13"/>
    <p:sldId id="357" r:id="rId14"/>
    <p:sldId id="298" r:id="rId15"/>
    <p:sldId id="262" r:id="rId16"/>
    <p:sldId id="336" r:id="rId17"/>
    <p:sldId id="299" r:id="rId18"/>
    <p:sldId id="379" r:id="rId19"/>
    <p:sldId id="381" r:id="rId20"/>
    <p:sldId id="380" r:id="rId21"/>
    <p:sldId id="387" r:id="rId22"/>
    <p:sldId id="373" r:id="rId23"/>
    <p:sldId id="388" r:id="rId24"/>
    <p:sldId id="263" r:id="rId25"/>
    <p:sldId id="374" r:id="rId26"/>
    <p:sldId id="389" r:id="rId27"/>
    <p:sldId id="390" r:id="rId28"/>
    <p:sldId id="267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385" r:id="rId43"/>
    <p:sldId id="384" r:id="rId44"/>
    <p:sldId id="339" r:id="rId45"/>
    <p:sldId id="350" r:id="rId46"/>
    <p:sldId id="351" r:id="rId47"/>
    <p:sldId id="358" r:id="rId48"/>
    <p:sldId id="363" r:id="rId49"/>
    <p:sldId id="382" r:id="rId50"/>
    <p:sldId id="383" r:id="rId51"/>
    <p:sldId id="386" r:id="rId52"/>
    <p:sldId id="37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7E79"/>
    <a:srgbClr val="AB4642"/>
    <a:srgbClr val="00FBAA"/>
    <a:srgbClr val="73FDD6"/>
    <a:srgbClr val="76D6FF"/>
    <a:srgbClr val="38D6FF"/>
    <a:srgbClr val="AAADFF"/>
    <a:srgbClr val="FF4F79"/>
    <a:srgbClr val="7B1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86913" autoAdjust="0"/>
  </p:normalViewPr>
  <p:slideViewPr>
    <p:cSldViewPr>
      <p:cViewPr varScale="1">
        <p:scale>
          <a:sx n="93" d="100"/>
          <a:sy n="93" d="100"/>
        </p:scale>
        <p:origin x="21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more types of </a:t>
            </a:r>
            <a:r>
              <a:rPr lang="en-US" dirty="0" err="1"/>
              <a:t>coverages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6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1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0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2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1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3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4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35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8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8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03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8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=((2^8)^10)/(1000*60*60*24*365)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0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48006-E402-4C13-A3E3-42EA77A1A156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4BE2-304C-41FC-9C7B-1F72115DA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8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E8B4-0E5C-465D-89B1-07AFA72FD00F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8720-5578-42AF-914D-9DE6F95BA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5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B335C-7132-4D58-9531-F1A0316659E6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B3D4D-B5EC-49AF-BAC0-ADFB2AE5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3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F5F71-D167-42A8-BC05-565D09B8C53C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443B-2EF4-4FA1-8216-A0A5C25C4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7F709-6A6B-4244-9EF8-D9C6D720A6E3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666C-A9A4-4981-9CCD-A76906EF5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0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3B4D0-01C1-4BE8-9C4E-D9EAC2B6100B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CDDF-42B7-490D-A3DD-24CA8BA35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808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235EF-C141-4EA5-846C-56F161408C5F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6D80-3AAF-4171-8E8E-060260845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2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54B2B-79C6-4496-A1F5-1589CC42B07B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DAF3-70A7-4AFA-8C7D-AB2AA77D8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D2696-62F5-4598-98B9-D95A2DD24340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96D48-2D60-4459-B3A8-3AF0A33E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2FDA4-2689-4E46-93C4-C35E52EA7242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C8132-CB44-4A62-97E9-4007DD88E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82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D4374-CFC0-4B75-A3C1-F8860AF77243}" type="datetimeFigureOut">
              <a:rPr lang="en-US" altLang="en-US"/>
              <a:pPr/>
              <a:t>11/19/18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8F0A0-068C-4770-AC1A-55674B188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0C667-AC80-4AB3-820D-EE8334842477}" type="datetimeFigureOut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11/19/18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28F5B-7EA4-49B1-BB01-5F63C3FF5767}" type="slidenum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28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42913" y="5656263"/>
            <a:ext cx="436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66CCFF"/>
                </a:solidFill>
              </a:rPr>
              <a:t>Software Testing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exhaustive testing be done in practice?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95600" y="1295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1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exhaustive testing be done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40FF"/>
                </a:solidFill>
              </a:rPr>
              <a:t>No!</a:t>
            </a:r>
          </a:p>
          <a:p>
            <a:r>
              <a:rPr lang="en-US" dirty="0">
                <a:solidFill>
                  <a:srgbClr val="FF40FF"/>
                </a:solidFill>
              </a:rPr>
              <a:t>How many tests cases to exhaustively test simple UNIX file command?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If you limit file name to 10 characters, there are 256</a:t>
            </a:r>
            <a:r>
              <a:rPr lang="en-US" baseline="30000" dirty="0">
                <a:solidFill>
                  <a:srgbClr val="FF40FF"/>
                </a:solidFill>
              </a:rPr>
              <a:t>10</a:t>
            </a:r>
            <a:r>
              <a:rPr lang="en-US" dirty="0">
                <a:solidFill>
                  <a:srgbClr val="FF40FF"/>
                </a:solidFill>
              </a:rPr>
              <a:t> different test cases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Even if you can run 1000 tests per second, it would still take over 1013 years!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And that's just varying the file's name, not its contents!!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Clearly, exhaustive testing not feasible…</a:t>
            </a:r>
          </a:p>
          <a:p>
            <a:endParaRPr lang="en-US" dirty="0">
              <a:solidFill>
                <a:srgbClr val="FF4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600" y="1295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3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Problem: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test cases that reveals all errors?</a:t>
            </a:r>
            <a:endParaRPr lang="en-US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Fundamental research problem</a:t>
            </a:r>
          </a:p>
          <a:p>
            <a:pPr lvl="1"/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Design Decisions for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5715000" cy="914400"/>
          </a:xfrm>
          <a:prstGeom prst="rect">
            <a:avLst/>
          </a:prstGeom>
          <a:solidFill>
            <a:srgbClr val="7B1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What subset of system to test?</a:t>
            </a:r>
          </a:p>
          <a:p>
            <a:endParaRPr lang="en-US" dirty="0"/>
          </a:p>
          <a:p>
            <a:r>
              <a:rPr lang="en-US" dirty="0"/>
              <a:t>How to choose test cases?</a:t>
            </a:r>
          </a:p>
        </p:txBody>
      </p:sp>
    </p:spTree>
    <p:extLst>
      <p:ext uri="{BB962C8B-B14F-4D97-AF65-F5344CB8AC3E}">
        <p14:creationId xmlns:p14="http://schemas.microsoft.com/office/powerpoint/2010/main" val="330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What subset of system to test?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8850" y="5105400"/>
            <a:ext cx="625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Unit testing</a:t>
            </a:r>
            <a:r>
              <a:rPr lang="en-US" sz="2800" dirty="0">
                <a:solidFill>
                  <a:schemeClr val="bg1"/>
                </a:solidFill>
              </a:rPr>
              <a:t>: Test modules in isolation; smallest </a:t>
            </a:r>
            <a:r>
              <a:rPr lang="en-US" altLang="en-US" sz="2800" dirty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units</a:t>
            </a:r>
            <a:r>
              <a:rPr lang="en-US" altLang="en-US" sz="2800" dirty="0">
                <a:solidFill>
                  <a:schemeClr val="bg1"/>
                </a:solidFill>
              </a:rPr>
              <a:t>”</a:t>
            </a:r>
            <a:r>
              <a:rPr lang="en-US" sz="2800" dirty="0">
                <a:solidFill>
                  <a:schemeClr val="bg1"/>
                </a:solidFill>
              </a:rPr>
              <a:t> of code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9959" y="3429000"/>
            <a:ext cx="6257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Integration testing</a:t>
            </a:r>
            <a:r>
              <a:rPr lang="en-US" sz="2800" dirty="0">
                <a:solidFill>
                  <a:schemeClr val="bg1"/>
                </a:solidFill>
              </a:rPr>
              <a:t>: Test groups of collaborating units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7054" y="2066925"/>
            <a:ext cx="625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System testing</a:t>
            </a:r>
            <a:r>
              <a:rPr lang="en-US" sz="2800" dirty="0">
                <a:solidFill>
                  <a:schemeClr val="bg1"/>
                </a:solidFill>
              </a:rPr>
              <a:t>: Test the complete system</a:t>
            </a:r>
          </a:p>
        </p:txBody>
      </p:sp>
      <p:cxnSp>
        <p:nvCxnSpPr>
          <p:cNvPr id="8" name="Straight Arrow Connector 7"/>
          <p:cNvCxnSpPr>
            <a:stCxn id="26630" idx="0"/>
            <a:endCxn id="26631" idx="2"/>
          </p:cNvCxnSpPr>
          <p:nvPr/>
        </p:nvCxnSpPr>
        <p:spPr>
          <a:xfrm flipV="1">
            <a:off x="1400175" y="2125663"/>
            <a:ext cx="19050" cy="346948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590550" y="5595143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smaller subset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09600" y="1295400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larger subset</a:t>
            </a:r>
          </a:p>
        </p:txBody>
      </p:sp>
    </p:spTree>
    <p:extLst>
      <p:ext uri="{BB962C8B-B14F-4D97-AF65-F5344CB8AC3E}">
        <p14:creationId xmlns:p14="http://schemas.microsoft.com/office/powerpoint/2010/main" val="32267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 versus Integration Testing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Problem: Definition of “unit”</a:t>
            </a:r>
            <a:r>
              <a:rPr lang="en-US" altLang="ja-JP" dirty="0"/>
              <a:t> varies (class? method?)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Common distinctions: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294"/>
              </p:ext>
            </p:extLst>
          </p:nvPr>
        </p:nvGraphicFramePr>
        <p:xfrm>
          <a:off x="761999" y="3124200"/>
          <a:ext cx="7467601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Unit test</a:t>
                      </a: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/>
                        <a:t>Integration test</a:t>
                      </a: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Repeatable</a:t>
                      </a:r>
                      <a:br>
                        <a:rPr lang="en-US" sz="2000" baseline="0" dirty="0"/>
                      </a:br>
                      <a:r>
                        <a:rPr lang="en-US" sz="2000" baseline="0" dirty="0"/>
                        <a:t>(context independent)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involve system</a:t>
                      </a:r>
                      <a:r>
                        <a:rPr lang="en-US" sz="2000" baseline="0" dirty="0"/>
                        <a:t> time, machine name, etc.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Deterministic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May involve threads, random numbers, etc.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 memory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involve file system, DB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Fast (less than</a:t>
                      </a:r>
                      <a:r>
                        <a:rPr lang="en-US" sz="2000" baseline="0" dirty="0"/>
                        <a:t> 0.5 seconds)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be slow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Tests one property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</a:t>
                      </a:r>
                      <a:r>
                        <a:rPr lang="en-US" sz="2000" baseline="0" dirty="0"/>
                        <a:t> test multiple properties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Design Decisions for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19400"/>
            <a:ext cx="5105400" cy="914400"/>
          </a:xfrm>
          <a:prstGeom prst="rect">
            <a:avLst/>
          </a:prstGeom>
          <a:solidFill>
            <a:srgbClr val="7B19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What subset of system to test?</a:t>
            </a:r>
          </a:p>
          <a:p>
            <a:endParaRPr lang="en-US" dirty="0"/>
          </a:p>
          <a:p>
            <a:r>
              <a:rPr lang="en-US" dirty="0"/>
              <a:t>How to choose test cases?</a:t>
            </a:r>
          </a:p>
        </p:txBody>
      </p:sp>
    </p:spTree>
    <p:extLst>
      <p:ext uri="{BB962C8B-B14F-4D97-AF65-F5344CB8AC3E}">
        <p14:creationId xmlns:p14="http://schemas.microsoft.com/office/powerpoint/2010/main" val="2961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based on module’s possible inputs and outputs (i.e., its interface)</a:t>
            </a:r>
          </a:p>
          <a:p>
            <a:pPr lvl="2"/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2"/>
            <a:endParaRPr lang="en-US" dirty="0"/>
          </a:p>
          <a:p>
            <a:r>
              <a:rPr lang="en-US" dirty="0"/>
              <a:t>Often test </a:t>
            </a:r>
            <a:r>
              <a:rPr lang="en-US" u="sng" dirty="0"/>
              <a:t>boundary cases</a:t>
            </a:r>
          </a:p>
          <a:p>
            <a:pPr lvl="1"/>
            <a:r>
              <a:rPr lang="en-US" dirty="0"/>
              <a:t>Example: Values at 0, 1, and -1 (around the zero boundary)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coverage</a:t>
            </a:r>
          </a:p>
          <a:p>
            <a:pPr lvl="1"/>
            <a:r>
              <a:rPr lang="en-US" dirty="0"/>
              <a:t>Example: Cover all statements</a:t>
            </a:r>
          </a:p>
          <a:p>
            <a:pPr lvl="2"/>
            <a:endParaRPr lang="en-US" dirty="0"/>
          </a:p>
          <a:p>
            <a:r>
              <a:rPr lang="en-US" dirty="0"/>
              <a:t>Aka glass box testing, clear box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370" name="Group 7"/>
          <p:cNvGrpSpPr>
            <a:grpSpLocks/>
          </p:cNvGrpSpPr>
          <p:nvPr/>
        </p:nvGrpSpPr>
        <p:grpSpPr bwMode="auto">
          <a:xfrm>
            <a:off x="3006725" y="1981200"/>
            <a:ext cx="4513388" cy="522287"/>
            <a:chOff x="3742479" y="3257462"/>
            <a:chExt cx="4513368" cy="523856"/>
          </a:xfrm>
        </p:grpSpPr>
        <p:sp>
          <p:nvSpPr>
            <p:cNvPr id="15372" name="TextBox 8"/>
            <p:cNvSpPr txBox="1">
              <a:spLocks noChangeArrowheads="1"/>
            </p:cNvSpPr>
            <p:nvPr/>
          </p:nvSpPr>
          <p:spPr bwMode="auto">
            <a:xfrm>
              <a:off x="6145943" y="3257462"/>
              <a:ext cx="2109904" cy="52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Today’s topic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742479" y="3543564"/>
              <a:ext cx="252261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 bwMode="auto">
          <a:xfrm>
            <a:off x="377825" y="990600"/>
            <a:ext cx="3263900" cy="342900"/>
          </a:xfrm>
          <a:prstGeom prst="roundRect">
            <a:avLst/>
          </a:prstGeom>
          <a:noFill/>
          <a:ln w="57150" cmpd="sng">
            <a:solidFill>
              <a:srgbClr val="FF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81001" y="3148755"/>
            <a:ext cx="4419600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/>
              <a:t>Degree to which source code of a program is tested by a test suite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Statement coverage</a:t>
            </a:r>
          </a:p>
          <a:p>
            <a:pPr lvl="1"/>
            <a:r>
              <a:rPr lang="en-US" dirty="0"/>
              <a:t>Branch coverage</a:t>
            </a:r>
          </a:p>
          <a:p>
            <a:pPr lvl="1"/>
            <a:r>
              <a:rPr lang="en-US" dirty="0"/>
              <a:t>Path coverage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24000" y="228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93376" y="5314950"/>
            <a:ext cx="4557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40FF"/>
                </a:solidFill>
              </a:rPr>
              <a:t>To compute these, you need</a:t>
            </a:r>
            <a:r>
              <a:rPr lang="is-IS" sz="2800" dirty="0">
                <a:solidFill>
                  <a:srgbClr val="FF40FF"/>
                </a:solidFill>
              </a:rPr>
              <a:t>…</a:t>
            </a:r>
            <a:endParaRPr lang="en-US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 (CFG)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09208"/>
            <a:ext cx="3262432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1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redirect_to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end</a:t>
            </a:r>
            <a:endParaRPr lang="en-US" sz="1000" b="1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29123"/>
            <a:ext cx="277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Given some code: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828800"/>
            <a:ext cx="4495800" cy="95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Represents possible control paths through code: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929440"/>
            <a:ext cx="3708400" cy="18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199"/>
          </a:xfrm>
        </p:spPr>
        <p:txBody>
          <a:bodyPr/>
          <a:lstStyle/>
          <a:p>
            <a:r>
              <a:rPr lang="en-US" dirty="0"/>
              <a:t>Step 1: Identify </a:t>
            </a:r>
            <a:r>
              <a:rPr lang="en-US" i="1" dirty="0">
                <a:solidFill>
                  <a:srgbClr val="00FDFF"/>
                </a:solidFill>
              </a:rPr>
              <a:t>basic blocks</a:t>
            </a:r>
          </a:p>
          <a:p>
            <a:pPr lvl="1"/>
            <a:r>
              <a:rPr lang="en-US" dirty="0"/>
              <a:t>Straight-line pieces of code without any </a:t>
            </a:r>
            <a:r>
              <a:rPr lang="en-US" i="1" dirty="0">
                <a:solidFill>
                  <a:srgbClr val="00FDFF"/>
                </a:solidFill>
              </a:rPr>
              <a:t>jumps</a:t>
            </a:r>
            <a:r>
              <a:rPr lang="en-US" dirty="0"/>
              <a:t> or </a:t>
            </a:r>
            <a:r>
              <a:rPr lang="en-US" i="1" dirty="0">
                <a:solidFill>
                  <a:srgbClr val="00FDFF"/>
                </a:solidFill>
              </a:rPr>
              <a:t>jump 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066395"/>
            <a:ext cx="675005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def create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@profile =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if @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redirect_to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(@profile)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else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  render ‘new’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   end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end</a:t>
            </a:r>
          </a:p>
          <a:p>
            <a:pPr>
              <a:spcBef>
                <a:spcPts val="0"/>
              </a:spcBef>
              <a:defRPr/>
            </a:pPr>
            <a:endParaRPr lang="en-US" sz="2000" b="1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latin typeface="Courier New"/>
                <a:ea typeface="ＭＳ Ｐゴシック" charset="0"/>
                <a:cs typeface="Courier New"/>
              </a:rPr>
              <a:t>}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657600"/>
            <a:ext cx="5029200" cy="8382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495800"/>
            <a:ext cx="5791200" cy="5334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029200"/>
            <a:ext cx="2743200" cy="1295400"/>
          </a:xfrm>
          <a:prstGeom prst="rect">
            <a:avLst/>
          </a:prstGeom>
          <a:noFill/>
          <a:ln w="38100" cmpd="sng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77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51340"/>
          </a:xfrm>
        </p:spPr>
        <p:txBody>
          <a:bodyPr/>
          <a:lstStyle/>
          <a:p>
            <a:r>
              <a:rPr lang="en-US" dirty="0"/>
              <a:t>Step 2: Model the jumps (control branches) as directed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render ‘new’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3179913"/>
            <a:ext cx="5486400" cy="2493781"/>
            <a:chOff x="228600" y="3179913"/>
            <a:chExt cx="5486400" cy="2493781"/>
          </a:xfrm>
        </p:grpSpPr>
        <p:cxnSp>
          <p:nvCxnSpPr>
            <p:cNvPr id="13" name="Straight Arrow Connector 12"/>
            <p:cNvCxnSpPr>
              <a:stCxn id="4" idx="2"/>
            </p:cNvCxnSpPr>
            <p:nvPr/>
          </p:nvCxnSpPr>
          <p:spPr>
            <a:xfrm>
              <a:off x="4708071" y="3527507"/>
              <a:ext cx="0" cy="644382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endCxn id="11" idx="1"/>
            </p:cNvCxnSpPr>
            <p:nvPr/>
          </p:nvCxnSpPr>
          <p:spPr>
            <a:xfrm rot="5400000">
              <a:off x="1060881" y="4420454"/>
              <a:ext cx="2493781" cy="12700"/>
            </a:xfrm>
            <a:prstGeom prst="curvedConnector4">
              <a:avLst>
                <a:gd name="adj1" fmla="val -923"/>
                <a:gd name="adj2" fmla="val 8814283"/>
              </a:avLst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00600" y="36576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true</a:t>
              </a:r>
              <a:endParaRPr lang="en-US" sz="2000" b="1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4226749"/>
              <a:ext cx="948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>
                  <a:solidFill>
                    <a:srgbClr val="FF40FF"/>
                  </a:solidFill>
                  <a:latin typeface="Arial" charset="0"/>
                  <a:ea typeface="Arial" charset="0"/>
                  <a:cs typeface="Arial" charset="0"/>
                </a:rPr>
                <a:t>false</a:t>
              </a:r>
              <a:endParaRPr lang="en-US" sz="2000" b="1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8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67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533"/>
            <a:ext cx="8229600" cy="778467"/>
          </a:xfrm>
        </p:spPr>
        <p:txBody>
          <a:bodyPr/>
          <a:lstStyle/>
          <a:p>
            <a:r>
              <a:rPr lang="en-US" dirty="0"/>
              <a:t>Step 3: Model entry and exit (return)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render ‘new’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708071" y="3527507"/>
            <a:ext cx="0" cy="64438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1" idx="1"/>
          </p:cNvCxnSpPr>
          <p:nvPr/>
        </p:nvCxnSpPr>
        <p:spPr>
          <a:xfrm rot="5400000">
            <a:off x="1060881" y="4420454"/>
            <a:ext cx="2493781" cy="12700"/>
          </a:xfrm>
          <a:prstGeom prst="curvedConnector4">
            <a:avLst>
              <a:gd name="adj1" fmla="val -923"/>
              <a:gd name="adj2" fmla="val 881428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0600" y="3657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26749"/>
            <a:ext cx="9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false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89342" y="2250174"/>
            <a:ext cx="609600" cy="569226"/>
            <a:chOff x="1689342" y="2250174"/>
            <a:chExt cx="609600" cy="569226"/>
          </a:xfrm>
        </p:grpSpPr>
        <p:sp>
          <p:nvSpPr>
            <p:cNvPr id="5" name="Oval 4"/>
            <p:cNvSpPr/>
            <p:nvPr/>
          </p:nvSpPr>
          <p:spPr>
            <a:xfrm>
              <a:off x="1689342" y="2250174"/>
              <a:ext cx="320040" cy="320040"/>
            </a:xfrm>
            <a:prstGeom prst="ellipse">
              <a:avLst/>
            </a:prstGeom>
            <a:solidFill>
              <a:srgbClr val="FF4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58191" y="2410194"/>
              <a:ext cx="440751" cy="409206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029200" y="4571999"/>
            <a:ext cx="2206480" cy="1885910"/>
            <a:chOff x="5029200" y="4571999"/>
            <a:chExt cx="2206480" cy="1885910"/>
          </a:xfrm>
        </p:grpSpPr>
        <p:cxnSp>
          <p:nvCxnSpPr>
            <p:cNvPr id="16" name="Straight Arrow Connector 15"/>
            <p:cNvCxnSpPr>
              <a:stCxn id="11" idx="3"/>
              <a:endCxn id="14" idx="2"/>
            </p:cNvCxnSpPr>
            <p:nvPr/>
          </p:nvCxnSpPr>
          <p:spPr>
            <a:xfrm>
              <a:off x="5029200" y="5667345"/>
              <a:ext cx="1749280" cy="561964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778480" y="6000709"/>
              <a:ext cx="457200" cy="457200"/>
              <a:chOff x="5715000" y="5117277"/>
              <a:chExt cx="457200" cy="457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solidFill>
                <a:srgbClr val="FF4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solidFill>
                <a:srgbClr val="FF4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>
              <a:endCxn id="14" idx="1"/>
            </p:cNvCxnSpPr>
            <p:nvPr/>
          </p:nvCxnSpPr>
          <p:spPr>
            <a:xfrm>
              <a:off x="5573486" y="4571999"/>
              <a:ext cx="1271949" cy="1495665"/>
            </a:xfrm>
            <a:prstGeom prst="straightConnector1">
              <a:avLst/>
            </a:prstGeom>
            <a:ln w="38100">
              <a:solidFill>
                <a:srgbClr val="FF4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"/>
            <a:ext cx="8229600" cy="1143000"/>
          </a:xfrm>
        </p:spPr>
        <p:txBody>
          <a:bodyPr/>
          <a:lstStyle/>
          <a:p>
            <a:r>
              <a:rPr lang="en-US" dirty="0"/>
              <a:t>How to construct a CFG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213"/>
            <a:ext cx="8229600" cy="934187"/>
          </a:xfrm>
        </p:spPr>
        <p:txBody>
          <a:bodyPr/>
          <a:lstStyle/>
          <a:p>
            <a:r>
              <a:rPr lang="en-US" dirty="0"/>
              <a:t>Now you have a CFG!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71" y="2819621"/>
            <a:ext cx="4800600" cy="707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@profile =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profile.new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params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if @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profile.save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ea typeface="ＭＳ Ｐゴシック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1" y="4171889"/>
            <a:ext cx="5921829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 redirect_to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show_prof_url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(@profile)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1" y="5159513"/>
            <a:ext cx="2721429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ea typeface="ＭＳ Ｐゴシック" charset="0"/>
                <a:cs typeface="Courier New" pitchFamily="49" charset="0"/>
              </a:rPr>
              <a:t>else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render ‘new’</a:t>
            </a: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708071" y="3527507"/>
            <a:ext cx="0" cy="64438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1" idx="1"/>
          </p:cNvCxnSpPr>
          <p:nvPr/>
        </p:nvCxnSpPr>
        <p:spPr>
          <a:xfrm rot="5400000">
            <a:off x="1060881" y="4420454"/>
            <a:ext cx="2493781" cy="12700"/>
          </a:xfrm>
          <a:prstGeom prst="curvedConnector4">
            <a:avLst>
              <a:gd name="adj1" fmla="val -923"/>
              <a:gd name="adj2" fmla="val 8814283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0600" y="3657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true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226749"/>
            <a:ext cx="9488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false</a:t>
            </a:r>
          </a:p>
        </p:txBody>
      </p:sp>
      <p:sp>
        <p:nvSpPr>
          <p:cNvPr id="5" name="Oval 4"/>
          <p:cNvSpPr/>
          <p:nvPr/>
        </p:nvSpPr>
        <p:spPr>
          <a:xfrm>
            <a:off x="1689342" y="2250174"/>
            <a:ext cx="320040" cy="32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8191" y="2410194"/>
            <a:ext cx="440751" cy="40920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14" idx="2"/>
          </p:cNvCxnSpPr>
          <p:nvPr/>
        </p:nvCxnSpPr>
        <p:spPr>
          <a:xfrm>
            <a:off x="5029200" y="5667345"/>
            <a:ext cx="1749280" cy="5619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778480" y="600070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14" name="Oval 1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>
            <a:endCxn id="14" idx="1"/>
          </p:cNvCxnSpPr>
          <p:nvPr/>
        </p:nvCxnSpPr>
        <p:spPr>
          <a:xfrm>
            <a:off x="5573486" y="4571999"/>
            <a:ext cx="1271949" cy="149566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98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4191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2842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Set of test cases such that…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Each program statement (line or basic block)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5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  <a:latin typeface="Courier New"/>
                <a:cs typeface="Courier New"/>
              </a:rPr>
              <a:t>def</a:t>
            </a:r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20" idx="2"/>
          </p:cNvCxnSpPr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93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statement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1" name="Oval 20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4" name="Oval 33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20" idx="2"/>
          </p:cNvCxnSpPr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72000" y="22860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</a:rPr>
              <a:t>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62600" y="3606224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</a:rPr>
              <a:t>✓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0" y="48006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7654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you create bug-free software?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4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19400"/>
            <a:ext cx="42672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270263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boolean expression (in control structures) evaluates to true at least once and to false at least once</a:t>
            </a:r>
          </a:p>
        </p:txBody>
      </p:sp>
    </p:spTree>
    <p:extLst>
      <p:ext uri="{BB962C8B-B14F-4D97-AF65-F5344CB8AC3E}">
        <p14:creationId xmlns:p14="http://schemas.microsoft.com/office/powerpoint/2010/main" val="607780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dirty="0">
                <a:solidFill>
                  <a:sysClr val="window" lastClr="FFFFFF"/>
                </a:solidFill>
              </a:rPr>
              <a:t>branch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9" name="Oval 28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68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dirty="0">
                <a:solidFill>
                  <a:sysClr val="window" lastClr="FFFFFF"/>
                </a:solidFill>
              </a:rPr>
              <a:t>branch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15000" y="29718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</a:rPr>
              <a:t>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20000" y="3886200"/>
            <a:ext cx="76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0FF"/>
                </a:solidFill>
              </a:rPr>
              <a:t>✓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048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571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0	      0	            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29" name="Oval 28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4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Code Coverage Levels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10000"/>
            <a:ext cx="3429000" cy="914400"/>
          </a:xfrm>
          <a:prstGeom prst="rect">
            <a:avLst/>
          </a:prstGeom>
          <a:solidFill>
            <a:srgbClr val="AC2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Statement coverage</a:t>
            </a:r>
          </a:p>
          <a:p>
            <a:endParaRPr lang="en-US" dirty="0"/>
          </a:p>
          <a:p>
            <a:r>
              <a:rPr lang="en-US" dirty="0"/>
              <a:t>Branch coverage</a:t>
            </a:r>
          </a:p>
          <a:p>
            <a:endParaRPr lang="en-US" dirty="0"/>
          </a:p>
          <a:p>
            <a:r>
              <a:rPr lang="en-US" dirty="0"/>
              <a:t>Path coverage</a:t>
            </a:r>
          </a:p>
        </p:txBody>
      </p:sp>
    </p:spTree>
    <p:extLst>
      <p:ext uri="{BB962C8B-B14F-4D97-AF65-F5344CB8AC3E}">
        <p14:creationId xmlns:p14="http://schemas.microsoft.com/office/powerpoint/2010/main" val="1455506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Path Coverage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Set of test cases such that…</a:t>
            </a:r>
            <a:br>
              <a:rPr lang="en-US">
                <a:latin typeface="Calibri" charset="0"/>
              </a:rPr>
            </a:b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Each possible path through a program’s control flow graph is taken at least once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21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noProof="0" dirty="0">
                <a:solidFill>
                  <a:sysClr val="window" lastClr="FFFFFF"/>
                </a:solidFill>
              </a:rPr>
              <a:t>path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31812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53400" y="36576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42480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37" name="Oval 36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40" name="Oval 39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97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def foo(x, y)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if x &gt; 0 &amp;&amp; y &gt;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@z = x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end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return @z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end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6225" y="219075"/>
            <a:ext cx="857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Define a test suite that provides </a:t>
            </a:r>
            <a:r>
              <a:rPr lang="en-US" sz="2800" u="sng" kern="0" noProof="0" dirty="0">
                <a:solidFill>
                  <a:sysClr val="window" lastClr="FFFFFF"/>
                </a:solidFill>
              </a:rPr>
              <a:t>path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coverage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336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@z = 0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if x &gt; 0 &amp;&amp; y &gt; 0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 @z = x</a:t>
            </a: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endParaRPr lang="en-US" sz="2000" b="1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Courier New"/>
                <a:cs typeface="Courier New"/>
              </a:rPr>
              <a:t>    return @z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1400" y="3581400"/>
            <a:ext cx="14224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800600"/>
            <a:ext cx="1905000" cy="53340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0099"/>
                </a:solidFill>
              </a:ln>
            </a:endParaRPr>
          </a:p>
        </p:txBody>
      </p: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>
            <a:off x="6819900" y="28956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4114800"/>
            <a:ext cx="12700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2"/>
            <a:endCxn id="20" idx="3"/>
          </p:cNvCxnSpPr>
          <p:nvPr/>
        </p:nvCxnSpPr>
        <p:spPr>
          <a:xfrm rot="16200000" flipH="1">
            <a:off x="6210300" y="3505200"/>
            <a:ext cx="2171700" cy="952500"/>
          </a:xfrm>
          <a:prstGeom prst="curvedConnector4">
            <a:avLst>
              <a:gd name="adj1" fmla="val 11964"/>
              <a:gd name="adj2" fmla="val 19600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48400" y="31812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(a)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57912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40FF"/>
                </a:solidFill>
              </a:rPr>
              <a:t>✓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true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3962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53400" y="365760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(c)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4248090"/>
            <a:ext cx="76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ea typeface="Zapf Dingbats"/>
                <a:cs typeface="Arial"/>
                <a:sym typeface="Zapf Dingbats"/>
              </a:rPr>
              <a:t>(b)</a:t>
            </a:r>
            <a:endParaRPr lang="en-US" sz="2000" b="1" dirty="0">
              <a:solidFill>
                <a:srgbClr val="FF40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53753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   Paths: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a, b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FF40FF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6167735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40FF"/>
                </a:solidFill>
              </a:rPr>
              <a:t>✓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06411" y="4343400"/>
          <a:ext cx="406558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input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expected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C0099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52578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1	      1	           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0" y="57150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40FF"/>
                </a:solidFill>
                <a:latin typeface="+mj-lt"/>
                <a:cs typeface="Arial"/>
              </a:rPr>
              <a:t>0	      0	            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2580" y="1422976"/>
            <a:ext cx="320040" cy="710624"/>
            <a:chOff x="2164322" y="2393389"/>
            <a:chExt cx="320040" cy="710624"/>
          </a:xfrm>
        </p:grpSpPr>
        <p:sp>
          <p:nvSpPr>
            <p:cNvPr id="37" name="Oval 36"/>
            <p:cNvSpPr/>
            <p:nvPr/>
          </p:nvSpPr>
          <p:spPr>
            <a:xfrm>
              <a:off x="2164322" y="2393389"/>
              <a:ext cx="320040" cy="32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2298942" y="2678002"/>
              <a:ext cx="12700" cy="42601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97650" y="5887899"/>
            <a:ext cx="457200" cy="457200"/>
            <a:chOff x="5715000" y="5117277"/>
            <a:chExt cx="457200" cy="457200"/>
          </a:xfrm>
          <a:solidFill>
            <a:schemeClr val="bg1"/>
          </a:solidFill>
        </p:grpSpPr>
        <p:sp>
          <p:nvSpPr>
            <p:cNvPr id="40" name="Oval 39"/>
            <p:cNvSpPr/>
            <p:nvPr/>
          </p:nvSpPr>
          <p:spPr>
            <a:xfrm>
              <a:off x="5715000" y="5117277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91989" y="5187428"/>
              <a:ext cx="303222" cy="30322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6819900" y="5334000"/>
            <a:ext cx="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  <p:bldP spid="33" grpId="0"/>
      <p:bldP spid="35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FDFF"/>
                </a:solidFill>
              </a:rPr>
              <a:t>SimpleCov</a:t>
            </a:r>
            <a:r>
              <a:rPr lang="en-US" sz="2800" dirty="0">
                <a:solidFill>
                  <a:srgbClr val="00FDFF"/>
                </a:solidFill>
              </a:rPr>
              <a:t>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FDFF"/>
                </a:solidFill>
              </a:rPr>
              <a:t>SimpleCov</a:t>
            </a:r>
            <a:r>
              <a:rPr lang="en-US" sz="2800" dirty="0">
                <a:solidFill>
                  <a:srgbClr val="00FDFF"/>
                </a:solidFill>
              </a:rPr>
              <a:t>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you create bug-free software?</a:t>
            </a:r>
            <a:endParaRPr lang="en-US" dirty="0">
              <a:solidFill>
                <a:srgbClr val="FF6D7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bugs</a:t>
            </a:r>
          </a:p>
        </p:txBody>
      </p:sp>
    </p:spTree>
    <p:extLst>
      <p:ext uri="{BB962C8B-B14F-4D97-AF65-F5344CB8AC3E}">
        <p14:creationId xmlns:p14="http://schemas.microsoft.com/office/powerpoint/2010/main" val="2411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/>
              <a:t>The testing problem and terminology</a:t>
            </a:r>
          </a:p>
          <a:p>
            <a:r>
              <a:rPr lang="en-US" dirty="0"/>
              <a:t>Unit, integration, and system testing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</a:t>
            </a:r>
          </a:p>
          <a:p>
            <a:pPr lvl="1"/>
            <a:r>
              <a:rPr lang="en-US" dirty="0"/>
              <a:t>Control flow graphs</a:t>
            </a:r>
          </a:p>
          <a:p>
            <a:pPr lvl="1"/>
            <a:r>
              <a:rPr lang="en-US" dirty="0"/>
              <a:t>Statement, condition, and path coverage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002995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4572000"/>
            <a:ext cx="2057400" cy="1371600"/>
          </a:xfrm>
          <a:noFill/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C0099"/>
                </a:solidFill>
              </a:rPr>
              <a:t>QUIZ!</a:t>
            </a:r>
            <a:r>
              <a:rPr lang="en-US" sz="5000" dirty="0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1600200" y="304800"/>
            <a:ext cx="6096000" cy="6172200"/>
          </a:xfrm>
          <a:prstGeom prst="ellipse">
            <a:avLst/>
          </a:prstGeom>
          <a:noFill/>
          <a:ln w="254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43450" y="952500"/>
            <a:ext cx="0" cy="2438400"/>
          </a:xfrm>
          <a:prstGeom prst="line">
            <a:avLst/>
          </a:prstGeom>
          <a:ln w="2540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733800" y="3352800"/>
            <a:ext cx="1009650" cy="1447800"/>
          </a:xfrm>
          <a:prstGeom prst="line">
            <a:avLst/>
          </a:prstGeom>
          <a:ln w="2540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1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Imagine you are given a compiled application to test. Which of the following would be the correct tests to use?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Blackbox</a:t>
            </a:r>
            <a:r>
              <a:rPr lang="en-US" dirty="0">
                <a:solidFill>
                  <a:srgbClr val="FFFFFF"/>
                </a:solidFill>
              </a:rPr>
              <a:t> and Unit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Whitebox</a:t>
            </a:r>
            <a:r>
              <a:rPr lang="en-US" dirty="0">
                <a:solidFill>
                  <a:srgbClr val="FFFFFF"/>
                </a:solidFill>
              </a:rPr>
              <a:t> and 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Blackbox</a:t>
            </a:r>
            <a:r>
              <a:rPr lang="en-US" dirty="0">
                <a:solidFill>
                  <a:srgbClr val="FFFFFF"/>
                </a:solidFill>
              </a:rPr>
              <a:t> and 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Whitebox</a:t>
            </a:r>
            <a:r>
              <a:rPr lang="en-US" dirty="0">
                <a:solidFill>
                  <a:srgbClr val="FFFFFF"/>
                </a:solidFill>
              </a:rPr>
              <a:t> and Unit Testing</a:t>
            </a:r>
          </a:p>
          <a:p>
            <a:pPr marL="800100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True or False? Exhaustive testing generally results in small set of test cases for small programs.</a:t>
            </a:r>
          </a:p>
        </p:txBody>
      </p:sp>
    </p:spTree>
    <p:extLst>
      <p:ext uri="{BB962C8B-B14F-4D97-AF65-F5344CB8AC3E}">
        <p14:creationId xmlns:p14="http://schemas.microsoft.com/office/powerpoint/2010/main" val="2802093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FFFFFF"/>
                </a:solidFill>
              </a:rPr>
              <a:t>John wants to be able to quickly test individual subcomponents in his grade management system. Which testing should he use to accomplish the task at hand?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System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Unit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None of the above</a:t>
            </a:r>
          </a:p>
          <a:p>
            <a:pPr marL="800100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FFFFFF"/>
                </a:solidFill>
              </a:rPr>
              <a:t>Which of the following about Unit testing is NOT correct?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 memory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Deterministic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Involves network I/O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Tests one property</a:t>
            </a:r>
          </a:p>
        </p:txBody>
      </p:sp>
    </p:spTree>
    <p:extLst>
      <p:ext uri="{BB962C8B-B14F-4D97-AF65-F5344CB8AC3E}">
        <p14:creationId xmlns:p14="http://schemas.microsoft.com/office/powerpoint/2010/main" val="2594140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FFFFFF"/>
                </a:solidFill>
              </a:rPr>
              <a:t>What type of testing were you doing when you wrote tests for your model classes?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System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Unit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None of the above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65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</a:t>
            </a:r>
            <a:r>
              <a:rPr lang="en-US" dirty="0" err="1"/>
              <a:t>Blackbox</a:t>
            </a:r>
            <a:r>
              <a:rPr lang="en-US" dirty="0"/>
              <a:t> and Integration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False; Even for small programs, test cases can be large. Refer to file operation example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Unit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Involves the network I/O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Option 3:</a:t>
            </a:r>
            <a:r>
              <a:rPr lang="en-US" dirty="0"/>
              <a:t> Unit 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0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working code </a:t>
            </a:r>
            <a:r>
              <a:rPr lang="en-US" u="sng" dirty="0"/>
              <a:t>regressing</a:t>
            </a:r>
            <a:r>
              <a:rPr lang="en-US" dirty="0"/>
              <a:t> to broken state</a:t>
            </a:r>
          </a:p>
          <a:p>
            <a:pPr lvl="2"/>
            <a:endParaRPr lang="en-US" dirty="0"/>
          </a:p>
          <a:p>
            <a:r>
              <a:rPr lang="en-US" dirty="0"/>
              <a:t>Tests code to detect breakage</a:t>
            </a:r>
          </a:p>
          <a:p>
            <a:pPr lvl="1"/>
            <a:r>
              <a:rPr lang="en-US" dirty="0"/>
              <a:t>Run frequently or at regular intervals</a:t>
            </a:r>
          </a:p>
          <a:p>
            <a:pPr lvl="3"/>
            <a:endParaRPr lang="en-US" dirty="0"/>
          </a:p>
          <a:p>
            <a:r>
              <a:rPr lang="en-US" dirty="0"/>
              <a:t>Might include tests that reveal bugs found in wild</a:t>
            </a:r>
          </a:p>
          <a:p>
            <a:pPr lvl="1"/>
            <a:r>
              <a:rPr lang="en-US" dirty="0"/>
              <a:t>Circumstances that caused bug may cause it to recur!</a:t>
            </a:r>
          </a:p>
          <a:p>
            <a:pPr lvl="3"/>
            <a:endParaRPr lang="en-US" dirty="0"/>
          </a:p>
          <a:p>
            <a:r>
              <a:rPr lang="en-US" dirty="0"/>
              <a:t>May include black-box or white-box tests</a:t>
            </a:r>
          </a:p>
        </p:txBody>
      </p:sp>
    </p:spTree>
    <p:extLst>
      <p:ext uri="{BB962C8B-B14F-4D97-AF65-F5344CB8AC3E}">
        <p14:creationId xmlns:p14="http://schemas.microsoft.com/office/powerpoint/2010/main" val="405697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testing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Test-Driven Development</a:t>
            </a:r>
          </a:p>
          <a:p>
            <a:r>
              <a:rPr lang="en-US" dirty="0"/>
              <a:t>Acceptance Testing</a:t>
            </a:r>
          </a:p>
          <a:p>
            <a:r>
              <a:rPr lang="en-US" dirty="0"/>
              <a:t>Functional Testing</a:t>
            </a:r>
          </a:p>
          <a:p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1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</a:t>
            </a:r>
            <a:r>
              <a:rPr lang="en-US">
                <a:solidFill>
                  <a:schemeClr val="bg1"/>
                </a:solidFill>
              </a:rPr>
              <a:t>you create </a:t>
            </a:r>
            <a:r>
              <a:rPr lang="en-US" dirty="0">
                <a:solidFill>
                  <a:schemeClr val="bg1"/>
                </a:solidFill>
              </a:rPr>
              <a:t>bug-free software?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can you do to discover bugs?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bugs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066800"/>
            <a:ext cx="7162800" cy="226325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3600"/>
            <a:ext cx="3733800" cy="533400"/>
          </a:xfrm>
          <a:prstGeom prst="rect">
            <a:avLst/>
          </a:prstGeom>
          <a:solidFill>
            <a:srgbClr val="AC2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DFF"/>
                </a:solidFill>
              </a:rPr>
              <a:t>Recall:</a:t>
            </a:r>
            <a:r>
              <a:rPr lang="en-US" dirty="0"/>
              <a:t>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  <a:p>
            <a:r>
              <a:rPr lang="en-US" dirty="0"/>
              <a:t>Regression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coverage</a:t>
            </a:r>
          </a:p>
          <a:p>
            <a:pPr lvl="1"/>
            <a:r>
              <a:rPr lang="en-US" dirty="0"/>
              <a:t>Example: Cover all statements</a:t>
            </a:r>
          </a:p>
          <a:p>
            <a:pPr lvl="2"/>
            <a:endParaRPr lang="en-US" dirty="0"/>
          </a:p>
          <a:p>
            <a:r>
              <a:rPr lang="en-US" dirty="0"/>
              <a:t>Aka glass box testing, clear box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Can you create bug-free software?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can you do to discover bugs?</a:t>
            </a:r>
            <a:r>
              <a:rPr lang="en-US" dirty="0">
                <a:solidFill>
                  <a:srgbClr val="FF6D77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bugs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066800"/>
            <a:ext cx="7162800" cy="226325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9970" y="4787205"/>
            <a:ext cx="48040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Most common ways in practice: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Software testing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Code reviews</a:t>
            </a:r>
          </a:p>
        </p:txBody>
      </p:sp>
    </p:spTree>
    <p:extLst>
      <p:ext uri="{BB962C8B-B14F-4D97-AF65-F5344CB8AC3E}">
        <p14:creationId xmlns:p14="http://schemas.microsoft.com/office/powerpoint/2010/main" val="5788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Testing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u="sng" dirty="0"/>
              <a:t>Execute</a:t>
            </a:r>
            <a:r>
              <a:rPr lang="en-US" sz="2800" dirty="0"/>
              <a:t> code to reveal defects</a:t>
            </a:r>
          </a:p>
          <a:p>
            <a:pPr lvl="1" eaLnBrk="1" hangingPunct="1"/>
            <a:r>
              <a:rPr lang="en-US" sz="2400" dirty="0"/>
              <a:t>Given </a:t>
            </a:r>
            <a:r>
              <a:rPr lang="en-US" dirty="0"/>
              <a:t>some </a:t>
            </a:r>
            <a:r>
              <a:rPr lang="en-US" u="sng" dirty="0"/>
              <a:t>input</a:t>
            </a:r>
            <a:r>
              <a:rPr lang="en-US" dirty="0"/>
              <a:t>, does it produce </a:t>
            </a:r>
            <a:r>
              <a:rPr lang="en-US" u="sng" dirty="0"/>
              <a:t>expected output</a:t>
            </a:r>
            <a:r>
              <a:rPr lang="en-US" dirty="0"/>
              <a:t>?</a:t>
            </a:r>
            <a:endParaRPr lang="en-US" sz="2400" dirty="0"/>
          </a:p>
          <a:p>
            <a:pPr lvl="1" eaLnBrk="1" hangingPunct="1"/>
            <a:r>
              <a:rPr lang="en-US" sz="2400" dirty="0"/>
              <a:t>Does it </a:t>
            </a:r>
            <a:r>
              <a:rPr lang="en-US" sz="2400" u="sng" dirty="0"/>
              <a:t>behave</a:t>
            </a:r>
            <a:r>
              <a:rPr lang="en-US" sz="2400" dirty="0"/>
              <a:t> as expected?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Test/Test Case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One execution of code that may expose bug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 Suite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Set of test cases</a:t>
            </a:r>
          </a:p>
          <a:p>
            <a:pPr lvl="1" eaLnBrk="1" hangingPunct="1"/>
            <a:r>
              <a:rPr lang="en-US" sz="2400" dirty="0"/>
              <a:t>Often used to group related tests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Testing-Related Terminology</a:t>
            </a:r>
          </a:p>
        </p:txBody>
      </p:sp>
    </p:spTree>
    <p:extLst>
      <p:ext uri="{BB962C8B-B14F-4D97-AF65-F5344CB8AC3E}">
        <p14:creationId xmlns:p14="http://schemas.microsoft.com/office/powerpoint/2010/main" val="308251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</a:t>
            </a:r>
            <a:r>
              <a:rPr lang="en-US" u="sng" dirty="0"/>
              <a:t>completely</a:t>
            </a:r>
            <a:r>
              <a:rPr lang="en-US" dirty="0"/>
              <a:t> test 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simple example:</a:t>
            </a:r>
          </a:p>
          <a:p>
            <a:pPr lvl="1"/>
            <a:r>
              <a:rPr lang="en-US" dirty="0"/>
              <a:t>UNIX file operation</a:t>
            </a:r>
          </a:p>
          <a:p>
            <a:pPr lvl="1"/>
            <a:r>
              <a:rPr lang="en-US" dirty="0"/>
              <a:t>Takes file name as argument</a:t>
            </a:r>
          </a:p>
          <a:p>
            <a:pPr lvl="1"/>
            <a:r>
              <a:rPr lang="en-US" dirty="0"/>
              <a:t>Each character an 8-bit byte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4400" y="1676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9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</a:t>
            </a:r>
            <a:r>
              <a:rPr lang="en-US" u="sng" dirty="0"/>
              <a:t>completely</a:t>
            </a:r>
            <a:r>
              <a:rPr lang="en-US" dirty="0"/>
              <a:t> test 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simple example:</a:t>
            </a:r>
          </a:p>
          <a:p>
            <a:pPr lvl="1"/>
            <a:r>
              <a:rPr lang="en-US" dirty="0"/>
              <a:t>UNIX file operation</a:t>
            </a:r>
          </a:p>
          <a:p>
            <a:pPr lvl="1"/>
            <a:r>
              <a:rPr lang="en-US" dirty="0"/>
              <a:t>Takes file name as argument</a:t>
            </a:r>
          </a:p>
          <a:p>
            <a:pPr lvl="1"/>
            <a:r>
              <a:rPr lang="en-US" dirty="0"/>
              <a:t>Each character an 8-bit byte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833" y="4343400"/>
            <a:ext cx="614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40FF"/>
                </a:solidFill>
              </a:rPr>
              <a:t>Exhaustive Testing</a:t>
            </a:r>
            <a:r>
              <a:rPr lang="en-US" sz="2800" dirty="0">
                <a:solidFill>
                  <a:srgbClr val="FF40FF"/>
                </a:solidFill>
              </a:rPr>
              <a:t>: Try all possible inputs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24400" y="1676400"/>
            <a:ext cx="3352800" cy="478031"/>
            <a:chOff x="2590800" y="1143000"/>
            <a:chExt cx="3352800" cy="4780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3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1789</Words>
  <Application>Microsoft Macintosh PowerPoint</Application>
  <PresentationFormat>On-screen Show (4:3)</PresentationFormat>
  <Paragraphs>489</Paragraphs>
  <Slides>51</Slides>
  <Notes>29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MS PGothic</vt:lpstr>
      <vt:lpstr>MS PGothic</vt:lpstr>
      <vt:lpstr>Arial</vt:lpstr>
      <vt:lpstr>Calibri</vt:lpstr>
      <vt:lpstr>Courier New</vt:lpstr>
      <vt:lpstr>Zapf Dingbats</vt:lpstr>
      <vt:lpstr>Office Theme</vt:lpstr>
      <vt:lpstr> Black 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Testing-Related Terminology</vt:lpstr>
      <vt:lpstr>How do you completely test a program?</vt:lpstr>
      <vt:lpstr>How do you completely test a program?</vt:lpstr>
      <vt:lpstr>Can exhaustive testing be done in practice?</vt:lpstr>
      <vt:lpstr>Can exhaustive testing be done in practice?</vt:lpstr>
      <vt:lpstr>The Testing Problem:</vt:lpstr>
      <vt:lpstr>Design Decisions for Tests</vt:lpstr>
      <vt:lpstr>What subset of system to test?</vt:lpstr>
      <vt:lpstr>Unit versus Integration Testing</vt:lpstr>
      <vt:lpstr>Design Decisions for Tests</vt:lpstr>
      <vt:lpstr>Two common ways to choose test cases</vt:lpstr>
      <vt:lpstr>Black-Box Testing</vt:lpstr>
      <vt:lpstr>White-Box Testing</vt:lpstr>
      <vt:lpstr>Code Coverage</vt:lpstr>
      <vt:lpstr>Control Flow Graph (CFG)</vt:lpstr>
      <vt:lpstr>How to construct a CFG</vt:lpstr>
      <vt:lpstr>How to construct a CFG</vt:lpstr>
      <vt:lpstr>How to construct a CFG</vt:lpstr>
      <vt:lpstr>How to construct a CFG</vt:lpstr>
      <vt:lpstr>Code Coverage Levels</vt:lpstr>
      <vt:lpstr>Statement Coverage</vt:lpstr>
      <vt:lpstr>PowerPoint Presentation</vt:lpstr>
      <vt:lpstr>PowerPoint Presentation</vt:lpstr>
      <vt:lpstr>Code Coverage Levels</vt:lpstr>
      <vt:lpstr>Branch Coverage</vt:lpstr>
      <vt:lpstr>PowerPoint Presentation</vt:lpstr>
      <vt:lpstr>PowerPoint Presentation</vt:lpstr>
      <vt:lpstr>Code Coverage Levels</vt:lpstr>
      <vt:lpstr>Path Coverage</vt:lpstr>
      <vt:lpstr>PowerPoint Presentation</vt:lpstr>
      <vt:lpstr>PowerPoint Presentation</vt:lpstr>
      <vt:lpstr>Coverage Support Tools</vt:lpstr>
      <vt:lpstr>Coverage Support Tools</vt:lpstr>
      <vt:lpstr>Coverage Support Tools</vt:lpstr>
      <vt:lpstr>Summary</vt:lpstr>
      <vt:lpstr>Appendix</vt:lpstr>
      <vt:lpstr>QUIZ! </vt:lpstr>
      <vt:lpstr>PowerPoint Presentation</vt:lpstr>
      <vt:lpstr>PowerPoint Presentation</vt:lpstr>
      <vt:lpstr>PowerPoint Presentation</vt:lpstr>
      <vt:lpstr>Answers</vt:lpstr>
      <vt:lpstr>Regression Testing</vt:lpstr>
      <vt:lpstr>More testing techniques</vt:lpstr>
      <vt:lpstr>Recall: Common ways to choose test cases</vt:lpstr>
      <vt:lpstr>White-Box Testing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</cp:lastModifiedBy>
  <cp:revision>267</cp:revision>
  <dcterms:created xsi:type="dcterms:W3CDTF">2015-09-15T16:42:42Z</dcterms:created>
  <dcterms:modified xsi:type="dcterms:W3CDTF">2018-11-20T02:39:47Z</dcterms:modified>
</cp:coreProperties>
</file>