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301" r:id="rId3"/>
    <p:sldId id="289" r:id="rId4"/>
    <p:sldId id="290" r:id="rId5"/>
    <p:sldId id="291" r:id="rId6"/>
    <p:sldId id="292" r:id="rId7"/>
    <p:sldId id="300" r:id="rId8"/>
    <p:sldId id="294" r:id="rId9"/>
    <p:sldId id="295" r:id="rId10"/>
    <p:sldId id="296" r:id="rId11"/>
    <p:sldId id="297" r:id="rId12"/>
    <p:sldId id="298" r:id="rId13"/>
    <p:sldId id="299" r:id="rId14"/>
    <p:sldId id="279" r:id="rId15"/>
    <p:sldId id="280" r:id="rId16"/>
    <p:sldId id="281" r:id="rId17"/>
    <p:sldId id="282" r:id="rId18"/>
    <p:sldId id="283" r:id="rId19"/>
    <p:sldId id="285" r:id="rId20"/>
    <p:sldId id="286" r:id="rId21"/>
    <p:sldId id="531" r:id="rId22"/>
    <p:sldId id="532" r:id="rId23"/>
    <p:sldId id="28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432FF"/>
    <a:srgbClr val="336633"/>
    <a:srgbClr val="CCFF33"/>
    <a:srgbClr val="003300"/>
    <a:srgbClr val="00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1058"/>
  </p:normalViewPr>
  <p:slideViewPr>
    <p:cSldViewPr snapToGrid="0" snapToObjects="1">
      <p:cViewPr varScale="1">
        <p:scale>
          <a:sx n="85" d="100"/>
          <a:sy n="85" d="100"/>
        </p:scale>
        <p:origin x="232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A287B-50D9-3A40-AE2B-CEC9A05E1D20}" type="datetimeFigureOut">
              <a:rPr lang="en-US" smtClean="0"/>
              <a:t>3/18/19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FB603-01E3-B545-9A0A-B590562DA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3FABDD-2235-394E-83B8-292730E3734F}" type="datetimeFigureOut">
              <a:rPr lang="en-US" altLang="en-US"/>
              <a:pPr/>
              <a:t>3/18/19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77DF-E6A0-C944-9EBB-F665D48F91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17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E5B501-5F13-344C-8BA1-FAC61F1AE692}" type="datetimeFigureOut">
              <a:rPr lang="en-US" altLang="en-US"/>
              <a:pPr/>
              <a:t>3/18/19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2EBEB-08FD-214C-B6F6-A27887D055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4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84D6B3-E6AD-9844-9655-41D6294B901D}" type="datetimeFigureOut">
              <a:rPr lang="en-US" altLang="en-US"/>
              <a:pPr/>
              <a:t>3/18/19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46766-0CE9-7D44-891D-33906B2D99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40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0F2764-FEC4-134E-8762-5D97B7FE8D44}" type="datetimeFigureOut">
              <a:rPr lang="en-US" altLang="en-US"/>
              <a:pPr/>
              <a:t>3/18/19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9814A-C9CE-2548-A07C-A6DDB235E4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54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AD4C28-4FA0-3043-BF44-16E9F0E36979}" type="datetimeFigureOut">
              <a:rPr lang="en-US" altLang="en-US"/>
              <a:pPr/>
              <a:t>3/18/19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0716C-9A43-E942-976D-3A9065B82B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4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20D319-9027-2F49-9043-0F07575E9A0C}" type="datetimeFigureOut">
              <a:rPr lang="en-US" altLang="en-US"/>
              <a:pPr/>
              <a:t>3/18/19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C5676-166C-9742-9A11-DE7E156010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30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B3D5F6-ED7E-8341-BED6-C60563E05020}" type="datetimeFigureOut">
              <a:rPr lang="en-US" altLang="en-US"/>
              <a:pPr/>
              <a:t>3/18/19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127E5-353C-CF45-82EC-ADAB9F6449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31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37D072-DE6D-1A42-8C8B-3D2AA0ED1445}" type="datetimeFigureOut">
              <a:rPr lang="en-US" altLang="en-US"/>
              <a:pPr/>
              <a:t>3/18/19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F257A-0484-F04F-920B-76AE36A42D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8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FDBDBB-4BF6-2941-BFF8-23EC2FB13078}" type="datetimeFigureOut">
              <a:rPr lang="en-US" altLang="en-US"/>
              <a:pPr/>
              <a:t>3/18/19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50520-EA95-2947-A667-DEAA6FE105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8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F26EEB-CA9C-3648-A6EB-A9FE307F1F7E}" type="datetimeFigureOut">
              <a:rPr lang="en-US" altLang="en-US"/>
              <a:pPr/>
              <a:t>3/18/19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5FCB1-0023-CA48-BC28-211C04E961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05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6BA042-8B92-9E42-BEE1-EF576F65F128}" type="datetimeFigureOut">
              <a:rPr lang="en-US" altLang="en-US"/>
              <a:pPr/>
              <a:t>3/18/19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5712D-F2B6-0549-B870-66E13971F7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2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75298EDA-A045-9C43-B1F0-AF8F17312676}" type="datetimeFigureOut">
              <a:rPr lang="en-US" altLang="en-US"/>
              <a:pPr/>
              <a:t>3/18/19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713EECDF-7227-2D42-AB4E-3B5D506155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0FbnCWWg_NY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t9SVhg6ZENw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 txBox="1">
            <a:spLocks noChangeArrowheads="1"/>
          </p:cNvSpPr>
          <p:nvPr/>
        </p:nvSpPr>
        <p:spPr bwMode="auto">
          <a:xfrm>
            <a:off x="706438" y="5622925"/>
            <a:ext cx="8051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 dirty="0">
                <a:solidFill>
                  <a:srgbClr val="CCFF33"/>
                </a:solidFill>
              </a:rPr>
              <a:t>Planning </a:t>
            </a:r>
            <a:r>
              <a:rPr lang="en-US" altLang="en-US" sz="4400">
                <a:solidFill>
                  <a:srgbClr val="CCFF33"/>
                </a:solidFill>
              </a:rPr>
              <a:t>and Estimation</a:t>
            </a:r>
            <a:endParaRPr lang="en-US" altLang="en-US" sz="4400" dirty="0">
              <a:solidFill>
                <a:srgbClr val="CCFF33"/>
              </a:solidFill>
            </a:endParaRPr>
          </a:p>
        </p:txBody>
      </p:sp>
      <p:pic>
        <p:nvPicPr>
          <p:cNvPr id="13314" name="Picture 1" descr="10629255006_912cb83e15_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2" t="5667" r="7005" b="37666"/>
          <a:stretch>
            <a:fillRect/>
          </a:stretch>
        </p:blipFill>
        <p:spPr bwMode="auto">
          <a:xfrm>
            <a:off x="0" y="0"/>
            <a:ext cx="9144000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 rot="-5400000">
            <a:off x="8188325" y="4414838"/>
            <a:ext cx="1711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336633"/>
                </a:solidFill>
              </a:rPr>
              <a:t>https://flic.kr/p/hcgHcm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Principles for Estimation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Principle: Past performance is the best indicator of future performance</a:t>
            </a:r>
          </a:p>
          <a:p>
            <a:pPr lvl="1"/>
            <a:r>
              <a:rPr lang="en-US" altLang="en-US">
                <a:ea typeface="ＭＳ Ｐゴシック" charset="-128"/>
              </a:rPr>
              <a:t>Approach: Track your outcomes; refine your estimates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Principle: Wisdom of the crowd</a:t>
            </a:r>
          </a:p>
          <a:p>
            <a:pPr lvl="1"/>
            <a:r>
              <a:rPr lang="en-US" altLang="en-US">
                <a:ea typeface="ＭＳ Ｐゴシック" charset="-128"/>
              </a:rPr>
              <a:t>Goal: Predict how events will unfold</a:t>
            </a:r>
          </a:p>
          <a:p>
            <a:pPr lvl="2"/>
            <a:r>
              <a:rPr lang="en-US" altLang="en-US">
                <a:ea typeface="ＭＳ Ｐゴシック" charset="-128"/>
              </a:rPr>
              <a:t>Think </a:t>
            </a:r>
            <a:r>
              <a:rPr lang="en-US" altLang="en-US" i="1">
                <a:ea typeface="ＭＳ Ｐゴシック" charset="-128"/>
              </a:rPr>
              <a:t>event planning</a:t>
            </a:r>
          </a:p>
          <a:p>
            <a:pPr lvl="1"/>
            <a:r>
              <a:rPr lang="en-US" altLang="en-US">
                <a:ea typeface="ＭＳ Ｐゴシック" charset="-128"/>
              </a:rPr>
              <a:t>Problem: Easy to miss something</a:t>
            </a:r>
          </a:p>
          <a:p>
            <a:pPr lvl="1"/>
            <a:r>
              <a:rPr lang="en-US" altLang="en-US">
                <a:ea typeface="ＭＳ Ｐゴシック" charset="-128"/>
              </a:rPr>
              <a:t>Solution: More brains = more opportunities to catch eventualities</a:t>
            </a:r>
          </a:p>
          <a:p>
            <a:pPr lvl="1"/>
            <a:endParaRPr lang="en-US" altLang="en-US">
              <a:ea typeface="ＭＳ Ｐゴシック" charset="-128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81050" y="3065463"/>
            <a:ext cx="8251825" cy="855662"/>
            <a:chOff x="780586" y="3066160"/>
            <a:chExt cx="8251903" cy="855353"/>
          </a:xfrm>
        </p:grpSpPr>
        <p:sp>
          <p:nvSpPr>
            <p:cNvPr id="4" name="Rounded Rectangle 3"/>
            <p:cNvSpPr/>
            <p:nvPr/>
          </p:nvSpPr>
          <p:spPr>
            <a:xfrm>
              <a:off x="780586" y="3481935"/>
              <a:ext cx="4764133" cy="439578"/>
            </a:xfrm>
            <a:prstGeom prst="roundRect">
              <a:avLst/>
            </a:prstGeom>
            <a:noFill/>
            <a:ln w="7620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5655845" y="3481935"/>
              <a:ext cx="527055" cy="160279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62" name="TextBox 6"/>
            <p:cNvSpPr txBox="1">
              <a:spLocks noChangeArrowheads="1"/>
            </p:cNvSpPr>
            <p:nvPr/>
          </p:nvSpPr>
          <p:spPr bwMode="auto">
            <a:xfrm>
              <a:off x="6157951" y="3066160"/>
              <a:ext cx="287453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FF"/>
                  </a:solidFill>
                </a:rPr>
                <a:t>No past performance yet, so…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329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Estimation with </a:t>
            </a:r>
            <a:r>
              <a:rPr lang="en-US" altLang="en-US" i="1">
                <a:solidFill>
                  <a:srgbClr val="00FFFF"/>
                </a:solidFill>
                <a:ea typeface="ＭＳ Ｐゴシック" charset="-128"/>
              </a:rPr>
              <a:t>Planning Poker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0366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Cards with units of work: 1, 3, 5, 8, 13, 20, 40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Assume team can do 20 units in an iteration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For each US: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Discuss work involved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Flip cards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Repeat until consensus</a:t>
            </a:r>
          </a:p>
          <a:p>
            <a:pPr eaLnBrk="1" hangingPunct="1"/>
            <a:r>
              <a:rPr lang="en-US" altLang="en-US">
                <a:ea typeface="ＭＳ Ｐゴシック" charset="-128"/>
              </a:rPr>
              <a:t>Efficiency in estimating is important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Don’t expect your estimates to be super accurate</a:t>
            </a: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endParaRPr lang="en-US" altLang="en-US">
              <a:ea typeface="ＭＳ Ｐゴシック" charset="-128"/>
            </a:endParaRPr>
          </a:p>
        </p:txBody>
      </p:sp>
      <p:pic>
        <p:nvPicPr>
          <p:cNvPr id="2048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5043488"/>
            <a:ext cx="7299325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348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2"/>
          <p:cNvSpPr txBox="1">
            <a:spLocks noChangeArrowheads="1"/>
          </p:cNvSpPr>
          <p:nvPr/>
        </p:nvSpPr>
        <p:spPr bwMode="auto">
          <a:xfrm>
            <a:off x="0" y="2379663"/>
            <a:ext cx="9144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/>
              <a:t>Let’s watch this video to find out</a:t>
            </a:r>
            <a:br>
              <a:rPr lang="en-US" altLang="en-US" sz="3200" dirty="0"/>
            </a:br>
            <a:r>
              <a:rPr lang="en-US" altLang="en-US" sz="3200" dirty="0"/>
              <a:t>what planning poker is all about: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http://youtu.be/0FbnCWWg_NY</a:t>
            </a:r>
            <a:endParaRPr lang="en-US" altLang="en-US" sz="32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38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More Estimation Principles</a:t>
            </a:r>
          </a:p>
        </p:txBody>
      </p:sp>
      <p:sp>
        <p:nvSpPr>
          <p:cNvPr id="2253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2472"/>
              </a:spcBef>
            </a:pPr>
            <a:r>
              <a:rPr lang="en-US" altLang="en-US" dirty="0">
                <a:ea typeface="ＭＳ Ｐゴシック" charset="-128"/>
              </a:rPr>
              <a:t>Engineers refine estimates;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customers refine </a:t>
            </a:r>
            <a:r>
              <a:rPr lang="en-US" altLang="en-US" i="1" dirty="0">
                <a:solidFill>
                  <a:srgbClr val="00FFFF"/>
                </a:solidFill>
                <a:ea typeface="ＭＳ Ｐゴシック" charset="-128"/>
              </a:rPr>
              <a:t>expectations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Estimates are basis for customer’s </a:t>
            </a:r>
            <a:r>
              <a:rPr lang="en-US" altLang="en-US" u="sng" dirty="0">
                <a:ea typeface="ＭＳ Ｐゴシック" charset="-128"/>
              </a:rPr>
              <a:t>cost</a:t>
            </a:r>
            <a:r>
              <a:rPr lang="en-US" altLang="en-US" dirty="0">
                <a:ea typeface="ＭＳ Ｐゴシック" charset="-128"/>
              </a:rPr>
              <a:t> assessment</a:t>
            </a:r>
          </a:p>
          <a:p>
            <a:pPr eaLnBrk="1" hangingPunct="1">
              <a:spcBef>
                <a:spcPts val="2472"/>
              </a:spcBef>
            </a:pPr>
            <a:r>
              <a:rPr lang="en-US" altLang="en-US" dirty="0">
                <a:ea typeface="ＭＳ Ｐゴシック" charset="-128"/>
              </a:rPr>
              <a:t>Give </a:t>
            </a:r>
            <a:r>
              <a:rPr lang="en-US" altLang="en-US" i="1" dirty="0">
                <a:solidFill>
                  <a:srgbClr val="00FFFF"/>
                </a:solidFill>
                <a:ea typeface="ＭＳ Ｐゴシック" charset="-128"/>
              </a:rPr>
              <a:t>honest </a:t>
            </a:r>
            <a:r>
              <a:rPr lang="en-US" altLang="en-US" dirty="0">
                <a:ea typeface="ＭＳ Ｐゴシック" charset="-128"/>
              </a:rPr>
              <a:t>estimates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that customers can trust</a:t>
            </a:r>
          </a:p>
          <a:p>
            <a:pPr lvl="1" eaLnBrk="1" hangingPunct="1">
              <a:spcBef>
                <a:spcPts val="672"/>
              </a:spcBef>
            </a:pPr>
            <a:r>
              <a:rPr lang="en-US" altLang="en-US" dirty="0">
                <a:ea typeface="ＭＳ Ｐゴシック" charset="-128"/>
              </a:rPr>
              <a:t>😂 Don’t do this: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https://youtu.be/t9SVhg6ZENw</a:t>
            </a:r>
            <a:r>
              <a:rPr lang="en-US" altLang="en-US" dirty="0">
                <a:ea typeface="ＭＳ Ｐゴシック" charset="-128"/>
              </a:rPr>
              <a:t> </a:t>
            </a:r>
          </a:p>
          <a:p>
            <a:pPr eaLnBrk="1" hangingPunct="1">
              <a:spcBef>
                <a:spcPts val="2472"/>
              </a:spcBef>
            </a:pPr>
            <a:r>
              <a:rPr lang="en-US" altLang="en-US" dirty="0">
                <a:ea typeface="ＭＳ Ｐゴシック" charset="-128"/>
              </a:rPr>
              <a:t>Work at a </a:t>
            </a:r>
            <a:r>
              <a:rPr lang="en-US" altLang="en-US" i="1" dirty="0">
                <a:solidFill>
                  <a:srgbClr val="00FFFF"/>
                </a:solidFill>
                <a:ea typeface="ＭＳ Ｐゴシック" charset="-128"/>
              </a:rPr>
              <a:t>sustainable </a:t>
            </a:r>
            <a:r>
              <a:rPr lang="en-US" altLang="en-US" dirty="0">
                <a:ea typeface="ＭＳ Ｐゴシック" charset="-128"/>
              </a:rPr>
              <a:t>pace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No heroes, no all-nighters, no super-human feats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Either you get the code done like a human being, or you don’t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3924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1101725" y="966788"/>
            <a:ext cx="1203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Create USs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3457575" y="587375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Requirements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3911600" y="1169988"/>
            <a:ext cx="53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USs</a:t>
            </a: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3163888" y="1768475"/>
            <a:ext cx="2570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Corrections/Clarifications</a:t>
            </a: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892175" y="2470150"/>
            <a:ext cx="1522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Add Estimates</a:t>
            </a: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3419475" y="2660650"/>
            <a:ext cx="1658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USs + Estimates</a:t>
            </a:r>
          </a:p>
        </p:txBody>
      </p:sp>
      <p:sp>
        <p:nvSpPr>
          <p:cNvPr id="15369" name="TextBox 9"/>
          <p:cNvSpPr txBox="1">
            <a:spLocks noChangeArrowheads="1"/>
          </p:cNvSpPr>
          <p:nvPr/>
        </p:nvSpPr>
        <p:spPr bwMode="auto">
          <a:xfrm>
            <a:off x="6456363" y="3154363"/>
            <a:ext cx="145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Add Priorities</a:t>
            </a:r>
          </a:p>
        </p:txBody>
      </p:sp>
      <p:sp>
        <p:nvSpPr>
          <p:cNvPr id="15370" name="TextBox 10"/>
          <p:cNvSpPr txBox="1">
            <a:spLocks noChangeArrowheads="1"/>
          </p:cNvSpPr>
          <p:nvPr/>
        </p:nvSpPr>
        <p:spPr bwMode="auto">
          <a:xfrm>
            <a:off x="2927350" y="3486150"/>
            <a:ext cx="272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USs + Estimates + Priorities</a:t>
            </a:r>
          </a:p>
        </p:txBody>
      </p:sp>
      <p:sp>
        <p:nvSpPr>
          <p:cNvPr id="15371" name="TextBox 11"/>
          <p:cNvSpPr txBox="1">
            <a:spLocks noChangeArrowheads="1"/>
          </p:cNvSpPr>
          <p:nvPr/>
        </p:nvSpPr>
        <p:spPr bwMode="auto">
          <a:xfrm>
            <a:off x="6634163" y="1535113"/>
            <a:ext cx="114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Check USs</a:t>
            </a:r>
          </a:p>
        </p:txBody>
      </p:sp>
      <p:sp>
        <p:nvSpPr>
          <p:cNvPr id="15372" name="TextBox 12"/>
          <p:cNvSpPr txBox="1">
            <a:spLocks noChangeArrowheads="1"/>
          </p:cNvSpPr>
          <p:nvPr/>
        </p:nvSpPr>
        <p:spPr bwMode="auto">
          <a:xfrm>
            <a:off x="427038" y="4122738"/>
            <a:ext cx="2465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Choose USs for Iteration</a:t>
            </a:r>
          </a:p>
        </p:txBody>
      </p:sp>
      <p:sp>
        <p:nvSpPr>
          <p:cNvPr id="15376" name="TextBox 16"/>
          <p:cNvSpPr txBox="1">
            <a:spLocks noChangeArrowheads="1"/>
          </p:cNvSpPr>
          <p:nvPr/>
        </p:nvSpPr>
        <p:spPr bwMode="auto">
          <a:xfrm>
            <a:off x="949325" y="5597525"/>
            <a:ext cx="1414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Get to Work!</a:t>
            </a:r>
          </a:p>
        </p:txBody>
      </p:sp>
      <p:grpSp>
        <p:nvGrpSpPr>
          <p:cNvPr id="15377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5393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Developer</a:t>
              </a:r>
            </a:p>
          </p:txBody>
        </p:sp>
        <p:grpSp>
          <p:nvGrpSpPr>
            <p:cNvPr id="15394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378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5386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Customer</a:t>
              </a:r>
            </a:p>
          </p:txBody>
        </p:sp>
        <p:grpSp>
          <p:nvGrpSpPr>
            <p:cNvPr id="15387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" name="Straight Arrow Connector 39"/>
          <p:cNvCxnSpPr/>
          <p:nvPr/>
        </p:nvCxnSpPr>
        <p:spPr>
          <a:xfrm flipH="1">
            <a:off x="1657350" y="94138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63700" y="1509713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1663700" y="210978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82" name="TextBox 42"/>
          <p:cNvSpPr txBox="1">
            <a:spLocks noChangeArrowheads="1"/>
          </p:cNvSpPr>
          <p:nvPr/>
        </p:nvSpPr>
        <p:spPr bwMode="auto">
          <a:xfrm>
            <a:off x="1238250" y="2163763"/>
            <a:ext cx="83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Fix USs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657350" y="303053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1657350" y="3844925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1414463" y="3157538"/>
            <a:ext cx="6505575" cy="8159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204788" y="4613010"/>
            <a:ext cx="290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Divide Chosen USs into </a:t>
            </a:r>
            <a:r>
              <a:rPr lang="en-US" altLang="en-US" sz="1800" u="sng" dirty="0"/>
              <a:t>Tasks</a:t>
            </a:r>
          </a:p>
        </p:txBody>
      </p:sp>
      <p:sp>
        <p:nvSpPr>
          <p:cNvPr id="47" name="TextBox 14"/>
          <p:cNvSpPr txBox="1">
            <a:spLocks noChangeArrowheads="1"/>
          </p:cNvSpPr>
          <p:nvPr/>
        </p:nvSpPr>
        <p:spPr bwMode="auto">
          <a:xfrm>
            <a:off x="876300" y="4842218"/>
            <a:ext cx="156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Estimate Tasks</a:t>
            </a:r>
          </a:p>
        </p:txBody>
      </p:sp>
      <p:sp>
        <p:nvSpPr>
          <p:cNvPr id="48" name="TextBox 15"/>
          <p:cNvSpPr txBox="1">
            <a:spLocks noChangeArrowheads="1"/>
          </p:cNvSpPr>
          <p:nvPr/>
        </p:nvSpPr>
        <p:spPr bwMode="auto">
          <a:xfrm>
            <a:off x="517525" y="5073014"/>
            <a:ext cx="2443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Assign Tasks to Workers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Principle: </a:t>
            </a:r>
            <a:r>
              <a:rPr lang="en-US" altLang="en-US" u="sng">
                <a:ea typeface="ＭＳ Ｐゴシック" charset="-128"/>
              </a:rPr>
              <a:t>Customer</a:t>
            </a:r>
            <a:r>
              <a:rPr lang="en-US" altLang="en-US">
                <a:ea typeface="ＭＳ Ｐゴシック" charset="-128"/>
              </a:rPr>
              <a:t> sets priorities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Ensures alignment with customer goals</a:t>
            </a:r>
          </a:p>
          <a:p>
            <a:r>
              <a:rPr lang="en-US" altLang="en-US">
                <a:ea typeface="ＭＳ Ｐゴシック" charset="-128"/>
              </a:rPr>
              <a:t>Helps customer feel in control</a:t>
            </a:r>
          </a:p>
          <a:p>
            <a:pPr lvl="1"/>
            <a:r>
              <a:rPr lang="en-US" altLang="en-US">
                <a:ea typeface="ＭＳ Ｐゴシック" charset="-128"/>
              </a:rPr>
              <a:t>Project isn’t going “off the rails”</a:t>
            </a:r>
          </a:p>
          <a:p>
            <a:r>
              <a:rPr lang="en-US" altLang="en-US">
                <a:ea typeface="ＭＳ Ｐゴシック" charset="-128"/>
              </a:rPr>
              <a:t>Estimates help customer maximize cost-benefit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Priority Numbering Scheme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Multiples of 10:</a:t>
            </a:r>
          </a:p>
          <a:p>
            <a:pPr lvl="1"/>
            <a:r>
              <a:rPr lang="en-US" altLang="en-US">
                <a:ea typeface="ＭＳ Ｐゴシック" charset="-128"/>
              </a:rPr>
              <a:t>10 - Highest priority</a:t>
            </a:r>
          </a:p>
          <a:p>
            <a:pPr lvl="1"/>
            <a:r>
              <a:rPr lang="en-US" altLang="en-US">
                <a:ea typeface="ＭＳ Ｐゴシック" charset="-128"/>
              </a:rPr>
              <a:t>20</a:t>
            </a:r>
          </a:p>
          <a:p>
            <a:pPr lvl="1"/>
            <a:r>
              <a:rPr lang="en-US" altLang="en-US">
                <a:ea typeface="ＭＳ Ｐゴシック" charset="-128"/>
              </a:rPr>
              <a:t>30</a:t>
            </a:r>
          </a:p>
          <a:p>
            <a:pPr lvl="1"/>
            <a:r>
              <a:rPr lang="en-US" altLang="en-US">
                <a:ea typeface="ＭＳ Ｐゴシック" charset="-128"/>
              </a:rPr>
              <a:t>40</a:t>
            </a:r>
          </a:p>
          <a:p>
            <a:pPr lvl="1"/>
            <a:r>
              <a:rPr lang="en-US" altLang="en-US">
                <a:ea typeface="ＭＳ Ｐゴシック" charset="-128"/>
              </a:rPr>
              <a:t>50</a:t>
            </a:r>
          </a:p>
          <a:p>
            <a:pPr lvl="1"/>
            <a:r>
              <a:rPr lang="en-US" altLang="en-US">
                <a:ea typeface="ＭＳ Ｐゴシック" charset="-128"/>
              </a:rPr>
              <a:t>… - Lowest priority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Non-multiples of 10 may be used if helpful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2"/>
          <p:cNvSpPr>
            <a:spLocks noGrp="1"/>
          </p:cNvSpPr>
          <p:nvPr>
            <p:ph type="title"/>
          </p:nvPr>
        </p:nvSpPr>
        <p:spPr>
          <a:xfrm>
            <a:off x="457200" y="-1588"/>
            <a:ext cx="8229600" cy="96361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So now you have…</a:t>
            </a:r>
          </a:p>
        </p:txBody>
      </p:sp>
      <p:sp>
        <p:nvSpPr>
          <p:cNvPr id="18434" name="Content Placeholder 3"/>
          <p:cNvSpPr>
            <a:spLocks noGrp="1"/>
          </p:cNvSpPr>
          <p:nvPr>
            <p:ph idx="1"/>
          </p:nvPr>
        </p:nvSpPr>
        <p:spPr>
          <a:xfrm>
            <a:off x="274638" y="1412875"/>
            <a:ext cx="3933825" cy="328771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Collection of user stories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With estimates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And customer priorities</a:t>
            </a:r>
          </a:p>
        </p:txBody>
      </p:sp>
      <p:pic>
        <p:nvPicPr>
          <p:cNvPr id="1843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1028700"/>
            <a:ext cx="4899025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6113463" y="5491163"/>
            <a:ext cx="1870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FF"/>
                </a:solidFill>
              </a:rPr>
              <a:t>What’s next?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101725" y="966788"/>
            <a:ext cx="1203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Create USs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3457575" y="587375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Requirements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3911600" y="1169988"/>
            <a:ext cx="53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USs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3163888" y="1768475"/>
            <a:ext cx="2570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Corrections/Clarifications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892175" y="2470150"/>
            <a:ext cx="1522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Add Estimates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3419475" y="2660650"/>
            <a:ext cx="1658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USs + Estimates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6456363" y="3154363"/>
            <a:ext cx="145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Add Priorities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2927350" y="3486150"/>
            <a:ext cx="272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USs + Estimates + Priorities</a:t>
            </a:r>
          </a:p>
        </p:txBody>
      </p:sp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6634163" y="1535113"/>
            <a:ext cx="114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Check USs</a:t>
            </a:r>
          </a:p>
        </p:txBody>
      </p:sp>
      <p:sp>
        <p:nvSpPr>
          <p:cNvPr id="19468" name="TextBox 12"/>
          <p:cNvSpPr txBox="1">
            <a:spLocks noChangeArrowheads="1"/>
          </p:cNvSpPr>
          <p:nvPr/>
        </p:nvSpPr>
        <p:spPr bwMode="auto">
          <a:xfrm>
            <a:off x="427038" y="4122738"/>
            <a:ext cx="2465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Choose USs for Iteration</a:t>
            </a:r>
          </a:p>
        </p:txBody>
      </p:sp>
      <p:sp>
        <p:nvSpPr>
          <p:cNvPr id="19472" name="TextBox 16"/>
          <p:cNvSpPr txBox="1">
            <a:spLocks noChangeArrowheads="1"/>
          </p:cNvSpPr>
          <p:nvPr/>
        </p:nvSpPr>
        <p:spPr bwMode="auto">
          <a:xfrm>
            <a:off x="949325" y="5597525"/>
            <a:ext cx="1414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Get to Work!</a:t>
            </a:r>
          </a:p>
        </p:txBody>
      </p:sp>
      <p:grpSp>
        <p:nvGrpSpPr>
          <p:cNvPr id="19473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9489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Developer</a:t>
              </a:r>
            </a:p>
          </p:txBody>
        </p:sp>
        <p:grpSp>
          <p:nvGrpSpPr>
            <p:cNvPr id="19490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474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9482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Customer</a:t>
              </a:r>
            </a:p>
          </p:txBody>
        </p:sp>
        <p:grpSp>
          <p:nvGrpSpPr>
            <p:cNvPr id="19483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" name="Straight Arrow Connector 39"/>
          <p:cNvCxnSpPr/>
          <p:nvPr/>
        </p:nvCxnSpPr>
        <p:spPr>
          <a:xfrm flipH="1">
            <a:off x="1657350" y="94138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63700" y="1509713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1663700" y="210978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78" name="TextBox 42"/>
          <p:cNvSpPr txBox="1">
            <a:spLocks noChangeArrowheads="1"/>
          </p:cNvSpPr>
          <p:nvPr/>
        </p:nvSpPr>
        <p:spPr bwMode="auto">
          <a:xfrm>
            <a:off x="1238250" y="2163763"/>
            <a:ext cx="83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/>
              <a:t>Fix USs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657350" y="303053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1657350" y="3844925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04788" y="4076700"/>
            <a:ext cx="2959100" cy="19462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204788" y="4613010"/>
            <a:ext cx="290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Divide Chosen USs into </a:t>
            </a:r>
            <a:r>
              <a:rPr lang="en-US" altLang="en-US" sz="1800" u="sng" dirty="0"/>
              <a:t>Tasks</a:t>
            </a:r>
          </a:p>
        </p:txBody>
      </p:sp>
      <p:sp>
        <p:nvSpPr>
          <p:cNvPr id="47" name="TextBox 14"/>
          <p:cNvSpPr txBox="1">
            <a:spLocks noChangeArrowheads="1"/>
          </p:cNvSpPr>
          <p:nvPr/>
        </p:nvSpPr>
        <p:spPr bwMode="auto">
          <a:xfrm>
            <a:off x="876300" y="4842218"/>
            <a:ext cx="156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Estimate Tasks</a:t>
            </a:r>
          </a:p>
        </p:txBody>
      </p:sp>
      <p:sp>
        <p:nvSpPr>
          <p:cNvPr id="48" name="TextBox 15"/>
          <p:cNvSpPr txBox="1">
            <a:spLocks noChangeArrowheads="1"/>
          </p:cNvSpPr>
          <p:nvPr/>
        </p:nvSpPr>
        <p:spPr bwMode="auto">
          <a:xfrm>
            <a:off x="517525" y="5073014"/>
            <a:ext cx="2443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Assign Tasks to Workers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2488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From USs to Tasks</a:t>
            </a:r>
          </a:p>
        </p:txBody>
      </p:sp>
      <p:pic>
        <p:nvPicPr>
          <p:cNvPr id="2150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074863"/>
            <a:ext cx="237807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4387850"/>
            <a:ext cx="227647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4387850"/>
            <a:ext cx="2336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2049463"/>
            <a:ext cx="23050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0" name="Group 11"/>
          <p:cNvGrpSpPr>
            <a:grpSpLocks/>
          </p:cNvGrpSpPr>
          <p:nvPr/>
        </p:nvGrpSpPr>
        <p:grpSpPr bwMode="auto">
          <a:xfrm>
            <a:off x="3084513" y="1408113"/>
            <a:ext cx="3049587" cy="1755775"/>
            <a:chOff x="772633" y="1417638"/>
            <a:chExt cx="3049250" cy="1755240"/>
          </a:xfrm>
        </p:grpSpPr>
        <p:sp>
          <p:nvSpPr>
            <p:cNvPr id="11" name="Rectangle 10"/>
            <p:cNvSpPr/>
            <p:nvPr/>
          </p:nvSpPr>
          <p:spPr>
            <a:xfrm>
              <a:off x="772633" y="1417638"/>
              <a:ext cx="3049250" cy="17552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1519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5577">
              <a:off x="824058" y="1688405"/>
              <a:ext cx="2946400" cy="12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4" name="Straight Arrow Connector 13"/>
          <p:cNvCxnSpPr/>
          <p:nvPr/>
        </p:nvCxnSpPr>
        <p:spPr>
          <a:xfrm flipH="1">
            <a:off x="2568575" y="2274888"/>
            <a:ext cx="446088" cy="141287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76850" y="3300413"/>
            <a:ext cx="504825" cy="898525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167063" y="3300413"/>
            <a:ext cx="444500" cy="898525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88075" y="2289175"/>
            <a:ext cx="457200" cy="142875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15" name="TextBox 20"/>
          <p:cNvSpPr txBox="1">
            <a:spLocks noChangeArrowheads="1"/>
          </p:cNvSpPr>
          <p:nvPr/>
        </p:nvSpPr>
        <p:spPr bwMode="auto">
          <a:xfrm>
            <a:off x="7334250" y="5910263"/>
            <a:ext cx="1301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FF"/>
                </a:solidFill>
              </a:rPr>
              <a:t>Estimate</a:t>
            </a:r>
          </a:p>
        </p:txBody>
      </p:sp>
      <p:sp>
        <p:nvSpPr>
          <p:cNvPr id="21516" name="TextBox 21"/>
          <p:cNvSpPr txBox="1">
            <a:spLocks noChangeArrowheads="1"/>
          </p:cNvSpPr>
          <p:nvPr/>
        </p:nvSpPr>
        <p:spPr bwMode="auto">
          <a:xfrm>
            <a:off x="3148013" y="990600"/>
            <a:ext cx="1514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FF"/>
                </a:solidFill>
              </a:rPr>
              <a:t>User Story</a:t>
            </a:r>
          </a:p>
        </p:txBody>
      </p:sp>
      <p:sp>
        <p:nvSpPr>
          <p:cNvPr id="23" name="Oval 22"/>
          <p:cNvSpPr/>
          <p:nvPr/>
        </p:nvSpPr>
        <p:spPr>
          <a:xfrm>
            <a:off x="6862763" y="5910263"/>
            <a:ext cx="423862" cy="461962"/>
          </a:xfrm>
          <a:prstGeom prst="ellipse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>
            <p:ph idx="1"/>
          </p:nvPr>
        </p:nvSpPr>
        <p:spPr>
          <a:xfrm>
            <a:off x="457200" y="935038"/>
            <a:ext cx="8229600" cy="5678487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Requirements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Design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Construction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Testing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Maintenance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Configuration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Management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Process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Models and Methods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Quality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Professional Practice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Software Engineering Economics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Computing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Mathematical Foundations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en-US" sz="2000">
                <a:ea typeface="ＭＳ Ｐゴシック" charset="-128"/>
              </a:rPr>
              <a:t>Engineering Foundations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0" y="3927475"/>
            <a:ext cx="9144000" cy="2519363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503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SWEBOK Knowledge Areas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90525" y="1350963"/>
            <a:ext cx="2497138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90525" y="1711325"/>
            <a:ext cx="3128963" cy="3460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390525" y="2808288"/>
            <a:ext cx="4595813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 bwMode="auto">
          <a:xfrm>
            <a:off x="390525" y="2074863"/>
            <a:ext cx="2549525" cy="346075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90526" y="3031808"/>
            <a:ext cx="7670482" cy="522287"/>
            <a:chOff x="-785624" y="3396056"/>
            <a:chExt cx="7671327" cy="522288"/>
          </a:xfrm>
        </p:grpSpPr>
        <p:grpSp>
          <p:nvGrpSpPr>
            <p:cNvPr id="15370" name="Group 7"/>
            <p:cNvGrpSpPr>
              <a:grpSpLocks/>
            </p:cNvGrpSpPr>
            <p:nvPr/>
          </p:nvGrpSpPr>
          <p:grpSpPr bwMode="auto">
            <a:xfrm>
              <a:off x="3717119" y="3396056"/>
              <a:ext cx="3168584" cy="522288"/>
              <a:chOff x="3682359" y="3233072"/>
              <a:chExt cx="3168215" cy="523856"/>
            </a:xfrm>
          </p:grpSpPr>
          <p:sp>
            <p:nvSpPr>
              <p:cNvPr id="15372" name="TextBox 8"/>
              <p:cNvSpPr txBox="1">
                <a:spLocks noChangeArrowheads="1"/>
              </p:cNvSpPr>
              <p:nvPr/>
            </p:nvSpPr>
            <p:spPr bwMode="auto">
              <a:xfrm>
                <a:off x="4740670" y="3233072"/>
                <a:ext cx="2109904" cy="5238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>
                    <a:solidFill>
                      <a:srgbClr val="FF00FF"/>
                    </a:solidFill>
                  </a:rPr>
                  <a:t>Today’s topic</a:t>
                </a: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H="1">
                <a:off x="3681944" y="3543564"/>
                <a:ext cx="1130293" cy="0"/>
              </a:xfrm>
              <a:prstGeom prst="straightConnector1">
                <a:avLst/>
              </a:prstGeom>
              <a:ln w="5715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ounded Rectangle 11"/>
            <p:cNvSpPr/>
            <p:nvPr/>
          </p:nvSpPr>
          <p:spPr bwMode="auto">
            <a:xfrm>
              <a:off x="-785624" y="3575760"/>
              <a:ext cx="4439139" cy="277814"/>
            </a:xfrm>
            <a:prstGeom prst="roundRect">
              <a:avLst/>
            </a:prstGeom>
            <a:noFill/>
            <a:ln w="57150" cmpd="sng">
              <a:solidFill>
                <a:srgbClr val="FF00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 bwMode="auto">
          <a:xfrm>
            <a:off x="390525" y="3524250"/>
            <a:ext cx="3816350" cy="344488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 bwMode="auto">
          <a:xfrm>
            <a:off x="390524" y="982663"/>
            <a:ext cx="3197225" cy="344487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Incremental Development Principle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Each task produces </a:t>
            </a:r>
            <a:r>
              <a:rPr lang="en-US" altLang="en-US" u="sng" dirty="0">
                <a:ea typeface="ＭＳ Ｐゴシック" charset="-128"/>
              </a:rPr>
              <a:t>running</a:t>
            </a:r>
            <a:r>
              <a:rPr lang="en-US" altLang="en-US" dirty="0">
                <a:ea typeface="ＭＳ Ｐゴシック" charset="-128"/>
              </a:rPr>
              <a:t> code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Unit tests count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798"/>
            <a:ext cx="82296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0439"/>
            <a:ext cx="8229600" cy="4525963"/>
          </a:xfrm>
        </p:spPr>
        <p:txBody>
          <a:bodyPr/>
          <a:lstStyle/>
          <a:p>
            <a:r>
              <a:rPr lang="en-US" dirty="0"/>
              <a:t>Customer-centered requirements and planning process</a:t>
            </a:r>
          </a:p>
          <a:p>
            <a:r>
              <a:rPr lang="en-US" dirty="0"/>
              <a:t>Estimation – problems and principles</a:t>
            </a:r>
          </a:p>
          <a:p>
            <a:pPr lvl="1"/>
            <a:r>
              <a:rPr lang="en-US" dirty="0"/>
              <a:t>Planning Poker</a:t>
            </a:r>
          </a:p>
          <a:p>
            <a:r>
              <a:rPr lang="en-US" dirty="0"/>
              <a:t>Prioritizing – problems and principles</a:t>
            </a:r>
          </a:p>
          <a:p>
            <a:pPr lvl="1"/>
            <a:r>
              <a:rPr lang="en-US" dirty="0"/>
              <a:t>Priority numbering scheme</a:t>
            </a:r>
          </a:p>
          <a:p>
            <a:r>
              <a:rPr lang="en-US" dirty="0"/>
              <a:t>Incremental development principle</a:t>
            </a:r>
          </a:p>
          <a:p>
            <a:endParaRPr lang="en-US" dirty="0"/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FE791DFE-8736-1E4E-8AD4-48C253D58AB9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71E58E72-DE6D-5642-89AF-34926130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526F5-C9E0-9441-8D97-183B0F9A320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7338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C28AF8-E3AE-244B-A484-095789CF7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1303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6691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Next Steps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886692"/>
            <a:ext cx="8229600" cy="57912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Part 1: Estimate USs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Use Planning Poker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Start designing</a:t>
            </a:r>
          </a:p>
          <a:p>
            <a:r>
              <a:rPr lang="en-US" altLang="en-US" dirty="0">
                <a:ea typeface="ＭＳ Ｐゴシック" charset="-128"/>
              </a:rPr>
              <a:t>Part 2: Collect customer priorities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Assign number each US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Also note any corrections/clarifications</a:t>
            </a:r>
          </a:p>
          <a:p>
            <a:r>
              <a:rPr lang="en-US" altLang="en-US" dirty="0">
                <a:ea typeface="ＭＳ Ｐゴシック" charset="-128"/>
              </a:rPr>
              <a:t>Part 3: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Choose USs for Development Iteration 1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3 weeks worth of work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Fill out iteration plan with what each team member will do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Everyone codes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Tasks must be </a:t>
            </a:r>
            <a:r>
              <a:rPr lang="en-US" altLang="en-US" u="sng" dirty="0">
                <a:ea typeface="ＭＳ Ｐゴシック" charset="-128"/>
              </a:rPr>
              <a:t>verifiable</a:t>
            </a:r>
            <a:r>
              <a:rPr lang="en-US" altLang="en-US" dirty="0">
                <a:ea typeface="ＭＳ Ｐゴシック" charset="-128"/>
              </a:rPr>
              <a:t> and </a:t>
            </a:r>
            <a:r>
              <a:rPr lang="en-US" altLang="en-US" u="sng" dirty="0">
                <a:ea typeface="ＭＳ Ｐゴシック" charset="-128"/>
              </a:rPr>
              <a:t>executable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Printouts due by class on Mon and </a:t>
            </a:r>
            <a:r>
              <a:rPr lang="en-US" altLang="en-US" dirty="0" err="1">
                <a:ea typeface="ＭＳ Ｐゴシック" charset="-128"/>
              </a:rPr>
              <a:t>dropbox</a:t>
            </a:r>
            <a:r>
              <a:rPr lang="en-US" altLang="en-US">
                <a:ea typeface="ＭＳ Ｐゴシック" charset="-128"/>
              </a:rPr>
              <a:t> submission too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-806450" y="38893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0" y="341313"/>
            <a:ext cx="9144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/>
              <a:t>Now you have a bunch of user stories,</a:t>
            </a:r>
            <a:br>
              <a:rPr lang="en-US" altLang="en-US" sz="3200"/>
            </a:br>
            <a:r>
              <a:rPr lang="en-US" altLang="en-US" sz="3200"/>
              <a:t>so what’s next?</a:t>
            </a:r>
          </a:p>
        </p:txBody>
      </p:sp>
      <p:pic>
        <p:nvPicPr>
          <p:cNvPr id="1433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77"/>
          <a:stretch>
            <a:fillRect/>
          </a:stretch>
        </p:blipFill>
        <p:spPr bwMode="auto">
          <a:xfrm>
            <a:off x="1139825" y="1851025"/>
            <a:ext cx="68643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460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Development Process</a:t>
            </a:r>
          </a:p>
        </p:txBody>
      </p:sp>
      <p:grpSp>
        <p:nvGrpSpPr>
          <p:cNvPr id="15362" name="Group 38"/>
          <p:cNvGrpSpPr>
            <a:grpSpLocks/>
          </p:cNvGrpSpPr>
          <p:nvPr/>
        </p:nvGrpSpPr>
        <p:grpSpPr bwMode="auto">
          <a:xfrm>
            <a:off x="122238" y="1073150"/>
            <a:ext cx="10566400" cy="5478463"/>
            <a:chOff x="48495" y="862288"/>
            <a:chExt cx="10567230" cy="5477908"/>
          </a:xfrm>
        </p:grpSpPr>
        <p:sp>
          <p:nvSpPr>
            <p:cNvPr id="20" name="Arc 19"/>
            <p:cNvSpPr/>
            <p:nvPr/>
          </p:nvSpPr>
          <p:spPr>
            <a:xfrm>
              <a:off x="3317414" y="2449627"/>
              <a:ext cx="2906941" cy="290483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75" y="2531907"/>
              <a:ext cx="2906419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169"/>
              <a:ext cx="2905353" cy="2906419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408" y="2449366"/>
              <a:ext cx="2904831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 flipV="1">
              <a:off x="1703855" y="542081"/>
              <a:ext cx="2906418" cy="3981763"/>
            </a:xfrm>
            <a:prstGeom prst="arc">
              <a:avLst/>
            </a:prstGeom>
            <a:ln w="203200" cmpd="sng">
              <a:solidFill>
                <a:schemeClr val="tx1">
                  <a:lumMod val="50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372" name="TextBox 28"/>
            <p:cNvSpPr txBox="1">
              <a:spLocks noChangeArrowheads="1"/>
            </p:cNvSpPr>
            <p:nvPr/>
          </p:nvSpPr>
          <p:spPr bwMode="auto">
            <a:xfrm rot="2255331">
              <a:off x="1767943" y="1888634"/>
              <a:ext cx="1985646" cy="830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Requirements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Planning</a:t>
              </a:r>
            </a:p>
          </p:txBody>
        </p:sp>
        <p:sp>
          <p:nvSpPr>
            <p:cNvPr id="15373" name="TextBox 31"/>
            <p:cNvSpPr txBox="1">
              <a:spLocks noChangeArrowheads="1"/>
            </p:cNvSpPr>
            <p:nvPr/>
          </p:nvSpPr>
          <p:spPr bwMode="auto">
            <a:xfrm rot="-2748444">
              <a:off x="5522329" y="1388340"/>
              <a:ext cx="2252525" cy="120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Analysis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Design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Implementation</a:t>
              </a:r>
            </a:p>
          </p:txBody>
        </p:sp>
        <p:sp>
          <p:nvSpPr>
            <p:cNvPr id="15374" name="TextBox 33"/>
            <p:cNvSpPr txBox="1">
              <a:spLocks noChangeArrowheads="1"/>
            </p:cNvSpPr>
            <p:nvPr/>
          </p:nvSpPr>
          <p:spPr bwMode="auto">
            <a:xfrm>
              <a:off x="7128234" y="5747173"/>
              <a:ext cx="1762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15375" name="TextBox 34"/>
            <p:cNvSpPr txBox="1">
              <a:spLocks noChangeArrowheads="1"/>
            </p:cNvSpPr>
            <p:nvPr/>
          </p:nvSpPr>
          <p:spPr bwMode="auto">
            <a:xfrm rot="1596534">
              <a:off x="6053766" y="4725340"/>
              <a:ext cx="1106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15376" name="TextBox 35"/>
            <p:cNvSpPr txBox="1">
              <a:spLocks noChangeArrowheads="1"/>
            </p:cNvSpPr>
            <p:nvPr/>
          </p:nvSpPr>
          <p:spPr bwMode="auto">
            <a:xfrm rot="-2225573">
              <a:off x="2136354" y="5139217"/>
              <a:ext cx="15358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48495" y="2633759"/>
              <a:ext cx="1292327" cy="830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  <a:b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  <p:sp>
          <p:nvSpPr>
            <p:cNvPr id="38" name="Arc 37"/>
            <p:cNvSpPr/>
            <p:nvPr/>
          </p:nvSpPr>
          <p:spPr>
            <a:xfrm rot="5400000" flipV="1">
              <a:off x="6556430" y="2280901"/>
              <a:ext cx="2906419" cy="5212172"/>
            </a:xfrm>
            <a:prstGeom prst="arc">
              <a:avLst>
                <a:gd name="adj1" fmla="val 16870527"/>
                <a:gd name="adj2" fmla="val 556620"/>
              </a:avLst>
            </a:prstGeom>
            <a:ln w="203200" cmpd="sng">
              <a:solidFill>
                <a:srgbClr val="7F7F7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20638" y="1128713"/>
            <a:ext cx="5186363" cy="4038600"/>
            <a:chOff x="-127820" y="1189038"/>
            <a:chExt cx="5185595" cy="4038430"/>
          </a:xfrm>
        </p:grpSpPr>
        <p:sp>
          <p:nvSpPr>
            <p:cNvPr id="15364" name="TextBox 1"/>
            <p:cNvSpPr txBox="1">
              <a:spLocks noChangeArrowheads="1"/>
            </p:cNvSpPr>
            <p:nvPr/>
          </p:nvSpPr>
          <p:spPr bwMode="auto">
            <a:xfrm>
              <a:off x="3298825" y="1189038"/>
              <a:ext cx="1758950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FF"/>
                  </a:solidFill>
                </a:rPr>
                <a:t>We are here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3129249" y="1617645"/>
              <a:ext cx="479354" cy="534964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Oval 1"/>
            <p:cNvSpPr/>
            <p:nvPr/>
          </p:nvSpPr>
          <p:spPr>
            <a:xfrm rot="2284721">
              <a:off x="-127820" y="1814487"/>
              <a:ext cx="4204665" cy="3412981"/>
            </a:xfrm>
            <a:prstGeom prst="ellipse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278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04788" y="4122738"/>
            <a:ext cx="2903537" cy="1843087"/>
            <a:chOff x="204788" y="4122738"/>
            <a:chExt cx="2903537" cy="1843087"/>
          </a:xfrm>
        </p:grpSpPr>
        <p:sp>
          <p:nvSpPr>
            <p:cNvPr id="16425" name="TextBox 12"/>
            <p:cNvSpPr txBox="1">
              <a:spLocks noChangeArrowheads="1"/>
            </p:cNvSpPr>
            <p:nvPr/>
          </p:nvSpPr>
          <p:spPr bwMode="auto">
            <a:xfrm>
              <a:off x="427038" y="4122738"/>
              <a:ext cx="24653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Choose USs for Iteration</a:t>
              </a:r>
            </a:p>
          </p:txBody>
        </p:sp>
        <p:sp>
          <p:nvSpPr>
            <p:cNvPr id="16426" name="TextBox 13"/>
            <p:cNvSpPr txBox="1">
              <a:spLocks noChangeArrowheads="1"/>
            </p:cNvSpPr>
            <p:nvPr/>
          </p:nvSpPr>
          <p:spPr bwMode="auto">
            <a:xfrm>
              <a:off x="204788" y="4613010"/>
              <a:ext cx="29035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Divide Chosen USs into </a:t>
              </a:r>
              <a:r>
                <a:rPr lang="en-US" altLang="en-US" sz="1800" u="sng" dirty="0"/>
                <a:t>Tasks</a:t>
              </a:r>
            </a:p>
          </p:txBody>
        </p:sp>
        <p:sp>
          <p:nvSpPr>
            <p:cNvPr id="16427" name="TextBox 14"/>
            <p:cNvSpPr txBox="1">
              <a:spLocks noChangeArrowheads="1"/>
            </p:cNvSpPr>
            <p:nvPr/>
          </p:nvSpPr>
          <p:spPr bwMode="auto">
            <a:xfrm>
              <a:off x="876300" y="4842218"/>
              <a:ext cx="15684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Estimate Tasks</a:t>
              </a:r>
            </a:p>
          </p:txBody>
        </p:sp>
        <p:sp>
          <p:nvSpPr>
            <p:cNvPr id="16428" name="TextBox 15"/>
            <p:cNvSpPr txBox="1">
              <a:spLocks noChangeArrowheads="1"/>
            </p:cNvSpPr>
            <p:nvPr/>
          </p:nvSpPr>
          <p:spPr bwMode="auto">
            <a:xfrm>
              <a:off x="517525" y="5073014"/>
              <a:ext cx="24439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Assign Tasks to Workers</a:t>
              </a:r>
            </a:p>
          </p:txBody>
        </p:sp>
        <p:sp>
          <p:nvSpPr>
            <p:cNvPr id="16429" name="TextBox 16"/>
            <p:cNvSpPr txBox="1">
              <a:spLocks noChangeArrowheads="1"/>
            </p:cNvSpPr>
            <p:nvPr/>
          </p:nvSpPr>
          <p:spPr bwMode="auto">
            <a:xfrm>
              <a:off x="949325" y="5597525"/>
              <a:ext cx="14144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Get to Work!</a:t>
              </a:r>
            </a:p>
          </p:txBody>
        </p:sp>
      </p:grpSp>
      <p:grpSp>
        <p:nvGrpSpPr>
          <p:cNvPr id="16388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6418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Developer</a:t>
              </a:r>
            </a:p>
          </p:txBody>
        </p:sp>
        <p:grpSp>
          <p:nvGrpSpPr>
            <p:cNvPr id="16419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389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6411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Customer</a:t>
              </a:r>
            </a:p>
          </p:txBody>
        </p:sp>
        <p:grpSp>
          <p:nvGrpSpPr>
            <p:cNvPr id="16412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101725" y="587375"/>
            <a:ext cx="6081713" cy="747713"/>
            <a:chOff x="1101725" y="587375"/>
            <a:chExt cx="6081713" cy="747713"/>
          </a:xfrm>
        </p:grpSpPr>
        <p:sp>
          <p:nvSpPr>
            <p:cNvPr id="16407" name="TextBox 3"/>
            <p:cNvSpPr txBox="1">
              <a:spLocks noChangeArrowheads="1"/>
            </p:cNvSpPr>
            <p:nvPr/>
          </p:nvSpPr>
          <p:spPr bwMode="auto">
            <a:xfrm>
              <a:off x="1101725" y="966788"/>
              <a:ext cx="12033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Create USs</a:t>
              </a:r>
            </a:p>
          </p:txBody>
        </p:sp>
        <p:grpSp>
          <p:nvGrpSpPr>
            <p:cNvPr id="16408" name="Group 1"/>
            <p:cNvGrpSpPr>
              <a:grpSpLocks/>
            </p:cNvGrpSpPr>
            <p:nvPr/>
          </p:nvGrpSpPr>
          <p:grpSpPr bwMode="auto">
            <a:xfrm>
              <a:off x="1657350" y="587375"/>
              <a:ext cx="5526088" cy="369888"/>
              <a:chOff x="1657350" y="587375"/>
              <a:chExt cx="5526088" cy="369888"/>
            </a:xfrm>
          </p:grpSpPr>
          <p:sp>
            <p:nvSpPr>
              <p:cNvPr id="16409" name="TextBox 4"/>
              <p:cNvSpPr txBox="1">
                <a:spLocks noChangeArrowheads="1"/>
              </p:cNvSpPr>
              <p:nvPr/>
            </p:nvSpPr>
            <p:spPr bwMode="auto">
              <a:xfrm>
                <a:off x="3457575" y="587375"/>
                <a:ext cx="150495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Requirements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H="1">
                <a:off x="1657350" y="941388"/>
                <a:ext cx="552608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663700" y="1169988"/>
            <a:ext cx="6116638" cy="735012"/>
            <a:chOff x="1663700" y="1169988"/>
            <a:chExt cx="6116638" cy="735012"/>
          </a:xfrm>
        </p:grpSpPr>
        <p:sp>
          <p:nvSpPr>
            <p:cNvPr id="16404" name="TextBox 5"/>
            <p:cNvSpPr txBox="1">
              <a:spLocks noChangeArrowheads="1"/>
            </p:cNvSpPr>
            <p:nvPr/>
          </p:nvSpPr>
          <p:spPr bwMode="auto">
            <a:xfrm>
              <a:off x="3911600" y="1169988"/>
              <a:ext cx="5302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USs</a:t>
              </a:r>
            </a:p>
          </p:txBody>
        </p:sp>
        <p:sp>
          <p:nvSpPr>
            <p:cNvPr id="16405" name="TextBox 11"/>
            <p:cNvSpPr txBox="1">
              <a:spLocks noChangeArrowheads="1"/>
            </p:cNvSpPr>
            <p:nvPr/>
          </p:nvSpPr>
          <p:spPr bwMode="auto">
            <a:xfrm>
              <a:off x="6634163" y="1535113"/>
              <a:ext cx="11461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Check USs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1663700" y="1509713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238250" y="1768475"/>
            <a:ext cx="5951538" cy="763588"/>
            <a:chOff x="1238250" y="1768475"/>
            <a:chExt cx="5951538" cy="763588"/>
          </a:xfrm>
        </p:grpSpPr>
        <p:sp>
          <p:nvSpPr>
            <p:cNvPr id="16401" name="TextBox 6"/>
            <p:cNvSpPr txBox="1">
              <a:spLocks noChangeArrowheads="1"/>
            </p:cNvSpPr>
            <p:nvPr/>
          </p:nvSpPr>
          <p:spPr bwMode="auto">
            <a:xfrm>
              <a:off x="3163888" y="1768475"/>
              <a:ext cx="25701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Corrections/Clarifications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H="1">
              <a:off x="1663700" y="2109788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403" name="TextBox 42"/>
            <p:cNvSpPr txBox="1">
              <a:spLocks noChangeArrowheads="1"/>
            </p:cNvSpPr>
            <p:nvPr/>
          </p:nvSpPr>
          <p:spPr bwMode="auto">
            <a:xfrm>
              <a:off x="1238250" y="2163763"/>
              <a:ext cx="83978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Fix USs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92175" y="2470150"/>
            <a:ext cx="6291263" cy="560388"/>
            <a:chOff x="892175" y="2470150"/>
            <a:chExt cx="6291263" cy="560388"/>
          </a:xfrm>
        </p:grpSpPr>
        <p:sp>
          <p:nvSpPr>
            <p:cNvPr id="16398" name="TextBox 7"/>
            <p:cNvSpPr txBox="1">
              <a:spLocks noChangeArrowheads="1"/>
            </p:cNvSpPr>
            <p:nvPr/>
          </p:nvSpPr>
          <p:spPr bwMode="auto">
            <a:xfrm>
              <a:off x="892175" y="2470150"/>
              <a:ext cx="15224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Add Estimates</a:t>
              </a:r>
            </a:p>
          </p:txBody>
        </p:sp>
        <p:sp>
          <p:nvSpPr>
            <p:cNvPr id="16399" name="TextBox 8"/>
            <p:cNvSpPr txBox="1">
              <a:spLocks noChangeArrowheads="1"/>
            </p:cNvSpPr>
            <p:nvPr/>
          </p:nvSpPr>
          <p:spPr bwMode="auto">
            <a:xfrm>
              <a:off x="3419475" y="2660650"/>
              <a:ext cx="16589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USs + Estimates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1657350" y="3030538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57350" y="3154363"/>
            <a:ext cx="6253163" cy="701675"/>
            <a:chOff x="1657350" y="3154363"/>
            <a:chExt cx="6253163" cy="701675"/>
          </a:xfrm>
        </p:grpSpPr>
        <p:sp>
          <p:nvSpPr>
            <p:cNvPr id="16395" name="TextBox 9"/>
            <p:cNvSpPr txBox="1">
              <a:spLocks noChangeArrowheads="1"/>
            </p:cNvSpPr>
            <p:nvPr/>
          </p:nvSpPr>
          <p:spPr bwMode="auto">
            <a:xfrm>
              <a:off x="6456363" y="3154363"/>
              <a:ext cx="14541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Add Priorities</a:t>
              </a:r>
            </a:p>
          </p:txBody>
        </p:sp>
        <p:sp>
          <p:nvSpPr>
            <p:cNvPr id="16396" name="TextBox 10"/>
            <p:cNvSpPr txBox="1">
              <a:spLocks noChangeArrowheads="1"/>
            </p:cNvSpPr>
            <p:nvPr/>
          </p:nvSpPr>
          <p:spPr bwMode="auto">
            <a:xfrm>
              <a:off x="2927350" y="3486150"/>
              <a:ext cx="27241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USs + Estimates + Priorities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1657350" y="3844925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116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101725" y="966788"/>
            <a:ext cx="1203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Create USs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3457575" y="587375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Requirements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3911600" y="1169988"/>
            <a:ext cx="53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USs</a:t>
            </a: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3163888" y="1768475"/>
            <a:ext cx="2570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Corrections/Clarifications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892175" y="2470150"/>
            <a:ext cx="1522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Estimates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3419475" y="2660650"/>
            <a:ext cx="1658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USs + Estimates</a:t>
            </a:r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6456363" y="3154363"/>
            <a:ext cx="145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Priorities</a:t>
            </a:r>
          </a:p>
        </p:txBody>
      </p:sp>
      <p:sp>
        <p:nvSpPr>
          <p:cNvPr id="17418" name="TextBox 10"/>
          <p:cNvSpPr txBox="1">
            <a:spLocks noChangeArrowheads="1"/>
          </p:cNvSpPr>
          <p:nvPr/>
        </p:nvSpPr>
        <p:spPr bwMode="auto">
          <a:xfrm>
            <a:off x="2927350" y="3486150"/>
            <a:ext cx="272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USs + Estimates + Priorities</a:t>
            </a:r>
          </a:p>
        </p:txBody>
      </p:sp>
      <p:sp>
        <p:nvSpPr>
          <p:cNvPr id="17419" name="TextBox 11"/>
          <p:cNvSpPr txBox="1">
            <a:spLocks noChangeArrowheads="1"/>
          </p:cNvSpPr>
          <p:nvPr/>
        </p:nvSpPr>
        <p:spPr bwMode="auto">
          <a:xfrm>
            <a:off x="6634163" y="1535113"/>
            <a:ext cx="1146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Check USs</a:t>
            </a:r>
          </a:p>
        </p:txBody>
      </p:sp>
      <p:sp>
        <p:nvSpPr>
          <p:cNvPr id="17420" name="TextBox 12"/>
          <p:cNvSpPr txBox="1">
            <a:spLocks noChangeArrowheads="1"/>
          </p:cNvSpPr>
          <p:nvPr/>
        </p:nvSpPr>
        <p:spPr bwMode="auto">
          <a:xfrm>
            <a:off x="427038" y="4122738"/>
            <a:ext cx="2465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Choose USs for Iteration</a:t>
            </a:r>
          </a:p>
        </p:txBody>
      </p:sp>
      <p:sp>
        <p:nvSpPr>
          <p:cNvPr id="17424" name="TextBox 16"/>
          <p:cNvSpPr txBox="1">
            <a:spLocks noChangeArrowheads="1"/>
          </p:cNvSpPr>
          <p:nvPr/>
        </p:nvSpPr>
        <p:spPr bwMode="auto">
          <a:xfrm>
            <a:off x="949325" y="5597525"/>
            <a:ext cx="1414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Get to Work!</a:t>
            </a:r>
          </a:p>
        </p:txBody>
      </p:sp>
      <p:grpSp>
        <p:nvGrpSpPr>
          <p:cNvPr id="17425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7441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Developer</a:t>
              </a:r>
            </a:p>
          </p:txBody>
        </p:sp>
        <p:grpSp>
          <p:nvGrpSpPr>
            <p:cNvPr id="17442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426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7434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Customer</a:t>
              </a:r>
            </a:p>
          </p:txBody>
        </p:sp>
        <p:grpSp>
          <p:nvGrpSpPr>
            <p:cNvPr id="17435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0" name="Straight Arrow Connector 39"/>
          <p:cNvCxnSpPr/>
          <p:nvPr/>
        </p:nvCxnSpPr>
        <p:spPr>
          <a:xfrm flipH="1">
            <a:off x="1657350" y="94138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663700" y="1509713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1663700" y="210978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30" name="TextBox 42"/>
          <p:cNvSpPr txBox="1">
            <a:spLocks noChangeArrowheads="1"/>
          </p:cNvSpPr>
          <p:nvPr/>
        </p:nvSpPr>
        <p:spPr bwMode="auto">
          <a:xfrm>
            <a:off x="1238250" y="2163763"/>
            <a:ext cx="839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Fix USs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657350" y="3030538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1657350" y="3844925"/>
            <a:ext cx="5526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892175" y="2508250"/>
            <a:ext cx="1522413" cy="331788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204788" y="4613010"/>
            <a:ext cx="2903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Divide Chosen USs into </a:t>
            </a:r>
            <a:r>
              <a:rPr lang="en-US" altLang="en-US" sz="1800" u="sng" dirty="0"/>
              <a:t>Tasks</a:t>
            </a:r>
          </a:p>
        </p:txBody>
      </p:sp>
      <p:sp>
        <p:nvSpPr>
          <p:cNvPr id="47" name="TextBox 14"/>
          <p:cNvSpPr txBox="1">
            <a:spLocks noChangeArrowheads="1"/>
          </p:cNvSpPr>
          <p:nvPr/>
        </p:nvSpPr>
        <p:spPr bwMode="auto">
          <a:xfrm>
            <a:off x="876300" y="4842218"/>
            <a:ext cx="1568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Estimate Tasks</a:t>
            </a:r>
          </a:p>
        </p:txBody>
      </p:sp>
      <p:sp>
        <p:nvSpPr>
          <p:cNvPr id="48" name="TextBox 15"/>
          <p:cNvSpPr txBox="1">
            <a:spLocks noChangeArrowheads="1"/>
          </p:cNvSpPr>
          <p:nvPr/>
        </p:nvSpPr>
        <p:spPr bwMode="auto">
          <a:xfrm>
            <a:off x="517525" y="5073014"/>
            <a:ext cx="2443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Assign Tasks to Workers</a:t>
            </a:r>
          </a:p>
        </p:txBody>
      </p:sp>
    </p:spTree>
    <p:extLst>
      <p:ext uri="{BB962C8B-B14F-4D97-AF65-F5344CB8AC3E}">
        <p14:creationId xmlns:p14="http://schemas.microsoft.com/office/powerpoint/2010/main" val="93193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4554"/>
          <a:stretch/>
        </p:blipFill>
        <p:spPr>
          <a:xfrm>
            <a:off x="717550" y="1663700"/>
            <a:ext cx="1190763" cy="3530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47819" y="6581001"/>
            <a:ext cx="1625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xkcd.com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/1658/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300" r="54568"/>
          <a:stretch/>
        </p:blipFill>
        <p:spPr>
          <a:xfrm>
            <a:off x="1896994" y="1663700"/>
            <a:ext cx="2322838" cy="353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4036"/>
          <a:stretch/>
        </p:blipFill>
        <p:spPr>
          <a:xfrm>
            <a:off x="5645426" y="1663700"/>
            <a:ext cx="2772465" cy="353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5459" r="36075"/>
          <a:stretch/>
        </p:blipFill>
        <p:spPr>
          <a:xfrm>
            <a:off x="4221893" y="1663700"/>
            <a:ext cx="1423533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7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5200"/>
            <a:ext cx="8229600" cy="1555858"/>
          </a:xfrm>
        </p:spPr>
        <p:txBody>
          <a:bodyPr/>
          <a:lstStyle/>
          <a:p>
            <a:r>
              <a:rPr lang="en-US" dirty="0"/>
              <a:t>Hofstadter's Law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5359" y="2521059"/>
            <a:ext cx="84532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It always takes longer than you expect, even when you take into account Hofstadter's Law.</a:t>
            </a:r>
          </a:p>
          <a:p>
            <a:endParaRPr lang="en-US" sz="2800" dirty="0"/>
          </a:p>
          <a:p>
            <a:r>
              <a:rPr lang="en-US" sz="2800" dirty="0"/>
              <a:t>		—  Douglas Hofstadter, </a:t>
            </a:r>
            <a:r>
              <a:rPr lang="en-US" sz="2800" i="1" dirty="0"/>
              <a:t>Gödel, Escher, Bach</a:t>
            </a:r>
          </a:p>
        </p:txBody>
      </p:sp>
    </p:spTree>
    <p:extLst>
      <p:ext uri="{BB962C8B-B14F-4D97-AF65-F5344CB8AC3E}">
        <p14:creationId xmlns:p14="http://schemas.microsoft.com/office/powerpoint/2010/main" val="187315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Principles for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Principle: Past performance is the best indicator of future performance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Approach: Track your outcomes; refine your estimates</a:t>
            </a:r>
          </a:p>
          <a:p>
            <a:pPr lvl="1"/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Principle: Wisdom of the crowd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Goal: Predict how events will unfold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Think </a:t>
            </a:r>
            <a:r>
              <a:rPr lang="en-US" altLang="en-US" i="1" dirty="0">
                <a:ea typeface="ＭＳ Ｐゴシック" charset="-128"/>
              </a:rPr>
              <a:t>event planning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Problem: Easy to miss something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Solution: More brains = more opportunities to catch eventualities</a:t>
            </a:r>
          </a:p>
          <a:p>
            <a:pPr lvl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 Black ">
  <a:themeElements>
    <a:clrScheme name="Custom 29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E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3241</TotalTime>
  <Words>668</Words>
  <Application>Microsoft Macintosh PowerPoint</Application>
  <PresentationFormat>On-screen Show (4:3)</PresentationFormat>
  <Paragraphs>192</Paragraphs>
  <Slides>23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ＭＳ Ｐゴシック</vt:lpstr>
      <vt:lpstr>Arial</vt:lpstr>
      <vt:lpstr>Calibri</vt:lpstr>
      <vt:lpstr> Black </vt:lpstr>
      <vt:lpstr>PowerPoint Presentation</vt:lpstr>
      <vt:lpstr>SWEBOK Knowledge Areas</vt:lpstr>
      <vt:lpstr>PowerPoint Presentation</vt:lpstr>
      <vt:lpstr>Iterative Development Process</vt:lpstr>
      <vt:lpstr>PowerPoint Presentation</vt:lpstr>
      <vt:lpstr>PowerPoint Presentation</vt:lpstr>
      <vt:lpstr>Estimating Time</vt:lpstr>
      <vt:lpstr>Hofstadter's Law</vt:lpstr>
      <vt:lpstr>Principles for Estimation</vt:lpstr>
      <vt:lpstr>Principles for Estimation</vt:lpstr>
      <vt:lpstr>Estimation with Planning Poker</vt:lpstr>
      <vt:lpstr>PowerPoint Presentation</vt:lpstr>
      <vt:lpstr>More Estimation Principles</vt:lpstr>
      <vt:lpstr>PowerPoint Presentation</vt:lpstr>
      <vt:lpstr>Principle: Customer sets priorities</vt:lpstr>
      <vt:lpstr>Priority Numbering Scheme</vt:lpstr>
      <vt:lpstr>So now you have…</vt:lpstr>
      <vt:lpstr>PowerPoint Presentation</vt:lpstr>
      <vt:lpstr>From USs to Tasks</vt:lpstr>
      <vt:lpstr>Incremental Development Principle</vt:lpstr>
      <vt:lpstr>Summary</vt:lpstr>
      <vt:lpstr>Appendix</vt:lpstr>
      <vt:lpstr>Next Steps</vt:lpstr>
    </vt:vector>
  </TitlesOfParts>
  <Company>University of Memphis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</cp:lastModifiedBy>
  <cp:revision>68</cp:revision>
  <dcterms:created xsi:type="dcterms:W3CDTF">2013-09-29T23:43:57Z</dcterms:created>
  <dcterms:modified xsi:type="dcterms:W3CDTF">2019-03-18T15:59:55Z</dcterms:modified>
</cp:coreProperties>
</file>