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8"/>
  </p:notesMasterIdLst>
  <p:sldIdLst>
    <p:sldId id="303" r:id="rId2"/>
    <p:sldId id="404" r:id="rId3"/>
    <p:sldId id="301" r:id="rId4"/>
    <p:sldId id="507" r:id="rId5"/>
    <p:sldId id="380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505" r:id="rId16"/>
    <p:sldId id="381" r:id="rId17"/>
    <p:sldId id="382" r:id="rId18"/>
    <p:sldId id="468" r:id="rId19"/>
    <p:sldId id="495" r:id="rId20"/>
    <p:sldId id="470" r:id="rId21"/>
    <p:sldId id="471" r:id="rId22"/>
    <p:sldId id="496" r:id="rId23"/>
    <p:sldId id="472" r:id="rId24"/>
    <p:sldId id="473" r:id="rId25"/>
    <p:sldId id="506" r:id="rId26"/>
    <p:sldId id="483" r:id="rId27"/>
    <p:sldId id="484" r:id="rId28"/>
    <p:sldId id="481" r:id="rId29"/>
    <p:sldId id="482" r:id="rId30"/>
    <p:sldId id="485" r:id="rId31"/>
    <p:sldId id="486" r:id="rId32"/>
    <p:sldId id="487" r:id="rId33"/>
    <p:sldId id="488" r:id="rId34"/>
    <p:sldId id="489" r:id="rId35"/>
    <p:sldId id="490" r:id="rId36"/>
    <p:sldId id="491" r:id="rId37"/>
    <p:sldId id="494" r:id="rId38"/>
    <p:sldId id="497" r:id="rId39"/>
    <p:sldId id="498" r:id="rId40"/>
    <p:sldId id="500" r:id="rId41"/>
    <p:sldId id="502" r:id="rId42"/>
    <p:sldId id="501" r:id="rId43"/>
    <p:sldId id="503" r:id="rId44"/>
    <p:sldId id="504" r:id="rId45"/>
    <p:sldId id="532" r:id="rId46"/>
    <p:sldId id="531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FFFF99"/>
    <a:srgbClr val="FF3399"/>
    <a:srgbClr val="0066FF"/>
    <a:srgbClr val="0000FF"/>
    <a:srgbClr val="FF6633"/>
    <a:srgbClr val="33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/>
    <p:restoredTop sz="94708"/>
  </p:normalViewPr>
  <p:slideViewPr>
    <p:cSldViewPr snapToGrid="0" snapToObjects="1">
      <p:cViewPr>
        <p:scale>
          <a:sx n="94" d="100"/>
          <a:sy n="94" d="100"/>
        </p:scale>
        <p:origin x="77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F88258-4D7C-D943-812D-6F15065ED4E8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A04C78-027B-5244-98DC-B34E84B91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282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1993 version of Mosaic browser.</a:t>
            </a:r>
          </a:p>
          <a:p>
            <a:r>
              <a:rPr lang="en-US" altLang="en-US">
                <a:ea typeface="ＭＳ Ｐゴシック" charset="-128"/>
              </a:rPr>
              <a:t>Must be loading Yahoo! from the late 90s (note ’</a:t>
            </a:r>
            <a:r>
              <a:rPr lang="en-US" altLang="ja-JP">
                <a:ea typeface="ＭＳ Ｐゴシック" charset="-128"/>
              </a:rPr>
              <a:t>N Sync link).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D25187D5-763D-774D-99E8-BC8DCE29547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73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B50AB-9C29-D74F-9CE2-57FC5CA9C3C8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19C20-65AD-6F49-9DA6-34A4C077B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8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0894-B8DA-4643-A4B0-76ECA518085A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CE915-4F27-4241-804C-600DF699E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90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6229C-6D4B-6D45-A766-B1CE62417254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7DA4-64C6-A743-8682-ABB5DC12F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49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D639A-F620-4245-8EF8-578A36B1EBDC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2DD96-F44A-E840-969B-0E1D7CC4E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02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C7D9A-B8B8-534D-BBF7-8E417DD5F9E1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1995-0684-114F-9BF5-84D8C6C43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2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94A0-7080-AD40-B7BC-C4CE3038BFF8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151A1-70C7-8642-8D59-24032B95B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05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09CBD-1271-804F-9077-3047CB5681F3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1F0B9-F89E-F347-B763-220D287DA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72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EF0BB4-91B7-F04B-BEE9-CEA9472027E7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87B2-3AE9-EF47-B4FB-52515C437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52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43FBD-6368-0C46-81F3-A80D332CF5F3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8E97D-BC43-174C-A7F3-84571B87B7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0EDED-CF0B-3B4D-BCD7-64CCEF2150AA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4E089-B36E-F346-9710-99430AD3B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5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E9ADD-F224-8143-9F81-F855734E0C1E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B6958-E593-F648-BBDA-3B4092FF4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18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545A2F27-A0BE-5E4E-984E-A9749C1BA334}" type="datetimeFigureOut">
              <a:rPr lang="en-US" altLang="en-US"/>
              <a:pPr/>
              <a:t>1/20/19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F1686B2-1E58-D345-84AB-D021EAD908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tags/ref_symbols.asp" TargetMode="External"/><Relationship Id="rId2" Type="http://schemas.openxmlformats.org/officeDocument/2006/relationships/hyperlink" Target="http://www.w3schools.com/html/html_entities.as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tags/ref_byfunc.asp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784225" y="5648325"/>
            <a:ext cx="4819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FF3399"/>
                </a:solidFill>
              </a:rPr>
              <a:t>MVC and the View</a:t>
            </a:r>
          </a:p>
        </p:txBody>
      </p:sp>
      <p:grpSp>
        <p:nvGrpSpPr>
          <p:cNvPr id="14338" name="Group 5"/>
          <p:cNvGrpSpPr>
            <a:grpSpLocks/>
          </p:cNvGrpSpPr>
          <p:nvPr/>
        </p:nvGrpSpPr>
        <p:grpSpPr bwMode="auto">
          <a:xfrm>
            <a:off x="0" y="0"/>
            <a:ext cx="9144000" cy="5549900"/>
            <a:chOff x="0" y="0"/>
            <a:chExt cx="9144000" cy="5549900"/>
          </a:xfrm>
        </p:grpSpPr>
        <p:pic>
          <p:nvPicPr>
            <p:cNvPr id="1434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73"/>
            <a:stretch>
              <a:fillRect/>
            </a:stretch>
          </p:blipFill>
          <p:spPr bwMode="auto">
            <a:xfrm>
              <a:off x="0" y="0"/>
              <a:ext cx="9144000" cy="554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84"/>
            <a:stretch>
              <a:fillRect/>
            </a:stretch>
          </p:blipFill>
          <p:spPr bwMode="auto">
            <a:xfrm>
              <a:off x="520700" y="431800"/>
              <a:ext cx="8547100" cy="511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786188" y="-63500"/>
            <a:ext cx="54340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1200" dirty="0" err="1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www.computerhistory.org</a:t>
            </a: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/timeline/images/1993_mosaic_browser_large.jpg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Elements can be nested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7550" y="2565400"/>
            <a:ext cx="77263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 &lt;p&gt;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This is a</a:t>
            </a:r>
            <a:r>
              <a:rPr lang="en-US" sz="2800" b="1" dirty="0">
                <a:solidFill>
                  <a:srgbClr val="33FFCC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&lt;b&gt;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paragraph</a:t>
            </a:r>
            <a:r>
              <a:rPr lang="en-US" sz="2800" b="1" dirty="0">
                <a:solidFill>
                  <a:srgbClr val="FFFFFF"/>
                </a:solidFill>
                <a:latin typeface="Courier New"/>
                <a:ea typeface="ＭＳ Ｐゴシック" charset="0"/>
                <a:cs typeface="Courier New"/>
              </a:rPr>
              <a:t>&lt;/b&gt;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.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2438" y="4686300"/>
            <a:ext cx="3151187" cy="5222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 This is a 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paragraph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8825" y="3151188"/>
            <a:ext cx="12700" cy="14970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7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3746500" y="1674813"/>
            <a:ext cx="3581400" cy="1184275"/>
            <a:chOff x="3721100" y="1675411"/>
            <a:chExt cx="3581400" cy="1183057"/>
          </a:xfrm>
        </p:grpSpPr>
        <p:sp>
          <p:nvSpPr>
            <p:cNvPr id="23559" name="TextBox 12"/>
            <p:cNvSpPr txBox="1">
              <a:spLocks noChangeArrowheads="1"/>
            </p:cNvSpPr>
            <p:nvPr/>
          </p:nvSpPr>
          <p:spPr bwMode="auto">
            <a:xfrm>
              <a:off x="4428252" y="1675411"/>
              <a:ext cx="2224137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Nested element</a:t>
              </a:r>
            </a:p>
          </p:txBody>
        </p:sp>
        <p:sp>
          <p:nvSpPr>
            <p:cNvPr id="5" name="Left Brace 4"/>
            <p:cNvSpPr/>
            <p:nvPr/>
          </p:nvSpPr>
          <p:spPr>
            <a:xfrm rot="5400000">
              <a:off x="5136742" y="692710"/>
              <a:ext cx="750116" cy="3581400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</p:grp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Elements can have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622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&lt;p style="</a:t>
            </a:r>
            <a:r>
              <a:rPr lang="en-US" sz="2800" b="1" dirty="0" err="1">
                <a:latin typeface="Courier New"/>
                <a:ea typeface="ＭＳ Ｐゴシック" charset="0"/>
                <a:cs typeface="Courier New"/>
              </a:rPr>
              <a:t>color:blue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"&gt;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'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m blue!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4288" y="4546600"/>
            <a:ext cx="1489075" cy="522288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I’m blue!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5650" y="3151188"/>
            <a:ext cx="15875" cy="13192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1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  <p:grpSp>
        <p:nvGrpSpPr>
          <p:cNvPr id="24582" name="Group 17"/>
          <p:cNvGrpSpPr>
            <a:grpSpLocks/>
          </p:cNvGrpSpPr>
          <p:nvPr/>
        </p:nvGrpSpPr>
        <p:grpSpPr bwMode="auto">
          <a:xfrm>
            <a:off x="1435100" y="1698625"/>
            <a:ext cx="3916363" cy="1160463"/>
            <a:chOff x="3721100" y="1699271"/>
            <a:chExt cx="3915718" cy="1159197"/>
          </a:xfrm>
        </p:grpSpPr>
        <p:sp>
          <p:nvSpPr>
            <p:cNvPr id="24592" name="TextBox 21"/>
            <p:cNvSpPr txBox="1">
              <a:spLocks noChangeArrowheads="1"/>
            </p:cNvSpPr>
            <p:nvPr/>
          </p:nvSpPr>
          <p:spPr bwMode="auto">
            <a:xfrm>
              <a:off x="5005712" y="1699271"/>
              <a:ext cx="1350099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Attribute</a:t>
              </a:r>
            </a:p>
          </p:txBody>
        </p:sp>
        <p:sp>
          <p:nvSpPr>
            <p:cNvPr id="23" name="Left Brace 22"/>
            <p:cNvSpPr/>
            <p:nvPr/>
          </p:nvSpPr>
          <p:spPr>
            <a:xfrm rot="5400000">
              <a:off x="5303925" y="525574"/>
              <a:ext cx="750069" cy="3915718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57200" y="3086100"/>
            <a:ext cx="1524000" cy="1866900"/>
            <a:chOff x="1249554" y="754053"/>
            <a:chExt cx="1524000" cy="1867644"/>
          </a:xfrm>
        </p:grpSpPr>
        <p:sp>
          <p:nvSpPr>
            <p:cNvPr id="24590" name="TextBox 24"/>
            <p:cNvSpPr txBox="1">
              <a:spLocks noChangeArrowheads="1"/>
            </p:cNvSpPr>
            <p:nvPr/>
          </p:nvSpPr>
          <p:spPr bwMode="auto">
            <a:xfrm>
              <a:off x="1249554" y="1790700"/>
              <a:ext cx="1350099" cy="8309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Attribute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name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955992" y="754053"/>
              <a:ext cx="817562" cy="114663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330325" y="2984500"/>
            <a:ext cx="1285875" cy="2533650"/>
            <a:chOff x="1416894" y="-281081"/>
            <a:chExt cx="1285414" cy="2533446"/>
          </a:xfrm>
        </p:grpSpPr>
        <p:sp>
          <p:nvSpPr>
            <p:cNvPr id="24588" name="TextBox 27"/>
            <p:cNvSpPr txBox="1">
              <a:spLocks noChangeArrowheads="1"/>
            </p:cNvSpPr>
            <p:nvPr/>
          </p:nvSpPr>
          <p:spPr bwMode="auto">
            <a:xfrm>
              <a:off x="1416894" y="1790700"/>
              <a:ext cx="1015422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Equals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956450" y="-281081"/>
              <a:ext cx="745858" cy="218104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087563" y="3086100"/>
            <a:ext cx="1131887" cy="3429000"/>
            <a:chOff x="1467463" y="-807759"/>
            <a:chExt cx="1132190" cy="3429456"/>
          </a:xfrm>
        </p:grpSpPr>
        <p:sp>
          <p:nvSpPr>
            <p:cNvPr id="24586" name="TextBox 30"/>
            <p:cNvSpPr txBox="1">
              <a:spLocks noChangeArrowheads="1"/>
            </p:cNvSpPr>
            <p:nvPr/>
          </p:nvSpPr>
          <p:spPr bwMode="auto">
            <a:xfrm>
              <a:off x="1467463" y="1790700"/>
              <a:ext cx="914283" cy="8309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Value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string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1956544" y="-807759"/>
              <a:ext cx="643109" cy="270863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HTML Page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6250" y="1638300"/>
            <a:ext cx="3111500" cy="427831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&lt;!DOCTYPE html&gt;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&lt;html&gt;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&lt;head&gt;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&lt;title&gt;Hello!&lt;/title&gt;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&lt;/head&gt;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&lt;body&gt;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&lt;h1&gt;Howdy Y'all&lt;/h1&gt;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&lt;p&gt;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How do </a:t>
            </a:r>
            <a:r>
              <a:rPr lang="en-US" sz="1600" b="1" dirty="0" err="1">
                <a:latin typeface="Courier New"/>
                <a:ea typeface="ＭＳ Ｐゴシック" charset="0"/>
                <a:cs typeface="Courier New"/>
              </a:rPr>
              <a:t>ya</a:t>
            </a: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 like my HTML?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&lt;/body&gt;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&lt;/html&gt;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546225"/>
            <a:ext cx="3079750" cy="461963"/>
            <a:chOff x="415556" y="1612900"/>
            <a:chExt cx="3079725" cy="461367"/>
          </a:xfrm>
        </p:grpSpPr>
        <p:sp>
          <p:nvSpPr>
            <p:cNvPr id="25613" name="TextBox 4"/>
            <p:cNvSpPr txBox="1">
              <a:spLocks noChangeArrowheads="1"/>
            </p:cNvSpPr>
            <p:nvPr/>
          </p:nvSpPr>
          <p:spPr bwMode="auto">
            <a:xfrm>
              <a:off x="415556" y="1612900"/>
              <a:ext cx="1904998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FF00FF"/>
                  </a:solidFill>
                </a:rPr>
                <a:t>Doctype info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257041" y="1899867"/>
              <a:ext cx="1238240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57200" y="1970088"/>
            <a:ext cx="2692400" cy="3908425"/>
            <a:chOff x="457200" y="1970436"/>
            <a:chExt cx="2692400" cy="3907858"/>
          </a:xfrm>
        </p:grpSpPr>
        <p:sp>
          <p:nvSpPr>
            <p:cNvPr id="13" name="Left Brace 12"/>
            <p:cNvSpPr/>
            <p:nvPr/>
          </p:nvSpPr>
          <p:spPr>
            <a:xfrm>
              <a:off x="2298700" y="1970436"/>
              <a:ext cx="850900" cy="3907858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12" name="TextBox 13"/>
            <p:cNvSpPr txBox="1">
              <a:spLocks noChangeArrowheads="1"/>
            </p:cNvSpPr>
            <p:nvPr/>
          </p:nvSpPr>
          <p:spPr bwMode="auto">
            <a:xfrm>
              <a:off x="457200" y="3616971"/>
              <a:ext cx="18923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FF00FF"/>
                  </a:solidFill>
                </a:rPr>
                <a:t>html element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594100" y="2349500"/>
            <a:ext cx="5562600" cy="876300"/>
            <a:chOff x="3594100" y="2349500"/>
            <a:chExt cx="5562600" cy="876300"/>
          </a:xfrm>
        </p:grpSpPr>
        <p:sp>
          <p:nvSpPr>
            <p:cNvPr id="16" name="Right Brace 15"/>
            <p:cNvSpPr/>
            <p:nvPr/>
          </p:nvSpPr>
          <p:spPr>
            <a:xfrm>
              <a:off x="3594100" y="2349500"/>
              <a:ext cx="3657600" cy="876300"/>
            </a:xfrm>
            <a:prstGeom prst="rightBrace">
              <a:avLst>
                <a:gd name="adj1" fmla="val 8333"/>
                <a:gd name="adj2" fmla="val 51449"/>
              </a:avLst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10" name="TextBox 16"/>
            <p:cNvSpPr txBox="1">
              <a:spLocks noChangeArrowheads="1"/>
            </p:cNvSpPr>
            <p:nvPr/>
          </p:nvSpPr>
          <p:spPr bwMode="auto">
            <a:xfrm>
              <a:off x="7162800" y="2364345"/>
              <a:ext cx="19939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head element for metadata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594100" y="3378200"/>
            <a:ext cx="5562600" cy="2273300"/>
            <a:chOff x="3746500" y="3378200"/>
            <a:chExt cx="5410200" cy="2273300"/>
          </a:xfrm>
        </p:grpSpPr>
        <p:sp>
          <p:nvSpPr>
            <p:cNvPr id="18" name="Right Brace 17"/>
            <p:cNvSpPr/>
            <p:nvPr/>
          </p:nvSpPr>
          <p:spPr>
            <a:xfrm>
              <a:off x="3746500" y="3378200"/>
              <a:ext cx="3504896" cy="2273300"/>
            </a:xfrm>
            <a:prstGeom prst="rightBrace">
              <a:avLst>
                <a:gd name="adj1" fmla="val 8333"/>
                <a:gd name="adj2" fmla="val 51449"/>
              </a:avLst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08" name="TextBox 18"/>
            <p:cNvSpPr txBox="1">
              <a:spLocks noChangeArrowheads="1"/>
            </p:cNvSpPr>
            <p:nvPr/>
          </p:nvSpPr>
          <p:spPr bwMode="auto">
            <a:xfrm>
              <a:off x="7162800" y="4073578"/>
              <a:ext cx="19939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body element for content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Oh yeah, and …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A few tags don’t come in pairs: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E.g.: 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&lt;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br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&gt;</a:t>
            </a:r>
            <a:r>
              <a:rPr lang="en-US" altLang="en-US" dirty="0">
                <a:ea typeface="ＭＳ Ｐゴシック" charset="-128"/>
              </a:rPr>
              <a:t> for line breaks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E.g.: 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&lt;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img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&gt;</a:t>
            </a:r>
            <a:r>
              <a:rPr lang="en-US" altLang="en-US" dirty="0">
                <a:ea typeface="ＭＳ Ｐゴシック" charset="-128"/>
              </a:rPr>
              <a:t> for images</a:t>
            </a:r>
          </a:p>
          <a:p>
            <a:pPr eaLnBrk="1" hangingPunct="1">
              <a:lnSpc>
                <a:spcPct val="90000"/>
              </a:lnSpc>
              <a:spcBef>
                <a:spcPts val="2425"/>
              </a:spcBef>
            </a:pPr>
            <a:r>
              <a:rPr lang="en-US" altLang="en-US" dirty="0">
                <a:ea typeface="ＭＳ Ｐゴシック" charset="-128"/>
              </a:rPr>
              <a:t>Browsers collapse whitespace (spaces, newlines):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Consecutive whitespace treated as single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Leading/trailing whitespace eliminated</a:t>
            </a:r>
          </a:p>
          <a:p>
            <a:pPr eaLnBrk="1" hangingPunct="1">
              <a:lnSpc>
                <a:spcPct val="90000"/>
              </a:lnSpc>
              <a:spcBef>
                <a:spcPts val="2425"/>
              </a:spcBef>
            </a:pPr>
            <a:r>
              <a:rPr lang="en-US" altLang="en-US" dirty="0">
                <a:ea typeface="ＭＳ Ｐゴシック" charset="-128"/>
              </a:rPr>
              <a:t>Special symbols: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E.g.: 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&amp;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nbsp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;</a:t>
            </a:r>
            <a:r>
              <a:rPr lang="en-US" altLang="en-US" dirty="0">
                <a:ea typeface="ＭＳ Ｐゴシック" charset="-128"/>
              </a:rPr>
              <a:t> for non-breaking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See: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http://www.w3schools.com/html/html_entities.asp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http://www.w3schools.com/tags/ref_symbols.asp</a:t>
            </a:r>
            <a:r>
              <a:rPr lang="en-US" altLang="en-US" dirty="0"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177800" y="1631950"/>
            <a:ext cx="8788400" cy="35941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Now, all you need to do is learn these tags:</a:t>
            </a:r>
            <a:br>
              <a:rPr lang="en-US" altLang="en-US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solidFill>
                  <a:srgbClr val="00FFFF"/>
                </a:solidFill>
                <a:ea typeface="ＭＳ Ｐゴシック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http://www.w3schools.com/tags/ref_byfunc.asp</a:t>
            </a:r>
            <a:br>
              <a:rPr lang="en-US" altLang="en-US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(Ignore the ones marked “new in HTML 5” for now)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(Ignore the “not supported” ones)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46363"/>
            <a:ext cx="4014788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Today’s Goal: Program “View” in 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Prerequisites:</a:t>
            </a:r>
          </a:p>
          <a:p>
            <a:pPr>
              <a:defRPr/>
            </a:pPr>
            <a:r>
              <a:rPr lang="en-US" dirty="0"/>
              <a:t>How to program HTML</a:t>
            </a:r>
          </a:p>
          <a:p>
            <a:pPr>
              <a:defRPr/>
            </a:pPr>
            <a:r>
              <a:rPr lang="en-US" dirty="0"/>
              <a:t>How the Web works</a:t>
            </a:r>
          </a:p>
          <a:p>
            <a:pPr>
              <a:defRPr/>
            </a:pPr>
            <a:r>
              <a:rPr lang="en-US" dirty="0"/>
              <a:t>How Rails MVC architecture works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1477963"/>
            <a:ext cx="8229600" cy="39020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So how does the Web work?</a:t>
            </a:r>
            <a:br>
              <a:rPr lang="en-US" altLang="en-US">
                <a:ea typeface="ＭＳ Ｐゴシック" charset="-128"/>
              </a:rPr>
            </a:b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When you open a web page in your browser,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where does that HTML come from, and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how does it get to your browser?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44575"/>
            <a:ext cx="61849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Architecture of the Web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189663" y="6581775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3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Client-Server Interaction</a:t>
            </a:r>
          </a:p>
        </p:txBody>
      </p:sp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6207125" y="6581775"/>
            <a:ext cx="293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 i="1">
                <a:solidFill>
                  <a:srgbClr val="404040"/>
                </a:solidFill>
              </a:rPr>
              <a:t>Head First Servlets and JSP (2</a:t>
            </a:r>
            <a:r>
              <a:rPr lang="en-US" altLang="en-US" sz="1200" i="1" baseline="30000">
                <a:solidFill>
                  <a:srgbClr val="404040"/>
                </a:solidFill>
              </a:rPr>
              <a:t>nd</a:t>
            </a:r>
            <a:r>
              <a:rPr lang="en-US" altLang="en-US" sz="1200" i="1">
                <a:solidFill>
                  <a:srgbClr val="404040"/>
                </a:solidFill>
              </a:rPr>
              <a:t> edition)</a:t>
            </a:r>
            <a:r>
              <a:rPr lang="en-US" altLang="en-US" sz="1200">
                <a:solidFill>
                  <a:srgbClr val="404040"/>
                </a:solidFill>
              </a:rPr>
              <a:t>, p. 4</a:t>
            </a: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2"/>
          <a:stretch>
            <a:fillRect/>
          </a:stretch>
        </p:blipFill>
        <p:spPr bwMode="auto">
          <a:xfrm>
            <a:off x="654050" y="1447800"/>
            <a:ext cx="78359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44575"/>
            <a:ext cx="61849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do you tell a browser to send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a request to a particular server?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189663" y="6581775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3</a:t>
            </a:r>
          </a:p>
        </p:txBody>
      </p:sp>
      <p:sp>
        <p:nvSpPr>
          <p:cNvPr id="2" name="Freeform 1"/>
          <p:cNvSpPr/>
          <p:nvPr/>
        </p:nvSpPr>
        <p:spPr>
          <a:xfrm>
            <a:off x="2640013" y="3255963"/>
            <a:ext cx="3148012" cy="1497012"/>
          </a:xfrm>
          <a:custGeom>
            <a:avLst/>
            <a:gdLst>
              <a:gd name="connsiteX0" fmla="*/ 0 w 3147785"/>
              <a:gd name="connsiteY0" fmla="*/ 0 h 1496786"/>
              <a:gd name="connsiteX1" fmla="*/ 1877785 w 3147785"/>
              <a:gd name="connsiteY1" fmla="*/ 299358 h 1496786"/>
              <a:gd name="connsiteX2" fmla="*/ 1778000 w 3147785"/>
              <a:gd name="connsiteY2" fmla="*/ 988786 h 1496786"/>
              <a:gd name="connsiteX3" fmla="*/ 3147785 w 3147785"/>
              <a:gd name="connsiteY3" fmla="*/ 1496786 h 149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785" h="1496786">
                <a:moveTo>
                  <a:pt x="0" y="0"/>
                </a:moveTo>
                <a:lnTo>
                  <a:pt x="1877785" y="299358"/>
                </a:lnTo>
                <a:lnTo>
                  <a:pt x="1778000" y="988786"/>
                </a:lnTo>
                <a:lnTo>
                  <a:pt x="3147785" y="1496786"/>
                </a:lnTo>
              </a:path>
            </a:pathLst>
          </a:custGeom>
          <a:ln w="76200" cmpd="sng">
            <a:solidFill>
              <a:srgbClr val="FF00FF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5170488" y="3856038"/>
            <a:ext cx="446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FF"/>
                </a:solidFill>
              </a:rPr>
              <a:t>?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Today’s Goal: Program “View” in 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Prerequisites:</a:t>
            </a:r>
          </a:p>
          <a:p>
            <a:pPr>
              <a:defRPr/>
            </a:pPr>
            <a:r>
              <a:rPr lang="en-US" dirty="0"/>
              <a:t>How to program HTML</a:t>
            </a:r>
          </a:p>
          <a:p>
            <a:pPr>
              <a:defRPr/>
            </a:pPr>
            <a:r>
              <a:rPr lang="en-US" dirty="0"/>
              <a:t>How the Web works</a:t>
            </a:r>
          </a:p>
          <a:p>
            <a:pPr>
              <a:defRPr/>
            </a:pPr>
            <a:r>
              <a:rPr lang="en-US" dirty="0"/>
              <a:t>How Rails MVC architecture works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URL (Uniform Resource Locator)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95250" y="2085975"/>
            <a:ext cx="8953500" cy="554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000">
                <a:latin typeface="Arial Narrow" charset="0"/>
              </a:rPr>
              <a:t>http://www.wickedlysmart.com:80/beeradvice/select/beer1.html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348456" y="2445545"/>
            <a:ext cx="434975" cy="754062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2489200" y="1119188"/>
            <a:ext cx="434975" cy="34067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4425950" y="2643188"/>
            <a:ext cx="434975" cy="3587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5943600" y="1544638"/>
            <a:ext cx="434975" cy="25558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7994650" y="2109788"/>
            <a:ext cx="434975" cy="14255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 rot="3365565">
            <a:off x="-198438" y="4251326"/>
            <a:ext cx="348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Protocol (http, https, etc.)</a:t>
            </a: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 rot="3365565">
            <a:off x="2485232" y="3256756"/>
            <a:ext cx="100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Server</a:t>
            </a:r>
          </a:p>
        </p:txBody>
      </p:sp>
      <p:sp>
        <p:nvSpPr>
          <p:cNvPr id="33802" name="TextBox 11"/>
          <p:cNvSpPr txBox="1">
            <a:spLocks noChangeArrowheads="1"/>
          </p:cNvSpPr>
          <p:nvPr/>
        </p:nvSpPr>
        <p:spPr bwMode="auto">
          <a:xfrm rot="3365565">
            <a:off x="4189413" y="3692525"/>
            <a:ext cx="2058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Port (optional)</a:t>
            </a:r>
          </a:p>
        </p:txBody>
      </p:sp>
      <p:sp>
        <p:nvSpPr>
          <p:cNvPr id="33803" name="TextBox 12"/>
          <p:cNvSpPr txBox="1">
            <a:spLocks noChangeArrowheads="1"/>
          </p:cNvSpPr>
          <p:nvPr/>
        </p:nvSpPr>
        <p:spPr bwMode="auto">
          <a:xfrm rot="3365565">
            <a:off x="5984082" y="3136106"/>
            <a:ext cx="773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Path</a:t>
            </a:r>
          </a:p>
        </p:txBody>
      </p:sp>
      <p:sp>
        <p:nvSpPr>
          <p:cNvPr id="33804" name="TextBox 13"/>
          <p:cNvSpPr txBox="1">
            <a:spLocks noChangeArrowheads="1"/>
          </p:cNvSpPr>
          <p:nvPr/>
        </p:nvSpPr>
        <p:spPr bwMode="auto">
          <a:xfrm rot="3365565">
            <a:off x="7910513" y="3411537"/>
            <a:ext cx="1360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Resource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382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What </a:t>
            </a:r>
            <a:r>
              <a:rPr lang="en-US" altLang="en-US" u="sng">
                <a:ea typeface="ＭＳ Ｐゴシック" charset="-128"/>
              </a:rPr>
              <a:t>protocol</a:t>
            </a:r>
            <a:r>
              <a:rPr lang="en-US" altLang="en-US">
                <a:ea typeface="ＭＳ Ｐゴシック" charset="-128"/>
              </a:rPr>
              <a:t> do these interactions follow?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207125" y="6581775"/>
            <a:ext cx="293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4</a:t>
            </a:r>
          </a:p>
        </p:txBody>
      </p:sp>
      <p:grpSp>
        <p:nvGrpSpPr>
          <p:cNvPr id="34819" name="Group 1"/>
          <p:cNvGrpSpPr>
            <a:grpSpLocks/>
          </p:cNvGrpSpPr>
          <p:nvPr/>
        </p:nvGrpSpPr>
        <p:grpSpPr bwMode="auto">
          <a:xfrm>
            <a:off x="654050" y="1558925"/>
            <a:ext cx="7835900" cy="4464050"/>
            <a:chOff x="88900" y="1558925"/>
            <a:chExt cx="7837213" cy="4464050"/>
          </a:xfrm>
        </p:grpSpPr>
        <p:pic>
          <p:nvPicPr>
            <p:cNvPr id="3482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92"/>
            <a:stretch>
              <a:fillRect/>
            </a:stretch>
          </p:blipFill>
          <p:spPr bwMode="auto">
            <a:xfrm>
              <a:off x="88900" y="1790700"/>
              <a:ext cx="7837213" cy="394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3137411" y="1558925"/>
              <a:ext cx="2437221" cy="1130300"/>
            </a:xfrm>
            <a:prstGeom prst="ellipse">
              <a:avLst/>
            </a:prstGeom>
            <a:noFill/>
            <a:ln w="1016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70930" y="4140200"/>
              <a:ext cx="2896085" cy="1882775"/>
            </a:xfrm>
            <a:prstGeom prst="ellipse">
              <a:avLst/>
            </a:prstGeom>
            <a:noFill/>
            <a:ln w="1016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HTTP (Hypertext Transfer Protocol)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Request “methods”</a:t>
            </a:r>
          </a:p>
          <a:p>
            <a:pPr lvl="1"/>
            <a:r>
              <a:rPr lang="en-US" altLang="en-US">
                <a:ea typeface="ＭＳ Ｐゴシック" charset="-128"/>
              </a:rPr>
              <a:t>GET: Retrieve resource</a:t>
            </a:r>
          </a:p>
          <a:p>
            <a:pPr lvl="1"/>
            <a:r>
              <a:rPr lang="en-US" altLang="en-US">
                <a:ea typeface="ＭＳ Ｐゴシック" charset="-128"/>
              </a:rPr>
              <a:t>POST: Create resource</a:t>
            </a:r>
          </a:p>
          <a:p>
            <a:pPr lvl="1"/>
            <a:r>
              <a:rPr lang="en-US" altLang="en-US">
                <a:ea typeface="ＭＳ Ｐゴシック" charset="-128"/>
              </a:rPr>
              <a:t>PATCH: Update resource</a:t>
            </a:r>
          </a:p>
          <a:p>
            <a:pPr lvl="1"/>
            <a:r>
              <a:rPr lang="en-US" altLang="en-US">
                <a:ea typeface="ＭＳ Ｐゴシック" charset="-128"/>
              </a:rPr>
              <a:t>DELETE: Destroy resource</a:t>
            </a:r>
          </a:p>
          <a:p>
            <a:pPr lvl="1"/>
            <a:r>
              <a:rPr lang="en-US" altLang="en-US">
                <a:ea typeface="ＭＳ Ｐゴシック" charset="-128"/>
              </a:rPr>
              <a:t>… more …</a:t>
            </a:r>
          </a:p>
          <a:p>
            <a:r>
              <a:rPr lang="en-US" altLang="en-US">
                <a:ea typeface="ＭＳ Ｐゴシック" charset="-128"/>
              </a:rPr>
              <a:t>Response (only one type)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919288" y="2112963"/>
            <a:ext cx="6729412" cy="1827212"/>
            <a:chOff x="1918954" y="2113719"/>
            <a:chExt cx="6730251" cy="1826328"/>
          </a:xfrm>
        </p:grpSpPr>
        <p:sp>
          <p:nvSpPr>
            <p:cNvPr id="4" name="Right Brace 3"/>
            <p:cNvSpPr/>
            <p:nvPr/>
          </p:nvSpPr>
          <p:spPr>
            <a:xfrm>
              <a:off x="4524366" y="2113719"/>
              <a:ext cx="758920" cy="1826328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18954" y="2502468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80899" y="2943579"/>
              <a:ext cx="19369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74598" y="3373584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347632" y="3822629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49" name="TextBox 10"/>
            <p:cNvSpPr txBox="1">
              <a:spLocks noChangeArrowheads="1"/>
            </p:cNvSpPr>
            <p:nvPr/>
          </p:nvSpPr>
          <p:spPr bwMode="auto">
            <a:xfrm>
              <a:off x="5247002" y="2614339"/>
              <a:ext cx="340220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CRUD: 4 basic operations of persistent storage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HTTP GET Request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5313" y="3028950"/>
            <a:ext cx="9745662" cy="2862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Courier New" charset="0"/>
              </a:rPr>
              <a:t>GET /select/selectBeerTaste.jsp HTTP/1.1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Host: www.wickedlysmart.com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User-Agent: Mozilla/5.0 (Macintosh; U; PPC Mac OS X…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Accept: text/xml,application/xml,application/xhtml+xml…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Accept-Language: en-us,en;q=0.5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Accept-Encoding: gzip,deflate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Accept-Charset: ISO-8859-1,utf-8;q=0.7,*;q=0.7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Keep-Alive: 300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Connection: keep-alive</a:t>
            </a:r>
          </a:p>
        </p:txBody>
      </p:sp>
      <p:sp>
        <p:nvSpPr>
          <p:cNvPr id="4" name="Right Brace 3"/>
          <p:cNvSpPr/>
          <p:nvPr/>
        </p:nvSpPr>
        <p:spPr>
          <a:xfrm rot="16200000">
            <a:off x="1968500" y="2647951"/>
            <a:ext cx="434975" cy="495300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1500188" y="1789113"/>
            <a:ext cx="13827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HTTP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Method</a:t>
            </a:r>
          </a:p>
        </p:txBody>
      </p:sp>
      <p:sp>
        <p:nvSpPr>
          <p:cNvPr id="6" name="Right Brace 5"/>
          <p:cNvSpPr/>
          <p:nvPr/>
        </p:nvSpPr>
        <p:spPr>
          <a:xfrm rot="16200000">
            <a:off x="4409281" y="843757"/>
            <a:ext cx="434975" cy="4103688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7224713" y="2259013"/>
            <a:ext cx="434975" cy="12731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3878263" y="1782763"/>
            <a:ext cx="1481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Path to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resource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6713538" y="1781175"/>
            <a:ext cx="1446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Protocol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version</a:t>
            </a:r>
          </a:p>
        </p:txBody>
      </p:sp>
      <p:sp>
        <p:nvSpPr>
          <p:cNvPr id="10" name="Right Brace 9"/>
          <p:cNvSpPr/>
          <p:nvPr/>
        </p:nvSpPr>
        <p:spPr>
          <a:xfrm rot="10800000">
            <a:off x="1489075" y="3430588"/>
            <a:ext cx="434975" cy="2389187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6874" name="TextBox 10"/>
          <p:cNvSpPr txBox="1">
            <a:spLocks noChangeArrowheads="1"/>
          </p:cNvSpPr>
          <p:nvPr/>
        </p:nvSpPr>
        <p:spPr bwMode="auto">
          <a:xfrm>
            <a:off x="142875" y="4148138"/>
            <a:ext cx="14049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Request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headers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HTTP Response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5363" y="2995613"/>
            <a:ext cx="5589587" cy="3170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Courier New" charset="0"/>
              </a:rPr>
              <a:t>HTTP/1.1 200 OK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Content-Type: text/html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Content-Length: 397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Date: Wed, 19 Nov 2003 03:25:40 GMT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Server: Apache-Coyote/1.1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Connection: close</a:t>
            </a:r>
          </a:p>
          <a:p>
            <a:pPr eaLnBrk="1" hangingPunct="1"/>
            <a:endParaRPr lang="en-US" altLang="en-US" sz="2000" b="1">
              <a:latin typeface="Courier New" charset="0"/>
            </a:endParaRPr>
          </a:p>
          <a:p>
            <a:pPr eaLnBrk="1" hangingPunct="1"/>
            <a:r>
              <a:rPr lang="en-US" altLang="en-US" sz="2000" b="1">
                <a:latin typeface="Courier New" charset="0"/>
              </a:rPr>
              <a:t>&lt;html&gt;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&lt;/html&gt;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4503738" y="1684338"/>
            <a:ext cx="2741612" cy="522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HTTP status code</a:t>
            </a:r>
          </a:p>
        </p:txBody>
      </p:sp>
      <p:sp>
        <p:nvSpPr>
          <p:cNvPr id="7" name="Right Brace 6"/>
          <p:cNvSpPr/>
          <p:nvPr/>
        </p:nvSpPr>
        <p:spPr>
          <a:xfrm rot="16200000">
            <a:off x="2742406" y="2201069"/>
            <a:ext cx="434975" cy="1271588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3" name="TextBox 8"/>
          <p:cNvSpPr txBox="1">
            <a:spLocks noChangeArrowheads="1"/>
          </p:cNvSpPr>
          <p:nvPr/>
        </p:nvSpPr>
        <p:spPr bwMode="auto">
          <a:xfrm>
            <a:off x="2232025" y="1722438"/>
            <a:ext cx="1444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Protocol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version</a:t>
            </a:r>
          </a:p>
        </p:txBody>
      </p:sp>
      <p:sp>
        <p:nvSpPr>
          <p:cNvPr id="10" name="Right Brace 9"/>
          <p:cNvSpPr/>
          <p:nvPr/>
        </p:nvSpPr>
        <p:spPr>
          <a:xfrm rot="10800000">
            <a:off x="1889125" y="3079750"/>
            <a:ext cx="434975" cy="180022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352425" y="350361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Response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headers</a:t>
            </a:r>
          </a:p>
        </p:txBody>
      </p:sp>
      <p:sp>
        <p:nvSpPr>
          <p:cNvPr id="12" name="Right Brace 11"/>
          <p:cNvSpPr/>
          <p:nvPr/>
        </p:nvSpPr>
        <p:spPr>
          <a:xfrm rot="10800000">
            <a:off x="1889125" y="5175250"/>
            <a:ext cx="434975" cy="1014413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352425" y="521176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Response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body</a:t>
            </a:r>
          </a:p>
        </p:txBody>
      </p:sp>
      <p:sp>
        <p:nvSpPr>
          <p:cNvPr id="37898" name="TextBox 13"/>
          <p:cNvSpPr txBox="1">
            <a:spLocks noChangeArrowheads="1"/>
          </p:cNvSpPr>
          <p:nvPr/>
        </p:nvSpPr>
        <p:spPr bwMode="auto">
          <a:xfrm>
            <a:off x="4752975" y="2216150"/>
            <a:ext cx="4181475" cy="52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Text version of status code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17963" y="2105025"/>
            <a:ext cx="592137" cy="9747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10100" y="2619375"/>
            <a:ext cx="280988" cy="471488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62300"/>
            <a:ext cx="6053138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Today’s Goal: Program “View” in 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Prerequisites:</a:t>
            </a:r>
          </a:p>
          <a:p>
            <a:pPr>
              <a:defRPr/>
            </a:pPr>
            <a:r>
              <a:rPr lang="en-US" dirty="0"/>
              <a:t>How to program HTML</a:t>
            </a:r>
          </a:p>
          <a:p>
            <a:pPr>
              <a:defRPr/>
            </a:pPr>
            <a:r>
              <a:rPr lang="en-US" dirty="0"/>
              <a:t>How the Web works</a:t>
            </a:r>
          </a:p>
          <a:p>
            <a:pPr>
              <a:defRPr/>
            </a:pPr>
            <a:r>
              <a:rPr lang="en-US" dirty="0"/>
              <a:t>How Rails MVC architecture works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Model-View-Controller (MVC) Architectural Pattern</a:t>
            </a:r>
          </a:p>
        </p:txBody>
      </p:sp>
      <p:pic>
        <p:nvPicPr>
          <p:cNvPr id="399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8788" y="2873375"/>
            <a:ext cx="31813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Timeout!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What kind of diagram is this?</a:t>
            </a:r>
          </a:p>
        </p:txBody>
      </p:sp>
      <p:sp>
        <p:nvSpPr>
          <p:cNvPr id="7" name="Cloud 6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941" name="Group 8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0" name="Rounded Rectangle 9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43" name="TextBox 10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Data Flow Diagrams</a:t>
            </a:r>
          </a:p>
        </p:txBody>
      </p:sp>
      <p:pic>
        <p:nvPicPr>
          <p:cNvPr id="409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12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0964" name="Group 15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7" name="Rounded Rectangle 16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73" name="TextBox 18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22275" y="992188"/>
            <a:ext cx="5092700" cy="3797300"/>
            <a:chOff x="422238" y="991811"/>
            <a:chExt cx="5093191" cy="3797903"/>
          </a:xfrm>
        </p:grpSpPr>
        <p:sp>
          <p:nvSpPr>
            <p:cNvPr id="40966" name="TextBox 4"/>
            <p:cNvSpPr txBox="1">
              <a:spLocks noChangeArrowheads="1"/>
            </p:cNvSpPr>
            <p:nvPr/>
          </p:nvSpPr>
          <p:spPr bwMode="auto">
            <a:xfrm>
              <a:off x="422238" y="2290209"/>
              <a:ext cx="31821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components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2991061" y="2589090"/>
              <a:ext cx="1387609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2991061" y="991811"/>
              <a:ext cx="1540023" cy="159727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969" name="TextBox 10"/>
            <p:cNvSpPr txBox="1">
              <a:spLocks noChangeArrowheads="1"/>
            </p:cNvSpPr>
            <p:nvPr/>
          </p:nvSpPr>
          <p:spPr bwMode="auto">
            <a:xfrm>
              <a:off x="422238" y="4099657"/>
              <a:ext cx="31821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flows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2449671" y="4099041"/>
              <a:ext cx="2510079" cy="298497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2449671" y="4397539"/>
              <a:ext cx="3065758" cy="39217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Model-View-Controller (MVC) Architectural Pattern</a:t>
            </a:r>
          </a:p>
        </p:txBody>
      </p:sp>
      <p:pic>
        <p:nvPicPr>
          <p:cNvPr id="419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88" name="Group 8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2" name="Rounded Rectangle 1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994" name="TextBox 2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23850" y="1763713"/>
            <a:ext cx="3257550" cy="2087562"/>
            <a:chOff x="324483" y="1763045"/>
            <a:chExt cx="3256917" cy="2088855"/>
          </a:xfrm>
        </p:grpSpPr>
        <p:sp>
          <p:nvSpPr>
            <p:cNvPr id="41990" name="TextBox 4"/>
            <p:cNvSpPr txBox="1">
              <a:spLocks noChangeArrowheads="1"/>
            </p:cNvSpPr>
            <p:nvPr/>
          </p:nvSpPr>
          <p:spPr bwMode="auto">
            <a:xfrm>
              <a:off x="398463" y="2466012"/>
              <a:ext cx="3182937" cy="1385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Timeout!</a:t>
              </a:r>
            </a:p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What do we mean by “architectural”?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24483" y="1763045"/>
              <a:ext cx="2128424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70449" y="1763045"/>
              <a:ext cx="344421" cy="703698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Two levels of software design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Architectural design</a:t>
            </a:r>
            <a:r>
              <a:rPr lang="en-US" altLang="en-US">
                <a:ea typeface="ＭＳ Ｐゴシック" charset="-128"/>
              </a:rPr>
              <a:t>: High-level structure of software system</a:t>
            </a:r>
          </a:p>
          <a:p>
            <a:endParaRPr lang="en-US" altLang="en-US">
              <a:ea typeface="ＭＳ Ｐゴシック" charset="-128"/>
            </a:endParaRPr>
          </a:p>
          <a:p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Detailed design</a:t>
            </a:r>
            <a:r>
              <a:rPr lang="en-US" altLang="en-US">
                <a:ea typeface="ＭＳ Ｐゴシック" charset="-128"/>
              </a:rPr>
              <a:t>: Low-level design of individual components/modules/classes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 dirty="0">
                <a:ea typeface="ＭＳ Ｐゴシック" charset="-128"/>
              </a:rPr>
              <a:t>Engineering Foundations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SWEBOK Knowledge Areas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8DA9E6-9010-0D4D-AD03-AC5EB1FD37CB}"/>
              </a:ext>
            </a:extLst>
          </p:cNvPr>
          <p:cNvGrpSpPr/>
          <p:nvPr/>
        </p:nvGrpSpPr>
        <p:grpSpPr>
          <a:xfrm>
            <a:off x="390525" y="1196868"/>
            <a:ext cx="6513425" cy="801033"/>
            <a:chOff x="390525" y="1196868"/>
            <a:chExt cx="6513425" cy="801033"/>
          </a:xfrm>
        </p:grpSpPr>
        <p:grpSp>
          <p:nvGrpSpPr>
            <p:cNvPr id="2" name="Group 1"/>
            <p:cNvGrpSpPr>
              <a:grpSpLocks/>
            </p:cNvGrpSpPr>
            <p:nvPr/>
          </p:nvGrpSpPr>
          <p:grpSpPr bwMode="auto">
            <a:xfrm>
              <a:off x="390526" y="1196868"/>
              <a:ext cx="6513424" cy="523220"/>
              <a:chOff x="-785624" y="3402438"/>
              <a:chExt cx="6514137" cy="523221"/>
            </a:xfrm>
          </p:grpSpPr>
          <p:grpSp>
            <p:nvGrpSpPr>
              <p:cNvPr id="15370" name="Group 7"/>
              <p:cNvGrpSpPr>
                <a:grpSpLocks/>
              </p:cNvGrpSpPr>
              <p:nvPr/>
            </p:nvGrpSpPr>
            <p:grpSpPr bwMode="auto">
              <a:xfrm>
                <a:off x="1717064" y="3402438"/>
                <a:ext cx="4011449" cy="523221"/>
                <a:chOff x="1682542" y="3239475"/>
                <a:chExt cx="4010982" cy="524792"/>
              </a:xfrm>
            </p:grpSpPr>
            <p:sp>
              <p:nvSpPr>
                <p:cNvPr id="1537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3383411" y="3239475"/>
                  <a:ext cx="2310113" cy="524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2800" dirty="0">
                      <a:solidFill>
                        <a:srgbClr val="FF00FF"/>
                      </a:solidFill>
                    </a:rPr>
                    <a:t>Today’s topics</a:t>
                  </a:r>
                </a:p>
              </p:txBody>
            </p:sp>
            <p:cxnSp>
              <p:nvCxnSpPr>
                <p:cNvPr id="11" name="Straight Arrow Connector 10"/>
                <p:cNvCxnSpPr>
                  <a:cxnSpLocks/>
                </p:cNvCxnSpPr>
                <p:nvPr/>
              </p:nvCxnSpPr>
              <p:spPr>
                <a:xfrm flipH="1">
                  <a:off x="1682542" y="3543564"/>
                  <a:ext cx="1854612" cy="0"/>
                </a:xfrm>
                <a:prstGeom prst="straightConnector1">
                  <a:avLst/>
                </a:prstGeom>
                <a:ln w="57150" cmpd="sng">
                  <a:solidFill>
                    <a:srgbClr val="FF00FF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Rounded Rectangle 11"/>
              <p:cNvSpPr/>
              <p:nvPr/>
            </p:nvSpPr>
            <p:spPr bwMode="auto">
              <a:xfrm>
                <a:off x="-785624" y="3575760"/>
                <a:ext cx="2463753" cy="277814"/>
              </a:xfrm>
              <a:prstGeom prst="roundRect">
                <a:avLst/>
              </a:prstGeom>
              <a:noFill/>
              <a:ln w="57150" cmpd="sng">
                <a:solidFill>
                  <a:srgbClr val="FF00FF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5CC24D2-FDA1-9542-AA3D-C068784CBABA}"/>
                </a:ext>
              </a:extLst>
            </p:cNvPr>
            <p:cNvSpPr/>
            <p:nvPr/>
          </p:nvSpPr>
          <p:spPr bwMode="auto">
            <a:xfrm>
              <a:off x="390525" y="1720088"/>
              <a:ext cx="3103955" cy="277813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FA6B4BE-89FA-2749-B76D-32A057361FD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555189" y="1509096"/>
              <a:ext cx="1192376" cy="36359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72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Model-View-Controller (MVC) Architectural Pattern</a:t>
            </a:r>
          </a:p>
        </p:txBody>
      </p:sp>
      <p:pic>
        <p:nvPicPr>
          <p:cNvPr id="440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9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4036" name="Group 11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4" name="Rounded Rectangle 13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43" name="TextBox 14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90513" y="1039813"/>
            <a:ext cx="7389812" cy="5205412"/>
            <a:chOff x="290513" y="1039813"/>
            <a:chExt cx="7389812" cy="5205412"/>
          </a:xfrm>
        </p:grpSpPr>
        <p:sp>
          <p:nvSpPr>
            <p:cNvPr id="44038" name="TextBox 4"/>
            <p:cNvSpPr txBox="1">
              <a:spLocks noChangeArrowheads="1"/>
            </p:cNvSpPr>
            <p:nvPr/>
          </p:nvSpPr>
          <p:spPr bwMode="auto">
            <a:xfrm>
              <a:off x="290513" y="3998913"/>
              <a:ext cx="3459162" cy="2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Being “architectural”, these components may contain many subcomponents (classes, etc.)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V="1">
              <a:off x="3560763" y="3168650"/>
              <a:ext cx="854075" cy="86677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3349625" y="1039813"/>
              <a:ext cx="1355725" cy="29591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3608388" y="2867025"/>
              <a:ext cx="4071937" cy="1366838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450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5060" name="Group 7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9" name="Rounded Rectangle 8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63" name="TextBox 9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768350" y="1565275"/>
            <a:ext cx="2586038" cy="0"/>
          </a:xfrm>
          <a:prstGeom prst="line">
            <a:avLst/>
          </a:prstGeom>
          <a:ln w="762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Responsibility-Driven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Frames object design as deciding</a:t>
            </a:r>
          </a:p>
          <a:p>
            <a:pPr>
              <a:defRPr/>
            </a:pPr>
            <a:r>
              <a:rPr lang="en-US" dirty="0"/>
              <a:t>How to assign </a:t>
            </a:r>
            <a:r>
              <a:rPr lang="en-US" u="sng" dirty="0">
                <a:solidFill>
                  <a:srgbClr val="00FFFF"/>
                </a:solidFill>
              </a:rPr>
              <a:t>responsibilities</a:t>
            </a:r>
            <a:r>
              <a:rPr lang="en-US" dirty="0"/>
              <a:t> to objects</a:t>
            </a:r>
          </a:p>
          <a:p>
            <a:pPr>
              <a:defRPr/>
            </a:pPr>
            <a:r>
              <a:rPr lang="en-US" dirty="0"/>
              <a:t>How objects should </a:t>
            </a:r>
            <a:r>
              <a:rPr lang="en-US" u="sng" dirty="0">
                <a:solidFill>
                  <a:srgbClr val="00FFFF"/>
                </a:solidFill>
              </a:rPr>
              <a:t>collaborate</a:t>
            </a:r>
          </a:p>
          <a:p>
            <a:pPr lvl="1">
              <a:defRPr/>
            </a:pPr>
            <a:r>
              <a:rPr lang="en-US" dirty="0"/>
              <a:t>What </a:t>
            </a:r>
            <a:r>
              <a:rPr lang="en-US" u="sng" dirty="0">
                <a:solidFill>
                  <a:srgbClr val="00FFFF"/>
                </a:solidFill>
              </a:rPr>
              <a:t>role</a:t>
            </a:r>
            <a:r>
              <a:rPr lang="en-US" dirty="0"/>
              <a:t> each object should play in a collaboration</a:t>
            </a:r>
          </a:p>
        </p:txBody>
      </p:sp>
      <p:pic>
        <p:nvPicPr>
          <p:cNvPr id="460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3" b="29955"/>
          <a:stretch>
            <a:fillRect/>
          </a:stretch>
        </p:blipFill>
        <p:spPr bwMode="auto">
          <a:xfrm>
            <a:off x="0" y="3797300"/>
            <a:ext cx="91440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 rot="-5400000">
            <a:off x="8241506" y="2944019"/>
            <a:ext cx="1592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http://flic.kr/p/btp5ZK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574800"/>
            <a:ext cx="80422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481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9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8132" name="Group 11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3" name="Rounded Rectangle 12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137" name="TextBox 13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90513" y="1039813"/>
            <a:ext cx="4414837" cy="2393950"/>
            <a:chOff x="290285" y="1040191"/>
            <a:chExt cx="4414763" cy="2394276"/>
          </a:xfrm>
        </p:grpSpPr>
        <p:sp>
          <p:nvSpPr>
            <p:cNvPr id="48134" name="TextBox 4"/>
            <p:cNvSpPr txBox="1">
              <a:spLocks noChangeArrowheads="1"/>
            </p:cNvSpPr>
            <p:nvPr/>
          </p:nvSpPr>
          <p:spPr bwMode="auto">
            <a:xfrm>
              <a:off x="290285" y="248036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View: Responsible for UI (generating HTML)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3233461" y="1040191"/>
              <a:ext cx="1471587" cy="145911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491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9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9156" name="Group 11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3" name="Rounded Rectangle 12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164" name="TextBox 13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49158" name="Group 13"/>
          <p:cNvGrpSpPr>
            <a:grpSpLocks/>
          </p:cNvGrpSpPr>
          <p:nvPr/>
        </p:nvGrpSpPr>
        <p:grpSpPr bwMode="auto">
          <a:xfrm>
            <a:off x="290513" y="1039813"/>
            <a:ext cx="4414837" cy="2393950"/>
            <a:chOff x="290285" y="1040191"/>
            <a:chExt cx="4414763" cy="2394276"/>
          </a:xfrm>
        </p:grpSpPr>
        <p:sp>
          <p:nvSpPr>
            <p:cNvPr id="49159" name="TextBox 4"/>
            <p:cNvSpPr txBox="1">
              <a:spLocks noChangeArrowheads="1"/>
            </p:cNvSpPr>
            <p:nvPr/>
          </p:nvSpPr>
          <p:spPr bwMode="auto">
            <a:xfrm>
              <a:off x="290285" y="248036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View: Responsible for UI (generating HTML)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3233461" y="1040191"/>
              <a:ext cx="1471587" cy="145911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90513" y="3011488"/>
            <a:ext cx="7439025" cy="3360737"/>
            <a:chOff x="290132" y="3011715"/>
            <a:chExt cx="7438725" cy="3361372"/>
          </a:xfrm>
        </p:grpSpPr>
        <p:sp>
          <p:nvSpPr>
            <p:cNvPr id="49161" name="TextBox 4"/>
            <p:cNvSpPr txBox="1">
              <a:spLocks noChangeArrowheads="1"/>
            </p:cNvSpPr>
            <p:nvPr/>
          </p:nvSpPr>
          <p:spPr bwMode="auto">
            <a:xfrm>
              <a:off x="290132" y="541898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Model: Business logic, domain objects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3531676" y="3011715"/>
              <a:ext cx="4197181" cy="252142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144463" y="287338"/>
            <a:ext cx="3810000" cy="14668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MVC Component Responsibilities</a:t>
            </a:r>
          </a:p>
        </p:txBody>
      </p:sp>
      <p:pic>
        <p:nvPicPr>
          <p:cNvPr id="501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 bwMode="auto">
          <a:xfrm>
            <a:off x="4160838" y="3833813"/>
            <a:ext cx="3201987" cy="1296987"/>
          </a:xfrm>
          <a:prstGeom prst="cloud">
            <a:avLst/>
          </a:prstGeom>
          <a:noFill/>
          <a:ln w="635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0180" name="Group 12"/>
          <p:cNvGrpSpPr>
            <a:grpSpLocks/>
          </p:cNvGrpSpPr>
          <p:nvPr/>
        </p:nvGrpSpPr>
        <p:grpSpPr bwMode="auto">
          <a:xfrm>
            <a:off x="4160838" y="98425"/>
            <a:ext cx="4840287" cy="3476625"/>
            <a:chOff x="4160560" y="98632"/>
            <a:chExt cx="4840107" cy="3476775"/>
          </a:xfrm>
        </p:grpSpPr>
        <p:sp>
          <p:nvSpPr>
            <p:cNvPr id="14" name="Rounded Rectangle 13"/>
            <p:cNvSpPr/>
            <p:nvPr/>
          </p:nvSpPr>
          <p:spPr>
            <a:xfrm>
              <a:off x="4160560" y="98632"/>
              <a:ext cx="4840107" cy="3476775"/>
            </a:xfrm>
            <a:prstGeom prst="roundRect">
              <a:avLst>
                <a:gd name="adj" fmla="val 9220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191" name="TextBox 14"/>
            <p:cNvSpPr txBox="1">
              <a:spLocks noChangeArrowheads="1"/>
            </p:cNvSpPr>
            <p:nvPr/>
          </p:nvSpPr>
          <p:spPr bwMode="auto">
            <a:xfrm>
              <a:off x="8042579" y="164048"/>
              <a:ext cx="8524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>
                  <a:solidFill>
                    <a:srgbClr val="000000"/>
                  </a:solidFill>
                </a:rPr>
                <a:t>Server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69863" y="3132138"/>
            <a:ext cx="4244975" cy="2001837"/>
            <a:chOff x="169333" y="3132669"/>
            <a:chExt cx="4245429" cy="2002039"/>
          </a:xfrm>
        </p:grpSpPr>
        <p:sp>
          <p:nvSpPr>
            <p:cNvPr id="50188" name="TextBox 4"/>
            <p:cNvSpPr txBox="1">
              <a:spLocks noChangeArrowheads="1"/>
            </p:cNvSpPr>
            <p:nvPr/>
          </p:nvSpPr>
          <p:spPr bwMode="auto">
            <a:xfrm>
              <a:off x="169333" y="3749713"/>
              <a:ext cx="378581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Controller: Translates UI actions into operations on domain objects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V="1">
              <a:off x="3438345" y="3132669"/>
              <a:ext cx="976417" cy="75255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83" name="Group 16"/>
          <p:cNvGrpSpPr>
            <a:grpSpLocks/>
          </p:cNvGrpSpPr>
          <p:nvPr/>
        </p:nvGrpSpPr>
        <p:grpSpPr bwMode="auto">
          <a:xfrm>
            <a:off x="290513" y="1039813"/>
            <a:ext cx="4414837" cy="2393950"/>
            <a:chOff x="290285" y="1040191"/>
            <a:chExt cx="4414763" cy="2394276"/>
          </a:xfrm>
        </p:grpSpPr>
        <p:sp>
          <p:nvSpPr>
            <p:cNvPr id="50184" name="TextBox 4"/>
            <p:cNvSpPr txBox="1">
              <a:spLocks noChangeArrowheads="1"/>
            </p:cNvSpPr>
            <p:nvPr/>
          </p:nvSpPr>
          <p:spPr bwMode="auto">
            <a:xfrm>
              <a:off x="290285" y="248036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View: Responsible for UI (generating HTML)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3233461" y="1040191"/>
              <a:ext cx="1471587" cy="145911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5583489" y="4083914"/>
            <a:ext cx="1090361" cy="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Ye </a:t>
            </a:r>
            <a:r>
              <a:rPr lang="en-US" altLang="en-US" sz="2000" dirty="0" err="1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Olde</a:t>
            </a:r>
            <a:b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</a:br>
            <a:r>
              <a:rPr lang="en-US" altLang="en-US" sz="2000" dirty="0">
                <a:solidFill>
                  <a:schemeClr val="bg1"/>
                </a:solidFill>
                <a:latin typeface="Lucida Blackletter" charset="0"/>
                <a:ea typeface="Lucida Blackletter" charset="0"/>
                <a:cs typeface="Lucida Blackletter" charset="0"/>
              </a:rPr>
              <a:t>Internet</a:t>
            </a:r>
          </a:p>
        </p:txBody>
      </p:sp>
      <p:grpSp>
        <p:nvGrpSpPr>
          <p:cNvPr id="50182" name="Group 12"/>
          <p:cNvGrpSpPr>
            <a:grpSpLocks/>
          </p:cNvGrpSpPr>
          <p:nvPr/>
        </p:nvGrpSpPr>
        <p:grpSpPr bwMode="auto">
          <a:xfrm>
            <a:off x="290513" y="3011488"/>
            <a:ext cx="7439025" cy="3360737"/>
            <a:chOff x="290132" y="3011715"/>
            <a:chExt cx="7438725" cy="3361372"/>
          </a:xfrm>
        </p:grpSpPr>
        <p:sp>
          <p:nvSpPr>
            <p:cNvPr id="50186" name="TextBox 4"/>
            <p:cNvSpPr txBox="1">
              <a:spLocks noChangeArrowheads="1"/>
            </p:cNvSpPr>
            <p:nvPr/>
          </p:nvSpPr>
          <p:spPr bwMode="auto">
            <a:xfrm>
              <a:off x="290132" y="5418980"/>
              <a:ext cx="3459239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Model: Business logic, domain objects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V="1">
              <a:off x="3531676" y="3011715"/>
              <a:ext cx="4197181" cy="252142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120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38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9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120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36" name="TextBox 28"/>
            <p:cNvSpPr txBox="1">
              <a:spLocks noChangeArrowheads="1"/>
            </p:cNvSpPr>
            <p:nvPr/>
          </p:nvSpPr>
          <p:spPr bwMode="auto">
            <a:xfrm>
              <a:off x="1413621" y="3890355"/>
              <a:ext cx="7844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34" name="TextBox 29"/>
            <p:cNvSpPr txBox="1">
              <a:spLocks noChangeArrowheads="1"/>
            </p:cNvSpPr>
            <p:nvPr/>
          </p:nvSpPr>
          <p:spPr bwMode="auto">
            <a:xfrm>
              <a:off x="3914572" y="3915252"/>
              <a:ext cx="505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5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30" name="TextBox 29"/>
            <p:cNvSpPr txBox="1">
              <a:spLocks noChangeArrowheads="1"/>
            </p:cNvSpPr>
            <p:nvPr/>
          </p:nvSpPr>
          <p:spPr bwMode="auto">
            <a:xfrm>
              <a:off x="3914573" y="3915252"/>
              <a:ext cx="505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6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26" name="TextBox 29"/>
            <p:cNvSpPr txBox="1">
              <a:spLocks noChangeArrowheads="1"/>
            </p:cNvSpPr>
            <p:nvPr/>
          </p:nvSpPr>
          <p:spPr bwMode="auto">
            <a:xfrm>
              <a:off x="3914573" y="3915252"/>
              <a:ext cx="5055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???</a:t>
              </a:r>
            </a:p>
          </p:txBody>
        </p:sp>
      </p:grpSp>
      <p:grpSp>
        <p:nvGrpSpPr>
          <p:cNvPr id="5120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22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214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1217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1218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16" name="Title 1"/>
          <p:cNvSpPr>
            <a:spLocks noGrp="1"/>
          </p:cNvSpPr>
          <p:nvPr>
            <p:ph type="title"/>
          </p:nvPr>
        </p:nvSpPr>
        <p:spPr>
          <a:xfrm>
            <a:off x="3829050" y="274638"/>
            <a:ext cx="485775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Rails MVC –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Fill in the blanks!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222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2262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63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222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60" name="TextBox 28"/>
            <p:cNvSpPr txBox="1">
              <a:spLocks noChangeArrowheads="1"/>
            </p:cNvSpPr>
            <p:nvPr/>
          </p:nvSpPr>
          <p:spPr bwMode="auto">
            <a:xfrm>
              <a:off x="1165107" y="3890355"/>
              <a:ext cx="12814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Router</a:t>
              </a:r>
            </a:p>
          </p:txBody>
        </p:sp>
      </p:grpSp>
      <p:grpSp>
        <p:nvGrpSpPr>
          <p:cNvPr id="5222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58" name="TextBox 29"/>
            <p:cNvSpPr txBox="1">
              <a:spLocks noChangeArrowheads="1"/>
            </p:cNvSpPr>
            <p:nvPr/>
          </p:nvSpPr>
          <p:spPr bwMode="auto">
            <a:xfrm>
              <a:off x="3600527" y="3915252"/>
              <a:ext cx="11336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Controller</a:t>
              </a:r>
            </a:p>
          </p:txBody>
        </p:sp>
      </p:grpSp>
      <p:grpSp>
        <p:nvGrpSpPr>
          <p:cNvPr id="52229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5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Model</a:t>
              </a:r>
            </a:p>
          </p:txBody>
        </p:sp>
      </p:grpSp>
      <p:grpSp>
        <p:nvGrpSpPr>
          <p:cNvPr id="52230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50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View</a:t>
              </a:r>
            </a:p>
          </p:txBody>
        </p:sp>
      </p:grpSp>
      <p:grpSp>
        <p:nvGrpSpPr>
          <p:cNvPr id="52231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246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238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2241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2242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240" name="Title 1"/>
          <p:cNvSpPr>
            <a:spLocks noGrp="1"/>
          </p:cNvSpPr>
          <p:nvPr>
            <p:ph type="title"/>
          </p:nvPr>
        </p:nvSpPr>
        <p:spPr>
          <a:xfrm>
            <a:off x="3829050" y="274638"/>
            <a:ext cx="485775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Rails MVC –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Fill in the blanks!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325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328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8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325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85" name="TextBox 28"/>
            <p:cNvSpPr txBox="1">
              <a:spLocks noChangeArrowheads="1"/>
            </p:cNvSpPr>
            <p:nvPr/>
          </p:nvSpPr>
          <p:spPr bwMode="auto">
            <a:xfrm>
              <a:off x="1164475" y="3890355"/>
              <a:ext cx="12827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00FF"/>
                  </a:solidFill>
                </a:rPr>
                <a:t>Router</a:t>
              </a:r>
            </a:p>
          </p:txBody>
        </p:sp>
      </p:grpSp>
      <p:grpSp>
        <p:nvGrpSpPr>
          <p:cNvPr id="5325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8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3253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79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3254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75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325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71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262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3266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326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1020763"/>
            <a:ext cx="4895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Router: Translates HTTP request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into call to controller method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65388" y="2000250"/>
            <a:ext cx="3095625" cy="37893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47888"/>
            <a:ext cx="4384675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Today’s Goal: Program “View” in Rails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</a:rPr>
              <a:t>Prerequisites:</a:t>
            </a:r>
          </a:p>
          <a:p>
            <a:pPr>
              <a:defRPr/>
            </a:pPr>
            <a:r>
              <a:rPr lang="en-US" dirty="0"/>
              <a:t>How to program HTML</a:t>
            </a:r>
          </a:p>
          <a:p>
            <a:pPr>
              <a:defRPr/>
            </a:pPr>
            <a:r>
              <a:rPr lang="en-US" dirty="0"/>
              <a:t>How the Web works</a:t>
            </a:r>
          </a:p>
          <a:p>
            <a:pPr>
              <a:defRPr/>
            </a:pPr>
            <a:r>
              <a:rPr lang="en-US" dirty="0"/>
              <a:t>How Rails MVC architecture works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427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431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1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427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0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427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0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4277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302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4278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298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427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294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286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4289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4290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466725"/>
            <a:ext cx="49641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Programming a Rails web app mainly involves customizing the Router, Model, View, and Controller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6" name="Cloud 45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5298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5336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37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5299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34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5300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32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530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28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5302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24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5303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2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310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531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531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1498600"/>
            <a:ext cx="360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Customize Ruby classes</a:t>
            </a: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 flipH="1">
            <a:off x="4613275" y="2022475"/>
            <a:ext cx="1370013" cy="36369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" idx="2"/>
          </p:cNvCxnSpPr>
          <p:nvPr/>
        </p:nvCxnSpPr>
        <p:spPr>
          <a:xfrm>
            <a:off x="5983288" y="2022475"/>
            <a:ext cx="1236662" cy="36369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632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635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6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632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5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632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5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6325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5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6326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47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632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43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334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6338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6339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79888" y="1498600"/>
            <a:ext cx="3376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Customize Ruby block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465388" y="2000250"/>
            <a:ext cx="3095625" cy="3789363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44" name="Cloud 4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5734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7383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84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5734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81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5734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79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57349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75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57350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7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57351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36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357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5736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5736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13275" y="1068388"/>
            <a:ext cx="3638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Customize ERB (Embedded Ruby) files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260975" y="2000250"/>
            <a:ext cx="1162050" cy="2111375"/>
          </a:xfrm>
          <a:prstGeom prst="straightConnector1">
            <a:avLst/>
          </a:prstGeom>
          <a:ln w="76200" cap="rnd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Example ERB: HTML with embedded Ruby code</a:t>
            </a:r>
          </a:p>
        </p:txBody>
      </p:sp>
      <p:pic>
        <p:nvPicPr>
          <p:cNvPr id="583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9375" y="1482725"/>
            <a:ext cx="3717925" cy="944563"/>
            <a:chOff x="80141" y="1482161"/>
            <a:chExt cx="3717401" cy="94488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69009" y="2427041"/>
              <a:ext cx="2428533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80141" y="1482161"/>
              <a:ext cx="3471374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65163" y="1482725"/>
            <a:ext cx="7904162" cy="5202238"/>
            <a:chOff x="665803" y="1482157"/>
            <a:chExt cx="7903326" cy="5203237"/>
          </a:xfrm>
        </p:grpSpPr>
        <p:cxnSp>
          <p:nvCxnSpPr>
            <p:cNvPr id="9" name="Elbow Connector 8"/>
            <p:cNvCxnSpPr/>
            <p:nvPr/>
          </p:nvCxnSpPr>
          <p:spPr>
            <a:xfrm rot="16200000" flipH="1">
              <a:off x="-1157932" y="3305892"/>
              <a:ext cx="4596696" cy="949225"/>
            </a:xfrm>
            <a:prstGeom prst="bentConnector3">
              <a:avLst>
                <a:gd name="adj1" fmla="val 100163"/>
              </a:avLst>
            </a:prstGeom>
            <a:ln w="57150" cmpd="sng">
              <a:solidFill>
                <a:srgbClr val="FF00FF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377" name="TextBox 14"/>
            <p:cNvSpPr txBox="1">
              <a:spLocks noChangeArrowheads="1"/>
            </p:cNvSpPr>
            <p:nvPr/>
          </p:nvSpPr>
          <p:spPr bwMode="auto">
            <a:xfrm>
              <a:off x="1602858" y="5835028"/>
              <a:ext cx="6966271" cy="85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&lt;% … %&gt; executes embedded code before printing subsequent HTML code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720850" y="2427288"/>
            <a:ext cx="7423150" cy="3271837"/>
            <a:chOff x="1720528" y="2427041"/>
            <a:chExt cx="7423473" cy="3272863"/>
          </a:xfrm>
        </p:grpSpPr>
        <p:sp>
          <p:nvSpPr>
            <p:cNvPr id="58374" name="TextBox 15"/>
            <p:cNvSpPr txBox="1">
              <a:spLocks noChangeArrowheads="1"/>
            </p:cNvSpPr>
            <p:nvPr/>
          </p:nvSpPr>
          <p:spPr bwMode="auto">
            <a:xfrm>
              <a:off x="2404288" y="4868907"/>
              <a:ext cx="67397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&lt;%= … %&gt; executes embedded code and prints return value before printing subsequent HTML code</a:t>
              </a:r>
            </a:p>
          </p:txBody>
        </p:sp>
        <p:cxnSp>
          <p:nvCxnSpPr>
            <p:cNvPr id="19" name="Elbow Connector 18"/>
            <p:cNvCxnSpPr/>
            <p:nvPr/>
          </p:nvCxnSpPr>
          <p:spPr>
            <a:xfrm rot="16200000" flipH="1">
              <a:off x="699354" y="3448215"/>
              <a:ext cx="2726592" cy="684243"/>
            </a:xfrm>
            <a:prstGeom prst="bentConnector3">
              <a:avLst>
                <a:gd name="adj1" fmla="val 100194"/>
              </a:avLst>
            </a:prstGeom>
            <a:ln w="57150" cmpd="sng">
              <a:solidFill>
                <a:srgbClr val="FF00FF"/>
              </a:solidFill>
              <a:prstDash val="sysDash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761D-9FD6-AE47-8D58-41E824D9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2194719"/>
            <a:ext cx="8431481" cy="2468562"/>
          </a:xfrm>
        </p:spPr>
        <p:txBody>
          <a:bodyPr/>
          <a:lstStyle/>
          <a:p>
            <a:r>
              <a:rPr lang="en-US" dirty="0"/>
              <a:t>More details on developing</a:t>
            </a:r>
            <a:br>
              <a:rPr lang="en-US" dirty="0"/>
            </a:br>
            <a:r>
              <a:rPr lang="en-US" dirty="0"/>
              <a:t>web apps using Ruby on Rails</a:t>
            </a:r>
            <a:br>
              <a:rPr lang="en-US" dirty="0"/>
            </a:br>
            <a:r>
              <a:rPr lang="en-US" dirty="0"/>
              <a:t>will be covered in these demo videos:</a:t>
            </a:r>
            <a:br>
              <a:rPr lang="en-US" dirty="0"/>
            </a:br>
            <a:br>
              <a:rPr lang="en-US" dirty="0"/>
            </a:br>
            <a:r>
              <a:rPr lang="en-US" sz="2800" dirty="0">
                <a:solidFill>
                  <a:srgbClr val="00FFFF"/>
                </a:solidFill>
              </a:rPr>
              <a:t>https://</a:t>
            </a:r>
            <a:r>
              <a:rPr lang="en-US" sz="2800" dirty="0" err="1">
                <a:solidFill>
                  <a:srgbClr val="00FFFF"/>
                </a:solidFill>
              </a:rPr>
              <a:t>scott-fleming.github.io</a:t>
            </a:r>
            <a:r>
              <a:rPr lang="en-US" sz="2800" dirty="0">
                <a:solidFill>
                  <a:srgbClr val="00FFFF"/>
                </a:solidFill>
              </a:rPr>
              <a:t>/web-dev-rails-git-tutorial/</a:t>
            </a:r>
          </a:p>
        </p:txBody>
      </p:sp>
    </p:spTree>
    <p:extLst>
      <p:ext uri="{BB962C8B-B14F-4D97-AF65-F5344CB8AC3E}">
        <p14:creationId xmlns:p14="http://schemas.microsoft.com/office/powerpoint/2010/main" val="1220897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and HTTP</a:t>
            </a:r>
          </a:p>
          <a:p>
            <a:r>
              <a:rPr lang="en-US" dirty="0"/>
              <a:t>MVC Architectural Pattern</a:t>
            </a:r>
          </a:p>
          <a:p>
            <a:r>
              <a:rPr lang="en-US" dirty="0"/>
              <a:t>Dataflow Diagrams</a:t>
            </a:r>
          </a:p>
          <a:p>
            <a:r>
              <a:rPr lang="en-US" dirty="0"/>
              <a:t>Responsibility-Driven Design and SRP</a:t>
            </a:r>
          </a:p>
          <a:p>
            <a:r>
              <a:rPr lang="en-US" dirty="0"/>
              <a:t>Rails MVC Architecture</a:t>
            </a:r>
          </a:p>
          <a:p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82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1890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What is HTML?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8194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HyperText Markup Language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Main language for writing web pages that</a:t>
            </a:r>
          </a:p>
          <a:p>
            <a:pPr algn="ctr" eaLnBrk="1" hangingPunct="1"/>
            <a:r>
              <a:rPr lang="en-US" altLang="en-US" sz="2800"/>
              <a:t>can be displayed in a web browser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38225" y="2152650"/>
            <a:ext cx="1766888" cy="806450"/>
            <a:chOff x="5863389" y="5445899"/>
            <a:chExt cx="1767497" cy="806831"/>
          </a:xfrm>
        </p:grpSpPr>
        <p:sp>
          <p:nvSpPr>
            <p:cNvPr id="18439" name="TextBox 3"/>
            <p:cNvSpPr txBox="1">
              <a:spLocks noChangeArrowheads="1"/>
            </p:cNvSpPr>
            <p:nvPr/>
          </p:nvSpPr>
          <p:spPr bwMode="auto">
            <a:xfrm>
              <a:off x="5863389" y="5445899"/>
              <a:ext cx="1767497" cy="46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Implies links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403795" y="5871550"/>
              <a:ext cx="227091" cy="38118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775200" y="2144713"/>
            <a:ext cx="3300413" cy="877887"/>
            <a:chOff x="4622795" y="6052005"/>
            <a:chExt cx="3299891" cy="878417"/>
          </a:xfrm>
        </p:grpSpPr>
        <p:sp>
          <p:nvSpPr>
            <p:cNvPr id="18437" name="TextBox 3"/>
            <p:cNvSpPr txBox="1">
              <a:spLocks noChangeArrowheads="1"/>
            </p:cNvSpPr>
            <p:nvPr/>
          </p:nvSpPr>
          <p:spPr bwMode="auto">
            <a:xfrm>
              <a:off x="4784239" y="6052005"/>
              <a:ext cx="3138447" cy="46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Implies formatting tags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622795" y="6447531"/>
              <a:ext cx="304752" cy="48289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Brief History of HTML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1991ish: Born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Thru 1990s: Evolves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Versions 0 to 4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By 2000: Ver. 4.01 dominant 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2008: HTML5 introduced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Rich media and mobility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Finalized Oct ’14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572000" y="4075794"/>
            <a:ext cx="3127375" cy="2216150"/>
            <a:chOff x="4572000" y="4438436"/>
            <a:chExt cx="3127900" cy="2217106"/>
          </a:xfrm>
        </p:grpSpPr>
        <p:sp>
          <p:nvSpPr>
            <p:cNvPr id="19460" name="TextBox 3"/>
            <p:cNvSpPr txBox="1">
              <a:spLocks noChangeArrowheads="1"/>
            </p:cNvSpPr>
            <p:nvPr/>
          </p:nvSpPr>
          <p:spPr bwMode="auto">
            <a:xfrm>
              <a:off x="6148568" y="4558558"/>
              <a:ext cx="13615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rgbClr val="FF00FF"/>
                  </a:solidFill>
                </a:rPr>
                <a:t>We’ll use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4572000" y="4438436"/>
              <a:ext cx="1589355" cy="35734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46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598" y="4993240"/>
              <a:ext cx="1662302" cy="166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Web Pages = 3 Technologies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HTML for </a:t>
            </a:r>
            <a:r>
              <a:rPr lang="en-US" altLang="en-US" u="sng">
                <a:ea typeface="ＭＳ Ｐゴシック" charset="-128"/>
              </a:rPr>
              <a:t>Structure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Cascading Style Sheets (CSS) for </a:t>
            </a:r>
            <a:r>
              <a:rPr lang="en-US" altLang="en-US" u="sng">
                <a:ea typeface="ＭＳ Ｐゴシック" charset="-128"/>
              </a:rPr>
              <a:t>Style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JavaScript for </a:t>
            </a:r>
            <a:r>
              <a:rPr lang="en-US" altLang="en-US" u="sng">
                <a:ea typeface="ＭＳ Ｐゴシック" charset="-128"/>
              </a:rPr>
              <a:t>Behavior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683000" y="1131888"/>
            <a:ext cx="2325688" cy="733425"/>
            <a:chOff x="3429000" y="4613573"/>
            <a:chExt cx="2325151" cy="733127"/>
          </a:xfrm>
        </p:grpSpPr>
        <p:sp>
          <p:nvSpPr>
            <p:cNvPr id="20488" name="TextBox 4"/>
            <p:cNvSpPr txBox="1">
              <a:spLocks noChangeArrowheads="1"/>
            </p:cNvSpPr>
            <p:nvPr/>
          </p:nvSpPr>
          <p:spPr bwMode="auto">
            <a:xfrm>
              <a:off x="4483100" y="4613573"/>
              <a:ext cx="127105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FF"/>
                  </a:solidFill>
                </a:rPr>
                <a:t>I’ll cover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429000" y="4945225"/>
              <a:ext cx="1053857" cy="40147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286000" y="2913063"/>
            <a:ext cx="4927600" cy="2379662"/>
            <a:chOff x="2286000" y="2921001"/>
            <a:chExt cx="4927600" cy="2379364"/>
          </a:xfrm>
        </p:grpSpPr>
        <p:sp>
          <p:nvSpPr>
            <p:cNvPr id="20485" name="TextBox 10"/>
            <p:cNvSpPr txBox="1">
              <a:spLocks noChangeArrowheads="1"/>
            </p:cNvSpPr>
            <p:nvPr/>
          </p:nvSpPr>
          <p:spPr bwMode="auto">
            <a:xfrm>
              <a:off x="4381725" y="4838700"/>
              <a:ext cx="28318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FF"/>
                  </a:solidFill>
                </a:rPr>
                <a:t>Explore on your own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4749800" y="2921001"/>
              <a:ext cx="685800" cy="195555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2286000" y="3784493"/>
              <a:ext cx="3149600" cy="1092063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HTML Works</a:t>
            </a:r>
          </a:p>
        </p:txBody>
      </p:sp>
      <p:grpSp>
        <p:nvGrpSpPr>
          <p:cNvPr id="21506" name="Group 8"/>
          <p:cNvGrpSpPr>
            <a:grpSpLocks/>
          </p:cNvGrpSpPr>
          <p:nvPr/>
        </p:nvGrpSpPr>
        <p:grpSpPr bwMode="auto">
          <a:xfrm>
            <a:off x="330200" y="1358900"/>
            <a:ext cx="3402013" cy="5002213"/>
            <a:chOff x="279357" y="1142712"/>
            <a:chExt cx="3402119" cy="5002282"/>
          </a:xfrm>
        </p:grpSpPr>
        <p:sp>
          <p:nvSpPr>
            <p:cNvPr id="5" name="TextBox 4"/>
            <p:cNvSpPr txBox="1"/>
            <p:nvPr/>
          </p:nvSpPr>
          <p:spPr>
            <a:xfrm>
              <a:off x="279357" y="1866622"/>
              <a:ext cx="3402119" cy="42783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&lt;!DOCTYPE html&gt;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&lt;html&gt;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&lt;head&gt;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&lt;title&gt;Hello!&lt;/title&gt;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&lt;/head&gt;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&lt;body&gt;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&lt;h1&gt;Howdy Y'all&lt;/h1&gt;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&lt;p&gt;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How do </a:t>
              </a:r>
              <a:r>
                <a:rPr lang="en-US" sz="1600" b="1" dirty="0" err="1">
                  <a:latin typeface="Courier New"/>
                  <a:ea typeface="ＭＳ Ｐゴシック" charset="0"/>
                  <a:cs typeface="Courier New"/>
                </a:rPr>
                <a:t>ya</a:t>
              </a: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 like my HTML?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&lt;/p&gt;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&lt;/body&gt;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&lt;/html&gt; </a:t>
              </a:r>
            </a:p>
          </p:txBody>
        </p:sp>
        <p:sp>
          <p:nvSpPr>
            <p:cNvPr id="21517" name="TextBox 5"/>
            <p:cNvSpPr txBox="1">
              <a:spLocks noChangeArrowheads="1"/>
            </p:cNvSpPr>
            <p:nvPr/>
          </p:nvSpPr>
          <p:spPr bwMode="auto">
            <a:xfrm>
              <a:off x="340607" y="1142712"/>
              <a:ext cx="31757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/>
                <a:t>You write HTML text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567113" y="1371600"/>
            <a:ext cx="5576887" cy="5207000"/>
            <a:chOff x="3567176" y="1371024"/>
            <a:chExt cx="5576824" cy="5207288"/>
          </a:xfrm>
        </p:grpSpPr>
        <p:grpSp>
          <p:nvGrpSpPr>
            <p:cNvPr id="21512" name="Group 9"/>
            <p:cNvGrpSpPr>
              <a:grpSpLocks/>
            </p:cNvGrpSpPr>
            <p:nvPr/>
          </p:nvGrpSpPr>
          <p:grpSpPr bwMode="auto">
            <a:xfrm>
              <a:off x="3986276" y="1371024"/>
              <a:ext cx="5157724" cy="5207288"/>
              <a:chOff x="3681476" y="1968212"/>
              <a:chExt cx="5157724" cy="5207288"/>
            </a:xfrm>
          </p:grpSpPr>
          <p:pic>
            <p:nvPicPr>
              <p:cNvPr id="21514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988"/>
              <a:stretch>
                <a:fillRect/>
              </a:stretch>
            </p:blipFill>
            <p:spPr bwMode="auto">
              <a:xfrm>
                <a:off x="3681476" y="2273300"/>
                <a:ext cx="5157724" cy="490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5" name="TextBox 7"/>
              <p:cNvSpPr txBox="1">
                <a:spLocks noChangeArrowheads="1"/>
              </p:cNvSpPr>
              <p:nvPr/>
            </p:nvSpPr>
            <p:spPr bwMode="auto">
              <a:xfrm>
                <a:off x="4547798" y="1968212"/>
                <a:ext cx="38037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/>
                  <a:t>Then load it in a browser</a:t>
                </a: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3567176" y="1663140"/>
              <a:ext cx="1285860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82800" y="2413000"/>
            <a:ext cx="3886200" cy="2692400"/>
            <a:chOff x="2082800" y="2413000"/>
            <a:chExt cx="3886200" cy="2692400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082800" y="2413000"/>
              <a:ext cx="3886200" cy="7112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197100" y="3530600"/>
              <a:ext cx="2617788" cy="8255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832100" y="4140200"/>
              <a:ext cx="1970088" cy="9652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HTML Elements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8438" y="2565400"/>
            <a:ext cx="62245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 &lt;p&gt;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This is a paragraph.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grpSp>
        <p:nvGrpSpPr>
          <p:cNvPr id="22531" name="Group 20"/>
          <p:cNvGrpSpPr>
            <a:grpSpLocks/>
          </p:cNvGrpSpPr>
          <p:nvPr/>
        </p:nvGrpSpPr>
        <p:grpSpPr bwMode="auto">
          <a:xfrm>
            <a:off x="1420813" y="1770063"/>
            <a:ext cx="6227762" cy="947737"/>
            <a:chOff x="1421326" y="1769765"/>
            <a:chExt cx="6227975" cy="948035"/>
          </a:xfrm>
        </p:grpSpPr>
        <p:grpSp>
          <p:nvGrpSpPr>
            <p:cNvPr id="22538" name="Group 6"/>
            <p:cNvGrpSpPr>
              <a:grpSpLocks/>
            </p:cNvGrpSpPr>
            <p:nvPr/>
          </p:nvGrpSpPr>
          <p:grpSpPr bwMode="auto">
            <a:xfrm>
              <a:off x="1421326" y="1790700"/>
              <a:ext cx="1279016" cy="927100"/>
              <a:chOff x="1421326" y="1790700"/>
              <a:chExt cx="1279016" cy="927100"/>
            </a:xfrm>
          </p:grpSpPr>
          <p:sp>
            <p:nvSpPr>
              <p:cNvPr id="22542" name="TextBox 3"/>
              <p:cNvSpPr txBox="1">
                <a:spLocks noChangeArrowheads="1"/>
              </p:cNvSpPr>
              <p:nvPr/>
            </p:nvSpPr>
            <p:spPr bwMode="auto">
              <a:xfrm>
                <a:off x="1421326" y="1790700"/>
                <a:ext cx="1279016" cy="4616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rgbClr val="FF00FF"/>
                    </a:solidFill>
                  </a:rPr>
                  <a:t>Start tag</a:t>
                </a:r>
              </a:p>
            </p:txBody>
          </p:sp>
          <p:cxnSp>
            <p:nvCxnSpPr>
              <p:cNvPr id="6" name="Straight Arrow Connector 5"/>
              <p:cNvCxnSpPr>
                <a:stCxn id="22542" idx="2"/>
              </p:cNvCxnSpPr>
              <p:nvPr/>
            </p:nvCxnSpPr>
            <p:spPr>
              <a:xfrm>
                <a:off x="2061110" y="2252517"/>
                <a:ext cx="47627" cy="465283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39" name="Group 8"/>
            <p:cNvGrpSpPr>
              <a:grpSpLocks/>
            </p:cNvGrpSpPr>
            <p:nvPr/>
          </p:nvGrpSpPr>
          <p:grpSpPr bwMode="auto">
            <a:xfrm>
              <a:off x="6510047" y="1769765"/>
              <a:ext cx="1139254" cy="927100"/>
              <a:chOff x="1491207" y="1790700"/>
              <a:chExt cx="1139254" cy="927100"/>
            </a:xfrm>
          </p:grpSpPr>
          <p:sp>
            <p:nvSpPr>
              <p:cNvPr id="22540" name="TextBox 9"/>
              <p:cNvSpPr txBox="1">
                <a:spLocks noChangeArrowheads="1"/>
              </p:cNvSpPr>
              <p:nvPr/>
            </p:nvSpPr>
            <p:spPr bwMode="auto">
              <a:xfrm>
                <a:off x="1491207" y="1790700"/>
                <a:ext cx="1139254" cy="4616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rgbClr val="FF00FF"/>
                    </a:solidFill>
                  </a:rPr>
                  <a:t>End tag</a:t>
                </a:r>
              </a:p>
            </p:txBody>
          </p:sp>
          <p:cxnSp>
            <p:nvCxnSpPr>
              <p:cNvPr id="11" name="Straight Arrow Connector 10"/>
              <p:cNvCxnSpPr>
                <a:stCxn id="22540" idx="2"/>
              </p:cNvCxnSpPr>
              <p:nvPr/>
            </p:nvCxnSpPr>
            <p:spPr>
              <a:xfrm>
                <a:off x="2060529" y="2252807"/>
                <a:ext cx="47627" cy="465284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421438" y="3087688"/>
            <a:ext cx="1622425" cy="795337"/>
            <a:chOff x="1249554" y="1458267"/>
            <a:chExt cx="1622560" cy="794098"/>
          </a:xfrm>
        </p:grpSpPr>
        <p:sp>
          <p:nvSpPr>
            <p:cNvPr id="22536" name="TextBox 12"/>
            <p:cNvSpPr txBox="1">
              <a:spLocks noChangeArrowheads="1"/>
            </p:cNvSpPr>
            <p:nvPr/>
          </p:nvSpPr>
          <p:spPr bwMode="auto">
            <a:xfrm>
              <a:off x="1249554" y="1790700"/>
              <a:ext cx="1622560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Note slash!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1908421" y="1458267"/>
              <a:ext cx="47629" cy="44222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992438" y="4686300"/>
            <a:ext cx="3151187" cy="5222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ＭＳ Ｐゴシック" charset="0"/>
                <a:cs typeface="Courier New"/>
              </a:rPr>
              <a:t> This is a paragraph.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8825" y="3151188"/>
            <a:ext cx="12700" cy="14970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FF"/>
      </a:hlink>
      <a:folHlink>
        <a:srgbClr val="66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9093</TotalTime>
  <Words>1268</Words>
  <Application>Microsoft Macintosh PowerPoint</Application>
  <PresentationFormat>On-screen Show (4:3)</PresentationFormat>
  <Paragraphs>315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ＭＳ Ｐゴシック</vt:lpstr>
      <vt:lpstr>Arial</vt:lpstr>
      <vt:lpstr>Arial Narrow</vt:lpstr>
      <vt:lpstr>Calibri</vt:lpstr>
      <vt:lpstr>Courier New</vt:lpstr>
      <vt:lpstr>Lucida Blackletter</vt:lpstr>
      <vt:lpstr>Black</vt:lpstr>
      <vt:lpstr>PowerPoint Presentation</vt:lpstr>
      <vt:lpstr>Today’s Goal: Program “View” in Rails</vt:lpstr>
      <vt:lpstr>SWEBOK Knowledge Areas</vt:lpstr>
      <vt:lpstr>Today’s Goal: Program “View” in Rails</vt:lpstr>
      <vt:lpstr>What is HTML?</vt:lpstr>
      <vt:lpstr>Brief History of HTML</vt:lpstr>
      <vt:lpstr>Web Pages = 3 Technologies</vt:lpstr>
      <vt:lpstr>How HTML Works</vt:lpstr>
      <vt:lpstr>HTML Elements</vt:lpstr>
      <vt:lpstr>Elements can be nested</vt:lpstr>
      <vt:lpstr>Elements can have attributes</vt:lpstr>
      <vt:lpstr>HTML Page Structure</vt:lpstr>
      <vt:lpstr>Oh yeah, and …</vt:lpstr>
      <vt:lpstr>Now, all you need to do is learn these tags:  http://www.w3schools.com/tags/ref_byfunc.asp  (Ignore the ones marked “new in HTML 5” for now) (Ignore the “not supported” ones)</vt:lpstr>
      <vt:lpstr>Today’s Goal: Program “View” in Rails</vt:lpstr>
      <vt:lpstr>So how does the Web work?  When you open a web page in your browser, where does that HTML come from, and how does it get to your browser?</vt:lpstr>
      <vt:lpstr>Architecture of the Web</vt:lpstr>
      <vt:lpstr>Client-Server Interaction</vt:lpstr>
      <vt:lpstr>How do you tell a browser to send a request to a particular server?</vt:lpstr>
      <vt:lpstr>URL (Uniform Resource Locator)</vt:lpstr>
      <vt:lpstr>What protocol do these interactions follow?</vt:lpstr>
      <vt:lpstr>HTTP (Hypertext Transfer Protocol)</vt:lpstr>
      <vt:lpstr>Example HTTP GET Request</vt:lpstr>
      <vt:lpstr>Example HTTP Response</vt:lpstr>
      <vt:lpstr>Today’s Goal: Program “View” in Rails</vt:lpstr>
      <vt:lpstr>Model-View-Controller (MVC) Architectural Pattern</vt:lpstr>
      <vt:lpstr>Data Flow Diagrams</vt:lpstr>
      <vt:lpstr>Model-View-Controller (MVC) Architectural Pattern</vt:lpstr>
      <vt:lpstr>Two levels of software design</vt:lpstr>
      <vt:lpstr>Model-View-Controller (MVC) Architectural Pattern</vt:lpstr>
      <vt:lpstr>MVC Component Responsibilities</vt:lpstr>
      <vt:lpstr>Responsibility-Driven Design</vt:lpstr>
      <vt:lpstr>PowerPoint Presentation</vt:lpstr>
      <vt:lpstr>MVC Component Responsibilities</vt:lpstr>
      <vt:lpstr>MVC Component Responsibilities</vt:lpstr>
      <vt:lpstr>MVC Component Responsibilities</vt:lpstr>
      <vt:lpstr>Rails MVC – Fill in the blanks!</vt:lpstr>
      <vt:lpstr>Rails MVC – Fill in the blanks!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ERB: HTML with embedded Ruby code</vt:lpstr>
      <vt:lpstr>More details on developing web apps using Ruby on Rails will be covered in these demo videos:  https://scott-fleming.github.io/web-dev-rails-git-tutorial/</vt:lpstr>
      <vt:lpstr>Summary</vt:lpstr>
    </vt:vector>
  </TitlesOfParts>
  <Company>Oregon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381</cp:revision>
  <dcterms:created xsi:type="dcterms:W3CDTF">2011-01-26T19:04:03Z</dcterms:created>
  <dcterms:modified xsi:type="dcterms:W3CDTF">2019-01-21T01:41:27Z</dcterms:modified>
</cp:coreProperties>
</file>