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304" r:id="rId2"/>
    <p:sldId id="412" r:id="rId3"/>
    <p:sldId id="307" r:id="rId4"/>
    <p:sldId id="502" r:id="rId5"/>
    <p:sldId id="504" r:id="rId6"/>
    <p:sldId id="511" r:id="rId7"/>
    <p:sldId id="510" r:id="rId8"/>
    <p:sldId id="505" r:id="rId9"/>
    <p:sldId id="506" r:id="rId10"/>
    <p:sldId id="507" r:id="rId11"/>
    <p:sldId id="508" r:id="rId12"/>
    <p:sldId id="509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1" r:id="rId32"/>
    <p:sldId id="533" r:id="rId33"/>
    <p:sldId id="532" r:id="rId3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40FF"/>
    <a:srgbClr val="FFFC00"/>
    <a:srgbClr val="FFFED6"/>
    <a:srgbClr val="FFFD78"/>
    <a:srgbClr val="00D6FF"/>
    <a:srgbClr val="FFACA9"/>
    <a:srgbClr val="FF00FF"/>
    <a:srgbClr val="FF7E79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88"/>
    <p:restoredTop sz="95857"/>
  </p:normalViewPr>
  <p:slideViewPr>
    <p:cSldViewPr snapToGrid="0" snapToObjects="1">
      <p:cViewPr varScale="1">
        <p:scale>
          <a:sx n="118" d="100"/>
          <a:sy n="118" d="100"/>
        </p:scale>
        <p:origin x="190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>
                <a:ea typeface="MS PGothic" charset="-128"/>
              </a:rPr>
              <a:t>GoF</a:t>
            </a:r>
            <a:r>
              <a:rPr lang="en-US" altLang="en-US" dirty="0">
                <a:ea typeface="MS PGothic" charset="-128"/>
              </a:rPr>
              <a:t> uses an outdated version of class diagram notation from OMT (https://</a:t>
            </a:r>
            <a:r>
              <a:rPr lang="en-US" altLang="en-US" dirty="0" err="1">
                <a:ea typeface="MS PGothic" charset="-128"/>
              </a:rPr>
              <a:t>en.wikipedia.org</a:t>
            </a:r>
            <a:r>
              <a:rPr lang="en-US" altLang="en-US" dirty="0">
                <a:ea typeface="MS PGothic" charset="-128"/>
              </a:rPr>
              <a:t>/wiki/Object-</a:t>
            </a:r>
            <a:r>
              <a:rPr lang="en-US" altLang="en-US" dirty="0" err="1">
                <a:ea typeface="MS PGothic" charset="-128"/>
              </a:rPr>
              <a:t>modeling_technique</a:t>
            </a:r>
            <a:r>
              <a:rPr lang="en-US" altLang="en-US" dirty="0">
                <a:ea typeface="MS PGothic" charset="-128"/>
              </a:rPr>
              <a:t>).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Observable</a:t>
            </a:r>
          </a:p>
          <a:p>
            <a:r>
              <a:rPr lang="en-US" dirty="0"/>
              <a:t>No association b/t </a:t>
            </a:r>
            <a:r>
              <a:rPr lang="en-US" dirty="0" err="1"/>
              <a:t>ConcreteObserver</a:t>
            </a:r>
            <a:r>
              <a:rPr lang="en-US" dirty="0"/>
              <a:t> and </a:t>
            </a:r>
            <a:r>
              <a:rPr lang="en-US" dirty="0" err="1"/>
              <a:t>ConcreteObservable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8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Publisher</a:t>
            </a:r>
          </a:p>
          <a:p>
            <a:r>
              <a:rPr lang="en-US" dirty="0"/>
              <a:t>Observer -&gt; Subscriber</a:t>
            </a:r>
          </a:p>
          <a:p>
            <a:r>
              <a:rPr lang="en-US" dirty="0"/>
              <a:t>Array of subscribers</a:t>
            </a:r>
          </a:p>
          <a:p>
            <a:r>
              <a:rPr lang="en-US" dirty="0"/>
              <a:t>update now takes publisher as argument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about </a:t>
            </a:r>
            <a:r>
              <a:rPr lang="en-US" dirty="0" err="1"/>
              <a:t>ConcreteSubject</a:t>
            </a:r>
            <a:endParaRPr lang="en-US" dirty="0"/>
          </a:p>
          <a:p>
            <a:r>
              <a:rPr lang="en-US" dirty="0"/>
              <a:t>Attach/Detach -&gt; register/unregister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65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orders are placed they show up in the system like this.</a:t>
            </a:r>
          </a:p>
          <a:p>
            <a:endParaRPr lang="en-US" dirty="0"/>
          </a:p>
          <a:p>
            <a:r>
              <a:rPr lang="en-US" dirty="0"/>
              <a:t>Problem: The chef (and others) would like to receive email notifications to let them know when a new order has been placed. That way, they won't have to be constantly monitoring this webpage.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52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already has a subscription list of users who should receive email notifications (as shown in the picture).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73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57215" y="5478872"/>
            <a:ext cx="77851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Software Design and Design Patterns</a:t>
            </a:r>
            <a:br>
              <a:rPr lang="en-US" altLang="en-US" sz="4000" dirty="0">
                <a:solidFill>
                  <a:srgbClr val="FFFED6"/>
                </a:solidFill>
                <a:ea typeface="MS PGothic" charset="-128"/>
              </a:rPr>
            </a:br>
            <a:r>
              <a:rPr lang="en-US" altLang="en-US" sz="2800" dirty="0">
                <a:solidFill>
                  <a:srgbClr val="FFFED6"/>
                </a:solidFill>
                <a:ea typeface="MS PGothic" charset="-128"/>
              </a:rPr>
              <a:t>Part 1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bg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</a:t>
            </a:r>
            <a:r>
              <a:rPr lang="en-US" sz="2800" dirty="0" err="1">
                <a:solidFill>
                  <a:srgbClr val="FF40FF"/>
                </a:solidFill>
              </a:rPr>
              <a:t>GoF</a:t>
            </a:r>
            <a:r>
              <a:rPr lang="en-US" sz="2800" dirty="0">
                <a:solidFill>
                  <a:srgbClr val="FF40FF"/>
                </a:solidFill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3868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Motivating Example: Tiger Dining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52048B-677F-BF44-9B07-E2DB47283AA2}"/>
              </a:ext>
            </a:extLst>
          </p:cNvPr>
          <p:cNvGrpSpPr/>
          <p:nvPr/>
        </p:nvGrpSpPr>
        <p:grpSpPr>
          <a:xfrm>
            <a:off x="4521395" y="1620674"/>
            <a:ext cx="5553075" cy="4314825"/>
            <a:chOff x="4073525" y="1637367"/>
            <a:chExt cx="5553075" cy="4314825"/>
          </a:xfrm>
        </p:grpSpPr>
        <p:pic>
          <p:nvPicPr>
            <p:cNvPr id="614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525" y="1637367"/>
              <a:ext cx="5553075" cy="431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87" y="3969738"/>
              <a:ext cx="17335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D93FB3-114D-4E41-B11B-C27E7068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6417"/>
            <a:ext cx="5523722" cy="3681583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9DDD9A26-9C5C-964C-9CDE-8CBFA5D41AEA}"/>
              </a:ext>
            </a:extLst>
          </p:cNvPr>
          <p:cNvSpPr/>
          <p:nvPr/>
        </p:nvSpPr>
        <p:spPr>
          <a:xfrm>
            <a:off x="1008889" y="1931438"/>
            <a:ext cx="3312367" cy="1660037"/>
          </a:xfrm>
          <a:prstGeom prst="cloudCallout">
            <a:avLst>
              <a:gd name="adj1" fmla="val 37477"/>
              <a:gd name="adj2" fmla="val 8442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I'm hungry!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4BB66-7A04-7745-8DBC-750736147874}"/>
              </a:ext>
            </a:extLst>
          </p:cNvPr>
          <p:cNvSpPr txBox="1"/>
          <p:nvPr/>
        </p:nvSpPr>
        <p:spPr>
          <a:xfrm>
            <a:off x="5477069" y="6590332"/>
            <a:ext cx="17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https://flic.kr/p/X6PBUC</a:t>
            </a:r>
          </a:p>
        </p:txBody>
      </p:sp>
    </p:spTree>
    <p:extLst>
      <p:ext uri="{BB962C8B-B14F-4D97-AF65-F5344CB8AC3E}">
        <p14:creationId xmlns:p14="http://schemas.microsoft.com/office/powerpoint/2010/main" val="8096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Tiger Dining Web App</a:t>
            </a:r>
          </a:p>
        </p:txBody>
      </p:sp>
      <p:pic>
        <p:nvPicPr>
          <p:cNvPr id="7171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857905"/>
            <a:ext cx="9158288" cy="3983037"/>
          </a:xfrm>
        </p:spPr>
      </p:pic>
    </p:spTree>
    <p:extLst>
      <p:ext uri="{BB962C8B-B14F-4D97-AF65-F5344CB8AC3E}">
        <p14:creationId xmlns:p14="http://schemas.microsoft.com/office/powerpoint/2010/main" val="115415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>
          <a:xfrm>
            <a:off x="0" y="402085"/>
            <a:ext cx="9154613" cy="6053830"/>
          </a:xfrm>
        </p:spPr>
      </p:pic>
    </p:spTree>
    <p:extLst>
      <p:ext uri="{BB962C8B-B14F-4D97-AF65-F5344CB8AC3E}">
        <p14:creationId xmlns:p14="http://schemas.microsoft.com/office/powerpoint/2010/main" val="201607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A93-40E4-A94C-B4D1-08F71736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/>
          <a:p>
            <a:r>
              <a:rPr lang="en-US" dirty="0"/>
              <a:t>Design Problem: </a:t>
            </a:r>
            <a:br>
              <a:rPr lang="en-US" dirty="0"/>
            </a:br>
            <a:r>
              <a:rPr lang="en-US" dirty="0"/>
              <a:t>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241715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Chef’s View of Orders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8066"/>
            <a:ext cx="9151347" cy="3474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365C4-7BCA-B443-8D94-C95003560A60}"/>
              </a:ext>
            </a:extLst>
          </p:cNvPr>
          <p:cNvSpPr txBox="1"/>
          <p:nvPr/>
        </p:nvSpPr>
        <p:spPr>
          <a:xfrm>
            <a:off x="863004" y="5444837"/>
            <a:ext cx="7417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Problem: Send email notifications as orders arrive</a:t>
            </a:r>
          </a:p>
        </p:txBody>
      </p:sp>
    </p:spTree>
    <p:extLst>
      <p:ext uri="{BB962C8B-B14F-4D97-AF65-F5344CB8AC3E}">
        <p14:creationId xmlns:p14="http://schemas.microsoft.com/office/powerpoint/2010/main" val="28589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Class: Subscribers 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1731955"/>
            <a:ext cx="9110956" cy="385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7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Classes</a:t>
            </a:r>
          </a:p>
        </p:txBody>
      </p:sp>
    </p:spTree>
    <p:extLst>
      <p:ext uri="{BB962C8B-B14F-4D97-AF65-F5344CB8AC3E}">
        <p14:creationId xmlns:p14="http://schemas.microsoft.com/office/powerpoint/2010/main" val="26851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  <p:extLst>
      <p:ext uri="{BB962C8B-B14F-4D97-AF65-F5344CB8AC3E}">
        <p14:creationId xmlns:p14="http://schemas.microsoft.com/office/powerpoint/2010/main" val="158344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9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6284A-BC1E-6840-BA2C-32743FA6077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3D3CAB9-FD89-7642-A3F7-1B2F4E8642E0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D89002-9196-5F40-82E1-6C259F18439D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46DD5C1-BCD8-5F49-A93E-F382E60378B8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9067A4A-CE99-8F4A-91E1-9DDC86807E6B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B71B6A-86D8-9145-B578-86876944B79A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13150-5682-264B-9DF3-C74BF573B106}"/>
              </a:ext>
            </a:extLst>
          </p:cNvPr>
          <p:cNvGrpSpPr/>
          <p:nvPr/>
        </p:nvGrpSpPr>
        <p:grpSpPr>
          <a:xfrm>
            <a:off x="3118614" y="3317228"/>
            <a:ext cx="2952265" cy="707886"/>
            <a:chOff x="3118614" y="3317228"/>
            <a:chExt cx="2952265" cy="7078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E59A63-0EE3-F948-A72B-2DCFD0552CF7}"/>
                </a:ext>
              </a:extLst>
            </p:cNvPr>
            <p:cNvCxnSpPr/>
            <p:nvPr/>
          </p:nvCxnSpPr>
          <p:spPr>
            <a:xfrm>
              <a:off x="3118614" y="3668390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68934-8858-1148-98E4-54B337480462}"/>
                </a:ext>
              </a:extLst>
            </p:cNvPr>
            <p:cNvSpPr txBox="1"/>
            <p:nvPr/>
          </p:nvSpPr>
          <p:spPr>
            <a:xfrm>
              <a:off x="5065476" y="3317228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*</a:t>
              </a:r>
            </a:p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0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18E802-A4A1-8746-9A29-70B931658E64}"/>
              </a:ext>
            </a:extLst>
          </p:cNvPr>
          <p:cNvGrpSpPr/>
          <p:nvPr/>
        </p:nvGrpSpPr>
        <p:grpSpPr>
          <a:xfrm>
            <a:off x="1960418" y="2266577"/>
            <a:ext cx="3990563" cy="4591422"/>
            <a:chOff x="1960418" y="2266577"/>
            <a:chExt cx="3990563" cy="4591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3F0AF2-030F-824B-BD32-6C9B0ECBD5A4}"/>
                </a:ext>
              </a:extLst>
            </p:cNvPr>
            <p:cNvSpPr txBox="1"/>
            <p:nvPr/>
          </p:nvSpPr>
          <p:spPr>
            <a:xfrm>
              <a:off x="4209799" y="2424545"/>
              <a:ext cx="1741182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Order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469B7-6878-6F43-BF4B-573A08357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390" y="2824655"/>
              <a:ext cx="1" cy="40333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0BBBF6-710D-7243-A02A-B3D2894B1AC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960418" y="2618508"/>
              <a:ext cx="2249381" cy="609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8CDEFB-7C76-4A4D-812E-D39697FB7212}"/>
                </a:ext>
              </a:extLst>
            </p:cNvPr>
            <p:cNvSpPr txBox="1"/>
            <p:nvPr/>
          </p:nvSpPr>
          <p:spPr>
            <a:xfrm>
              <a:off x="2485440" y="2266577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&lt;&lt;create&gt;&gt;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6279516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697147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40584-5087-754A-9006-CD8CDE7567C9}"/>
              </a:ext>
            </a:extLst>
          </p:cNvPr>
          <p:cNvGrpSpPr/>
          <p:nvPr/>
        </p:nvGrpSpPr>
        <p:grpSpPr>
          <a:xfrm>
            <a:off x="1645865" y="4176005"/>
            <a:ext cx="1220469" cy="2111282"/>
            <a:chOff x="1645865" y="4176005"/>
            <a:chExt cx="1220469" cy="2111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67E2A2-77C3-884F-83C0-932B8E224AB1}"/>
                </a:ext>
              </a:extLst>
            </p:cNvPr>
            <p:cNvSpPr/>
            <p:nvPr/>
          </p:nvSpPr>
          <p:spPr>
            <a:xfrm>
              <a:off x="1960418" y="4747032"/>
              <a:ext cx="176549" cy="15402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E88A3ED-018E-4B4B-BED5-FAA8274BDEAB}"/>
                </a:ext>
              </a:extLst>
            </p:cNvPr>
            <p:cNvSpPr/>
            <p:nvPr/>
          </p:nvSpPr>
          <p:spPr>
            <a:xfrm rot="10800000" flipH="1" flipV="1">
              <a:off x="1645865" y="4546600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D2FADE-D4F4-7F4E-8B59-9042C57ECDBE}"/>
                </a:ext>
              </a:extLst>
            </p:cNvPr>
            <p:cNvSpPr txBox="1"/>
            <p:nvPr/>
          </p:nvSpPr>
          <p:spPr>
            <a:xfrm>
              <a:off x="2038863" y="4176005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386F5-B1CD-914F-866B-0EC72E299B09}"/>
              </a:ext>
            </a:extLst>
          </p:cNvPr>
          <p:cNvGrpSpPr/>
          <p:nvPr/>
        </p:nvGrpSpPr>
        <p:grpSpPr>
          <a:xfrm>
            <a:off x="0" y="2066522"/>
            <a:ext cx="1960418" cy="4630670"/>
            <a:chOff x="0" y="2066522"/>
            <a:chExt cx="1960418" cy="46306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CF8DE-5E71-124A-A636-2CF149C0219F}"/>
                </a:ext>
              </a:extLst>
            </p:cNvPr>
            <p:cNvSpPr/>
            <p:nvPr/>
          </p:nvSpPr>
          <p:spPr>
            <a:xfrm>
              <a:off x="1780309" y="2407347"/>
              <a:ext cx="180109" cy="42898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2FE52E-1CF1-F64C-86AD-702F4F1139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24545"/>
              <a:ext cx="178030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A34F5-0A62-5B47-B877-312CE976CCAC}"/>
                </a:ext>
              </a:extLst>
            </p:cNvPr>
            <p:cNvSpPr txBox="1"/>
            <p:nvPr/>
          </p:nvSpPr>
          <p:spPr>
            <a:xfrm>
              <a:off x="209081" y="2066522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33B2-0E76-3A4A-BAFC-59F125690D07}"/>
              </a:ext>
            </a:extLst>
          </p:cNvPr>
          <p:cNvGrpSpPr/>
          <p:nvPr/>
        </p:nvGrpSpPr>
        <p:grpSpPr>
          <a:xfrm>
            <a:off x="1960418" y="2865189"/>
            <a:ext cx="3895562" cy="1049498"/>
            <a:chOff x="1960418" y="2865189"/>
            <a:chExt cx="3895562" cy="1049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6A5289-93E0-7F4F-9810-8384AC8BCC8A}"/>
                </a:ext>
              </a:extLst>
            </p:cNvPr>
            <p:cNvSpPr/>
            <p:nvPr/>
          </p:nvSpPr>
          <p:spPr>
            <a:xfrm>
              <a:off x="5001945" y="3210908"/>
              <a:ext cx="176549" cy="7037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A12C2-64F4-3947-83B7-E7D788FD8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418" y="3210908"/>
              <a:ext cx="30415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B6067-2AE8-8745-AEEA-8A0977DE1DC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1960420" y="3897489"/>
              <a:ext cx="3129800" cy="171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C9041C-2E11-1E4E-9134-EBB8C9A5B75F}"/>
                </a:ext>
              </a:extLst>
            </p:cNvPr>
            <p:cNvSpPr txBox="1"/>
            <p:nvPr/>
          </p:nvSpPr>
          <p:spPr>
            <a:xfrm>
              <a:off x="3056277" y="2865189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save()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E1F9120-1717-FC4B-835C-E933D89A0BA9}"/>
                </a:ext>
              </a:extLst>
            </p:cNvPr>
            <p:cNvSpPr/>
            <p:nvPr/>
          </p:nvSpPr>
          <p:spPr>
            <a:xfrm>
              <a:off x="4328285" y="3380255"/>
              <a:ext cx="1527695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Saved to DB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6140262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97F69-1E8D-B243-86EF-5D1CC2899B41}"/>
              </a:ext>
            </a:extLst>
          </p:cNvPr>
          <p:cNvGrpSpPr/>
          <p:nvPr/>
        </p:nvGrpSpPr>
        <p:grpSpPr>
          <a:xfrm>
            <a:off x="2136967" y="4586341"/>
            <a:ext cx="5917730" cy="1562210"/>
            <a:chOff x="2136967" y="4586341"/>
            <a:chExt cx="5917730" cy="15622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E6EF60-68E6-E741-B744-973FFA7DC5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6967" y="4943628"/>
              <a:ext cx="571743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2DB625-0E97-764A-B570-2818E1084304}"/>
                </a:ext>
              </a:extLst>
            </p:cNvPr>
            <p:cNvSpPr/>
            <p:nvPr/>
          </p:nvSpPr>
          <p:spPr>
            <a:xfrm>
              <a:off x="7878148" y="4943626"/>
              <a:ext cx="176549" cy="12049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53932-7C2D-9B4A-8E07-4CE398D8C2BA}"/>
                </a:ext>
              </a:extLst>
            </p:cNvPr>
            <p:cNvSpPr txBox="1"/>
            <p:nvPr/>
          </p:nvSpPr>
          <p:spPr>
            <a:xfrm>
              <a:off x="5715362" y="4586341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F629E3-B534-8D42-B99F-FAF349A4CD79}"/>
              </a:ext>
            </a:extLst>
          </p:cNvPr>
          <p:cNvGrpSpPr/>
          <p:nvPr/>
        </p:nvGrpSpPr>
        <p:grpSpPr>
          <a:xfrm>
            <a:off x="7331028" y="3943158"/>
            <a:ext cx="1672371" cy="2087879"/>
            <a:chOff x="7331028" y="3943158"/>
            <a:chExt cx="1672371" cy="2087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AD8E7-2ADC-3C44-8FA2-9B7ACEC4FEB2}"/>
                </a:ext>
              </a:extLst>
            </p:cNvPr>
            <p:cNvSpPr/>
            <p:nvPr/>
          </p:nvSpPr>
          <p:spPr>
            <a:xfrm>
              <a:off x="8047536" y="5217844"/>
              <a:ext cx="176549" cy="607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25C59A7-9250-8B40-9E3E-0A1EB03E2566}"/>
                </a:ext>
              </a:extLst>
            </p:cNvPr>
            <p:cNvSpPr/>
            <p:nvPr/>
          </p:nvSpPr>
          <p:spPr>
            <a:xfrm rot="10800000" flipH="1" flipV="1">
              <a:off x="7732983" y="5017411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6AA0B0-DA3E-8749-A5E9-9AF4F60852F2}"/>
                </a:ext>
              </a:extLst>
            </p:cNvPr>
            <p:cNvSpPr txBox="1"/>
            <p:nvPr/>
          </p:nvSpPr>
          <p:spPr>
            <a:xfrm rot="4525966">
              <a:off x="7834168" y="4712279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285D529-D1D1-0B4E-910C-9D2F8BF9C757}"/>
                </a:ext>
              </a:extLst>
            </p:cNvPr>
            <p:cNvSpPr/>
            <p:nvPr/>
          </p:nvSpPr>
          <p:spPr>
            <a:xfrm>
              <a:off x="7331028" y="5358639"/>
              <a:ext cx="1314208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 Sent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10E5F9E-7893-BE40-8D18-9FF8EEB0A000}"/>
                </a:ext>
              </a:extLst>
            </p:cNvPr>
            <p:cNvSpPr/>
            <p:nvPr/>
          </p:nvSpPr>
          <p:spPr>
            <a:xfrm rot="10800000" flipH="1" flipV="1">
              <a:off x="7394296" y="5825455"/>
              <a:ext cx="1320802" cy="205582"/>
            </a:xfrm>
            <a:prstGeom prst="arc">
              <a:avLst>
                <a:gd name="adj1" fmla="val 19832732"/>
                <a:gd name="adj2" fmla="val 5323485"/>
              </a:avLst>
            </a:prstGeom>
            <a:ln w="127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Uses of Observer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programs</a:t>
            </a:r>
          </a:p>
          <a:p>
            <a:pPr lvl="1"/>
            <a:r>
              <a:rPr lang="en-US" dirty="0"/>
              <a:t>Used to respond to user input (e.g., button presses)</a:t>
            </a:r>
          </a:p>
          <a:p>
            <a:pPr lvl="1"/>
            <a:r>
              <a:rPr lang="en-US" dirty="0"/>
              <a:t>Sometimes referred to as </a:t>
            </a:r>
            <a:r>
              <a:rPr lang="en-US" i="1" dirty="0"/>
              <a:t>callback</a:t>
            </a:r>
            <a:endParaRPr lang="en-US" dirty="0"/>
          </a:p>
          <a:p>
            <a:r>
              <a:rPr lang="en-US" dirty="0"/>
              <a:t>Server software</a:t>
            </a:r>
          </a:p>
          <a:p>
            <a:pPr lvl="1"/>
            <a:r>
              <a:rPr lang="en-US" dirty="0"/>
              <a:t>Used to listen for/respond to requests (e.g., HTTP requests)</a:t>
            </a:r>
          </a:p>
        </p:txBody>
      </p:sp>
    </p:spTree>
    <p:extLst>
      <p:ext uri="{BB962C8B-B14F-4D97-AF65-F5344CB8AC3E}">
        <p14:creationId xmlns:p14="http://schemas.microsoft.com/office/powerpoint/2010/main" val="1756579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A76-839F-E849-89A1-EE560E7C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Support in Ruby </a:t>
            </a:r>
            <a:r>
              <a:rPr lang="en-US" dirty="0" err="1"/>
              <a:t>Std</a:t>
            </a:r>
            <a:r>
              <a:rPr lang="en-US" dirty="0"/>
              <a:t>-lib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E911-E5AE-564C-A73F-5C135EE4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781810"/>
            <a:ext cx="7574280" cy="5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7CB02-BC70-0848-9BF4-B6647A608C39}"/>
              </a:ext>
            </a:extLst>
          </p:cNvPr>
          <p:cNvSpPr txBox="1"/>
          <p:nvPr/>
        </p:nvSpPr>
        <p:spPr>
          <a:xfrm>
            <a:off x="1085982" y="1365580"/>
            <a:ext cx="697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FFFF"/>
                </a:solidFill>
              </a:rPr>
              <a:t>https://ruby-</a:t>
            </a:r>
            <a:r>
              <a:rPr lang="en-US" u="sng" dirty="0" err="1">
                <a:solidFill>
                  <a:srgbClr val="00FFFF"/>
                </a:solidFill>
              </a:rPr>
              <a:t>doc.org</a:t>
            </a:r>
            <a:r>
              <a:rPr lang="en-US" u="sng" dirty="0">
                <a:solidFill>
                  <a:srgbClr val="00FFFF"/>
                </a:solidFill>
              </a:rPr>
              <a:t>/stdlib-2.6.3/</a:t>
            </a:r>
            <a:r>
              <a:rPr lang="en-US" u="sng" dirty="0" err="1">
                <a:solidFill>
                  <a:srgbClr val="00FFFF"/>
                </a:solidFill>
              </a:rPr>
              <a:t>libdoc</a:t>
            </a:r>
            <a:r>
              <a:rPr lang="en-US" u="sng" dirty="0">
                <a:solidFill>
                  <a:srgbClr val="00FFFF"/>
                </a:solidFill>
              </a:rPr>
              <a:t>/observer/</a:t>
            </a:r>
            <a:r>
              <a:rPr lang="en-US" u="sng" dirty="0" err="1">
                <a:solidFill>
                  <a:srgbClr val="00FFFF"/>
                </a:solidFill>
              </a:rPr>
              <a:t>rdoc</a:t>
            </a:r>
            <a:r>
              <a:rPr lang="en-US" u="sng" dirty="0">
                <a:solidFill>
                  <a:srgbClr val="00FFFF"/>
                </a:solidFill>
              </a:rPr>
              <a:t>/</a:t>
            </a:r>
            <a:r>
              <a:rPr lang="en-US" u="sng" dirty="0" err="1">
                <a:solidFill>
                  <a:srgbClr val="00FFFF"/>
                </a:solidFill>
              </a:rPr>
              <a:t>Observable.html</a:t>
            </a:r>
            <a:endParaRPr lang="en-US" u="sng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8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 – what and why</a:t>
            </a:r>
          </a:p>
          <a:p>
            <a:r>
              <a:rPr lang="en-US" dirty="0" err="1"/>
              <a:t>GoF</a:t>
            </a:r>
            <a:r>
              <a:rPr lang="en-US" dirty="0"/>
              <a:t> Book</a:t>
            </a:r>
          </a:p>
          <a:p>
            <a:r>
              <a:rPr lang="en-US" dirty="0"/>
              <a:t>Observer Pattern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72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the “Gang of Four” Book (</a:t>
            </a:r>
            <a:r>
              <a:rPr lang="en-US" altLang="en-US" dirty="0" err="1"/>
              <a:t>GoF</a:t>
            </a:r>
            <a:r>
              <a:rPr lang="en-US" altLang="en-US" dirty="0"/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4F8EA-50D6-7A4B-812C-BD7FCF9B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79E9464-0539-0748-BF6F-56EDF38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28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9FD62-509D-F440-8BD1-753A06346F9C}"/>
              </a:ext>
            </a:extLst>
          </p:cNvPr>
          <p:cNvSpPr txBox="1"/>
          <p:nvPr/>
        </p:nvSpPr>
        <p:spPr>
          <a:xfrm>
            <a:off x="822063" y="5723950"/>
            <a:ext cx="374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</a:rPr>
              <a:t>Let's see an example!</a:t>
            </a:r>
          </a:p>
        </p:txBody>
      </p:sp>
    </p:spTree>
    <p:extLst>
      <p:ext uri="{BB962C8B-B14F-4D97-AF65-F5344CB8AC3E}">
        <p14:creationId xmlns:p14="http://schemas.microsoft.com/office/powerpoint/2010/main" val="184758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82EF6-1601-2F48-99C5-1B881445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6"/>
          <a:stretch/>
        </p:blipFill>
        <p:spPr>
          <a:xfrm>
            <a:off x="1381539" y="932621"/>
            <a:ext cx="6380922" cy="5925379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 rot="16200000">
            <a:off x="6298798" y="4012798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74517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0D0-6683-DD44-8F0B-A2139D7E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</a:t>
            </a:r>
            <a:r>
              <a:rPr lang="en-US" dirty="0" err="1"/>
              <a:t>GoF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93CD-830F-F04B-8D27-779A2DDE3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E431-8560-234F-8D03-E7C58DFF4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7BB5A-5112-0E43-B0C8-8A0EC9C30AD5}"/>
              </a:ext>
            </a:extLst>
          </p:cNvPr>
          <p:cNvSpPr txBox="1"/>
          <p:nvPr/>
        </p:nvSpPr>
        <p:spPr>
          <a:xfrm>
            <a:off x="1871678" y="5410726"/>
            <a:ext cx="5400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Observer Pattern covers in 11 pages</a:t>
            </a:r>
          </a:p>
        </p:txBody>
      </p:sp>
    </p:spTree>
    <p:extLst>
      <p:ext uri="{BB962C8B-B14F-4D97-AF65-F5344CB8AC3E}">
        <p14:creationId xmlns:p14="http://schemas.microsoft.com/office/powerpoint/2010/main" val="2276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4275828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12184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51275" cy="2481017"/>
            <a:chOff x="1120756" y="2498293"/>
            <a:chExt cx="3151275" cy="2481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608993" y="4645134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30409</TotalTime>
  <Words>817</Words>
  <Application>Microsoft Macintosh PowerPoint</Application>
  <PresentationFormat>On-screen Show (4:3)</PresentationFormat>
  <Paragraphs>292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Calibri</vt:lpstr>
      <vt:lpstr>Comic Sans MS</vt:lpstr>
      <vt:lpstr>Black</vt:lpstr>
      <vt:lpstr>Software Design and Design Patterns Part 1</vt:lpstr>
      <vt:lpstr>Design Patterns</vt:lpstr>
      <vt:lpstr>Benefits</vt:lpstr>
      <vt:lpstr>Popularized by the “Gang of Four” Book (GoF)</vt:lpstr>
      <vt:lpstr>Observer Pattern</vt:lpstr>
      <vt:lpstr>Elements of a Design Pattern in GoF</vt:lpstr>
      <vt:lpstr>Observer Pattern Structure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Motivating Example: Tiger Dining</vt:lpstr>
      <vt:lpstr>Tiger Dining Web App</vt:lpstr>
      <vt:lpstr>PowerPoint Presentation</vt:lpstr>
      <vt:lpstr>Design Problem:  Email Notifications</vt:lpstr>
      <vt:lpstr>Chef’s View of Orders</vt:lpstr>
      <vt:lpstr>Existing Class: Subscribers List</vt:lpstr>
      <vt:lpstr>Existing Classes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Common Uses of Observer Pattern</vt:lpstr>
      <vt:lpstr>Observer Support in Ruby Std-lib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1646</cp:revision>
  <dcterms:created xsi:type="dcterms:W3CDTF">2011-01-26T19:04:03Z</dcterms:created>
  <dcterms:modified xsi:type="dcterms:W3CDTF">2019-11-27T14:37:49Z</dcterms:modified>
</cp:coreProperties>
</file>