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70" r:id="rId2"/>
    <p:sldId id="404" r:id="rId3"/>
    <p:sldId id="387" r:id="rId4"/>
    <p:sldId id="373" r:id="rId5"/>
    <p:sldId id="388" r:id="rId6"/>
    <p:sldId id="405" r:id="rId7"/>
    <p:sldId id="407" r:id="rId8"/>
    <p:sldId id="263" r:id="rId9"/>
    <p:sldId id="389" r:id="rId10"/>
    <p:sldId id="390" r:id="rId11"/>
    <p:sldId id="267" r:id="rId12"/>
    <p:sldId id="391" r:id="rId13"/>
    <p:sldId id="408" r:id="rId14"/>
    <p:sldId id="417" r:id="rId15"/>
    <p:sldId id="412" r:id="rId16"/>
    <p:sldId id="413" r:id="rId17"/>
    <p:sldId id="424" r:id="rId18"/>
    <p:sldId id="414" r:id="rId19"/>
    <p:sldId id="418" r:id="rId20"/>
    <p:sldId id="419" r:id="rId21"/>
    <p:sldId id="393" r:id="rId22"/>
    <p:sldId id="394" r:id="rId23"/>
    <p:sldId id="420" r:id="rId24"/>
    <p:sldId id="425" r:id="rId25"/>
    <p:sldId id="421" r:id="rId26"/>
    <p:sldId id="422" r:id="rId27"/>
    <p:sldId id="423" r:id="rId28"/>
    <p:sldId id="397" r:id="rId29"/>
    <p:sldId id="398" r:id="rId30"/>
    <p:sldId id="426" r:id="rId31"/>
    <p:sldId id="427" r:id="rId32"/>
    <p:sldId id="431" r:id="rId33"/>
    <p:sldId id="432" r:id="rId34"/>
    <p:sldId id="433" r:id="rId35"/>
    <p:sldId id="434" r:id="rId36"/>
    <p:sldId id="435" r:id="rId37"/>
    <p:sldId id="440" r:id="rId38"/>
    <p:sldId id="436" r:id="rId39"/>
    <p:sldId id="437" r:id="rId40"/>
    <p:sldId id="439" r:id="rId41"/>
    <p:sldId id="3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A79"/>
    <a:srgbClr val="FFAA79"/>
    <a:srgbClr val="FF4C00"/>
    <a:srgbClr val="FF7E79"/>
    <a:srgbClr val="F4D6AF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3" autoAdjust="0"/>
    <p:restoredTop sz="86941" autoAdjust="0"/>
  </p:normalViewPr>
  <p:slideViewPr>
    <p:cSldViewPr>
      <p:cViewPr varScale="1">
        <p:scale>
          <a:sx n="194" d="100"/>
          <a:sy n="194" d="100"/>
        </p:scale>
        <p:origin x="2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more types of </a:t>
            </a:r>
            <a:r>
              <a:rPr lang="en-US" dirty="0" err="1"/>
              <a:t>coverages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2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1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6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9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1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4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0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9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9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6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8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6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39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8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0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5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1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7076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FF4C00"/>
                </a:solidFill>
              </a:rPr>
              <a:t>White-Box Software Testing</a:t>
            </a:r>
          </a:p>
        </p:txBody>
      </p:sp>
      <p:pic>
        <p:nvPicPr>
          <p:cNvPr id="3" name="Picture 2" descr="A glass building&#10;Description automatically generated">
            <a:extLst>
              <a:ext uri="{FF2B5EF4-FFF2-40B4-BE49-F238E27FC236}">
                <a16:creationId xmlns:a16="http://schemas.microsoft.com/office/drawing/2014/main" id="{05402601-D5BE-9C48-8B17-6B4FE227F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1" b="2647"/>
          <a:stretch/>
        </p:blipFill>
        <p:spPr>
          <a:xfrm>
            <a:off x="0" y="-29688"/>
            <a:ext cx="9144000" cy="5427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147509" y="1176692"/>
            <a:ext cx="171598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AA79"/>
                </a:solidFill>
                <a:ea typeface="ＭＳ Ｐゴシック" charset="0"/>
                <a:cs typeface="ＭＳ Ｐゴシック" charset="0"/>
              </a:rPr>
              <a:t>https://flic.kr/p/8MHkiH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4191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2842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Set of test cases such that…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Each program statement (line or basic block)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59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6ADA2-CD69-EB4F-B6D0-156022339081}"/>
              </a:ext>
            </a:extLst>
          </p:cNvPr>
          <p:cNvGrpSpPr/>
          <p:nvPr/>
        </p:nvGrpSpPr>
        <p:grpSpPr>
          <a:xfrm>
            <a:off x="4945059" y="2126934"/>
            <a:ext cx="4065588" cy="2868988"/>
            <a:chOff x="4945059" y="2126934"/>
            <a:chExt cx="4065588" cy="2868988"/>
          </a:xfrm>
        </p:grpSpPr>
        <p:sp>
          <p:nvSpPr>
            <p:cNvPr id="6" name="Rectangle 5"/>
            <p:cNvSpPr/>
            <p:nvPr/>
          </p:nvSpPr>
          <p:spPr>
            <a:xfrm>
              <a:off x="4945059" y="2133600"/>
              <a:ext cx="40655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if month == 12 &amp;&amp; day == 25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true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else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false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45059" y="2126934"/>
              <a:ext cx="3949697" cy="390584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86400" y="2956116"/>
              <a:ext cx="179070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45059" y="3778030"/>
              <a:ext cx="76994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82904C-4A83-6949-B956-84C0B9D98EFF}"/>
                </a:ext>
              </a:extLst>
            </p:cNvPr>
            <p:cNvSpPr/>
            <p:nvPr/>
          </p:nvSpPr>
          <p:spPr>
            <a:xfrm>
              <a:off x="5486400" y="4594144"/>
              <a:ext cx="1879600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5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A90C23-6CBD-7647-B9BF-F53D2A4C03B3}"/>
              </a:ext>
            </a:extLst>
          </p:cNvPr>
          <p:cNvGrpSpPr/>
          <p:nvPr/>
        </p:nvGrpSpPr>
        <p:grpSpPr>
          <a:xfrm>
            <a:off x="5067935" y="1375390"/>
            <a:ext cx="3783965" cy="4415810"/>
            <a:chOff x="5067935" y="1375390"/>
            <a:chExt cx="3783965" cy="4415810"/>
          </a:xfrm>
        </p:grpSpPr>
        <p:sp>
          <p:nvSpPr>
            <p:cNvPr id="21" name="Oval 20"/>
            <p:cNvSpPr/>
            <p:nvPr/>
          </p:nvSpPr>
          <p:spPr>
            <a:xfrm>
              <a:off x="5067935" y="1375390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394700" y="5334000"/>
              <a:ext cx="457200" cy="457200"/>
              <a:chOff x="5715000" y="5117277"/>
              <a:chExt cx="457200" cy="457200"/>
            </a:xfrm>
            <a:solidFill>
              <a:schemeClr val="bg1"/>
            </a:solidFill>
          </p:grpSpPr>
          <p:sp>
            <p:nvSpPr>
              <p:cNvPr id="34" name="Oval 33"/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02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2B89B-990A-F948-8C3B-65C636BE841A}"/>
              </a:ext>
            </a:extLst>
          </p:cNvPr>
          <p:cNvGrpSpPr/>
          <p:nvPr/>
        </p:nvGrpSpPr>
        <p:grpSpPr>
          <a:xfrm>
            <a:off x="6381750" y="2520931"/>
            <a:ext cx="762000" cy="435185"/>
            <a:chOff x="6381750" y="2520931"/>
            <a:chExt cx="762000" cy="435185"/>
          </a:xfrm>
        </p:grpSpPr>
        <p:cxnSp>
          <p:nvCxnSpPr>
            <p:cNvPr id="23" name="Straight Arrow Connector 22"/>
            <p:cNvCxnSpPr>
              <a:cxnSpLocks/>
              <a:endCxn id="19" idx="0"/>
            </p:cNvCxnSpPr>
            <p:nvPr/>
          </p:nvCxnSpPr>
          <p:spPr>
            <a:xfrm>
              <a:off x="6381751" y="2522324"/>
              <a:ext cx="0" cy="4337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81750" y="252093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true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2D1EF7-3D2A-194A-9DE5-2403808EB2FF}"/>
              </a:ext>
            </a:extLst>
          </p:cNvPr>
          <p:cNvGrpSpPr/>
          <p:nvPr/>
        </p:nvGrpSpPr>
        <p:grpSpPr>
          <a:xfrm>
            <a:off x="4377055" y="2524184"/>
            <a:ext cx="838201" cy="1216339"/>
            <a:chOff x="4377055" y="2524184"/>
            <a:chExt cx="838201" cy="1216339"/>
          </a:xfrm>
        </p:grpSpPr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H="1">
              <a:off x="5215255" y="2524184"/>
              <a:ext cx="1" cy="12163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377055" y="286966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false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067935" y="1375390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5215255" y="1660003"/>
            <a:ext cx="0" cy="46693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DA8A88C-9A30-4F40-B159-702B3C0FF854}"/>
              </a:ext>
            </a:extLst>
          </p:cNvPr>
          <p:cNvSpPr txBox="1"/>
          <p:nvPr/>
        </p:nvSpPr>
        <p:spPr>
          <a:xfrm>
            <a:off x="5241925" y="5867400"/>
            <a:ext cx="356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Goal: Cover the statements</a:t>
            </a:r>
          </a:p>
        </p:txBody>
      </p:sp>
    </p:spTree>
    <p:extLst>
      <p:ext uri="{BB962C8B-B14F-4D97-AF65-F5344CB8AC3E}">
        <p14:creationId xmlns:p14="http://schemas.microsoft.com/office/powerpoint/2010/main" val="3576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26121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F6C5E0D-384A-A849-8EE9-1EE9F9B8655B}"/>
              </a:ext>
            </a:extLst>
          </p:cNvPr>
          <p:cNvSpPr/>
          <p:nvPr/>
        </p:nvSpPr>
        <p:spPr>
          <a:xfrm>
            <a:off x="8560111" y="1859653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1CC66D-98AE-9F42-A9FD-5E0DF07F9E34}"/>
              </a:ext>
            </a:extLst>
          </p:cNvPr>
          <p:cNvSpPr/>
          <p:nvPr/>
        </p:nvSpPr>
        <p:spPr>
          <a:xfrm>
            <a:off x="6934529" y="2685745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2056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03473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false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7B3F2E3-A41D-9149-AD6C-CD24CDF2D658}"/>
              </a:ext>
            </a:extLst>
          </p:cNvPr>
          <p:cNvSpPr/>
          <p:nvPr/>
        </p:nvSpPr>
        <p:spPr>
          <a:xfrm>
            <a:off x="8560111" y="1859653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61F2AC-DB8B-D24A-B484-CC0AAB7563EA}"/>
              </a:ext>
            </a:extLst>
          </p:cNvPr>
          <p:cNvSpPr/>
          <p:nvPr/>
        </p:nvSpPr>
        <p:spPr>
          <a:xfrm>
            <a:off x="6934529" y="2685745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E49CBB-4CA6-2543-97B4-B647D49BF2DA}"/>
              </a:ext>
            </a:extLst>
          </p:cNvPr>
          <p:cNvSpPr/>
          <p:nvPr/>
        </p:nvSpPr>
        <p:spPr>
          <a:xfrm>
            <a:off x="5369561" y="3522390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03E08-500E-C242-BC55-141E2A06350F}"/>
              </a:ext>
            </a:extLst>
          </p:cNvPr>
          <p:cNvSpPr/>
          <p:nvPr/>
        </p:nvSpPr>
        <p:spPr>
          <a:xfrm>
            <a:off x="6994204" y="4323096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0322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Aka glass box testing, clear 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Degree to which source code of a program is tested by a test suite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9A676-79DA-A344-AB01-3F2765DA8208}"/>
              </a:ext>
            </a:extLst>
          </p:cNvPr>
          <p:cNvSpPr txBox="1"/>
          <p:nvPr/>
        </p:nvSpPr>
        <p:spPr>
          <a:xfrm>
            <a:off x="13705" y="0"/>
            <a:ext cx="163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40FF"/>
                </a:solidFill>
              </a:rPr>
              <a:t>Recall...</a:t>
            </a:r>
          </a:p>
        </p:txBody>
      </p:sp>
    </p:spTree>
    <p:extLst>
      <p:ext uri="{BB962C8B-B14F-4D97-AF65-F5344CB8AC3E}">
        <p14:creationId xmlns:p14="http://schemas.microsoft.com/office/powerpoint/2010/main" val="40083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87295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7B3F2E3-A41D-9149-AD6C-CD24CDF2D658}"/>
              </a:ext>
            </a:extLst>
          </p:cNvPr>
          <p:cNvSpPr/>
          <p:nvPr/>
        </p:nvSpPr>
        <p:spPr>
          <a:xfrm>
            <a:off x="8560111" y="1859653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61F2AC-DB8B-D24A-B484-CC0AAB7563EA}"/>
              </a:ext>
            </a:extLst>
          </p:cNvPr>
          <p:cNvSpPr/>
          <p:nvPr/>
        </p:nvSpPr>
        <p:spPr>
          <a:xfrm>
            <a:off x="6934529" y="2685745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E49CBB-4CA6-2543-97B4-B647D49BF2DA}"/>
              </a:ext>
            </a:extLst>
          </p:cNvPr>
          <p:cNvSpPr/>
          <p:nvPr/>
        </p:nvSpPr>
        <p:spPr>
          <a:xfrm>
            <a:off x="5369561" y="3522390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03E08-500E-C242-BC55-141E2A06350F}"/>
              </a:ext>
            </a:extLst>
          </p:cNvPr>
          <p:cNvSpPr/>
          <p:nvPr/>
        </p:nvSpPr>
        <p:spPr>
          <a:xfrm>
            <a:off x="6994204" y="4323096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7941E-F35D-DA46-9C80-69231C191421}"/>
              </a:ext>
            </a:extLst>
          </p:cNvPr>
          <p:cNvSpPr txBox="1"/>
          <p:nvPr/>
        </p:nvSpPr>
        <p:spPr>
          <a:xfrm>
            <a:off x="5241925" y="5867400"/>
            <a:ext cx="356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Now we have statement coverage!</a:t>
            </a:r>
          </a:p>
        </p:txBody>
      </p:sp>
    </p:spTree>
    <p:extLst>
      <p:ext uri="{BB962C8B-B14F-4D97-AF65-F5344CB8AC3E}">
        <p14:creationId xmlns:p14="http://schemas.microsoft.com/office/powerpoint/2010/main" val="38360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42672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27026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boolean expression (in control structures) evaluates to true at least once and to false at least once</a:t>
            </a:r>
          </a:p>
        </p:txBody>
      </p:sp>
    </p:spTree>
    <p:extLst>
      <p:ext uri="{BB962C8B-B14F-4D97-AF65-F5344CB8AC3E}">
        <p14:creationId xmlns:p14="http://schemas.microsoft.com/office/powerpoint/2010/main" val="60778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branch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28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branch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86B3E4-F314-9D48-B2FB-8F1BF6F75B99}"/>
              </a:ext>
            </a:extLst>
          </p:cNvPr>
          <p:cNvSpPr txBox="1"/>
          <p:nvPr/>
        </p:nvSpPr>
        <p:spPr>
          <a:xfrm>
            <a:off x="5241925" y="5867400"/>
            <a:ext cx="356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Goal: Cover the true/false branches</a:t>
            </a:r>
          </a:p>
        </p:txBody>
      </p:sp>
    </p:spTree>
    <p:extLst>
      <p:ext uri="{BB962C8B-B14F-4D97-AF65-F5344CB8AC3E}">
        <p14:creationId xmlns:p14="http://schemas.microsoft.com/office/powerpoint/2010/main" val="7496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branch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F6C5E0D-384A-A849-8EE9-1EE9F9B8655B}"/>
              </a:ext>
            </a:extLst>
          </p:cNvPr>
          <p:cNvSpPr/>
          <p:nvPr/>
        </p:nvSpPr>
        <p:spPr>
          <a:xfrm>
            <a:off x="6846097" y="2395285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714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branch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false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EE49CBB-4CA6-2543-97B4-B647D49BF2DA}"/>
              </a:ext>
            </a:extLst>
          </p:cNvPr>
          <p:cNvSpPr/>
          <p:nvPr/>
        </p:nvSpPr>
        <p:spPr>
          <a:xfrm>
            <a:off x="5029200" y="2743200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A3E671-1B02-8047-9184-8C758F112D91}"/>
              </a:ext>
            </a:extLst>
          </p:cNvPr>
          <p:cNvSpPr/>
          <p:nvPr/>
        </p:nvSpPr>
        <p:spPr>
          <a:xfrm>
            <a:off x="6846097" y="2395285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6506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branch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B7941E-F35D-DA46-9C80-69231C191421}"/>
              </a:ext>
            </a:extLst>
          </p:cNvPr>
          <p:cNvSpPr txBox="1"/>
          <p:nvPr/>
        </p:nvSpPr>
        <p:spPr>
          <a:xfrm>
            <a:off x="5486400" y="5867400"/>
            <a:ext cx="3089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Now we have branch coverage!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67E9A8-A029-634A-8A04-D4E113BB68B8}"/>
              </a:ext>
            </a:extLst>
          </p:cNvPr>
          <p:cNvSpPr/>
          <p:nvPr/>
        </p:nvSpPr>
        <p:spPr>
          <a:xfrm>
            <a:off x="5029200" y="2743200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4536C0-5144-B143-8069-E39C40F053DE}"/>
              </a:ext>
            </a:extLst>
          </p:cNvPr>
          <p:cNvSpPr/>
          <p:nvPr/>
        </p:nvSpPr>
        <p:spPr>
          <a:xfrm>
            <a:off x="6846097" y="2395285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4591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0000"/>
            <a:ext cx="3429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455506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 Coverage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possible path through a program’s control flow graph is taken at least once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2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Coverage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Statement coverage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(recall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SimpleCov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/>
              <a:t>Branch coverage</a:t>
            </a:r>
          </a:p>
          <a:p>
            <a:r>
              <a:rPr lang="en-US" dirty="0"/>
              <a:t>Path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0" y="228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93376" y="4124980"/>
            <a:ext cx="4557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40FF"/>
                </a:solidFill>
              </a:rPr>
              <a:t>To compute these, you need</a:t>
            </a:r>
            <a:r>
              <a:rPr lang="is-IS" sz="2800" dirty="0">
                <a:solidFill>
                  <a:srgbClr val="FF40FF"/>
                </a:solidFill>
              </a:rPr>
              <a:t>…</a:t>
            </a:r>
            <a:endParaRPr lang="en-US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9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86B3E4-F314-9D48-B2FB-8F1BF6F75B99}"/>
              </a:ext>
            </a:extLst>
          </p:cNvPr>
          <p:cNvSpPr txBox="1"/>
          <p:nvPr/>
        </p:nvSpPr>
        <p:spPr>
          <a:xfrm>
            <a:off x="4724401" y="5867400"/>
            <a:ext cx="428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Goal: Cover all the paths, but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33325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86B3E4-F314-9D48-B2FB-8F1BF6F75B99}"/>
              </a:ext>
            </a:extLst>
          </p:cNvPr>
          <p:cNvSpPr txBox="1"/>
          <p:nvPr/>
        </p:nvSpPr>
        <p:spPr>
          <a:xfrm>
            <a:off x="4724401" y="5867400"/>
            <a:ext cx="428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First, label all edges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6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2" grpId="0"/>
      <p:bldP spid="33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86B3E4-F314-9D48-B2FB-8F1BF6F75B99}"/>
              </a:ext>
            </a:extLst>
          </p:cNvPr>
          <p:cNvSpPr txBox="1"/>
          <p:nvPr/>
        </p:nvSpPr>
        <p:spPr>
          <a:xfrm>
            <a:off x="4724401" y="5867400"/>
            <a:ext cx="428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Next, find all paths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6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86B3E4-F314-9D48-B2FB-8F1BF6F75B99}"/>
              </a:ext>
            </a:extLst>
          </p:cNvPr>
          <p:cNvSpPr txBox="1"/>
          <p:nvPr/>
        </p:nvSpPr>
        <p:spPr>
          <a:xfrm>
            <a:off x="5467345" y="5755118"/>
            <a:ext cx="290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b, 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934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86B3E4-F314-9D48-B2FB-8F1BF6F75B99}"/>
              </a:ext>
            </a:extLst>
          </p:cNvPr>
          <p:cNvSpPr txBox="1"/>
          <p:nvPr/>
        </p:nvSpPr>
        <p:spPr>
          <a:xfrm>
            <a:off x="5467345" y="5755118"/>
            <a:ext cx="290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a, b,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c, e, 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78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A6B36-0FA6-0944-97F8-F2816107F063}"/>
              </a:ext>
            </a:extLst>
          </p:cNvPr>
          <p:cNvSpPr txBox="1"/>
          <p:nvPr/>
        </p:nvSpPr>
        <p:spPr>
          <a:xfrm>
            <a:off x="5467345" y="5755118"/>
            <a:ext cx="290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b,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c, e, 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BCB868-3E61-1748-B575-2022FC7BEF95}"/>
              </a:ext>
            </a:extLst>
          </p:cNvPr>
          <p:cNvSpPr txBox="1"/>
          <p:nvPr/>
        </p:nvSpPr>
        <p:spPr>
          <a:xfrm>
            <a:off x="7251153" y="5836138"/>
            <a:ext cx="200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Last, cover all paths</a:t>
            </a:r>
          </a:p>
        </p:txBody>
      </p:sp>
    </p:spTree>
    <p:extLst>
      <p:ext uri="{BB962C8B-B14F-4D97-AF65-F5344CB8AC3E}">
        <p14:creationId xmlns:p14="http://schemas.microsoft.com/office/powerpoint/2010/main" val="5324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A6B36-0FA6-0944-97F8-F2816107F063}"/>
              </a:ext>
            </a:extLst>
          </p:cNvPr>
          <p:cNvSpPr txBox="1"/>
          <p:nvPr/>
        </p:nvSpPr>
        <p:spPr>
          <a:xfrm>
            <a:off x="5467345" y="5755118"/>
            <a:ext cx="290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b,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c, e, f</a:t>
            </a:r>
          </a:p>
        </p:txBody>
      </p:sp>
    </p:spTree>
    <p:extLst>
      <p:ext uri="{BB962C8B-B14F-4D97-AF65-F5344CB8AC3E}">
        <p14:creationId xmlns:p14="http://schemas.microsoft.com/office/powerpoint/2010/main" val="863318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A6B36-0FA6-0944-97F8-F2816107F063}"/>
              </a:ext>
            </a:extLst>
          </p:cNvPr>
          <p:cNvSpPr txBox="1"/>
          <p:nvPr/>
        </p:nvSpPr>
        <p:spPr>
          <a:xfrm>
            <a:off x="5467345" y="5755118"/>
            <a:ext cx="290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b,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c, e, f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E6ACEA8-3957-814A-AA2D-C385D80DE8CA}"/>
              </a:ext>
            </a:extLst>
          </p:cNvPr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0509CCD3-2268-4C40-89E4-03690D60C8B9}"/>
              </a:ext>
            </a:extLst>
          </p:cNvPr>
          <p:cNvSpPr/>
          <p:nvPr/>
        </p:nvSpPr>
        <p:spPr>
          <a:xfrm>
            <a:off x="5412461" y="5717789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40720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A6B36-0FA6-0944-97F8-F2816107F063}"/>
              </a:ext>
            </a:extLst>
          </p:cNvPr>
          <p:cNvSpPr txBox="1"/>
          <p:nvPr/>
        </p:nvSpPr>
        <p:spPr>
          <a:xfrm>
            <a:off x="5467345" y="5755118"/>
            <a:ext cx="290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b,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40FF"/>
                </a:solidFill>
              </a:rPr>
              <a:t>a, c, e, f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5883A0E-CB01-0241-A4F6-81AA8F63B827}"/>
              </a:ext>
            </a:extLst>
          </p:cNvPr>
          <p:cNvGraphicFramePr>
            <a:graphicFrameLocks noGrp="1"/>
          </p:cNvGraphicFramePr>
          <p:nvPr/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40FF"/>
                          </a:solidFill>
                        </a:rPr>
                        <a:t>false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ECB535AF-A78D-1A43-9D4D-1ECEF356A525}"/>
              </a:ext>
            </a:extLst>
          </p:cNvPr>
          <p:cNvSpPr/>
          <p:nvPr/>
        </p:nvSpPr>
        <p:spPr>
          <a:xfrm>
            <a:off x="5412461" y="5717789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83DDF7-3351-4740-BEAF-3D952CF2FC03}"/>
              </a:ext>
            </a:extLst>
          </p:cNvPr>
          <p:cNvSpPr/>
          <p:nvPr/>
        </p:nvSpPr>
        <p:spPr>
          <a:xfrm>
            <a:off x="5412461" y="6124449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1556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 (CFG)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45153"/>
            <a:ext cx="3262432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1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redirect_to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  <a:endParaRPr lang="en-US" sz="1000" b="1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29123"/>
            <a:ext cx="27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Given some code: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828800"/>
            <a:ext cx="4495800" cy="95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Represents possible control paths through code: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67CC4-BD86-AD4E-893D-E2BFFEC5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24200"/>
            <a:ext cx="3713541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3" y="1498937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end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path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59" y="2133600"/>
            <a:ext cx="406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if month == 12 &amp;&amp; day == 25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true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   return 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5059" y="2126934"/>
            <a:ext cx="3949697" cy="3905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956116"/>
            <a:ext cx="179070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059" y="3778030"/>
            <a:ext cx="769941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215255" y="2524184"/>
            <a:ext cx="1" cy="1216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9" idx="0"/>
          </p:cNvCxnSpPr>
          <p:nvPr/>
        </p:nvCxnSpPr>
        <p:spPr>
          <a:xfrm>
            <a:off x="6381751" y="2522324"/>
            <a:ext cx="0" cy="4337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1750" y="25209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055" y="28696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935" y="1375390"/>
            <a:ext cx="320040" cy="751544"/>
            <a:chOff x="2164322" y="2393389"/>
            <a:chExt cx="320040" cy="75154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311642" y="2678002"/>
              <a:ext cx="0" cy="4669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700" y="5334000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2904C-4A83-6949-B956-84C0B9D98EFF}"/>
              </a:ext>
            </a:extLst>
          </p:cNvPr>
          <p:cNvSpPr/>
          <p:nvPr/>
        </p:nvSpPr>
        <p:spPr>
          <a:xfrm>
            <a:off x="5486400" y="4594144"/>
            <a:ext cx="1879600" cy="37751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3F522F1-F5E6-B143-9ECD-41E6198C83BA}"/>
              </a:ext>
            </a:extLst>
          </p:cNvPr>
          <p:cNvCxnSpPr>
            <a:endCxn id="34" idx="0"/>
          </p:cNvCxnSpPr>
          <p:nvPr/>
        </p:nvCxnSpPr>
        <p:spPr>
          <a:xfrm rot="16200000" flipH="1">
            <a:off x="6855637" y="3566337"/>
            <a:ext cx="2189126" cy="1346199"/>
          </a:xfrm>
          <a:prstGeom prst="bentConnector3">
            <a:avLst>
              <a:gd name="adj1" fmla="val -184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7CBDF86-F703-F241-9848-BB59D3F67DEF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>
          <a:xfrm>
            <a:off x="5715000" y="3966788"/>
            <a:ext cx="711200" cy="627356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42DBF504-049C-E542-9C24-6E2ABEC23025}"/>
              </a:ext>
            </a:extLst>
          </p:cNvPr>
          <p:cNvCxnSpPr>
            <a:cxnSpLocks/>
            <a:stCxn id="40" idx="2"/>
            <a:endCxn id="34" idx="2"/>
          </p:cNvCxnSpPr>
          <p:nvPr/>
        </p:nvCxnSpPr>
        <p:spPr>
          <a:xfrm rot="16200000" flipH="1">
            <a:off x="7114980" y="4282880"/>
            <a:ext cx="590940" cy="1968500"/>
          </a:xfrm>
          <a:prstGeom prst="bent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8EAE1-B303-5643-A975-7607A0F74CFB}"/>
              </a:ext>
            </a:extLst>
          </p:cNvPr>
          <p:cNvSpPr/>
          <p:nvPr/>
        </p:nvSpPr>
        <p:spPr>
          <a:xfrm>
            <a:off x="6911722" y="2496192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FBE97-6BC9-0242-9D19-963CDBEF4B7B}"/>
              </a:ext>
            </a:extLst>
          </p:cNvPr>
          <p:cNvSpPr/>
          <p:nvPr/>
        </p:nvSpPr>
        <p:spPr>
          <a:xfrm>
            <a:off x="6418259" y="393060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(e)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E0E60-E4D3-CB41-BCCD-367CCC41BFDB}"/>
              </a:ext>
            </a:extLst>
          </p:cNvPr>
          <p:cNvSpPr/>
          <p:nvPr/>
        </p:nvSpPr>
        <p:spPr>
          <a:xfrm>
            <a:off x="4084955" y="2866021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F33AB-FFAF-8342-A3CB-674826116F08}"/>
              </a:ext>
            </a:extLst>
          </p:cNvPr>
          <p:cNvSpPr/>
          <p:nvPr/>
        </p:nvSpPr>
        <p:spPr>
          <a:xfrm>
            <a:off x="5227955" y="167144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085094-13E5-614E-B4EA-0E8C983F82F3}"/>
              </a:ext>
            </a:extLst>
          </p:cNvPr>
          <p:cNvSpPr/>
          <p:nvPr/>
        </p:nvSpPr>
        <p:spPr>
          <a:xfrm>
            <a:off x="6977853" y="515845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(f)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094E8-E6A9-394B-9D63-3116734B1B9D}"/>
              </a:ext>
            </a:extLst>
          </p:cNvPr>
          <p:cNvSpPr/>
          <p:nvPr/>
        </p:nvSpPr>
        <p:spPr>
          <a:xfrm>
            <a:off x="8156126" y="386984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/>
                <a:ea typeface="Zapf Dingbats"/>
                <a:cs typeface="Arial"/>
                <a:sym typeface="Zapf Dingbats"/>
              </a:rPr>
              <a:t>(d)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A6B36-0FA6-0944-97F8-F2816107F063}"/>
              </a:ext>
            </a:extLst>
          </p:cNvPr>
          <p:cNvSpPr txBox="1"/>
          <p:nvPr/>
        </p:nvSpPr>
        <p:spPr>
          <a:xfrm>
            <a:off x="5467345" y="5755118"/>
            <a:ext cx="290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a, b, 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a, c, e, f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5883A0E-CB01-0241-A4F6-81AA8F63B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15372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ECB535AF-A78D-1A43-9D4D-1ECEF356A525}"/>
              </a:ext>
            </a:extLst>
          </p:cNvPr>
          <p:cNvSpPr/>
          <p:nvPr/>
        </p:nvSpPr>
        <p:spPr>
          <a:xfrm>
            <a:off x="5412461" y="5717789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83DDF7-3351-4740-BEAF-3D952CF2FC03}"/>
              </a:ext>
            </a:extLst>
          </p:cNvPr>
          <p:cNvSpPr/>
          <p:nvPr/>
        </p:nvSpPr>
        <p:spPr>
          <a:xfrm>
            <a:off x="5412461" y="6124449"/>
            <a:ext cx="488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A79"/>
                </a:solidFill>
              </a:rPr>
              <a:t>✓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CED8C3-8A35-9248-B943-FA8078BEC3AA}"/>
              </a:ext>
            </a:extLst>
          </p:cNvPr>
          <p:cNvSpPr txBox="1"/>
          <p:nvPr/>
        </p:nvSpPr>
        <p:spPr>
          <a:xfrm>
            <a:off x="7146669" y="5456952"/>
            <a:ext cx="1968501" cy="1384995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Now, we have path coverage!</a:t>
            </a:r>
          </a:p>
        </p:txBody>
      </p:sp>
    </p:spTree>
    <p:extLst>
      <p:ext uri="{BB962C8B-B14F-4D97-AF65-F5344CB8AC3E}">
        <p14:creationId xmlns:p14="http://schemas.microsoft.com/office/powerpoint/2010/main" val="3122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/>
              <a:t>Control flow graphs</a:t>
            </a:r>
          </a:p>
          <a:p>
            <a:r>
              <a:rPr lang="en-US" dirty="0"/>
              <a:t>Statement, condition, and path coverage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/>
          <a:lstStyle/>
          <a:p>
            <a:r>
              <a:rPr lang="en-US" dirty="0"/>
              <a:t>Step 1: Create graph node for each line of code</a:t>
            </a:r>
          </a:p>
          <a:p>
            <a:pPr lvl="1"/>
            <a:r>
              <a:rPr lang="en-US" dirty="0"/>
              <a:t>Ignore method headers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/>
              <a:t> markers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066395"/>
            <a:ext cx="675005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redirect_to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</a:p>
          <a:p>
            <a:pPr>
              <a:spcBef>
                <a:spcPts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latin typeface="Courier New"/>
                <a:ea typeface="ＭＳ Ｐゴシック" charset="0"/>
                <a:cs typeface="Courier New"/>
              </a:rPr>
              <a:t>}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657600"/>
            <a:ext cx="4724400" cy="3810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495800"/>
            <a:ext cx="5486400" cy="533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029200"/>
            <a:ext cx="838200" cy="3810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57844-9BD9-5B4B-85E2-74337C22119D}"/>
              </a:ext>
            </a:extLst>
          </p:cNvPr>
          <p:cNvSpPr/>
          <p:nvPr/>
        </p:nvSpPr>
        <p:spPr>
          <a:xfrm>
            <a:off x="2133600" y="4038600"/>
            <a:ext cx="2667000" cy="4572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41D24-08C1-4D4D-AFD6-20184926E1AD}"/>
              </a:ext>
            </a:extLst>
          </p:cNvPr>
          <p:cNvSpPr/>
          <p:nvPr/>
        </p:nvSpPr>
        <p:spPr>
          <a:xfrm>
            <a:off x="2438400" y="5410200"/>
            <a:ext cx="1981200" cy="4572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77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/>
          <a:lstStyle/>
          <a:p>
            <a:r>
              <a:rPr lang="en-US" dirty="0"/>
              <a:t>Step 1: Create graph node for each line of code</a:t>
            </a:r>
          </a:p>
          <a:p>
            <a:pPr lvl="1"/>
            <a:r>
              <a:rPr lang="en-US" dirty="0"/>
              <a:t>Ignore method headers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/>
              <a:t> markers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9865B-2B9D-2D42-8D6F-A0E535A14D92}"/>
              </a:ext>
            </a:extLst>
          </p:cNvPr>
          <p:cNvSpPr txBox="1"/>
          <p:nvPr/>
        </p:nvSpPr>
        <p:spPr>
          <a:xfrm>
            <a:off x="2307771" y="3403736"/>
            <a:ext cx="2632515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86CB5-CA3A-DB4E-94FB-1712CC20A620}"/>
              </a:ext>
            </a:extLst>
          </p:cNvPr>
          <p:cNvSpPr txBox="1"/>
          <p:nvPr/>
        </p:nvSpPr>
        <p:spPr>
          <a:xfrm>
            <a:off x="2612572" y="4320187"/>
            <a:ext cx="5686872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D9529-69EC-084B-AC56-7B076F15EA79}"/>
              </a:ext>
            </a:extLst>
          </p:cNvPr>
          <p:cNvSpPr txBox="1"/>
          <p:nvPr/>
        </p:nvSpPr>
        <p:spPr>
          <a:xfrm>
            <a:off x="2307771" y="5236638"/>
            <a:ext cx="8164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6CEE7-6C8C-6A46-8C5B-B03AF5D085F7}"/>
              </a:ext>
            </a:extLst>
          </p:cNvPr>
          <p:cNvSpPr txBox="1"/>
          <p:nvPr/>
        </p:nvSpPr>
        <p:spPr>
          <a:xfrm>
            <a:off x="2307771" y="2495490"/>
            <a:ext cx="48006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(params)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198AE2-8CE6-5641-A3C0-A36F0AF9481E}"/>
              </a:ext>
            </a:extLst>
          </p:cNvPr>
          <p:cNvSpPr txBox="1"/>
          <p:nvPr/>
        </p:nvSpPr>
        <p:spPr>
          <a:xfrm>
            <a:off x="2515539" y="6153090"/>
            <a:ext cx="2056461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render ‘new’</a:t>
            </a:r>
          </a:p>
        </p:txBody>
      </p:sp>
    </p:spTree>
    <p:extLst>
      <p:ext uri="{BB962C8B-B14F-4D97-AF65-F5344CB8AC3E}">
        <p14:creationId xmlns:p14="http://schemas.microsoft.com/office/powerpoint/2010/main" val="357723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23837"/>
          </a:xfrm>
        </p:spPr>
        <p:txBody>
          <a:bodyPr/>
          <a:lstStyle/>
          <a:p>
            <a:r>
              <a:rPr lang="en-US" dirty="0"/>
              <a:t>Step 2: Model entry and exit (return)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9865B-2B9D-2D42-8D6F-A0E535A14D92}"/>
              </a:ext>
            </a:extLst>
          </p:cNvPr>
          <p:cNvSpPr txBox="1"/>
          <p:nvPr/>
        </p:nvSpPr>
        <p:spPr>
          <a:xfrm>
            <a:off x="2307771" y="3403736"/>
            <a:ext cx="2632515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86CB5-CA3A-DB4E-94FB-1712CC20A620}"/>
              </a:ext>
            </a:extLst>
          </p:cNvPr>
          <p:cNvSpPr txBox="1"/>
          <p:nvPr/>
        </p:nvSpPr>
        <p:spPr>
          <a:xfrm>
            <a:off x="2612572" y="4320187"/>
            <a:ext cx="5686872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D9529-69EC-084B-AC56-7B076F15EA79}"/>
              </a:ext>
            </a:extLst>
          </p:cNvPr>
          <p:cNvSpPr txBox="1"/>
          <p:nvPr/>
        </p:nvSpPr>
        <p:spPr>
          <a:xfrm>
            <a:off x="2307771" y="5236638"/>
            <a:ext cx="8164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6CEE7-6C8C-6A46-8C5B-B03AF5D085F7}"/>
              </a:ext>
            </a:extLst>
          </p:cNvPr>
          <p:cNvSpPr txBox="1"/>
          <p:nvPr/>
        </p:nvSpPr>
        <p:spPr>
          <a:xfrm>
            <a:off x="2307771" y="2495490"/>
            <a:ext cx="48006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(params)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198AE2-8CE6-5641-A3C0-A36F0AF9481E}"/>
              </a:ext>
            </a:extLst>
          </p:cNvPr>
          <p:cNvSpPr txBox="1"/>
          <p:nvPr/>
        </p:nvSpPr>
        <p:spPr>
          <a:xfrm>
            <a:off x="2515539" y="6153090"/>
            <a:ext cx="2056461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render 'new'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9C47DE-C727-1C45-9D96-F384B5684962}"/>
              </a:ext>
            </a:extLst>
          </p:cNvPr>
          <p:cNvSpPr/>
          <p:nvPr/>
        </p:nvSpPr>
        <p:spPr>
          <a:xfrm>
            <a:off x="297180" y="2527320"/>
            <a:ext cx="320040" cy="32004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7B3489-2B72-3948-B48B-4DA32E86BC4B}"/>
              </a:ext>
            </a:extLst>
          </p:cNvPr>
          <p:cNvGrpSpPr/>
          <p:nvPr/>
        </p:nvGrpSpPr>
        <p:grpSpPr>
          <a:xfrm>
            <a:off x="8458200" y="6124545"/>
            <a:ext cx="457200" cy="457200"/>
            <a:chOff x="6778480" y="6000709"/>
            <a:chExt cx="457200" cy="45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0CC0B-0B05-A343-AA4A-CABDAEECE69D}"/>
                </a:ext>
              </a:extLst>
            </p:cNvPr>
            <p:cNvSpPr/>
            <p:nvPr/>
          </p:nvSpPr>
          <p:spPr>
            <a:xfrm>
              <a:off x="6778480" y="6000709"/>
              <a:ext cx="457200" cy="457200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BD9FF3-EED7-074C-B302-68689687DAF4}"/>
                </a:ext>
              </a:extLst>
            </p:cNvPr>
            <p:cNvSpPr/>
            <p:nvPr/>
          </p:nvSpPr>
          <p:spPr>
            <a:xfrm>
              <a:off x="6855469" y="6070860"/>
              <a:ext cx="303222" cy="303222"/>
            </a:xfrm>
            <a:prstGeom prst="ellipse">
              <a:avLst/>
            </a:prstGeom>
            <a:solidFill>
              <a:srgbClr val="FF4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3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1251340"/>
          </a:xfrm>
        </p:spPr>
        <p:txBody>
          <a:bodyPr/>
          <a:lstStyle/>
          <a:p>
            <a:r>
              <a:rPr lang="en-US" dirty="0"/>
              <a:t>Step 3: Model jumps (control branches) as directed lines</a:t>
            </a:r>
          </a:p>
          <a:p>
            <a:pPr lvl="1"/>
            <a:r>
              <a:rPr lang="en-US" dirty="0"/>
              <a:t>Go line by line from first to last to ensure you don't miss 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3403736"/>
            <a:ext cx="2632515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2" y="4320187"/>
            <a:ext cx="5686872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236638"/>
            <a:ext cx="8164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31B637-3B21-A647-B493-958039387399}"/>
              </a:ext>
            </a:extLst>
          </p:cNvPr>
          <p:cNvGrpSpPr/>
          <p:nvPr/>
        </p:nvGrpSpPr>
        <p:grpSpPr>
          <a:xfrm>
            <a:off x="3624028" y="3803846"/>
            <a:ext cx="947972" cy="516341"/>
            <a:chOff x="3624028" y="3803846"/>
            <a:chExt cx="947972" cy="516341"/>
          </a:xfrm>
        </p:grpSpPr>
        <p:cxnSp>
          <p:nvCxnSpPr>
            <p:cNvPr id="13" name="Straight Arrow Connector 12"/>
            <p:cNvCxnSpPr>
              <a:cxnSpLocks/>
              <a:stCxn id="4" idx="2"/>
            </p:cNvCxnSpPr>
            <p:nvPr/>
          </p:nvCxnSpPr>
          <p:spPr>
            <a:xfrm flipH="1">
              <a:off x="3624028" y="3803846"/>
              <a:ext cx="1" cy="516341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8100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true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78E296-814E-C14F-B48C-CA8B07843FD4}"/>
              </a:ext>
            </a:extLst>
          </p:cNvPr>
          <p:cNvGrpSpPr/>
          <p:nvPr/>
        </p:nvGrpSpPr>
        <p:grpSpPr>
          <a:xfrm>
            <a:off x="228600" y="3603791"/>
            <a:ext cx="2091871" cy="1832902"/>
            <a:chOff x="228600" y="3603791"/>
            <a:chExt cx="2091871" cy="1832902"/>
          </a:xfrm>
        </p:grpSpPr>
        <p:cxnSp>
          <p:nvCxnSpPr>
            <p:cNvPr id="15" name="Curved Connector 14"/>
            <p:cNvCxnSpPr>
              <a:cxnSpLocks/>
              <a:stCxn id="4" idx="1"/>
              <a:endCxn id="11" idx="1"/>
            </p:cNvCxnSpPr>
            <p:nvPr/>
          </p:nvCxnSpPr>
          <p:spPr>
            <a:xfrm rot="10800000" flipV="1">
              <a:off x="2307771" y="3603791"/>
              <a:ext cx="12700" cy="1832902"/>
            </a:xfrm>
            <a:prstGeom prst="curvedConnector3">
              <a:avLst>
                <a:gd name="adj1" fmla="val 9155402"/>
              </a:avLst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8600" y="4226749"/>
              <a:ext cx="948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false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F9ED4E3-5CCE-E246-8DF4-4712010D037C}"/>
              </a:ext>
            </a:extLst>
          </p:cNvPr>
          <p:cNvSpPr txBox="1"/>
          <p:nvPr/>
        </p:nvSpPr>
        <p:spPr>
          <a:xfrm>
            <a:off x="2307770" y="2495490"/>
            <a:ext cx="48006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(params)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6D6F1-4C7E-1B44-A4A2-D17BCD724FC9}"/>
              </a:ext>
            </a:extLst>
          </p:cNvPr>
          <p:cNvSpPr txBox="1"/>
          <p:nvPr/>
        </p:nvSpPr>
        <p:spPr>
          <a:xfrm>
            <a:off x="2515539" y="6153090"/>
            <a:ext cx="2056461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render 'new'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A928D6-459B-944A-A243-1020E70F79AF}"/>
              </a:ext>
            </a:extLst>
          </p:cNvPr>
          <p:cNvCxnSpPr>
            <a:cxnSpLocks/>
          </p:cNvCxnSpPr>
          <p:nvPr/>
        </p:nvCxnSpPr>
        <p:spPr>
          <a:xfrm>
            <a:off x="3581400" y="2894811"/>
            <a:ext cx="0" cy="508925"/>
          </a:xfrm>
          <a:prstGeom prst="straightConnector1">
            <a:avLst/>
          </a:prstGeom>
          <a:ln w="38100">
            <a:solidFill>
              <a:srgbClr val="FF4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225F3B-5B9A-EA4B-8593-A4F96D56DD2C}"/>
              </a:ext>
            </a:extLst>
          </p:cNvPr>
          <p:cNvCxnSpPr>
            <a:cxnSpLocks/>
          </p:cNvCxnSpPr>
          <p:nvPr/>
        </p:nvCxnSpPr>
        <p:spPr>
          <a:xfrm>
            <a:off x="2719822" y="5644165"/>
            <a:ext cx="0" cy="508925"/>
          </a:xfrm>
          <a:prstGeom prst="straightConnector1">
            <a:avLst/>
          </a:prstGeom>
          <a:ln w="38100">
            <a:solidFill>
              <a:srgbClr val="FF4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A7AA28E-13D2-434E-8E31-A4CADF788802}"/>
              </a:ext>
            </a:extLst>
          </p:cNvPr>
          <p:cNvSpPr/>
          <p:nvPr/>
        </p:nvSpPr>
        <p:spPr>
          <a:xfrm>
            <a:off x="297180" y="2528042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C92A53-E613-9441-AD25-6DA7531189F2}"/>
              </a:ext>
            </a:extLst>
          </p:cNvPr>
          <p:cNvGrpSpPr/>
          <p:nvPr/>
        </p:nvGrpSpPr>
        <p:grpSpPr>
          <a:xfrm>
            <a:off x="8458200" y="6124545"/>
            <a:ext cx="457200" cy="457200"/>
            <a:chOff x="6778480" y="6000709"/>
            <a:chExt cx="457200" cy="457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73FD56-71F4-FA49-BCEF-E75043719DD2}"/>
                </a:ext>
              </a:extLst>
            </p:cNvPr>
            <p:cNvSpPr/>
            <p:nvPr/>
          </p:nvSpPr>
          <p:spPr>
            <a:xfrm>
              <a:off x="6778480" y="6000709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457EE3D-979C-DD4B-80F4-894D07DD9816}"/>
                </a:ext>
              </a:extLst>
            </p:cNvPr>
            <p:cNvSpPr/>
            <p:nvPr/>
          </p:nvSpPr>
          <p:spPr>
            <a:xfrm>
              <a:off x="6855469" y="6070860"/>
              <a:ext cx="303222" cy="3032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056818-36CA-004C-8D8C-A94DFFCE525C}"/>
              </a:ext>
            </a:extLst>
          </p:cNvPr>
          <p:cNvCxnSpPr>
            <a:cxnSpLocks/>
            <a:stCxn id="32" idx="6"/>
            <a:endCxn id="12" idx="1"/>
          </p:cNvCxnSpPr>
          <p:nvPr/>
        </p:nvCxnSpPr>
        <p:spPr>
          <a:xfrm>
            <a:off x="617220" y="2688062"/>
            <a:ext cx="1690550" cy="7483"/>
          </a:xfrm>
          <a:prstGeom prst="straightConnector1">
            <a:avLst/>
          </a:prstGeom>
          <a:ln w="38100">
            <a:solidFill>
              <a:srgbClr val="FF4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79BA7C-1D63-F04B-A45B-1782905A0D52}"/>
              </a:ext>
            </a:extLst>
          </p:cNvPr>
          <p:cNvCxnSpPr>
            <a:cxnSpLocks/>
            <a:stCxn id="14" idx="3"/>
            <a:endCxn id="34" idx="2"/>
          </p:cNvCxnSpPr>
          <p:nvPr/>
        </p:nvCxnSpPr>
        <p:spPr>
          <a:xfrm>
            <a:off x="4572000" y="6353145"/>
            <a:ext cx="3886200" cy="0"/>
          </a:xfrm>
          <a:prstGeom prst="straightConnector1">
            <a:avLst/>
          </a:prstGeom>
          <a:ln w="38100">
            <a:solidFill>
              <a:srgbClr val="FF4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1B1833ED-7A6C-8142-B033-5D3C73185956}"/>
              </a:ext>
            </a:extLst>
          </p:cNvPr>
          <p:cNvCxnSpPr>
            <a:cxnSpLocks/>
            <a:stCxn id="9" idx="3"/>
            <a:endCxn id="34" idx="0"/>
          </p:cNvCxnSpPr>
          <p:nvPr/>
        </p:nvCxnSpPr>
        <p:spPr>
          <a:xfrm>
            <a:off x="8299444" y="4520242"/>
            <a:ext cx="387356" cy="1604303"/>
          </a:xfrm>
          <a:prstGeom prst="curvedConnector2">
            <a:avLst/>
          </a:prstGeom>
          <a:ln w="38100">
            <a:solidFill>
              <a:srgbClr val="FF4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213"/>
            <a:ext cx="8229600" cy="934187"/>
          </a:xfrm>
        </p:spPr>
        <p:txBody>
          <a:bodyPr/>
          <a:lstStyle/>
          <a:p>
            <a:r>
              <a:rPr lang="en-US" dirty="0"/>
              <a:t>Now you have a CFG!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8E20D-BDE1-E745-A5F1-87CF9745AF87}"/>
              </a:ext>
            </a:extLst>
          </p:cNvPr>
          <p:cNvSpPr txBox="1"/>
          <p:nvPr/>
        </p:nvSpPr>
        <p:spPr>
          <a:xfrm>
            <a:off x="2307771" y="3403736"/>
            <a:ext cx="2632515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51ACB-26CF-5045-84FF-B9EC5F3F25DD}"/>
              </a:ext>
            </a:extLst>
          </p:cNvPr>
          <p:cNvSpPr txBox="1"/>
          <p:nvPr/>
        </p:nvSpPr>
        <p:spPr>
          <a:xfrm>
            <a:off x="2612572" y="4320187"/>
            <a:ext cx="5686872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B60D25-9BA0-7A40-BAE1-4A30E635F993}"/>
              </a:ext>
            </a:extLst>
          </p:cNvPr>
          <p:cNvSpPr txBox="1"/>
          <p:nvPr/>
        </p:nvSpPr>
        <p:spPr>
          <a:xfrm>
            <a:off x="2307771" y="5236638"/>
            <a:ext cx="8164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C090FB-CBC9-0746-9BF7-0C6A7C7110F7}"/>
              </a:ext>
            </a:extLst>
          </p:cNvPr>
          <p:cNvGrpSpPr/>
          <p:nvPr/>
        </p:nvGrpSpPr>
        <p:grpSpPr>
          <a:xfrm>
            <a:off x="3624028" y="3803846"/>
            <a:ext cx="947972" cy="516341"/>
            <a:chOff x="3624028" y="3803846"/>
            <a:chExt cx="947972" cy="51634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019E94E-B288-754E-85F0-47E6FEC5BB32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3624028" y="3803846"/>
              <a:ext cx="1" cy="51634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4406C5-047C-5E4F-AA92-53F44D4D051E}"/>
                </a:ext>
              </a:extLst>
            </p:cNvPr>
            <p:cNvSpPr txBox="1"/>
            <p:nvPr/>
          </p:nvSpPr>
          <p:spPr>
            <a:xfrm>
              <a:off x="3657600" y="38100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true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4C9EF2-C020-9147-866C-41D1D86E3A67}"/>
              </a:ext>
            </a:extLst>
          </p:cNvPr>
          <p:cNvGrpSpPr/>
          <p:nvPr/>
        </p:nvGrpSpPr>
        <p:grpSpPr>
          <a:xfrm>
            <a:off x="228600" y="3603791"/>
            <a:ext cx="2091871" cy="1832902"/>
            <a:chOff x="228600" y="3603791"/>
            <a:chExt cx="2091871" cy="1832902"/>
          </a:xfrm>
        </p:grpSpPr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4A5044CD-FF58-CC44-A7A0-7D8076A4AF56}"/>
                </a:ext>
              </a:extLst>
            </p:cNvPr>
            <p:cNvCxnSpPr>
              <a:cxnSpLocks/>
              <a:stCxn id="21" idx="1"/>
              <a:endCxn id="23" idx="1"/>
            </p:cNvCxnSpPr>
            <p:nvPr/>
          </p:nvCxnSpPr>
          <p:spPr>
            <a:xfrm rot="10800000" flipV="1">
              <a:off x="2307771" y="3603791"/>
              <a:ext cx="12700" cy="1832902"/>
            </a:xfrm>
            <a:prstGeom prst="curvedConnector3">
              <a:avLst>
                <a:gd name="adj1" fmla="val 9155402"/>
              </a:avLst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337EFC-0F6D-014E-AF42-3D208575E01E}"/>
                </a:ext>
              </a:extLst>
            </p:cNvPr>
            <p:cNvSpPr txBox="1"/>
            <p:nvPr/>
          </p:nvSpPr>
          <p:spPr>
            <a:xfrm>
              <a:off x="228600" y="4226749"/>
              <a:ext cx="948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false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4FAB439-88BD-D642-93B8-C83A603ADAA4}"/>
              </a:ext>
            </a:extLst>
          </p:cNvPr>
          <p:cNvSpPr txBox="1"/>
          <p:nvPr/>
        </p:nvSpPr>
        <p:spPr>
          <a:xfrm>
            <a:off x="2307770" y="2495490"/>
            <a:ext cx="48006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(params)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F3FA21-7549-7244-BDE5-AA9E8094D983}"/>
              </a:ext>
            </a:extLst>
          </p:cNvPr>
          <p:cNvSpPr txBox="1"/>
          <p:nvPr/>
        </p:nvSpPr>
        <p:spPr>
          <a:xfrm>
            <a:off x="2515539" y="6153090"/>
            <a:ext cx="2056461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render 'new'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1FAED6-2767-2E4C-B0C0-CFBF16A77F06}"/>
              </a:ext>
            </a:extLst>
          </p:cNvPr>
          <p:cNvCxnSpPr>
            <a:cxnSpLocks/>
          </p:cNvCxnSpPr>
          <p:nvPr/>
        </p:nvCxnSpPr>
        <p:spPr>
          <a:xfrm>
            <a:off x="3581400" y="2894811"/>
            <a:ext cx="0" cy="5089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7074BAE-D90F-A24D-A341-CAB025643AAF}"/>
              </a:ext>
            </a:extLst>
          </p:cNvPr>
          <p:cNvCxnSpPr>
            <a:cxnSpLocks/>
          </p:cNvCxnSpPr>
          <p:nvPr/>
        </p:nvCxnSpPr>
        <p:spPr>
          <a:xfrm>
            <a:off x="2719822" y="5644165"/>
            <a:ext cx="0" cy="5089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FDEA6C8-E824-1440-A521-87AB029F2EB1}"/>
              </a:ext>
            </a:extLst>
          </p:cNvPr>
          <p:cNvSpPr/>
          <p:nvPr/>
        </p:nvSpPr>
        <p:spPr>
          <a:xfrm>
            <a:off x="297180" y="2528042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0F3AAD-DBF3-6843-BDD3-DDBE70753C82}"/>
              </a:ext>
            </a:extLst>
          </p:cNvPr>
          <p:cNvGrpSpPr/>
          <p:nvPr/>
        </p:nvGrpSpPr>
        <p:grpSpPr>
          <a:xfrm>
            <a:off x="8458200" y="6124545"/>
            <a:ext cx="457200" cy="457200"/>
            <a:chOff x="6778480" y="6000709"/>
            <a:chExt cx="457200" cy="4572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F2FCFB-0A0C-8344-9999-ABC99B293338}"/>
                </a:ext>
              </a:extLst>
            </p:cNvPr>
            <p:cNvSpPr/>
            <p:nvPr/>
          </p:nvSpPr>
          <p:spPr>
            <a:xfrm>
              <a:off x="6778480" y="6000709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EAEA55C-5E0D-544C-A4EA-59FAB56A92AC}"/>
                </a:ext>
              </a:extLst>
            </p:cNvPr>
            <p:cNvSpPr/>
            <p:nvPr/>
          </p:nvSpPr>
          <p:spPr>
            <a:xfrm>
              <a:off x="6855469" y="6070860"/>
              <a:ext cx="303222" cy="3032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12CC66-3EFB-9A4D-8485-8917E615DDE7}"/>
              </a:ext>
            </a:extLst>
          </p:cNvPr>
          <p:cNvCxnSpPr>
            <a:cxnSpLocks/>
            <a:stCxn id="34" idx="6"/>
            <a:endCxn id="30" idx="1"/>
          </p:cNvCxnSpPr>
          <p:nvPr/>
        </p:nvCxnSpPr>
        <p:spPr>
          <a:xfrm>
            <a:off x="617220" y="2688062"/>
            <a:ext cx="1690550" cy="748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85CDC6-E57B-0145-932D-AF0487708C2F}"/>
              </a:ext>
            </a:extLst>
          </p:cNvPr>
          <p:cNvCxnSpPr>
            <a:cxnSpLocks/>
            <a:stCxn id="31" idx="3"/>
            <a:endCxn id="36" idx="2"/>
          </p:cNvCxnSpPr>
          <p:nvPr/>
        </p:nvCxnSpPr>
        <p:spPr>
          <a:xfrm>
            <a:off x="4572000" y="6353145"/>
            <a:ext cx="38862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50FF5F60-33FE-2C46-B0F1-8AF6A8178EDD}"/>
              </a:ext>
            </a:extLst>
          </p:cNvPr>
          <p:cNvCxnSpPr>
            <a:cxnSpLocks/>
            <a:stCxn id="22" idx="3"/>
            <a:endCxn id="36" idx="0"/>
          </p:cNvCxnSpPr>
          <p:nvPr/>
        </p:nvCxnSpPr>
        <p:spPr>
          <a:xfrm>
            <a:off x="8299444" y="4520242"/>
            <a:ext cx="387356" cy="1604303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9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6793</TotalTime>
  <Words>2393</Words>
  <Application>Microsoft Macintosh PowerPoint</Application>
  <PresentationFormat>On-screen Show (4:3)</PresentationFormat>
  <Paragraphs>846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Courier New</vt:lpstr>
      <vt:lpstr>Office Theme</vt:lpstr>
      <vt:lpstr>PowerPoint Presentation</vt:lpstr>
      <vt:lpstr>White-Box Testing Aka glass box testing, clear box testing</vt:lpstr>
      <vt:lpstr>Example Code Coverage Levels</vt:lpstr>
      <vt:lpstr>Control Flow Graph (CFG)</vt:lpstr>
      <vt:lpstr>How to construct a CFG</vt:lpstr>
      <vt:lpstr>How to construct a CFG</vt:lpstr>
      <vt:lpstr>How to construct a CFG</vt:lpstr>
      <vt:lpstr>How to construct a CFG</vt:lpstr>
      <vt:lpstr>How to construct a CFG</vt:lpstr>
      <vt:lpstr>Code Coverage Levels</vt:lpstr>
      <vt:lpstr>Statement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Coverage Levels</vt:lpstr>
      <vt:lpstr>Branch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Coverage Levels</vt:lpstr>
      <vt:lpstr>Path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294</cp:revision>
  <dcterms:created xsi:type="dcterms:W3CDTF">2015-09-15T16:42:42Z</dcterms:created>
  <dcterms:modified xsi:type="dcterms:W3CDTF">2019-11-19T17:40:44Z</dcterms:modified>
</cp:coreProperties>
</file>