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7"/>
  </p:notesMasterIdLst>
  <p:sldIdLst>
    <p:sldId id="303" r:id="rId2"/>
    <p:sldId id="309" r:id="rId3"/>
    <p:sldId id="310" r:id="rId4"/>
    <p:sldId id="304" r:id="rId5"/>
    <p:sldId id="335" r:id="rId6"/>
    <p:sldId id="337" r:id="rId7"/>
    <p:sldId id="313" r:id="rId8"/>
    <p:sldId id="315" r:id="rId9"/>
    <p:sldId id="333" r:id="rId10"/>
    <p:sldId id="341" r:id="rId11"/>
    <p:sldId id="340" r:id="rId12"/>
    <p:sldId id="319" r:id="rId13"/>
    <p:sldId id="329" r:id="rId14"/>
    <p:sldId id="290" r:id="rId15"/>
    <p:sldId id="291" r:id="rId16"/>
    <p:sldId id="292" r:id="rId17"/>
    <p:sldId id="300" r:id="rId18"/>
    <p:sldId id="295" r:id="rId19"/>
    <p:sldId id="297" r:id="rId20"/>
    <p:sldId id="298" r:id="rId21"/>
    <p:sldId id="279" r:id="rId22"/>
    <p:sldId id="280" r:id="rId23"/>
    <p:sldId id="281" r:id="rId24"/>
    <p:sldId id="282" r:id="rId25"/>
    <p:sldId id="531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40FF"/>
    <a:srgbClr val="FF00FF"/>
    <a:srgbClr val="00FF00"/>
    <a:srgbClr val="00CCFF"/>
    <a:srgbClr val="CC99CC"/>
    <a:srgbClr val="FF99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87"/>
    <p:restoredTop sz="94538"/>
  </p:normalViewPr>
  <p:slideViewPr>
    <p:cSldViewPr snapToGrid="0" snapToObjects="1">
      <p:cViewPr varScale="1">
        <p:scale>
          <a:sx n="211" d="100"/>
          <a:sy n="211" d="100"/>
        </p:scale>
        <p:origin x="2408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3E4556-32FF-BD4E-80AE-56BEDB408CE9}" type="datetimeFigureOut">
              <a:rPr lang="en-US" altLang="en-US"/>
              <a:pPr/>
              <a:t>10/28/19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ED342F-EA45-A742-BB99-05FCC0C759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669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60s and 70s-era advice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10E27456-66B3-3B49-B23C-B8BBC0758F90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36288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60s and 70s-era advice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511E4E76-2E1E-3641-BBF8-4150F8B38EAE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95457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60s and 70s-era advice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819FA5F5-28EC-1D47-A0A9-7C36BEFD36DC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51130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E80C43-5950-D540-8592-DE1A58816521}" type="datetimeFigureOut">
              <a:rPr lang="en-US" altLang="en-US"/>
              <a:pPr/>
              <a:t>10/28/19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31407-D10C-E84C-91E8-C8F1CCA71D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0424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1C8DEA-0E85-4049-8A41-C7D699585A0A}" type="datetimeFigureOut">
              <a:rPr lang="en-US" altLang="en-US"/>
              <a:pPr/>
              <a:t>10/28/19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CBCD5-F810-B74D-8C40-D4C1DE7A37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2182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8F6F81-CC2B-074C-8944-8673CDC0A22D}" type="datetimeFigureOut">
              <a:rPr lang="en-US" altLang="en-US"/>
              <a:pPr/>
              <a:t>10/28/19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3F2D7-BFB8-A149-9E5A-7EAD7B6119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98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2BA876-BB6B-EA4D-ADF3-6AF0E1EB5FDC}" type="datetimeFigureOut">
              <a:rPr lang="en-US" altLang="en-US"/>
              <a:pPr/>
              <a:t>10/28/19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12074-7F1E-2C49-AB9E-D61C3FCCEB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9867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49246-7A26-DF4F-8CD2-B7FF41D8909F}" type="datetimeFigureOut">
              <a:rPr lang="en-US" altLang="en-US"/>
              <a:pPr/>
              <a:t>10/28/19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06F19-16C0-7E45-B4C3-5A007AA5B5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556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08DE4A-331F-BE43-8859-720AE9256C44}" type="datetimeFigureOut">
              <a:rPr lang="en-US" altLang="en-US"/>
              <a:pPr/>
              <a:t>10/28/19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FBC76-149E-4D42-903A-E04DE6143C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30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225AF1-8395-DD47-92A3-D3174D4A222C}" type="datetimeFigureOut">
              <a:rPr lang="en-US" altLang="en-US"/>
              <a:pPr/>
              <a:t>10/28/19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42C0F-F2E3-AF4D-9A09-A09B625E07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3135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0907C6-2DE4-B644-A7EB-DEAF756D8900}" type="datetimeFigureOut">
              <a:rPr lang="en-US" altLang="en-US"/>
              <a:pPr/>
              <a:t>10/28/19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89DEA-C453-4D4F-B7F0-4A431A652C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0303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D58130-77FE-C84F-B8A9-8D6ED66079FB}" type="datetimeFigureOut">
              <a:rPr lang="en-US" altLang="en-US"/>
              <a:pPr/>
              <a:t>10/28/19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FB2FB-253D-1F49-A19A-E5688782D7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4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78C5CB-DCE0-0643-858F-CA6DA1355CEB}" type="datetimeFigureOut">
              <a:rPr lang="en-US" altLang="en-US"/>
              <a:pPr/>
              <a:t>10/28/19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24EE2-8DC6-B549-BC6F-7688EC4936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798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99C40A-1064-FD47-8360-6B9EFFFE6301}" type="datetimeFigureOut">
              <a:rPr lang="en-US" altLang="en-US"/>
              <a:pPr/>
              <a:t>10/28/19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203FEF-4805-C64E-88EB-F9E205981C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7403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9C14693F-44E1-004D-9EB3-3E9FA7187FA4}" type="datetimeFigureOut">
              <a:rPr lang="en-US" altLang="en-US"/>
              <a:pPr/>
              <a:t>10/28/19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7E167CB1-2301-014F-AA9D-BB6480477A7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0FbnCWWg_NY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" t="14462" r="5643" b="4259"/>
          <a:stretch>
            <a:fillRect/>
          </a:stretch>
        </p:blipFill>
        <p:spPr bwMode="auto">
          <a:xfrm>
            <a:off x="0" y="0"/>
            <a:ext cx="9144000" cy="557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2"/>
          <p:cNvSpPr txBox="1">
            <a:spLocks noChangeArrowheads="1"/>
          </p:cNvSpPr>
          <p:nvPr/>
        </p:nvSpPr>
        <p:spPr bwMode="auto">
          <a:xfrm rot="16200000">
            <a:off x="8231981" y="653257"/>
            <a:ext cx="15970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http://flic.kr/p/7u4Xr2</a:t>
            </a:r>
          </a:p>
        </p:txBody>
      </p:sp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220456" y="5741988"/>
            <a:ext cx="87030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6699FF"/>
                </a:solidFill>
              </a:rPr>
              <a:t>Software Engineering Process &amp; Planning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Iterative Development Process</a:t>
            </a:r>
          </a:p>
        </p:txBody>
      </p:sp>
      <p:grpSp>
        <p:nvGrpSpPr>
          <p:cNvPr id="30722" name="Group 38"/>
          <p:cNvGrpSpPr>
            <a:grpSpLocks/>
          </p:cNvGrpSpPr>
          <p:nvPr/>
        </p:nvGrpSpPr>
        <p:grpSpPr bwMode="auto">
          <a:xfrm>
            <a:off x="122238" y="1082675"/>
            <a:ext cx="10566400" cy="5468938"/>
            <a:chOff x="48495" y="871659"/>
            <a:chExt cx="10567230" cy="5468538"/>
          </a:xfrm>
        </p:grpSpPr>
        <p:sp>
          <p:nvSpPr>
            <p:cNvPr id="20" name="Arc 19"/>
            <p:cNvSpPr/>
            <p:nvPr/>
          </p:nvSpPr>
          <p:spPr>
            <a:xfrm>
              <a:off x="3317414" y="2449519"/>
              <a:ext cx="2906941" cy="290491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 rot="5400000">
              <a:off x="3317634" y="2531842"/>
              <a:ext cx="2906500" cy="290694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10800000">
              <a:off x="3249146" y="2532063"/>
              <a:ext cx="2905353" cy="2906500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6200000">
              <a:off x="3249367" y="2449298"/>
              <a:ext cx="2904913" cy="290535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rot="5400000" flipV="1">
              <a:off x="1703814" y="541975"/>
              <a:ext cx="2906499" cy="3981763"/>
            </a:xfrm>
            <a:prstGeom prst="arc">
              <a:avLst/>
            </a:prstGeom>
            <a:ln w="203200" cmpd="sng">
              <a:solidFill>
                <a:schemeClr val="tx1">
                  <a:lumMod val="50000"/>
                </a:schemeClr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729" name="TextBox 28"/>
            <p:cNvSpPr txBox="1">
              <a:spLocks noChangeArrowheads="1"/>
            </p:cNvSpPr>
            <p:nvPr/>
          </p:nvSpPr>
          <p:spPr bwMode="auto">
            <a:xfrm rot="1329207">
              <a:off x="2064173" y="2787839"/>
              <a:ext cx="12929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Planning</a:t>
              </a:r>
            </a:p>
          </p:txBody>
        </p:sp>
        <p:sp>
          <p:nvSpPr>
            <p:cNvPr id="30730" name="TextBox 29"/>
            <p:cNvSpPr txBox="1">
              <a:spLocks noChangeArrowheads="1"/>
            </p:cNvSpPr>
            <p:nvPr/>
          </p:nvSpPr>
          <p:spPr bwMode="auto">
            <a:xfrm rot="3160444">
              <a:off x="2270538" y="1632369"/>
              <a:ext cx="198308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Requirements</a:t>
              </a:r>
            </a:p>
          </p:txBody>
        </p:sp>
        <p:sp>
          <p:nvSpPr>
            <p:cNvPr id="30731" name="TextBox 30"/>
            <p:cNvSpPr txBox="1">
              <a:spLocks noChangeArrowheads="1"/>
            </p:cNvSpPr>
            <p:nvPr/>
          </p:nvSpPr>
          <p:spPr bwMode="auto">
            <a:xfrm rot="-4753199">
              <a:off x="4616702" y="1574581"/>
              <a:ext cx="12307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Analysis</a:t>
              </a:r>
            </a:p>
          </p:txBody>
        </p:sp>
        <p:sp>
          <p:nvSpPr>
            <p:cNvPr id="30732" name="TextBox 31"/>
            <p:cNvSpPr txBox="1">
              <a:spLocks noChangeArrowheads="1"/>
            </p:cNvSpPr>
            <p:nvPr/>
          </p:nvSpPr>
          <p:spPr bwMode="auto">
            <a:xfrm rot="-2903417">
              <a:off x="5633572" y="2154594"/>
              <a:ext cx="104307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Design</a:t>
              </a:r>
            </a:p>
          </p:txBody>
        </p:sp>
        <p:sp>
          <p:nvSpPr>
            <p:cNvPr id="30733" name="TextBox 32"/>
            <p:cNvSpPr txBox="1">
              <a:spLocks noChangeArrowheads="1"/>
            </p:cNvSpPr>
            <p:nvPr/>
          </p:nvSpPr>
          <p:spPr bwMode="auto">
            <a:xfrm rot="-1392561">
              <a:off x="6226935" y="2787115"/>
              <a:ext cx="22526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Implementation</a:t>
              </a:r>
            </a:p>
          </p:txBody>
        </p:sp>
        <p:sp>
          <p:nvSpPr>
            <p:cNvPr id="30734" name="TextBox 33"/>
            <p:cNvSpPr txBox="1">
              <a:spLocks noChangeArrowheads="1"/>
            </p:cNvSpPr>
            <p:nvPr/>
          </p:nvSpPr>
          <p:spPr bwMode="auto">
            <a:xfrm>
              <a:off x="7128234" y="5747173"/>
              <a:ext cx="17627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7F7F7F"/>
                  </a:solidFill>
                </a:rPr>
                <a:t>Deployment</a:t>
              </a:r>
            </a:p>
          </p:txBody>
        </p:sp>
        <p:sp>
          <p:nvSpPr>
            <p:cNvPr id="30735" name="TextBox 34"/>
            <p:cNvSpPr txBox="1">
              <a:spLocks noChangeArrowheads="1"/>
            </p:cNvSpPr>
            <p:nvPr/>
          </p:nvSpPr>
          <p:spPr bwMode="auto">
            <a:xfrm rot="1139878">
              <a:off x="6179802" y="4438439"/>
              <a:ext cx="11060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Testing</a:t>
              </a:r>
            </a:p>
          </p:txBody>
        </p:sp>
        <p:sp>
          <p:nvSpPr>
            <p:cNvPr id="30736" name="TextBox 35"/>
            <p:cNvSpPr txBox="1">
              <a:spLocks noChangeArrowheads="1"/>
            </p:cNvSpPr>
            <p:nvPr/>
          </p:nvSpPr>
          <p:spPr bwMode="auto">
            <a:xfrm rot="-2225573">
              <a:off x="2136354" y="5139217"/>
              <a:ext cx="15358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Evaluation</a:t>
              </a:r>
            </a:p>
          </p:txBody>
        </p:sp>
        <p:sp>
          <p:nvSpPr>
            <p:cNvPr id="24592" name="TextBox 36"/>
            <p:cNvSpPr txBox="1">
              <a:spLocks noChangeArrowheads="1"/>
            </p:cNvSpPr>
            <p:nvPr/>
          </p:nvSpPr>
          <p:spPr bwMode="auto">
            <a:xfrm>
              <a:off x="48495" y="2633655"/>
              <a:ext cx="1292327" cy="830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Initial</a:t>
              </a:r>
              <a:b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</a:br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Planning</a:t>
              </a:r>
            </a:p>
          </p:txBody>
        </p:sp>
        <p:sp>
          <p:nvSpPr>
            <p:cNvPr id="38" name="Arc 37"/>
            <p:cNvSpPr/>
            <p:nvPr/>
          </p:nvSpPr>
          <p:spPr>
            <a:xfrm rot="5400000" flipV="1">
              <a:off x="6556389" y="2280861"/>
              <a:ext cx="2906500" cy="5212172"/>
            </a:xfrm>
            <a:prstGeom prst="arc">
              <a:avLst>
                <a:gd name="adj1" fmla="val 16870527"/>
                <a:gd name="adj2" fmla="val 556620"/>
              </a:avLst>
            </a:prstGeom>
            <a:ln w="203200" cmpd="sng">
              <a:solidFill>
                <a:srgbClr val="7F7F7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51275" y="3211513"/>
            <a:ext cx="194151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Where are</a:t>
            </a:r>
          </a:p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feedback</a:t>
            </a:r>
          </a:p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&amp;</a:t>
            </a:r>
          </a:p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adaptation?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Iterative Development Process</a:t>
            </a:r>
          </a:p>
        </p:txBody>
      </p:sp>
      <p:grpSp>
        <p:nvGrpSpPr>
          <p:cNvPr id="31746" name="Group 38"/>
          <p:cNvGrpSpPr>
            <a:grpSpLocks/>
          </p:cNvGrpSpPr>
          <p:nvPr/>
        </p:nvGrpSpPr>
        <p:grpSpPr bwMode="auto">
          <a:xfrm>
            <a:off x="122238" y="1082675"/>
            <a:ext cx="10566400" cy="5468938"/>
            <a:chOff x="48495" y="871659"/>
            <a:chExt cx="10567230" cy="5468538"/>
          </a:xfrm>
        </p:grpSpPr>
        <p:sp>
          <p:nvSpPr>
            <p:cNvPr id="20" name="Arc 19"/>
            <p:cNvSpPr/>
            <p:nvPr/>
          </p:nvSpPr>
          <p:spPr>
            <a:xfrm>
              <a:off x="3317414" y="2449519"/>
              <a:ext cx="2906941" cy="290491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 rot="5400000">
              <a:off x="3317634" y="2531842"/>
              <a:ext cx="2906500" cy="290694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10800000">
              <a:off x="3249146" y="2532063"/>
              <a:ext cx="2905353" cy="2906500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6200000">
              <a:off x="3249367" y="2449298"/>
              <a:ext cx="2904913" cy="290535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rot="5400000" flipV="1">
              <a:off x="1703814" y="541975"/>
              <a:ext cx="2906499" cy="3981763"/>
            </a:xfrm>
            <a:prstGeom prst="arc">
              <a:avLst/>
            </a:prstGeom>
            <a:ln w="203200" cmpd="sng">
              <a:solidFill>
                <a:schemeClr val="tx1">
                  <a:lumMod val="50000"/>
                </a:schemeClr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756" name="TextBox 28"/>
            <p:cNvSpPr txBox="1">
              <a:spLocks noChangeArrowheads="1"/>
            </p:cNvSpPr>
            <p:nvPr/>
          </p:nvSpPr>
          <p:spPr bwMode="auto">
            <a:xfrm rot="1329207">
              <a:off x="2064173" y="2787839"/>
              <a:ext cx="12929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Planning</a:t>
              </a:r>
            </a:p>
          </p:txBody>
        </p:sp>
        <p:sp>
          <p:nvSpPr>
            <p:cNvPr id="31757" name="TextBox 29"/>
            <p:cNvSpPr txBox="1">
              <a:spLocks noChangeArrowheads="1"/>
            </p:cNvSpPr>
            <p:nvPr/>
          </p:nvSpPr>
          <p:spPr bwMode="auto">
            <a:xfrm rot="3160444">
              <a:off x="2270538" y="1632369"/>
              <a:ext cx="198308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Requirements</a:t>
              </a:r>
            </a:p>
          </p:txBody>
        </p:sp>
        <p:sp>
          <p:nvSpPr>
            <p:cNvPr id="31758" name="TextBox 30"/>
            <p:cNvSpPr txBox="1">
              <a:spLocks noChangeArrowheads="1"/>
            </p:cNvSpPr>
            <p:nvPr/>
          </p:nvSpPr>
          <p:spPr bwMode="auto">
            <a:xfrm rot="-4753199">
              <a:off x="4616702" y="1574581"/>
              <a:ext cx="12307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Analysis</a:t>
              </a:r>
            </a:p>
          </p:txBody>
        </p:sp>
        <p:sp>
          <p:nvSpPr>
            <p:cNvPr id="31759" name="TextBox 31"/>
            <p:cNvSpPr txBox="1">
              <a:spLocks noChangeArrowheads="1"/>
            </p:cNvSpPr>
            <p:nvPr/>
          </p:nvSpPr>
          <p:spPr bwMode="auto">
            <a:xfrm rot="-2903417">
              <a:off x="5633572" y="2154594"/>
              <a:ext cx="104307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Design</a:t>
              </a:r>
            </a:p>
          </p:txBody>
        </p:sp>
        <p:sp>
          <p:nvSpPr>
            <p:cNvPr id="31760" name="TextBox 32"/>
            <p:cNvSpPr txBox="1">
              <a:spLocks noChangeArrowheads="1"/>
            </p:cNvSpPr>
            <p:nvPr/>
          </p:nvSpPr>
          <p:spPr bwMode="auto">
            <a:xfrm rot="-1392561">
              <a:off x="6226935" y="2787115"/>
              <a:ext cx="22526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Implementation</a:t>
              </a:r>
            </a:p>
          </p:txBody>
        </p:sp>
        <p:sp>
          <p:nvSpPr>
            <p:cNvPr id="31761" name="TextBox 33"/>
            <p:cNvSpPr txBox="1">
              <a:spLocks noChangeArrowheads="1"/>
            </p:cNvSpPr>
            <p:nvPr/>
          </p:nvSpPr>
          <p:spPr bwMode="auto">
            <a:xfrm>
              <a:off x="7128234" y="5747173"/>
              <a:ext cx="17627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7F7F7F"/>
                  </a:solidFill>
                </a:rPr>
                <a:t>Deployment</a:t>
              </a:r>
            </a:p>
          </p:txBody>
        </p:sp>
        <p:sp>
          <p:nvSpPr>
            <p:cNvPr id="31762" name="TextBox 34"/>
            <p:cNvSpPr txBox="1">
              <a:spLocks noChangeArrowheads="1"/>
            </p:cNvSpPr>
            <p:nvPr/>
          </p:nvSpPr>
          <p:spPr bwMode="auto">
            <a:xfrm rot="1139878">
              <a:off x="6179802" y="4438439"/>
              <a:ext cx="11060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Testing</a:t>
              </a:r>
            </a:p>
          </p:txBody>
        </p:sp>
        <p:sp>
          <p:nvSpPr>
            <p:cNvPr id="31763" name="TextBox 35"/>
            <p:cNvSpPr txBox="1">
              <a:spLocks noChangeArrowheads="1"/>
            </p:cNvSpPr>
            <p:nvPr/>
          </p:nvSpPr>
          <p:spPr bwMode="auto">
            <a:xfrm rot="-2225573">
              <a:off x="2136354" y="5139217"/>
              <a:ext cx="15358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Evaluation</a:t>
              </a:r>
            </a:p>
          </p:txBody>
        </p:sp>
        <p:sp>
          <p:nvSpPr>
            <p:cNvPr id="24592" name="TextBox 36"/>
            <p:cNvSpPr txBox="1">
              <a:spLocks noChangeArrowheads="1"/>
            </p:cNvSpPr>
            <p:nvPr/>
          </p:nvSpPr>
          <p:spPr bwMode="auto">
            <a:xfrm>
              <a:off x="48495" y="2633655"/>
              <a:ext cx="1292327" cy="830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Initial</a:t>
              </a:r>
              <a:b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</a:br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Planning</a:t>
              </a:r>
            </a:p>
          </p:txBody>
        </p:sp>
        <p:sp>
          <p:nvSpPr>
            <p:cNvPr id="38" name="Arc 37"/>
            <p:cNvSpPr/>
            <p:nvPr/>
          </p:nvSpPr>
          <p:spPr>
            <a:xfrm rot="5400000" flipV="1">
              <a:off x="6556389" y="2280861"/>
              <a:ext cx="2906500" cy="5212172"/>
            </a:xfrm>
            <a:prstGeom prst="arc">
              <a:avLst>
                <a:gd name="adj1" fmla="val 16870527"/>
                <a:gd name="adj2" fmla="val 556620"/>
              </a:avLst>
            </a:prstGeom>
            <a:ln w="203200" cmpd="sng">
              <a:solidFill>
                <a:srgbClr val="7F7F7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874713" y="3360738"/>
            <a:ext cx="7559675" cy="1577975"/>
            <a:chOff x="874565" y="3360868"/>
            <a:chExt cx="7559599" cy="1577885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874565" y="4160922"/>
              <a:ext cx="7559599" cy="0"/>
            </a:xfrm>
            <a:prstGeom prst="line">
              <a:avLst/>
            </a:prstGeom>
            <a:ln w="76200" cmpd="sng">
              <a:solidFill>
                <a:srgbClr val="FF00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749" name="TextBox 3"/>
            <p:cNvSpPr txBox="1">
              <a:spLocks noChangeArrowheads="1"/>
            </p:cNvSpPr>
            <p:nvPr/>
          </p:nvSpPr>
          <p:spPr bwMode="auto">
            <a:xfrm>
              <a:off x="4063959" y="4415533"/>
              <a:ext cx="15713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Feedback</a:t>
              </a:r>
            </a:p>
          </p:txBody>
        </p:sp>
        <p:sp>
          <p:nvSpPr>
            <p:cNvPr id="31750" name="TextBox 21"/>
            <p:cNvSpPr txBox="1">
              <a:spLocks noChangeArrowheads="1"/>
            </p:cNvSpPr>
            <p:nvPr/>
          </p:nvSpPr>
          <p:spPr bwMode="auto">
            <a:xfrm>
              <a:off x="3943598" y="3360868"/>
              <a:ext cx="181206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Adaptation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Key Benefits of Iterative Development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Early mitigation of risk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Early visible progress (no “analysis paralysis”)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Fail fast, catch changing requirements quickly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Iterative process improvement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How long should iterations be?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57200" y="1376363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Short is good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2 to 6 weeks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1 is too short to get meaningful feedback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Long iterations subvert the core motivation</a:t>
            </a:r>
          </a:p>
        </p:txBody>
      </p:sp>
      <p:pic>
        <p:nvPicPr>
          <p:cNvPr id="3379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10"/>
          <a:stretch>
            <a:fillRect/>
          </a:stretch>
        </p:blipFill>
        <p:spPr bwMode="auto">
          <a:xfrm>
            <a:off x="1593850" y="3787775"/>
            <a:ext cx="595630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7502525" y="6581775"/>
            <a:ext cx="1658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404040"/>
                </a:solidFill>
              </a:rPr>
              <a:t>http://flic.kr/p/368zW7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Iterative Development Process</a:t>
            </a:r>
          </a:p>
        </p:txBody>
      </p:sp>
      <p:grpSp>
        <p:nvGrpSpPr>
          <p:cNvPr id="15362" name="Group 38"/>
          <p:cNvGrpSpPr>
            <a:grpSpLocks/>
          </p:cNvGrpSpPr>
          <p:nvPr/>
        </p:nvGrpSpPr>
        <p:grpSpPr bwMode="auto">
          <a:xfrm>
            <a:off x="122238" y="1073150"/>
            <a:ext cx="10566400" cy="5478463"/>
            <a:chOff x="48495" y="862288"/>
            <a:chExt cx="10567230" cy="5477908"/>
          </a:xfrm>
        </p:grpSpPr>
        <p:sp>
          <p:nvSpPr>
            <p:cNvPr id="20" name="Arc 19"/>
            <p:cNvSpPr/>
            <p:nvPr/>
          </p:nvSpPr>
          <p:spPr>
            <a:xfrm>
              <a:off x="3317414" y="2449627"/>
              <a:ext cx="2906941" cy="290483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 rot="5400000">
              <a:off x="3317675" y="2531907"/>
              <a:ext cx="2906419" cy="290694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10800000">
              <a:off x="3249146" y="2532169"/>
              <a:ext cx="2905353" cy="2906419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6200000">
              <a:off x="3249408" y="2449366"/>
              <a:ext cx="2904831" cy="290535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rot="5400000" flipV="1">
              <a:off x="1703855" y="542081"/>
              <a:ext cx="2906418" cy="3981763"/>
            </a:xfrm>
            <a:prstGeom prst="arc">
              <a:avLst/>
            </a:prstGeom>
            <a:ln w="203200" cmpd="sng">
              <a:solidFill>
                <a:schemeClr val="tx1">
                  <a:lumMod val="50000"/>
                </a:schemeClr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372" name="TextBox 28"/>
            <p:cNvSpPr txBox="1">
              <a:spLocks noChangeArrowheads="1"/>
            </p:cNvSpPr>
            <p:nvPr/>
          </p:nvSpPr>
          <p:spPr bwMode="auto">
            <a:xfrm rot="2255331">
              <a:off x="1767943" y="1888634"/>
              <a:ext cx="1985646" cy="830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Requirements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Planning</a:t>
              </a:r>
            </a:p>
          </p:txBody>
        </p:sp>
        <p:sp>
          <p:nvSpPr>
            <p:cNvPr id="15373" name="TextBox 31"/>
            <p:cNvSpPr txBox="1">
              <a:spLocks noChangeArrowheads="1"/>
            </p:cNvSpPr>
            <p:nvPr/>
          </p:nvSpPr>
          <p:spPr bwMode="auto">
            <a:xfrm rot="-2748444">
              <a:off x="5522329" y="1388340"/>
              <a:ext cx="2252525" cy="1200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Analysis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Design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Implementation</a:t>
              </a:r>
            </a:p>
          </p:txBody>
        </p:sp>
        <p:sp>
          <p:nvSpPr>
            <p:cNvPr id="15374" name="TextBox 33"/>
            <p:cNvSpPr txBox="1">
              <a:spLocks noChangeArrowheads="1"/>
            </p:cNvSpPr>
            <p:nvPr/>
          </p:nvSpPr>
          <p:spPr bwMode="auto">
            <a:xfrm>
              <a:off x="7128234" y="5747173"/>
              <a:ext cx="17627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7F7F7F"/>
                  </a:solidFill>
                </a:rPr>
                <a:t>Deployment</a:t>
              </a:r>
            </a:p>
          </p:txBody>
        </p:sp>
        <p:sp>
          <p:nvSpPr>
            <p:cNvPr id="15375" name="TextBox 34"/>
            <p:cNvSpPr txBox="1">
              <a:spLocks noChangeArrowheads="1"/>
            </p:cNvSpPr>
            <p:nvPr/>
          </p:nvSpPr>
          <p:spPr bwMode="auto">
            <a:xfrm rot="1596534">
              <a:off x="6053766" y="4725340"/>
              <a:ext cx="11060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Testing</a:t>
              </a:r>
            </a:p>
          </p:txBody>
        </p:sp>
        <p:sp>
          <p:nvSpPr>
            <p:cNvPr id="15376" name="TextBox 35"/>
            <p:cNvSpPr txBox="1">
              <a:spLocks noChangeArrowheads="1"/>
            </p:cNvSpPr>
            <p:nvPr/>
          </p:nvSpPr>
          <p:spPr bwMode="auto">
            <a:xfrm rot="-2225573">
              <a:off x="2136354" y="5139217"/>
              <a:ext cx="15358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Evaluation</a:t>
              </a:r>
            </a:p>
          </p:txBody>
        </p:sp>
        <p:sp>
          <p:nvSpPr>
            <p:cNvPr id="24592" name="TextBox 36"/>
            <p:cNvSpPr txBox="1">
              <a:spLocks noChangeArrowheads="1"/>
            </p:cNvSpPr>
            <p:nvPr/>
          </p:nvSpPr>
          <p:spPr bwMode="auto">
            <a:xfrm>
              <a:off x="48495" y="2633759"/>
              <a:ext cx="1292327" cy="830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Initial</a:t>
              </a:r>
              <a:b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</a:br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Planning</a:t>
              </a:r>
            </a:p>
          </p:txBody>
        </p:sp>
        <p:sp>
          <p:nvSpPr>
            <p:cNvPr id="38" name="Arc 37"/>
            <p:cNvSpPr/>
            <p:nvPr/>
          </p:nvSpPr>
          <p:spPr>
            <a:xfrm rot="5400000" flipV="1">
              <a:off x="6556430" y="2280901"/>
              <a:ext cx="2906419" cy="5212172"/>
            </a:xfrm>
            <a:prstGeom prst="arc">
              <a:avLst>
                <a:gd name="adj1" fmla="val 16870527"/>
                <a:gd name="adj2" fmla="val 556620"/>
              </a:avLst>
            </a:prstGeom>
            <a:ln w="203200" cmpd="sng">
              <a:solidFill>
                <a:srgbClr val="7F7F7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20638" y="1128713"/>
            <a:ext cx="7608488" cy="4038600"/>
            <a:chOff x="-127820" y="1189038"/>
            <a:chExt cx="7607364" cy="4038430"/>
          </a:xfrm>
        </p:grpSpPr>
        <p:sp>
          <p:nvSpPr>
            <p:cNvPr id="15364" name="TextBox 1"/>
            <p:cNvSpPr txBox="1">
              <a:spLocks noChangeArrowheads="1"/>
            </p:cNvSpPr>
            <p:nvPr/>
          </p:nvSpPr>
          <p:spPr bwMode="auto">
            <a:xfrm>
              <a:off x="3298825" y="1189038"/>
              <a:ext cx="4180719" cy="461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FF00FF"/>
                  </a:solidFill>
                </a:rPr>
                <a:t>We are here – how to proceed?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>
              <a:off x="3129249" y="1617645"/>
              <a:ext cx="479354" cy="534964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Oval 1"/>
            <p:cNvSpPr/>
            <p:nvPr/>
          </p:nvSpPr>
          <p:spPr>
            <a:xfrm rot="2284721">
              <a:off x="-127820" y="1814487"/>
              <a:ext cx="4204665" cy="3412981"/>
            </a:xfrm>
            <a:prstGeom prst="ellipse">
              <a:avLst/>
            </a:prstGeom>
            <a:noFill/>
            <a:ln w="5715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489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7183438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657350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04788" y="4122738"/>
            <a:ext cx="2903537" cy="1843087"/>
            <a:chOff x="204788" y="4122738"/>
            <a:chExt cx="2903537" cy="1843087"/>
          </a:xfrm>
        </p:grpSpPr>
        <p:sp>
          <p:nvSpPr>
            <p:cNvPr id="16425" name="TextBox 12"/>
            <p:cNvSpPr txBox="1">
              <a:spLocks noChangeArrowheads="1"/>
            </p:cNvSpPr>
            <p:nvPr/>
          </p:nvSpPr>
          <p:spPr bwMode="auto">
            <a:xfrm>
              <a:off x="427038" y="4122738"/>
              <a:ext cx="246538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Choose USs for Iteration</a:t>
              </a:r>
            </a:p>
          </p:txBody>
        </p:sp>
        <p:sp>
          <p:nvSpPr>
            <p:cNvPr id="16426" name="TextBox 13"/>
            <p:cNvSpPr txBox="1">
              <a:spLocks noChangeArrowheads="1"/>
            </p:cNvSpPr>
            <p:nvPr/>
          </p:nvSpPr>
          <p:spPr bwMode="auto">
            <a:xfrm>
              <a:off x="204788" y="4613010"/>
              <a:ext cx="29035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Divide Chosen USs into </a:t>
              </a:r>
              <a:r>
                <a:rPr lang="en-US" altLang="en-US" sz="1800" u="sng" dirty="0"/>
                <a:t>Tasks</a:t>
              </a:r>
            </a:p>
          </p:txBody>
        </p:sp>
        <p:sp>
          <p:nvSpPr>
            <p:cNvPr id="16427" name="TextBox 14"/>
            <p:cNvSpPr txBox="1">
              <a:spLocks noChangeArrowheads="1"/>
            </p:cNvSpPr>
            <p:nvPr/>
          </p:nvSpPr>
          <p:spPr bwMode="auto">
            <a:xfrm>
              <a:off x="876300" y="4842218"/>
              <a:ext cx="15684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Estimate Tasks</a:t>
              </a:r>
            </a:p>
          </p:txBody>
        </p:sp>
        <p:sp>
          <p:nvSpPr>
            <p:cNvPr id="16428" name="TextBox 15"/>
            <p:cNvSpPr txBox="1">
              <a:spLocks noChangeArrowheads="1"/>
            </p:cNvSpPr>
            <p:nvPr/>
          </p:nvSpPr>
          <p:spPr bwMode="auto">
            <a:xfrm>
              <a:off x="517525" y="5073014"/>
              <a:ext cx="24439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Assign Tasks to Workers</a:t>
              </a:r>
            </a:p>
          </p:txBody>
        </p:sp>
        <p:sp>
          <p:nvSpPr>
            <p:cNvPr id="16429" name="TextBox 16"/>
            <p:cNvSpPr txBox="1">
              <a:spLocks noChangeArrowheads="1"/>
            </p:cNvSpPr>
            <p:nvPr/>
          </p:nvSpPr>
          <p:spPr bwMode="auto">
            <a:xfrm>
              <a:off x="949325" y="5597525"/>
              <a:ext cx="14144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Get to Work!</a:t>
              </a:r>
            </a:p>
          </p:txBody>
        </p:sp>
      </p:grpSp>
      <p:grpSp>
        <p:nvGrpSpPr>
          <p:cNvPr id="16388" name="Group 31"/>
          <p:cNvGrpSpPr>
            <a:grpSpLocks/>
          </p:cNvGrpSpPr>
          <p:nvPr/>
        </p:nvGrpSpPr>
        <p:grpSpPr bwMode="auto">
          <a:xfrm>
            <a:off x="1544638" y="106363"/>
            <a:ext cx="1397000" cy="508000"/>
            <a:chOff x="898292" y="161073"/>
            <a:chExt cx="1396069" cy="508000"/>
          </a:xfrm>
        </p:grpSpPr>
        <p:sp>
          <p:nvSpPr>
            <p:cNvPr id="16418" name="TextBox 1"/>
            <p:cNvSpPr txBox="1">
              <a:spLocks noChangeArrowheads="1"/>
            </p:cNvSpPr>
            <p:nvPr/>
          </p:nvSpPr>
          <p:spPr bwMode="auto">
            <a:xfrm>
              <a:off x="1142408" y="219257"/>
              <a:ext cx="11519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Developer</a:t>
              </a:r>
            </a:p>
          </p:txBody>
        </p:sp>
        <p:grpSp>
          <p:nvGrpSpPr>
            <p:cNvPr id="16419" name="Group 24"/>
            <p:cNvGrpSpPr>
              <a:grpSpLocks/>
            </p:cNvGrpSpPr>
            <p:nvPr/>
          </p:nvGrpSpPr>
          <p:grpSpPr bwMode="auto">
            <a:xfrm>
              <a:off x="898292" y="161073"/>
              <a:ext cx="242850" cy="508000"/>
              <a:chOff x="898292" y="161073"/>
              <a:chExt cx="242850" cy="5080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898292" y="161073"/>
                <a:ext cx="242725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1017275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933194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010929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1015689" y="362741"/>
                <a:ext cx="0" cy="1681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389" name="Group 32"/>
          <p:cNvGrpSpPr>
            <a:grpSpLocks/>
          </p:cNvGrpSpPr>
          <p:nvPr/>
        </p:nvGrpSpPr>
        <p:grpSpPr bwMode="auto">
          <a:xfrm>
            <a:off x="7064375" y="106363"/>
            <a:ext cx="1314450" cy="508000"/>
            <a:chOff x="5474009" y="161073"/>
            <a:chExt cx="1314906" cy="508000"/>
          </a:xfrm>
        </p:grpSpPr>
        <p:sp>
          <p:nvSpPr>
            <p:cNvPr id="16411" name="TextBox 2"/>
            <p:cNvSpPr txBox="1">
              <a:spLocks noChangeArrowheads="1"/>
            </p:cNvSpPr>
            <p:nvPr/>
          </p:nvSpPr>
          <p:spPr bwMode="auto">
            <a:xfrm>
              <a:off x="5690838" y="213062"/>
              <a:ext cx="10980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Customer</a:t>
              </a:r>
            </a:p>
          </p:txBody>
        </p:sp>
        <p:grpSp>
          <p:nvGrpSpPr>
            <p:cNvPr id="16412" name="Group 25"/>
            <p:cNvGrpSpPr>
              <a:grpSpLocks/>
            </p:cNvGrpSpPr>
            <p:nvPr/>
          </p:nvGrpSpPr>
          <p:grpSpPr bwMode="auto">
            <a:xfrm>
              <a:off x="5474009" y="161073"/>
              <a:ext cx="242850" cy="508000"/>
              <a:chOff x="898292" y="161073"/>
              <a:chExt cx="242850" cy="5080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898292" y="161073"/>
                <a:ext cx="242972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1017396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933229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011044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1015809" y="362656"/>
                <a:ext cx="0" cy="1683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101725" y="587375"/>
            <a:ext cx="6081713" cy="747713"/>
            <a:chOff x="1101725" y="587375"/>
            <a:chExt cx="6081713" cy="747713"/>
          </a:xfrm>
        </p:grpSpPr>
        <p:sp>
          <p:nvSpPr>
            <p:cNvPr id="16407" name="TextBox 3"/>
            <p:cNvSpPr txBox="1">
              <a:spLocks noChangeArrowheads="1"/>
            </p:cNvSpPr>
            <p:nvPr/>
          </p:nvSpPr>
          <p:spPr bwMode="auto">
            <a:xfrm>
              <a:off x="1101725" y="966788"/>
              <a:ext cx="12033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Create USs</a:t>
              </a:r>
            </a:p>
          </p:txBody>
        </p:sp>
        <p:grpSp>
          <p:nvGrpSpPr>
            <p:cNvPr id="16408" name="Group 1"/>
            <p:cNvGrpSpPr>
              <a:grpSpLocks/>
            </p:cNvGrpSpPr>
            <p:nvPr/>
          </p:nvGrpSpPr>
          <p:grpSpPr bwMode="auto">
            <a:xfrm>
              <a:off x="1657350" y="587375"/>
              <a:ext cx="5526088" cy="369888"/>
              <a:chOff x="1657350" y="587375"/>
              <a:chExt cx="5526088" cy="369888"/>
            </a:xfrm>
          </p:grpSpPr>
          <p:sp>
            <p:nvSpPr>
              <p:cNvPr id="16409" name="TextBox 4"/>
              <p:cNvSpPr txBox="1">
                <a:spLocks noChangeArrowheads="1"/>
              </p:cNvSpPr>
              <p:nvPr/>
            </p:nvSpPr>
            <p:spPr bwMode="auto">
              <a:xfrm>
                <a:off x="3457575" y="587375"/>
                <a:ext cx="150495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Requirements</a:t>
                </a: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 flipH="1">
                <a:off x="1657350" y="941388"/>
                <a:ext cx="552608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663700" y="1169988"/>
            <a:ext cx="6116638" cy="735012"/>
            <a:chOff x="1663700" y="1169988"/>
            <a:chExt cx="6116638" cy="735012"/>
          </a:xfrm>
        </p:grpSpPr>
        <p:sp>
          <p:nvSpPr>
            <p:cNvPr id="16404" name="TextBox 5"/>
            <p:cNvSpPr txBox="1">
              <a:spLocks noChangeArrowheads="1"/>
            </p:cNvSpPr>
            <p:nvPr/>
          </p:nvSpPr>
          <p:spPr bwMode="auto">
            <a:xfrm>
              <a:off x="3911600" y="1169988"/>
              <a:ext cx="5302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USs</a:t>
              </a:r>
            </a:p>
          </p:txBody>
        </p:sp>
        <p:sp>
          <p:nvSpPr>
            <p:cNvPr id="16405" name="TextBox 11"/>
            <p:cNvSpPr txBox="1">
              <a:spLocks noChangeArrowheads="1"/>
            </p:cNvSpPr>
            <p:nvPr/>
          </p:nvSpPr>
          <p:spPr bwMode="auto">
            <a:xfrm>
              <a:off x="6634163" y="1535113"/>
              <a:ext cx="11461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Check USs</a:t>
              </a: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1663700" y="1509713"/>
              <a:ext cx="5526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238250" y="1768475"/>
            <a:ext cx="5951538" cy="763588"/>
            <a:chOff x="1238250" y="1768475"/>
            <a:chExt cx="5951538" cy="763588"/>
          </a:xfrm>
        </p:grpSpPr>
        <p:sp>
          <p:nvSpPr>
            <p:cNvPr id="16401" name="TextBox 6"/>
            <p:cNvSpPr txBox="1">
              <a:spLocks noChangeArrowheads="1"/>
            </p:cNvSpPr>
            <p:nvPr/>
          </p:nvSpPr>
          <p:spPr bwMode="auto">
            <a:xfrm>
              <a:off x="3163888" y="1768475"/>
              <a:ext cx="257016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Corrections/Clarifications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H="1">
              <a:off x="1663700" y="2109788"/>
              <a:ext cx="5526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403" name="TextBox 42"/>
            <p:cNvSpPr txBox="1">
              <a:spLocks noChangeArrowheads="1"/>
            </p:cNvSpPr>
            <p:nvPr/>
          </p:nvSpPr>
          <p:spPr bwMode="auto">
            <a:xfrm>
              <a:off x="1238250" y="2163763"/>
              <a:ext cx="839788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Fix USs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92175" y="2470150"/>
            <a:ext cx="6291263" cy="560388"/>
            <a:chOff x="892175" y="2470150"/>
            <a:chExt cx="6291263" cy="560388"/>
          </a:xfrm>
        </p:grpSpPr>
        <p:sp>
          <p:nvSpPr>
            <p:cNvPr id="16398" name="TextBox 7"/>
            <p:cNvSpPr txBox="1">
              <a:spLocks noChangeArrowheads="1"/>
            </p:cNvSpPr>
            <p:nvPr/>
          </p:nvSpPr>
          <p:spPr bwMode="auto">
            <a:xfrm>
              <a:off x="892175" y="2470150"/>
              <a:ext cx="15224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Add Estimates</a:t>
              </a:r>
            </a:p>
          </p:txBody>
        </p:sp>
        <p:sp>
          <p:nvSpPr>
            <p:cNvPr id="16399" name="TextBox 8"/>
            <p:cNvSpPr txBox="1">
              <a:spLocks noChangeArrowheads="1"/>
            </p:cNvSpPr>
            <p:nvPr/>
          </p:nvSpPr>
          <p:spPr bwMode="auto">
            <a:xfrm>
              <a:off x="3419475" y="2660650"/>
              <a:ext cx="16589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USs + Estimates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1657350" y="3030538"/>
              <a:ext cx="5526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657350" y="3154363"/>
            <a:ext cx="6253163" cy="701675"/>
            <a:chOff x="1657350" y="3154363"/>
            <a:chExt cx="6253163" cy="701675"/>
          </a:xfrm>
        </p:grpSpPr>
        <p:sp>
          <p:nvSpPr>
            <p:cNvPr id="16395" name="TextBox 9"/>
            <p:cNvSpPr txBox="1">
              <a:spLocks noChangeArrowheads="1"/>
            </p:cNvSpPr>
            <p:nvPr/>
          </p:nvSpPr>
          <p:spPr bwMode="auto">
            <a:xfrm>
              <a:off x="6456363" y="3154363"/>
              <a:ext cx="145415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Add Priorities</a:t>
              </a:r>
            </a:p>
          </p:txBody>
        </p:sp>
        <p:sp>
          <p:nvSpPr>
            <p:cNvPr id="16396" name="TextBox 10"/>
            <p:cNvSpPr txBox="1">
              <a:spLocks noChangeArrowheads="1"/>
            </p:cNvSpPr>
            <p:nvPr/>
          </p:nvSpPr>
          <p:spPr bwMode="auto">
            <a:xfrm>
              <a:off x="2927350" y="3486150"/>
              <a:ext cx="27241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USs + Estimates + Priorities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H="1">
              <a:off x="1657350" y="3844925"/>
              <a:ext cx="5526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758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7183438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657350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1101725" y="966788"/>
            <a:ext cx="1203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Create USs</a:t>
            </a: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3457575" y="587375"/>
            <a:ext cx="1504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Requirements</a:t>
            </a:r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3911600" y="1169988"/>
            <a:ext cx="53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USs</a:t>
            </a:r>
          </a:p>
        </p:txBody>
      </p:sp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3163888" y="1768475"/>
            <a:ext cx="2570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Corrections/Clarifications</a:t>
            </a: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892175" y="2470150"/>
            <a:ext cx="1522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Estimates</a:t>
            </a:r>
          </a:p>
        </p:txBody>
      </p: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3419475" y="2660650"/>
            <a:ext cx="1658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USs + Estimates</a:t>
            </a:r>
          </a:p>
        </p:txBody>
      </p:sp>
      <p:sp>
        <p:nvSpPr>
          <p:cNvPr id="17417" name="TextBox 9"/>
          <p:cNvSpPr txBox="1">
            <a:spLocks noChangeArrowheads="1"/>
          </p:cNvSpPr>
          <p:nvPr/>
        </p:nvSpPr>
        <p:spPr bwMode="auto">
          <a:xfrm>
            <a:off x="6456363" y="3154363"/>
            <a:ext cx="145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Priorities</a:t>
            </a:r>
          </a:p>
        </p:txBody>
      </p:sp>
      <p:sp>
        <p:nvSpPr>
          <p:cNvPr id="17418" name="TextBox 10"/>
          <p:cNvSpPr txBox="1">
            <a:spLocks noChangeArrowheads="1"/>
          </p:cNvSpPr>
          <p:nvPr/>
        </p:nvSpPr>
        <p:spPr bwMode="auto">
          <a:xfrm>
            <a:off x="2927350" y="3486150"/>
            <a:ext cx="272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USs + Estimates + Priorities</a:t>
            </a:r>
          </a:p>
        </p:txBody>
      </p:sp>
      <p:sp>
        <p:nvSpPr>
          <p:cNvPr id="17419" name="TextBox 11"/>
          <p:cNvSpPr txBox="1">
            <a:spLocks noChangeArrowheads="1"/>
          </p:cNvSpPr>
          <p:nvPr/>
        </p:nvSpPr>
        <p:spPr bwMode="auto">
          <a:xfrm>
            <a:off x="6634163" y="1535113"/>
            <a:ext cx="1146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Check USs</a:t>
            </a:r>
          </a:p>
        </p:txBody>
      </p:sp>
      <p:sp>
        <p:nvSpPr>
          <p:cNvPr id="17420" name="TextBox 12"/>
          <p:cNvSpPr txBox="1">
            <a:spLocks noChangeArrowheads="1"/>
          </p:cNvSpPr>
          <p:nvPr/>
        </p:nvSpPr>
        <p:spPr bwMode="auto">
          <a:xfrm>
            <a:off x="427038" y="4122738"/>
            <a:ext cx="2465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Choose USs for Iteration</a:t>
            </a:r>
          </a:p>
        </p:txBody>
      </p:sp>
      <p:sp>
        <p:nvSpPr>
          <p:cNvPr id="17424" name="TextBox 16"/>
          <p:cNvSpPr txBox="1">
            <a:spLocks noChangeArrowheads="1"/>
          </p:cNvSpPr>
          <p:nvPr/>
        </p:nvSpPr>
        <p:spPr bwMode="auto">
          <a:xfrm>
            <a:off x="949325" y="5597525"/>
            <a:ext cx="1414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Get to Work!</a:t>
            </a:r>
          </a:p>
        </p:txBody>
      </p:sp>
      <p:grpSp>
        <p:nvGrpSpPr>
          <p:cNvPr id="17425" name="Group 31"/>
          <p:cNvGrpSpPr>
            <a:grpSpLocks/>
          </p:cNvGrpSpPr>
          <p:nvPr/>
        </p:nvGrpSpPr>
        <p:grpSpPr bwMode="auto">
          <a:xfrm>
            <a:off x="1544638" y="106363"/>
            <a:ext cx="1397000" cy="508000"/>
            <a:chOff x="898292" y="161073"/>
            <a:chExt cx="1396069" cy="508000"/>
          </a:xfrm>
        </p:grpSpPr>
        <p:sp>
          <p:nvSpPr>
            <p:cNvPr id="17441" name="TextBox 1"/>
            <p:cNvSpPr txBox="1">
              <a:spLocks noChangeArrowheads="1"/>
            </p:cNvSpPr>
            <p:nvPr/>
          </p:nvSpPr>
          <p:spPr bwMode="auto">
            <a:xfrm>
              <a:off x="1142408" y="219257"/>
              <a:ext cx="11519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Developer</a:t>
              </a:r>
            </a:p>
          </p:txBody>
        </p:sp>
        <p:grpSp>
          <p:nvGrpSpPr>
            <p:cNvPr id="17442" name="Group 24"/>
            <p:cNvGrpSpPr>
              <a:grpSpLocks/>
            </p:cNvGrpSpPr>
            <p:nvPr/>
          </p:nvGrpSpPr>
          <p:grpSpPr bwMode="auto">
            <a:xfrm>
              <a:off x="898292" y="161073"/>
              <a:ext cx="242850" cy="508000"/>
              <a:chOff x="898292" y="161073"/>
              <a:chExt cx="242850" cy="5080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898292" y="161073"/>
                <a:ext cx="242725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1017275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933194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010929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1015689" y="362741"/>
                <a:ext cx="0" cy="1681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426" name="Group 32"/>
          <p:cNvGrpSpPr>
            <a:grpSpLocks/>
          </p:cNvGrpSpPr>
          <p:nvPr/>
        </p:nvGrpSpPr>
        <p:grpSpPr bwMode="auto">
          <a:xfrm>
            <a:off x="7064375" y="106363"/>
            <a:ext cx="1314450" cy="508000"/>
            <a:chOff x="5474009" y="161073"/>
            <a:chExt cx="1314906" cy="508000"/>
          </a:xfrm>
        </p:grpSpPr>
        <p:sp>
          <p:nvSpPr>
            <p:cNvPr id="17434" name="TextBox 2"/>
            <p:cNvSpPr txBox="1">
              <a:spLocks noChangeArrowheads="1"/>
            </p:cNvSpPr>
            <p:nvPr/>
          </p:nvSpPr>
          <p:spPr bwMode="auto">
            <a:xfrm>
              <a:off x="5690838" y="213062"/>
              <a:ext cx="10980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Customer</a:t>
              </a:r>
            </a:p>
          </p:txBody>
        </p:sp>
        <p:grpSp>
          <p:nvGrpSpPr>
            <p:cNvPr id="17435" name="Group 25"/>
            <p:cNvGrpSpPr>
              <a:grpSpLocks/>
            </p:cNvGrpSpPr>
            <p:nvPr/>
          </p:nvGrpSpPr>
          <p:grpSpPr bwMode="auto">
            <a:xfrm>
              <a:off x="5474009" y="161073"/>
              <a:ext cx="242850" cy="508000"/>
              <a:chOff x="898292" y="161073"/>
              <a:chExt cx="242850" cy="5080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898292" y="161073"/>
                <a:ext cx="242972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1017396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933229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011044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1015809" y="362656"/>
                <a:ext cx="0" cy="1683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0" name="Straight Arrow Connector 39"/>
          <p:cNvCxnSpPr/>
          <p:nvPr/>
        </p:nvCxnSpPr>
        <p:spPr>
          <a:xfrm flipH="1">
            <a:off x="1657350" y="941388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663700" y="1509713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1663700" y="2109788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30" name="TextBox 42"/>
          <p:cNvSpPr txBox="1">
            <a:spLocks noChangeArrowheads="1"/>
          </p:cNvSpPr>
          <p:nvPr/>
        </p:nvSpPr>
        <p:spPr bwMode="auto">
          <a:xfrm>
            <a:off x="1238250" y="2163763"/>
            <a:ext cx="83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Fix USs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1657350" y="3030538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1657350" y="3844925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892175" y="2508250"/>
            <a:ext cx="1522413" cy="331788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3" name="TextBox 13"/>
          <p:cNvSpPr txBox="1">
            <a:spLocks noChangeArrowheads="1"/>
          </p:cNvSpPr>
          <p:nvPr/>
        </p:nvSpPr>
        <p:spPr bwMode="auto">
          <a:xfrm>
            <a:off x="204788" y="4613010"/>
            <a:ext cx="2903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Divide Chosen USs into </a:t>
            </a:r>
            <a:r>
              <a:rPr lang="en-US" altLang="en-US" sz="1800" u="sng" dirty="0"/>
              <a:t>Tasks</a:t>
            </a:r>
          </a:p>
        </p:txBody>
      </p:sp>
      <p:sp>
        <p:nvSpPr>
          <p:cNvPr id="47" name="TextBox 14"/>
          <p:cNvSpPr txBox="1">
            <a:spLocks noChangeArrowheads="1"/>
          </p:cNvSpPr>
          <p:nvPr/>
        </p:nvSpPr>
        <p:spPr bwMode="auto">
          <a:xfrm>
            <a:off x="876300" y="4842218"/>
            <a:ext cx="1568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Estimate Tasks</a:t>
            </a:r>
          </a:p>
        </p:txBody>
      </p:sp>
      <p:sp>
        <p:nvSpPr>
          <p:cNvPr id="48" name="TextBox 15"/>
          <p:cNvSpPr txBox="1">
            <a:spLocks noChangeArrowheads="1"/>
          </p:cNvSpPr>
          <p:nvPr/>
        </p:nvSpPr>
        <p:spPr bwMode="auto">
          <a:xfrm>
            <a:off x="517525" y="5073014"/>
            <a:ext cx="2443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Assign Tasks to Workers</a:t>
            </a:r>
          </a:p>
        </p:txBody>
      </p:sp>
    </p:spTree>
    <p:extLst>
      <p:ext uri="{BB962C8B-B14F-4D97-AF65-F5344CB8AC3E}">
        <p14:creationId xmlns:p14="http://schemas.microsoft.com/office/powerpoint/2010/main" val="336596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4554"/>
          <a:stretch/>
        </p:blipFill>
        <p:spPr>
          <a:xfrm>
            <a:off x="717550" y="1663700"/>
            <a:ext cx="1190763" cy="3530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Estimation is Hard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47819" y="6581001"/>
            <a:ext cx="1625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xkcd.com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/1658/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300" r="54568"/>
          <a:stretch/>
        </p:blipFill>
        <p:spPr>
          <a:xfrm>
            <a:off x="1896994" y="1663700"/>
            <a:ext cx="2322838" cy="353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4036"/>
          <a:stretch/>
        </p:blipFill>
        <p:spPr>
          <a:xfrm>
            <a:off x="5645426" y="1663700"/>
            <a:ext cx="2772465" cy="353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5459" r="36075"/>
          <a:stretch/>
        </p:blipFill>
        <p:spPr>
          <a:xfrm>
            <a:off x="4221893" y="1663700"/>
            <a:ext cx="1423533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40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Principles for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Principle:</a:t>
            </a:r>
            <a:r>
              <a:rPr lang="en-US" altLang="en-US" dirty="0">
                <a:ea typeface="ＭＳ Ｐゴシック" charset="-128"/>
              </a:rPr>
              <a:t> Past performance is the best indicator of future performance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Approach: Track your outcomes; refine your estimates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Principle:</a:t>
            </a:r>
            <a:r>
              <a:rPr lang="en-US" altLang="en-US" dirty="0">
                <a:ea typeface="ＭＳ Ｐゴシック" charset="-128"/>
              </a:rPr>
              <a:t> Wisdom of the crowd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Goal: Predict how events will unfold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Think </a:t>
            </a:r>
            <a:r>
              <a:rPr lang="en-US" altLang="en-US" i="1" dirty="0">
                <a:ea typeface="ＭＳ Ｐゴシック" charset="-128"/>
              </a:rPr>
              <a:t>event planning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Problem: Easy to miss something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Solution: More brains = more opportunities to catch eventualities</a:t>
            </a:r>
          </a:p>
          <a:p>
            <a:pPr lvl="1"/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650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169537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Planning Poker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sz="2400" dirty="0">
                <a:ea typeface="ＭＳ Ｐゴシック" charset="-128"/>
              </a:rPr>
              <a:t>Estimation using Wisdom of the Crowd</a:t>
            </a:r>
            <a:endParaRPr lang="en-US" altLang="en-US" sz="2400" i="1" dirty="0">
              <a:solidFill>
                <a:srgbClr val="00FFFF"/>
              </a:solidFill>
              <a:ea typeface="ＭＳ Ｐゴシック" charset="-128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51612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Cards with days of work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For each US: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Discuss work involved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Flip cards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Repeat until consensus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Efficiency in estimating is important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Don’t expect your estimates to be super accurate</a:t>
            </a:r>
          </a:p>
          <a:p>
            <a:pPr eaLnBrk="1" hangingPunct="1"/>
            <a:endParaRPr lang="en-US" altLang="en-US" dirty="0">
              <a:ea typeface="ＭＳ Ｐゴシック" charset="-128"/>
            </a:endParaRPr>
          </a:p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  <p:pic>
        <p:nvPicPr>
          <p:cNvPr id="2048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5043488"/>
            <a:ext cx="7299325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48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2"/>
          <p:cNvSpPr txBox="1">
            <a:spLocks noChangeArrowheads="1"/>
          </p:cNvSpPr>
          <p:nvPr/>
        </p:nvSpPr>
        <p:spPr bwMode="auto">
          <a:xfrm>
            <a:off x="0" y="3302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Engineering software is a big job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3822" y="4511806"/>
            <a:ext cx="7416357" cy="1815882"/>
          </a:xfrm>
          <a:prstGeom prst="rect">
            <a:avLst/>
          </a:prstGeom>
          <a:noFill/>
        </p:spPr>
        <p:txBody>
          <a:bodyPr numCol="2" spcCol="182880">
            <a:spAutoFit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Variety of tasks: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Requirements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Design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Implementation</a:t>
            </a:r>
          </a:p>
          <a:p>
            <a:pPr>
              <a:defRPr/>
            </a:pPr>
            <a:endParaRPr lang="en-US" sz="2800" dirty="0">
              <a:ea typeface="ＭＳ Ｐゴシック" charset="0"/>
              <a:cs typeface="ＭＳ Ｐゴシック" charset="0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Verification (testing)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Maintenance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547490" y="1268109"/>
            <a:ext cx="4350602" cy="2872077"/>
          </a:xfrm>
          <a:prstGeom prst="rect">
            <a:avLst/>
          </a:prstGeom>
        </p:spPr>
      </p:pic>
      <p:sp>
        <p:nvSpPr>
          <p:cNvPr id="16388" name="TextBox 5"/>
          <p:cNvSpPr txBox="1">
            <a:spLocks noChangeArrowheads="1"/>
          </p:cNvSpPr>
          <p:nvPr/>
        </p:nvSpPr>
        <p:spPr bwMode="auto">
          <a:xfrm rot="5400000">
            <a:off x="8185944" y="3201194"/>
            <a:ext cx="1627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404040"/>
                </a:solidFill>
              </a:rPr>
              <a:t>http://flic.kr/p/5w9rXP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9802" t="3615" r="2170" b="6747"/>
          <a:stretch/>
        </p:blipFill>
        <p:spPr>
          <a:xfrm>
            <a:off x="265384" y="1268110"/>
            <a:ext cx="4085016" cy="2872077"/>
          </a:xfrm>
          <a:prstGeom prst="rect">
            <a:avLst/>
          </a:prstGeom>
        </p:spPr>
      </p:pic>
      <p:sp>
        <p:nvSpPr>
          <p:cNvPr id="15366" name="TextBox 7"/>
          <p:cNvSpPr txBox="1">
            <a:spLocks noChangeArrowheads="1"/>
          </p:cNvSpPr>
          <p:nvPr/>
        </p:nvSpPr>
        <p:spPr bwMode="auto">
          <a:xfrm rot="16200000">
            <a:off x="-651668" y="3201194"/>
            <a:ext cx="1627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http://flic.kr/p/7GereG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2"/>
          <p:cNvSpPr txBox="1">
            <a:spLocks noChangeArrowheads="1"/>
          </p:cNvSpPr>
          <p:nvPr/>
        </p:nvSpPr>
        <p:spPr bwMode="auto">
          <a:xfrm>
            <a:off x="0" y="2379663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/>
              <a:t>Here's a video demonstration of planning poker: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rgbClr val="00FF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http://youtu.be/0FbnCWWg_NY</a:t>
            </a:r>
            <a:endParaRPr lang="en-US" altLang="en-US" sz="3200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361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7183438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657350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1101725" y="966788"/>
            <a:ext cx="1203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Create USs</a:t>
            </a: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3457575" y="587375"/>
            <a:ext cx="1504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Requirements</a:t>
            </a: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3911600" y="1169988"/>
            <a:ext cx="53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USs</a:t>
            </a:r>
          </a:p>
        </p:txBody>
      </p:sp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3163888" y="1768475"/>
            <a:ext cx="2570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Corrections/Clarifications</a:t>
            </a:r>
          </a:p>
        </p:txBody>
      </p:sp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892175" y="2470150"/>
            <a:ext cx="1522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Add Estimates</a:t>
            </a:r>
          </a:p>
        </p:txBody>
      </p:sp>
      <p:sp>
        <p:nvSpPr>
          <p:cNvPr id="15368" name="TextBox 8"/>
          <p:cNvSpPr txBox="1">
            <a:spLocks noChangeArrowheads="1"/>
          </p:cNvSpPr>
          <p:nvPr/>
        </p:nvSpPr>
        <p:spPr bwMode="auto">
          <a:xfrm>
            <a:off x="3419475" y="2660650"/>
            <a:ext cx="1658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USs + Estimates</a:t>
            </a:r>
          </a:p>
        </p:txBody>
      </p:sp>
      <p:sp>
        <p:nvSpPr>
          <p:cNvPr id="15369" name="TextBox 9"/>
          <p:cNvSpPr txBox="1">
            <a:spLocks noChangeArrowheads="1"/>
          </p:cNvSpPr>
          <p:nvPr/>
        </p:nvSpPr>
        <p:spPr bwMode="auto">
          <a:xfrm>
            <a:off x="6456363" y="3154363"/>
            <a:ext cx="145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Add Priorities</a:t>
            </a:r>
          </a:p>
        </p:txBody>
      </p:sp>
      <p:sp>
        <p:nvSpPr>
          <p:cNvPr id="15370" name="TextBox 10"/>
          <p:cNvSpPr txBox="1">
            <a:spLocks noChangeArrowheads="1"/>
          </p:cNvSpPr>
          <p:nvPr/>
        </p:nvSpPr>
        <p:spPr bwMode="auto">
          <a:xfrm>
            <a:off x="2927350" y="3486150"/>
            <a:ext cx="272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USs + Estimates + Priorities</a:t>
            </a:r>
          </a:p>
        </p:txBody>
      </p:sp>
      <p:sp>
        <p:nvSpPr>
          <p:cNvPr id="15371" name="TextBox 11"/>
          <p:cNvSpPr txBox="1">
            <a:spLocks noChangeArrowheads="1"/>
          </p:cNvSpPr>
          <p:nvPr/>
        </p:nvSpPr>
        <p:spPr bwMode="auto">
          <a:xfrm>
            <a:off x="6634163" y="1535113"/>
            <a:ext cx="1146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Check USs</a:t>
            </a:r>
          </a:p>
        </p:txBody>
      </p:sp>
      <p:sp>
        <p:nvSpPr>
          <p:cNvPr id="15372" name="TextBox 12"/>
          <p:cNvSpPr txBox="1">
            <a:spLocks noChangeArrowheads="1"/>
          </p:cNvSpPr>
          <p:nvPr/>
        </p:nvSpPr>
        <p:spPr bwMode="auto">
          <a:xfrm>
            <a:off x="427038" y="4122738"/>
            <a:ext cx="2465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Choose USs for Iteration</a:t>
            </a:r>
          </a:p>
        </p:txBody>
      </p:sp>
      <p:sp>
        <p:nvSpPr>
          <p:cNvPr id="15376" name="TextBox 16"/>
          <p:cNvSpPr txBox="1">
            <a:spLocks noChangeArrowheads="1"/>
          </p:cNvSpPr>
          <p:nvPr/>
        </p:nvSpPr>
        <p:spPr bwMode="auto">
          <a:xfrm>
            <a:off x="949325" y="5597525"/>
            <a:ext cx="1414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Get to Work!</a:t>
            </a:r>
          </a:p>
        </p:txBody>
      </p:sp>
      <p:grpSp>
        <p:nvGrpSpPr>
          <p:cNvPr id="15377" name="Group 31"/>
          <p:cNvGrpSpPr>
            <a:grpSpLocks/>
          </p:cNvGrpSpPr>
          <p:nvPr/>
        </p:nvGrpSpPr>
        <p:grpSpPr bwMode="auto">
          <a:xfrm>
            <a:off x="1544638" y="106363"/>
            <a:ext cx="1397000" cy="508000"/>
            <a:chOff x="898292" y="161073"/>
            <a:chExt cx="1396069" cy="508000"/>
          </a:xfrm>
        </p:grpSpPr>
        <p:sp>
          <p:nvSpPr>
            <p:cNvPr id="15393" name="TextBox 1"/>
            <p:cNvSpPr txBox="1">
              <a:spLocks noChangeArrowheads="1"/>
            </p:cNvSpPr>
            <p:nvPr/>
          </p:nvSpPr>
          <p:spPr bwMode="auto">
            <a:xfrm>
              <a:off x="1142408" y="219257"/>
              <a:ext cx="11519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Developer</a:t>
              </a:r>
            </a:p>
          </p:txBody>
        </p:sp>
        <p:grpSp>
          <p:nvGrpSpPr>
            <p:cNvPr id="15394" name="Group 24"/>
            <p:cNvGrpSpPr>
              <a:grpSpLocks/>
            </p:cNvGrpSpPr>
            <p:nvPr/>
          </p:nvGrpSpPr>
          <p:grpSpPr bwMode="auto">
            <a:xfrm>
              <a:off x="898292" y="161073"/>
              <a:ext cx="242850" cy="508000"/>
              <a:chOff x="898292" y="161073"/>
              <a:chExt cx="242850" cy="5080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898292" y="161073"/>
                <a:ext cx="242725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1017275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933194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010929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1015689" y="362741"/>
                <a:ext cx="0" cy="1681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378" name="Group 32"/>
          <p:cNvGrpSpPr>
            <a:grpSpLocks/>
          </p:cNvGrpSpPr>
          <p:nvPr/>
        </p:nvGrpSpPr>
        <p:grpSpPr bwMode="auto">
          <a:xfrm>
            <a:off x="7064375" y="106363"/>
            <a:ext cx="1314450" cy="508000"/>
            <a:chOff x="5474009" y="161073"/>
            <a:chExt cx="1314906" cy="508000"/>
          </a:xfrm>
        </p:grpSpPr>
        <p:sp>
          <p:nvSpPr>
            <p:cNvPr id="15386" name="TextBox 2"/>
            <p:cNvSpPr txBox="1">
              <a:spLocks noChangeArrowheads="1"/>
            </p:cNvSpPr>
            <p:nvPr/>
          </p:nvSpPr>
          <p:spPr bwMode="auto">
            <a:xfrm>
              <a:off x="5690838" y="213062"/>
              <a:ext cx="10980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Customer</a:t>
              </a:r>
            </a:p>
          </p:txBody>
        </p:sp>
        <p:grpSp>
          <p:nvGrpSpPr>
            <p:cNvPr id="15387" name="Group 25"/>
            <p:cNvGrpSpPr>
              <a:grpSpLocks/>
            </p:cNvGrpSpPr>
            <p:nvPr/>
          </p:nvGrpSpPr>
          <p:grpSpPr bwMode="auto">
            <a:xfrm>
              <a:off x="5474009" y="161073"/>
              <a:ext cx="242850" cy="508000"/>
              <a:chOff x="898292" y="161073"/>
              <a:chExt cx="242850" cy="5080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898292" y="161073"/>
                <a:ext cx="242972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1017396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933229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011044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1015809" y="362656"/>
                <a:ext cx="0" cy="1683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0" name="Straight Arrow Connector 39"/>
          <p:cNvCxnSpPr/>
          <p:nvPr/>
        </p:nvCxnSpPr>
        <p:spPr>
          <a:xfrm flipH="1">
            <a:off x="1657350" y="941388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663700" y="1509713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1663700" y="2109788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82" name="TextBox 42"/>
          <p:cNvSpPr txBox="1">
            <a:spLocks noChangeArrowheads="1"/>
          </p:cNvSpPr>
          <p:nvPr/>
        </p:nvSpPr>
        <p:spPr bwMode="auto">
          <a:xfrm>
            <a:off x="1238250" y="2163763"/>
            <a:ext cx="83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Fix USs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1657350" y="3030538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1657350" y="3844925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6379783" y="3157539"/>
            <a:ext cx="1540255" cy="366712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TextBox 13"/>
          <p:cNvSpPr txBox="1">
            <a:spLocks noChangeArrowheads="1"/>
          </p:cNvSpPr>
          <p:nvPr/>
        </p:nvSpPr>
        <p:spPr bwMode="auto">
          <a:xfrm>
            <a:off x="204788" y="4613010"/>
            <a:ext cx="2903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Divide Chosen USs into </a:t>
            </a:r>
            <a:r>
              <a:rPr lang="en-US" altLang="en-US" sz="1800" u="sng" dirty="0"/>
              <a:t>Tasks</a:t>
            </a:r>
          </a:p>
        </p:txBody>
      </p:sp>
      <p:sp>
        <p:nvSpPr>
          <p:cNvPr id="47" name="TextBox 14"/>
          <p:cNvSpPr txBox="1">
            <a:spLocks noChangeArrowheads="1"/>
          </p:cNvSpPr>
          <p:nvPr/>
        </p:nvSpPr>
        <p:spPr bwMode="auto">
          <a:xfrm>
            <a:off x="876300" y="4842218"/>
            <a:ext cx="1568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Estimate Tasks</a:t>
            </a:r>
          </a:p>
        </p:txBody>
      </p:sp>
      <p:sp>
        <p:nvSpPr>
          <p:cNvPr id="48" name="TextBox 15"/>
          <p:cNvSpPr txBox="1">
            <a:spLocks noChangeArrowheads="1"/>
          </p:cNvSpPr>
          <p:nvPr/>
        </p:nvSpPr>
        <p:spPr bwMode="auto">
          <a:xfrm>
            <a:off x="517525" y="5073014"/>
            <a:ext cx="2443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Assign Tasks to Workers</a:t>
            </a:r>
          </a:p>
        </p:txBody>
      </p:sp>
    </p:spTree>
    <p:extLst>
      <p:ext uri="{BB962C8B-B14F-4D97-AF65-F5344CB8AC3E}">
        <p14:creationId xmlns:p14="http://schemas.microsoft.com/office/powerpoint/2010/main" val="220219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Principle: </a:t>
            </a:r>
            <a:r>
              <a:rPr lang="en-US" altLang="en-US" u="sng" dirty="0">
                <a:ea typeface="ＭＳ Ｐゴシック" charset="-128"/>
              </a:rPr>
              <a:t>Customer</a:t>
            </a:r>
            <a:r>
              <a:rPr lang="en-US" altLang="en-US" dirty="0">
                <a:ea typeface="ＭＳ Ｐゴシック" charset="-128"/>
              </a:rPr>
              <a:t> sets priorities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Ensures alignment with customer goals</a:t>
            </a:r>
          </a:p>
          <a:p>
            <a:r>
              <a:rPr lang="en-US" altLang="en-US">
                <a:ea typeface="ＭＳ Ｐゴシック" charset="-128"/>
              </a:rPr>
              <a:t>Helps customer feel in control</a:t>
            </a:r>
          </a:p>
          <a:p>
            <a:pPr lvl="1"/>
            <a:r>
              <a:rPr lang="en-US" altLang="en-US">
                <a:ea typeface="ＭＳ Ｐゴシック" charset="-128"/>
              </a:rPr>
              <a:t>Project isn’t going “off the rails”</a:t>
            </a:r>
          </a:p>
          <a:p>
            <a:r>
              <a:rPr lang="en-US" altLang="en-US">
                <a:ea typeface="ＭＳ Ｐゴシック" charset="-128"/>
              </a:rPr>
              <a:t>Estimates help customer maximize cost-benefit</a:t>
            </a:r>
          </a:p>
        </p:txBody>
      </p:sp>
    </p:spTree>
    <p:extLst>
      <p:ext uri="{BB962C8B-B14F-4D97-AF65-F5344CB8AC3E}">
        <p14:creationId xmlns:p14="http://schemas.microsoft.com/office/powerpoint/2010/main" val="1718431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Priority Numbering Scheme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Multiples of 10:</a:t>
            </a:r>
          </a:p>
          <a:p>
            <a:pPr lvl="1"/>
            <a:r>
              <a:rPr lang="en-US" altLang="en-US">
                <a:ea typeface="ＭＳ Ｐゴシック" charset="-128"/>
              </a:rPr>
              <a:t>10 - Highest priority</a:t>
            </a:r>
          </a:p>
          <a:p>
            <a:pPr lvl="1"/>
            <a:r>
              <a:rPr lang="en-US" altLang="en-US">
                <a:ea typeface="ＭＳ Ｐゴシック" charset="-128"/>
              </a:rPr>
              <a:t>20</a:t>
            </a:r>
          </a:p>
          <a:p>
            <a:pPr lvl="1"/>
            <a:r>
              <a:rPr lang="en-US" altLang="en-US">
                <a:ea typeface="ＭＳ Ｐゴシック" charset="-128"/>
              </a:rPr>
              <a:t>30</a:t>
            </a:r>
          </a:p>
          <a:p>
            <a:pPr lvl="1"/>
            <a:r>
              <a:rPr lang="en-US" altLang="en-US">
                <a:ea typeface="ＭＳ Ｐゴシック" charset="-128"/>
              </a:rPr>
              <a:t>40</a:t>
            </a:r>
          </a:p>
          <a:p>
            <a:pPr lvl="1"/>
            <a:r>
              <a:rPr lang="en-US" altLang="en-US">
                <a:ea typeface="ＭＳ Ｐゴシック" charset="-128"/>
              </a:rPr>
              <a:t>50</a:t>
            </a:r>
          </a:p>
          <a:p>
            <a:pPr lvl="1"/>
            <a:r>
              <a:rPr lang="en-US" altLang="en-US">
                <a:ea typeface="ＭＳ Ｐゴシック" charset="-128"/>
              </a:rPr>
              <a:t>… - Lowest priority</a:t>
            </a:r>
          </a:p>
          <a:p>
            <a:pPr lvl="1"/>
            <a:endParaRPr lang="en-US" altLang="en-US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Non-multiples of 10 may be used if helpful</a:t>
            </a:r>
          </a:p>
        </p:txBody>
      </p:sp>
    </p:spTree>
    <p:extLst>
      <p:ext uri="{BB962C8B-B14F-4D97-AF65-F5344CB8AC3E}">
        <p14:creationId xmlns:p14="http://schemas.microsoft.com/office/powerpoint/2010/main" val="326351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2"/>
          <p:cNvSpPr>
            <a:spLocks noGrp="1"/>
          </p:cNvSpPr>
          <p:nvPr>
            <p:ph type="title"/>
          </p:nvPr>
        </p:nvSpPr>
        <p:spPr>
          <a:xfrm>
            <a:off x="457200" y="-1588"/>
            <a:ext cx="8229600" cy="963613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So in the end you have…</a:t>
            </a:r>
          </a:p>
        </p:txBody>
      </p:sp>
      <p:sp>
        <p:nvSpPr>
          <p:cNvPr id="18434" name="Content Placeholder 3"/>
          <p:cNvSpPr>
            <a:spLocks noGrp="1"/>
          </p:cNvSpPr>
          <p:nvPr>
            <p:ph idx="1"/>
          </p:nvPr>
        </p:nvSpPr>
        <p:spPr>
          <a:xfrm>
            <a:off x="274638" y="1412875"/>
            <a:ext cx="3933825" cy="328771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Collection of user stories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With estimates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And customer priorities</a:t>
            </a:r>
          </a:p>
        </p:txBody>
      </p:sp>
      <p:pic>
        <p:nvPicPr>
          <p:cNvPr id="1843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1028700"/>
            <a:ext cx="4899025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7"/>
          <p:cNvSpPr txBox="1">
            <a:spLocks noChangeArrowheads="1"/>
          </p:cNvSpPr>
          <p:nvPr/>
        </p:nvSpPr>
        <p:spPr bwMode="auto">
          <a:xfrm>
            <a:off x="2916090" y="5666777"/>
            <a:ext cx="56486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FF"/>
                </a:solidFill>
              </a:rPr>
              <a:t>Now you can plan the next iteration!</a:t>
            </a:r>
          </a:p>
        </p:txBody>
      </p:sp>
    </p:spTree>
    <p:extLst>
      <p:ext uri="{BB962C8B-B14F-4D97-AF65-F5344CB8AC3E}">
        <p14:creationId xmlns:p14="http://schemas.microsoft.com/office/powerpoint/2010/main" val="66589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>
            <a:extLst>
              <a:ext uri="{FF2B5EF4-FFF2-40B4-BE49-F238E27FC236}">
                <a16:creationId xmlns:a16="http://schemas.microsoft.com/office/drawing/2014/main" id="{FE791DFE-8736-1E4E-8AD4-48C253D58AB9}"/>
              </a:ext>
            </a:extLst>
          </p:cNvPr>
          <p:cNvGrpSpPr>
            <a:grpSpLocks/>
          </p:cNvGrpSpPr>
          <p:nvPr/>
        </p:nvGrpSpPr>
        <p:grpSpPr bwMode="auto">
          <a:xfrm>
            <a:off x="0" y="4737100"/>
            <a:ext cx="9215438" cy="2139950"/>
            <a:chOff x="0" y="4737100"/>
            <a:chExt cx="9215438" cy="2139950"/>
          </a:xfrm>
        </p:grpSpPr>
        <p:pic>
          <p:nvPicPr>
            <p:cNvPr id="5" name="Picture 1">
              <a:extLst>
                <a:ext uri="{FF2B5EF4-FFF2-40B4-BE49-F238E27FC236}">
                  <a16:creationId xmlns:a16="http://schemas.microsoft.com/office/drawing/2014/main" id="{71E58E72-DE6D-5642-89AF-34926130E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3" b="12630"/>
            <a:stretch>
              <a:fillRect/>
            </a:stretch>
          </p:blipFill>
          <p:spPr bwMode="auto">
            <a:xfrm>
              <a:off x="0" y="4737100"/>
              <a:ext cx="9144000" cy="212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0526F5-C9E0-9441-8D97-183B0F9A3208}"/>
                </a:ext>
              </a:extLst>
            </p:cNvPr>
            <p:cNvSpPr txBox="1"/>
            <p:nvPr/>
          </p:nvSpPr>
          <p:spPr>
            <a:xfrm>
              <a:off x="7632700" y="6599238"/>
              <a:ext cx="1582738" cy="277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http://flic.kr/p/aCLor3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A6080A1-7333-314C-9306-DE5F3BA1F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798"/>
            <a:ext cx="8229600" cy="1143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8C582-3216-C14B-B4CE-C68DDA558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3823"/>
            <a:ext cx="8229600" cy="4525963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Software Engineering Process</a:t>
            </a:r>
          </a:p>
          <a:p>
            <a:r>
              <a:rPr lang="en-US" altLang="en-US" dirty="0">
                <a:ea typeface="ＭＳ Ｐゴシック" charset="-128"/>
              </a:rPr>
              <a:t>Waterfall Process Model</a:t>
            </a:r>
          </a:p>
          <a:p>
            <a:r>
              <a:rPr lang="en-US" altLang="en-US" dirty="0">
                <a:ea typeface="ＭＳ Ｐゴシック" charset="-128"/>
              </a:rPr>
              <a:t>Empirical Process Model</a:t>
            </a:r>
          </a:p>
          <a:p>
            <a:r>
              <a:rPr lang="en-US" altLang="en-US" dirty="0">
                <a:ea typeface="ＭＳ Ｐゴシック" charset="-128"/>
              </a:rPr>
              <a:t>Customer-Centered Iterative and Incremental Development Process</a:t>
            </a:r>
          </a:p>
          <a:p>
            <a:r>
              <a:rPr lang="en-US" dirty="0"/>
              <a:t>Estimation (Planning Poker)</a:t>
            </a:r>
          </a:p>
          <a:p>
            <a:r>
              <a:rPr lang="en-US" dirty="0"/>
              <a:t>Prioritization (numbering scheme)</a:t>
            </a:r>
          </a:p>
        </p:txBody>
      </p:sp>
    </p:spTree>
    <p:extLst>
      <p:ext uri="{BB962C8B-B14F-4D97-AF65-F5344CB8AC3E}">
        <p14:creationId xmlns:p14="http://schemas.microsoft.com/office/powerpoint/2010/main" val="945641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1417638" y="2398713"/>
            <a:ext cx="63087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Practical issue:</a:t>
            </a:r>
            <a:br>
              <a:rPr lang="en-US" altLang="en-US" sz="3200"/>
            </a:br>
            <a:r>
              <a:rPr lang="en-US" altLang="en-US" sz="3200"/>
              <a:t>What order should tasks be done in?</a:t>
            </a:r>
          </a:p>
          <a:p>
            <a:pPr algn="ctr" eaLnBrk="1" hangingPunct="1"/>
            <a:r>
              <a:rPr lang="en-US" altLang="en-US" sz="3200"/>
              <a:t>That is, what </a:t>
            </a:r>
            <a:r>
              <a:rPr lang="en-US" altLang="en-US" sz="3200" i="1">
                <a:solidFill>
                  <a:srgbClr val="00FFFF"/>
                </a:solidFill>
              </a:rPr>
              <a:t>process</a:t>
            </a:r>
            <a:r>
              <a:rPr lang="en-US" altLang="en-US" sz="3200">
                <a:solidFill>
                  <a:srgbClr val="00FFFF"/>
                </a:solidFill>
              </a:rPr>
              <a:t> </a:t>
            </a:r>
            <a:r>
              <a:rPr lang="en-US" altLang="en-US" sz="3200"/>
              <a:t>to use?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0" y="6581775"/>
            <a:ext cx="4257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en.wikipedia.org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/wiki/File:Waterfall_model_%281%29.svg</a:t>
            </a: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0" y="227013"/>
            <a:ext cx="9144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The classic way: Waterfall (sequential) model</a:t>
            </a:r>
          </a:p>
        </p:txBody>
      </p:sp>
      <p:grpSp>
        <p:nvGrpSpPr>
          <p:cNvPr id="18435" name="Group 9"/>
          <p:cNvGrpSpPr>
            <a:grpSpLocks/>
          </p:cNvGrpSpPr>
          <p:nvPr/>
        </p:nvGrpSpPr>
        <p:grpSpPr bwMode="auto">
          <a:xfrm>
            <a:off x="1311275" y="1354138"/>
            <a:ext cx="5892800" cy="4479925"/>
            <a:chOff x="1677248" y="1353927"/>
            <a:chExt cx="5892934" cy="4479674"/>
          </a:xfrm>
        </p:grpSpPr>
        <p:sp>
          <p:nvSpPr>
            <p:cNvPr id="2" name="Rectangle 1"/>
            <p:cNvSpPr/>
            <p:nvPr/>
          </p:nvSpPr>
          <p:spPr>
            <a:xfrm>
              <a:off x="1677248" y="1353927"/>
              <a:ext cx="2060622" cy="634964"/>
            </a:xfrm>
            <a:prstGeom prst="rect">
              <a:avLst/>
            </a:prstGeom>
            <a:solidFill>
              <a:srgbClr val="FF9999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Requirements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596432" y="2344471"/>
              <a:ext cx="2060622" cy="634964"/>
            </a:xfrm>
            <a:prstGeom prst="rect">
              <a:avLst/>
            </a:prstGeom>
            <a:solidFill>
              <a:srgbClr val="CC99CC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Design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471164" y="3288981"/>
              <a:ext cx="2213025" cy="634964"/>
            </a:xfrm>
            <a:prstGeom prst="rect">
              <a:avLst/>
            </a:prstGeom>
            <a:solidFill>
              <a:srgbClr val="CCFFCC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Implementation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479250" y="4255714"/>
              <a:ext cx="2060622" cy="634964"/>
            </a:xfrm>
            <a:prstGeom prst="rect">
              <a:avLst/>
            </a:prstGeom>
            <a:solidFill>
              <a:srgbClr val="FFFF00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Verification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509560" y="5198637"/>
              <a:ext cx="2060622" cy="634964"/>
            </a:xfrm>
            <a:prstGeom prst="rect">
              <a:avLst/>
            </a:prstGeom>
            <a:solidFill>
              <a:srgbClr val="00FFFF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Maintenance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3736283" y="1622199"/>
              <a:ext cx="433397" cy="70957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657054" y="2565121"/>
              <a:ext cx="431810" cy="70957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684189" y="3512806"/>
              <a:ext cx="431810" cy="709572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539872" y="4465253"/>
              <a:ext cx="431810" cy="709572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1570038" y="800100"/>
            <a:ext cx="6435725" cy="1617663"/>
            <a:chOff x="1569425" y="800818"/>
            <a:chExt cx="6436720" cy="1616230"/>
          </a:xfrm>
        </p:grpSpPr>
        <p:sp>
          <p:nvSpPr>
            <p:cNvPr id="18437" name="TextBox 15"/>
            <p:cNvSpPr txBox="1">
              <a:spLocks noChangeArrowheads="1"/>
            </p:cNvSpPr>
            <p:nvPr/>
          </p:nvSpPr>
          <p:spPr bwMode="auto">
            <a:xfrm>
              <a:off x="5850320" y="1462941"/>
              <a:ext cx="2155825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But often a </a:t>
              </a:r>
              <a:r>
                <a:rPr lang="en-US" altLang="en-US" sz="2800" u="sng">
                  <a:solidFill>
                    <a:srgbClr val="FF00FF"/>
                  </a:solidFill>
                </a:rPr>
                <a:t>bad</a:t>
              </a:r>
              <a:r>
                <a:rPr lang="en-US" altLang="en-US" sz="2800">
                  <a:solidFill>
                    <a:srgbClr val="FF00FF"/>
                  </a:solidFill>
                </a:rPr>
                <a:t> way…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569425" y="800818"/>
              <a:ext cx="1813205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26919" y="800818"/>
              <a:ext cx="3178666" cy="948484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0" y="6581775"/>
            <a:ext cx="4257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en.wikipedia.org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/wiki/File:Waterfall_model_%281%29.svg</a:t>
            </a:r>
          </a:p>
        </p:txBody>
      </p:sp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0" y="227013"/>
            <a:ext cx="9144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What could go wrong?</a:t>
            </a:r>
          </a:p>
        </p:txBody>
      </p:sp>
      <p:grpSp>
        <p:nvGrpSpPr>
          <p:cNvPr id="20483" name="Group 9"/>
          <p:cNvGrpSpPr>
            <a:grpSpLocks/>
          </p:cNvGrpSpPr>
          <p:nvPr/>
        </p:nvGrpSpPr>
        <p:grpSpPr bwMode="auto">
          <a:xfrm>
            <a:off x="1392238" y="1354138"/>
            <a:ext cx="5295900" cy="3819525"/>
            <a:chOff x="1677248" y="1353927"/>
            <a:chExt cx="5295004" cy="3820225"/>
          </a:xfrm>
        </p:grpSpPr>
        <p:sp>
          <p:nvSpPr>
            <p:cNvPr id="2" name="Rectangle 1"/>
            <p:cNvSpPr/>
            <p:nvPr/>
          </p:nvSpPr>
          <p:spPr>
            <a:xfrm>
              <a:off x="1677248" y="1353927"/>
              <a:ext cx="2060226" cy="635116"/>
            </a:xfrm>
            <a:prstGeom prst="rect">
              <a:avLst/>
            </a:prstGeom>
            <a:solidFill>
              <a:srgbClr val="FF9999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Requirements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596254" y="2344709"/>
              <a:ext cx="2060226" cy="635116"/>
            </a:xfrm>
            <a:prstGeom prst="rect">
              <a:avLst/>
            </a:prstGeom>
            <a:solidFill>
              <a:srgbClr val="CC99CC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Design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470819" y="3287856"/>
              <a:ext cx="2212601" cy="635116"/>
            </a:xfrm>
            <a:prstGeom prst="rect">
              <a:avLst/>
            </a:prstGeom>
            <a:solidFill>
              <a:srgbClr val="CCFFCC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Implementation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478711" y="4254821"/>
              <a:ext cx="2061814" cy="635116"/>
            </a:xfrm>
            <a:prstGeom prst="rect">
              <a:avLst/>
            </a:prstGeom>
            <a:solidFill>
              <a:srgbClr val="FFFF00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Verification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3737474" y="1622263"/>
              <a:ext cx="431727" cy="70974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656481" y="2565411"/>
              <a:ext cx="433315" cy="70974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683420" y="3513323"/>
              <a:ext cx="433314" cy="709742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540525" y="4464409"/>
              <a:ext cx="431727" cy="70974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0484" name="TextBox 11"/>
          <p:cNvSpPr txBox="1">
            <a:spLocks noChangeArrowheads="1"/>
          </p:cNvSpPr>
          <p:nvPr/>
        </p:nvSpPr>
        <p:spPr bwMode="auto">
          <a:xfrm>
            <a:off x="322263" y="1619250"/>
            <a:ext cx="1069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6 months</a:t>
            </a:r>
          </a:p>
        </p:txBody>
      </p:sp>
      <p:sp>
        <p:nvSpPr>
          <p:cNvPr id="20485" name="TextBox 18"/>
          <p:cNvSpPr txBox="1">
            <a:spLocks noChangeArrowheads="1"/>
          </p:cNvSpPr>
          <p:nvPr/>
        </p:nvSpPr>
        <p:spPr bwMode="auto">
          <a:xfrm>
            <a:off x="1241425" y="2595563"/>
            <a:ext cx="1069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6 months</a:t>
            </a:r>
          </a:p>
        </p:txBody>
      </p:sp>
      <p:sp>
        <p:nvSpPr>
          <p:cNvPr id="20486" name="TextBox 19"/>
          <p:cNvSpPr txBox="1">
            <a:spLocks noChangeArrowheads="1"/>
          </p:cNvSpPr>
          <p:nvPr/>
        </p:nvSpPr>
        <p:spPr bwMode="auto">
          <a:xfrm>
            <a:off x="2116138" y="3560763"/>
            <a:ext cx="1069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3 months</a:t>
            </a:r>
          </a:p>
        </p:txBody>
      </p:sp>
      <p:sp>
        <p:nvSpPr>
          <p:cNvPr id="20487" name="TextBox 20"/>
          <p:cNvSpPr txBox="1">
            <a:spLocks noChangeArrowheads="1"/>
          </p:cNvSpPr>
          <p:nvPr/>
        </p:nvSpPr>
        <p:spPr bwMode="auto">
          <a:xfrm>
            <a:off x="3100388" y="4532313"/>
            <a:ext cx="1069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6 months</a:t>
            </a:r>
          </a:p>
        </p:txBody>
      </p:sp>
      <p:sp>
        <p:nvSpPr>
          <p:cNvPr id="20488" name="TextBox 21"/>
          <p:cNvSpPr txBox="1">
            <a:spLocks noChangeArrowheads="1"/>
          </p:cNvSpPr>
          <p:nvPr/>
        </p:nvSpPr>
        <p:spPr bwMode="auto">
          <a:xfrm>
            <a:off x="6003925" y="5114925"/>
            <a:ext cx="1249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Release!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0" y="6581775"/>
            <a:ext cx="4257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en.wikipedia.org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/wiki/File:Waterfall_model_%281%29.svg</a:t>
            </a:r>
          </a:p>
        </p:txBody>
      </p:sp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0" y="227013"/>
            <a:ext cx="9144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What could go wrong?</a:t>
            </a:r>
          </a:p>
        </p:txBody>
      </p:sp>
      <p:sp>
        <p:nvSpPr>
          <p:cNvPr id="16" name="Freeform 15"/>
          <p:cNvSpPr/>
          <p:nvPr/>
        </p:nvSpPr>
        <p:spPr>
          <a:xfrm>
            <a:off x="3557588" y="1354138"/>
            <a:ext cx="4648200" cy="1979612"/>
          </a:xfrm>
          <a:custGeom>
            <a:avLst/>
            <a:gdLst>
              <a:gd name="connsiteX0" fmla="*/ 3342517 w 3419251"/>
              <a:gd name="connsiteY0" fmla="*/ 2022693 h 2022693"/>
              <a:gd name="connsiteX1" fmla="*/ 2983107 w 3419251"/>
              <a:gd name="connsiteY1" fmla="*/ 189500 h 2022693"/>
              <a:gd name="connsiteX2" fmla="*/ 0 w 3419251"/>
              <a:gd name="connsiteY2" fmla="*/ 105628 h 202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19251" h="2022693">
                <a:moveTo>
                  <a:pt x="3342517" y="2022693"/>
                </a:moveTo>
                <a:cubicBezTo>
                  <a:pt x="3441355" y="1265852"/>
                  <a:pt x="3540193" y="509011"/>
                  <a:pt x="2983107" y="189500"/>
                </a:cubicBezTo>
                <a:cubicBezTo>
                  <a:pt x="2426021" y="-130011"/>
                  <a:pt x="656923" y="35735"/>
                  <a:pt x="0" y="105628"/>
                </a:cubicBezTo>
              </a:path>
            </a:pathLst>
          </a:custGeom>
          <a:ln w="57150" cmpd="sng">
            <a:solidFill>
              <a:srgbClr val="FF00FF"/>
            </a:solidFill>
            <a:prstDash val="sysDash"/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2532" name="Group 9"/>
          <p:cNvGrpSpPr>
            <a:grpSpLocks/>
          </p:cNvGrpSpPr>
          <p:nvPr/>
        </p:nvGrpSpPr>
        <p:grpSpPr bwMode="auto">
          <a:xfrm>
            <a:off x="1392238" y="1354138"/>
            <a:ext cx="5295900" cy="3819525"/>
            <a:chOff x="1677248" y="1353927"/>
            <a:chExt cx="5295004" cy="3820225"/>
          </a:xfrm>
        </p:grpSpPr>
        <p:sp>
          <p:nvSpPr>
            <p:cNvPr id="28" name="Rectangle 27"/>
            <p:cNvSpPr/>
            <p:nvPr/>
          </p:nvSpPr>
          <p:spPr>
            <a:xfrm>
              <a:off x="1677248" y="1353927"/>
              <a:ext cx="2060226" cy="635116"/>
            </a:xfrm>
            <a:prstGeom prst="rect">
              <a:avLst/>
            </a:prstGeom>
            <a:solidFill>
              <a:srgbClr val="FF9999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Requirements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596254" y="2344709"/>
              <a:ext cx="2060226" cy="635116"/>
            </a:xfrm>
            <a:prstGeom prst="rect">
              <a:avLst/>
            </a:prstGeom>
            <a:solidFill>
              <a:srgbClr val="CC99CC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Design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470819" y="3287856"/>
              <a:ext cx="2212601" cy="635116"/>
            </a:xfrm>
            <a:prstGeom prst="rect">
              <a:avLst/>
            </a:prstGeom>
            <a:solidFill>
              <a:srgbClr val="CCFFCC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Implementation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478711" y="4254821"/>
              <a:ext cx="2061814" cy="635116"/>
            </a:xfrm>
            <a:prstGeom prst="rect">
              <a:avLst/>
            </a:prstGeom>
            <a:solidFill>
              <a:srgbClr val="FFFF00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Verification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3737474" y="1622263"/>
              <a:ext cx="431727" cy="70974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4656481" y="2565411"/>
              <a:ext cx="433315" cy="70974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5683420" y="3513323"/>
              <a:ext cx="433314" cy="709742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6540525" y="4464409"/>
              <a:ext cx="431727" cy="70974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2533" name="TextBox 11"/>
          <p:cNvSpPr txBox="1">
            <a:spLocks noChangeArrowheads="1"/>
          </p:cNvSpPr>
          <p:nvPr/>
        </p:nvSpPr>
        <p:spPr bwMode="auto">
          <a:xfrm>
            <a:off x="322263" y="1619250"/>
            <a:ext cx="1069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6 months</a:t>
            </a:r>
          </a:p>
        </p:txBody>
      </p:sp>
      <p:sp>
        <p:nvSpPr>
          <p:cNvPr id="22534" name="TextBox 18"/>
          <p:cNvSpPr txBox="1">
            <a:spLocks noChangeArrowheads="1"/>
          </p:cNvSpPr>
          <p:nvPr/>
        </p:nvSpPr>
        <p:spPr bwMode="auto">
          <a:xfrm>
            <a:off x="1241425" y="2595563"/>
            <a:ext cx="1069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6 months</a:t>
            </a:r>
          </a:p>
        </p:txBody>
      </p:sp>
      <p:sp>
        <p:nvSpPr>
          <p:cNvPr id="22535" name="TextBox 19"/>
          <p:cNvSpPr txBox="1">
            <a:spLocks noChangeArrowheads="1"/>
          </p:cNvSpPr>
          <p:nvPr/>
        </p:nvSpPr>
        <p:spPr bwMode="auto">
          <a:xfrm>
            <a:off x="2116138" y="3560763"/>
            <a:ext cx="1069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3 months</a:t>
            </a:r>
          </a:p>
        </p:txBody>
      </p:sp>
      <p:sp>
        <p:nvSpPr>
          <p:cNvPr id="22536" name="TextBox 20"/>
          <p:cNvSpPr txBox="1">
            <a:spLocks noChangeArrowheads="1"/>
          </p:cNvSpPr>
          <p:nvPr/>
        </p:nvSpPr>
        <p:spPr bwMode="auto">
          <a:xfrm>
            <a:off x="3100388" y="4532313"/>
            <a:ext cx="1069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6 months</a:t>
            </a:r>
          </a:p>
        </p:txBody>
      </p:sp>
      <p:sp>
        <p:nvSpPr>
          <p:cNvPr id="22537" name="TextBox 21"/>
          <p:cNvSpPr txBox="1">
            <a:spLocks noChangeArrowheads="1"/>
          </p:cNvSpPr>
          <p:nvPr/>
        </p:nvSpPr>
        <p:spPr bwMode="auto">
          <a:xfrm>
            <a:off x="6003925" y="5114925"/>
            <a:ext cx="1249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Release!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326313" y="3381375"/>
            <a:ext cx="1577975" cy="2903538"/>
            <a:chOff x="7326625" y="3381375"/>
            <a:chExt cx="1577975" cy="2903246"/>
          </a:xfrm>
        </p:grpSpPr>
        <p:grpSp>
          <p:nvGrpSpPr>
            <p:cNvPr id="22540" name="Group 16"/>
            <p:cNvGrpSpPr>
              <a:grpSpLocks/>
            </p:cNvGrpSpPr>
            <p:nvPr/>
          </p:nvGrpSpPr>
          <p:grpSpPr bwMode="auto">
            <a:xfrm>
              <a:off x="7326625" y="3381375"/>
              <a:ext cx="1577975" cy="2617788"/>
              <a:chOff x="7565832" y="3381340"/>
              <a:chExt cx="1578168" cy="2617866"/>
            </a:xfrm>
          </p:grpSpPr>
          <p:pic>
            <p:nvPicPr>
              <p:cNvPr id="22542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65832" y="4348119"/>
                <a:ext cx="1578168" cy="1651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Oval Callout 9"/>
              <p:cNvSpPr/>
              <p:nvPr/>
            </p:nvSpPr>
            <p:spPr>
              <a:xfrm>
                <a:off x="7565832" y="3381340"/>
                <a:ext cx="1479731" cy="709563"/>
              </a:xfrm>
              <a:prstGeom prst="wedgeEllipseCallout">
                <a:avLst>
                  <a:gd name="adj1" fmla="val -7881"/>
                  <a:gd name="adj2" fmla="val 82761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chemeClr val="bg1"/>
                    </a:solidFill>
                  </a:rPr>
                  <a:t>I don’t like it…</a:t>
                </a:r>
              </a:p>
            </p:txBody>
          </p:sp>
        </p:grpSp>
        <p:sp>
          <p:nvSpPr>
            <p:cNvPr id="22541" name="TextBox 20"/>
            <p:cNvSpPr txBox="1">
              <a:spLocks noChangeArrowheads="1"/>
            </p:cNvSpPr>
            <p:nvPr/>
          </p:nvSpPr>
          <p:spPr bwMode="auto">
            <a:xfrm>
              <a:off x="7575622" y="5915289"/>
              <a:ext cx="10980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Customer</a:t>
              </a:r>
            </a:p>
          </p:txBody>
        </p:sp>
      </p:grp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85938" y="941388"/>
            <a:ext cx="1344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FF"/>
                </a:solidFill>
              </a:rPr>
              <a:t>Problem!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Why Waterfall doesn’t work</a:t>
            </a:r>
          </a:p>
        </p:txBody>
      </p:sp>
      <p:sp>
        <p:nvSpPr>
          <p:cNvPr id="2560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False assumption: Specifications …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are predictable and stable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can be correctly defined at the start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have low change rates</a:t>
            </a:r>
          </a:p>
          <a:p>
            <a:pPr lvl="1"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r>
              <a:rPr lang="en-US" altLang="en-US">
                <a:ea typeface="ＭＳ Ｐゴシック" charset="-128"/>
              </a:rPr>
              <a:t>Actual stats: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25% of requirements changed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35% to 50% changed in large projects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2"/>
          <p:cNvSpPr>
            <a:spLocks noGrp="1"/>
          </p:cNvSpPr>
          <p:nvPr>
            <p:ph type="title"/>
          </p:nvPr>
        </p:nvSpPr>
        <p:spPr>
          <a:xfrm>
            <a:off x="457200" y="238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Solution: Empirical Process Model</a:t>
            </a:r>
          </a:p>
        </p:txBody>
      </p:sp>
      <p:grpSp>
        <p:nvGrpSpPr>
          <p:cNvPr id="28674" name="Group 9"/>
          <p:cNvGrpSpPr>
            <a:grpSpLocks/>
          </p:cNvGrpSpPr>
          <p:nvPr/>
        </p:nvGrpSpPr>
        <p:grpSpPr bwMode="auto">
          <a:xfrm>
            <a:off x="2938463" y="1363663"/>
            <a:ext cx="3267075" cy="4319587"/>
            <a:chOff x="7158253" y="269370"/>
            <a:chExt cx="1888632" cy="2494631"/>
          </a:xfrm>
        </p:grpSpPr>
        <p:sp>
          <p:nvSpPr>
            <p:cNvPr id="28675" name="TextBox 4"/>
            <p:cNvSpPr txBox="1">
              <a:spLocks noChangeArrowheads="1"/>
            </p:cNvSpPr>
            <p:nvPr/>
          </p:nvSpPr>
          <p:spPr bwMode="auto">
            <a:xfrm>
              <a:off x="7477132" y="269370"/>
              <a:ext cx="1251725" cy="40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4000"/>
                <a:t>Feedback</a:t>
              </a:r>
            </a:p>
          </p:txBody>
        </p:sp>
        <p:sp>
          <p:nvSpPr>
            <p:cNvPr id="28676" name="TextBox 5"/>
            <p:cNvSpPr txBox="1">
              <a:spLocks noChangeArrowheads="1"/>
            </p:cNvSpPr>
            <p:nvPr/>
          </p:nvSpPr>
          <p:spPr bwMode="auto">
            <a:xfrm>
              <a:off x="7452139" y="2355241"/>
              <a:ext cx="1450494" cy="40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4000"/>
                <a:t>Adaptation</a:t>
              </a:r>
            </a:p>
          </p:txBody>
        </p:sp>
        <p:sp>
          <p:nvSpPr>
            <p:cNvPr id="8" name="Curved Down Arrow 7"/>
            <p:cNvSpPr/>
            <p:nvPr/>
          </p:nvSpPr>
          <p:spPr>
            <a:xfrm>
              <a:off x="7340876" y="675515"/>
              <a:ext cx="1706009" cy="832461"/>
            </a:xfrm>
            <a:prstGeom prst="curvedDownArrow">
              <a:avLst>
                <a:gd name="adj1" fmla="val 47770"/>
                <a:gd name="adj2" fmla="val 94968"/>
                <a:gd name="adj3" fmla="val 464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>
                <a:solidFill>
                  <a:schemeClr val="tx1"/>
                </a:solidFill>
              </a:endParaRPr>
            </a:p>
          </p:txBody>
        </p:sp>
        <p:sp>
          <p:nvSpPr>
            <p:cNvPr id="9" name="Curved Down Arrow 8"/>
            <p:cNvSpPr/>
            <p:nvPr/>
          </p:nvSpPr>
          <p:spPr>
            <a:xfrm rot="10800000">
              <a:off x="7158253" y="1562068"/>
              <a:ext cx="1706009" cy="833377"/>
            </a:xfrm>
            <a:prstGeom prst="curvedDownArrow">
              <a:avLst>
                <a:gd name="adj1" fmla="val 47770"/>
                <a:gd name="adj2" fmla="val 94968"/>
                <a:gd name="adj3" fmla="val 464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Iterative Development Process</a:t>
            </a:r>
          </a:p>
        </p:txBody>
      </p:sp>
      <p:grpSp>
        <p:nvGrpSpPr>
          <p:cNvPr id="29698" name="Group 38"/>
          <p:cNvGrpSpPr>
            <a:grpSpLocks/>
          </p:cNvGrpSpPr>
          <p:nvPr/>
        </p:nvGrpSpPr>
        <p:grpSpPr bwMode="auto">
          <a:xfrm>
            <a:off x="122238" y="1082675"/>
            <a:ext cx="10566400" cy="5468938"/>
            <a:chOff x="48495" y="871659"/>
            <a:chExt cx="10567230" cy="5468538"/>
          </a:xfrm>
        </p:grpSpPr>
        <p:sp>
          <p:nvSpPr>
            <p:cNvPr id="20" name="Arc 19"/>
            <p:cNvSpPr/>
            <p:nvPr/>
          </p:nvSpPr>
          <p:spPr>
            <a:xfrm>
              <a:off x="3317414" y="2449519"/>
              <a:ext cx="2906941" cy="290491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 rot="5400000">
              <a:off x="3317634" y="2531842"/>
              <a:ext cx="2906500" cy="290694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10800000">
              <a:off x="3249146" y="2532063"/>
              <a:ext cx="2905353" cy="2906500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6200000">
              <a:off x="3249367" y="2449298"/>
              <a:ext cx="2904913" cy="290535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rot="5400000" flipV="1">
              <a:off x="1703814" y="541975"/>
              <a:ext cx="2906499" cy="3981763"/>
            </a:xfrm>
            <a:prstGeom prst="arc">
              <a:avLst/>
            </a:prstGeom>
            <a:ln w="203200" cmpd="sng">
              <a:solidFill>
                <a:schemeClr val="tx1">
                  <a:lumMod val="50000"/>
                </a:schemeClr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704" name="TextBox 28"/>
            <p:cNvSpPr txBox="1">
              <a:spLocks noChangeArrowheads="1"/>
            </p:cNvSpPr>
            <p:nvPr/>
          </p:nvSpPr>
          <p:spPr bwMode="auto">
            <a:xfrm rot="1329207">
              <a:off x="2064173" y="2787839"/>
              <a:ext cx="12929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Planning</a:t>
              </a:r>
            </a:p>
          </p:txBody>
        </p:sp>
        <p:sp>
          <p:nvSpPr>
            <p:cNvPr id="29705" name="TextBox 29"/>
            <p:cNvSpPr txBox="1">
              <a:spLocks noChangeArrowheads="1"/>
            </p:cNvSpPr>
            <p:nvPr/>
          </p:nvSpPr>
          <p:spPr bwMode="auto">
            <a:xfrm rot="3160444">
              <a:off x="2270538" y="1632369"/>
              <a:ext cx="198308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Requirements</a:t>
              </a:r>
            </a:p>
          </p:txBody>
        </p:sp>
        <p:sp>
          <p:nvSpPr>
            <p:cNvPr id="29706" name="TextBox 30"/>
            <p:cNvSpPr txBox="1">
              <a:spLocks noChangeArrowheads="1"/>
            </p:cNvSpPr>
            <p:nvPr/>
          </p:nvSpPr>
          <p:spPr bwMode="auto">
            <a:xfrm rot="-4753199">
              <a:off x="4616702" y="1574581"/>
              <a:ext cx="12307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Analysis</a:t>
              </a:r>
            </a:p>
          </p:txBody>
        </p:sp>
        <p:sp>
          <p:nvSpPr>
            <p:cNvPr id="29707" name="TextBox 31"/>
            <p:cNvSpPr txBox="1">
              <a:spLocks noChangeArrowheads="1"/>
            </p:cNvSpPr>
            <p:nvPr/>
          </p:nvSpPr>
          <p:spPr bwMode="auto">
            <a:xfrm rot="-2903417">
              <a:off x="5633572" y="2154594"/>
              <a:ext cx="104307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Design</a:t>
              </a:r>
            </a:p>
          </p:txBody>
        </p:sp>
        <p:sp>
          <p:nvSpPr>
            <p:cNvPr id="29708" name="TextBox 32"/>
            <p:cNvSpPr txBox="1">
              <a:spLocks noChangeArrowheads="1"/>
            </p:cNvSpPr>
            <p:nvPr/>
          </p:nvSpPr>
          <p:spPr bwMode="auto">
            <a:xfrm rot="-1392561">
              <a:off x="6226935" y="2787115"/>
              <a:ext cx="22526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Implementation</a:t>
              </a:r>
            </a:p>
          </p:txBody>
        </p:sp>
        <p:sp>
          <p:nvSpPr>
            <p:cNvPr id="29709" name="TextBox 33"/>
            <p:cNvSpPr txBox="1">
              <a:spLocks noChangeArrowheads="1"/>
            </p:cNvSpPr>
            <p:nvPr/>
          </p:nvSpPr>
          <p:spPr bwMode="auto">
            <a:xfrm>
              <a:off x="7128234" y="5747173"/>
              <a:ext cx="17627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7F7F7F"/>
                  </a:solidFill>
                </a:rPr>
                <a:t>Deployment</a:t>
              </a:r>
            </a:p>
          </p:txBody>
        </p:sp>
        <p:sp>
          <p:nvSpPr>
            <p:cNvPr id="29710" name="TextBox 34"/>
            <p:cNvSpPr txBox="1">
              <a:spLocks noChangeArrowheads="1"/>
            </p:cNvSpPr>
            <p:nvPr/>
          </p:nvSpPr>
          <p:spPr bwMode="auto">
            <a:xfrm rot="1139878">
              <a:off x="6179802" y="4438439"/>
              <a:ext cx="11060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Testing</a:t>
              </a:r>
            </a:p>
          </p:txBody>
        </p:sp>
        <p:sp>
          <p:nvSpPr>
            <p:cNvPr id="29711" name="TextBox 35"/>
            <p:cNvSpPr txBox="1">
              <a:spLocks noChangeArrowheads="1"/>
            </p:cNvSpPr>
            <p:nvPr/>
          </p:nvSpPr>
          <p:spPr bwMode="auto">
            <a:xfrm rot="-2225573">
              <a:off x="2136354" y="5139217"/>
              <a:ext cx="15358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Evaluation</a:t>
              </a:r>
            </a:p>
          </p:txBody>
        </p:sp>
        <p:sp>
          <p:nvSpPr>
            <p:cNvPr id="24592" name="TextBox 36"/>
            <p:cNvSpPr txBox="1">
              <a:spLocks noChangeArrowheads="1"/>
            </p:cNvSpPr>
            <p:nvPr/>
          </p:nvSpPr>
          <p:spPr bwMode="auto">
            <a:xfrm>
              <a:off x="48495" y="2633655"/>
              <a:ext cx="1292327" cy="830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Initial</a:t>
              </a:r>
              <a:b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</a:br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Planning</a:t>
              </a:r>
            </a:p>
          </p:txBody>
        </p:sp>
        <p:sp>
          <p:nvSpPr>
            <p:cNvPr id="38" name="Arc 37"/>
            <p:cNvSpPr/>
            <p:nvPr/>
          </p:nvSpPr>
          <p:spPr>
            <a:xfrm rot="5400000" flipV="1">
              <a:off x="6556389" y="2280861"/>
              <a:ext cx="2906500" cy="5212172"/>
            </a:xfrm>
            <a:prstGeom prst="arc">
              <a:avLst>
                <a:gd name="adj1" fmla="val 16870527"/>
                <a:gd name="adj2" fmla="val 556620"/>
              </a:avLst>
            </a:prstGeom>
            <a:ln w="203200" cmpd="sng">
              <a:solidFill>
                <a:srgbClr val="7F7F7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6199</TotalTime>
  <Words>760</Words>
  <Application>Microsoft Macintosh PowerPoint</Application>
  <PresentationFormat>On-screen Show (4:3)</PresentationFormat>
  <Paragraphs>223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Waterfall doesn’t work</vt:lpstr>
      <vt:lpstr>Solution: Empirical Process Model</vt:lpstr>
      <vt:lpstr>Iterative Development Process</vt:lpstr>
      <vt:lpstr>Iterative Development Process</vt:lpstr>
      <vt:lpstr>Iterative Development Process</vt:lpstr>
      <vt:lpstr>Key Benefits of Iterative Development</vt:lpstr>
      <vt:lpstr>How long should iterations be?</vt:lpstr>
      <vt:lpstr>Iterative Development Process</vt:lpstr>
      <vt:lpstr>PowerPoint Presentation</vt:lpstr>
      <vt:lpstr>PowerPoint Presentation</vt:lpstr>
      <vt:lpstr>Estimation is Hard</vt:lpstr>
      <vt:lpstr>Principles for Estimation</vt:lpstr>
      <vt:lpstr>Planning Poker Estimation using Wisdom of the Crowd</vt:lpstr>
      <vt:lpstr>PowerPoint Presentation</vt:lpstr>
      <vt:lpstr>PowerPoint Presentation</vt:lpstr>
      <vt:lpstr>Principle: Customer sets priorities</vt:lpstr>
      <vt:lpstr>Priority Numbering Scheme</vt:lpstr>
      <vt:lpstr>So in the end you have…</vt:lpstr>
      <vt:lpstr>Summary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 (sdflming)</cp:lastModifiedBy>
  <cp:revision>247</cp:revision>
  <dcterms:created xsi:type="dcterms:W3CDTF">2011-01-26T19:04:03Z</dcterms:created>
  <dcterms:modified xsi:type="dcterms:W3CDTF">2019-10-28T16:14:54Z</dcterms:modified>
</cp:coreProperties>
</file>