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7" r:id="rId3"/>
    <p:sldId id="260" r:id="rId4"/>
    <p:sldId id="346" r:id="rId5"/>
    <p:sldId id="347" r:id="rId6"/>
    <p:sldId id="275" r:id="rId7"/>
    <p:sldId id="276" r:id="rId8"/>
    <p:sldId id="278" r:id="rId9"/>
    <p:sldId id="279" r:id="rId10"/>
    <p:sldId id="280" r:id="rId11"/>
    <p:sldId id="348" r:id="rId12"/>
    <p:sldId id="349" r:id="rId13"/>
    <p:sldId id="270" r:id="rId14"/>
    <p:sldId id="351" r:id="rId15"/>
    <p:sldId id="309" r:id="rId16"/>
    <p:sldId id="350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7" r:id="rId27"/>
    <p:sldId id="361" r:id="rId28"/>
    <p:sldId id="368" r:id="rId29"/>
    <p:sldId id="362" r:id="rId30"/>
    <p:sldId id="369" r:id="rId31"/>
    <p:sldId id="363" r:id="rId32"/>
    <p:sldId id="370" r:id="rId33"/>
    <p:sldId id="371" r:id="rId34"/>
    <p:sldId id="372" r:id="rId35"/>
    <p:sldId id="34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4803"/>
  </p:normalViewPr>
  <p:slideViewPr>
    <p:cSldViewPr snapToGrid="0" snapToObjects="1">
      <p:cViewPr varScale="1">
        <p:scale>
          <a:sx n="85" d="100"/>
          <a:sy n="85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7751-1609-B14D-8430-BC6899E6AB7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5929-C7BF-C441-BF36-5D89C4ED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10/28/19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ubyonrails.org/association_basics.html#polymorphic-associations" TargetMode="External"/><Relationship Id="rId2" Type="http://schemas.openxmlformats.org/officeDocument/2006/relationships/hyperlink" Target="https://guides.rubyonrails.org/association_basics.html#single-table-inherita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5701168"/>
            <a:ext cx="852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Object-Oriented Data Modeling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227521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A24A-CC7B-0546-96BD-B2AA789A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Caveat Regarding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5077-6735-C84E-A834-D8125615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API doesn't have features for explicitly specifying generalization relationships</a:t>
            </a:r>
          </a:p>
          <a:p>
            <a:endParaRPr lang="en-US" dirty="0"/>
          </a:p>
          <a:p>
            <a:r>
              <a:rPr lang="en-US" dirty="0"/>
              <a:t>You can get some of the same effects, though:</a:t>
            </a:r>
          </a:p>
          <a:p>
            <a:pPr lvl="1"/>
            <a:r>
              <a:rPr lang="en-US" dirty="0"/>
              <a:t>Most common approach: single-table inheritance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</a:t>
            </a:r>
            <a:r>
              <a:rPr lang="en-US" dirty="0" err="1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association_basics.html#single-table-inheritance</a:t>
            </a:r>
            <a:endParaRPr lang="en-US" dirty="0">
              <a:solidFill>
                <a:srgbClr val="00FDFF"/>
              </a:solidFill>
            </a:endParaRPr>
          </a:p>
          <a:p>
            <a:pPr lvl="1"/>
            <a:r>
              <a:rPr lang="en-US" dirty="0"/>
              <a:t>Another approach: polymorphic associations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https://guides.rubyonrails.org/association_basics.html#polymorphic-associations</a:t>
            </a:r>
            <a:endParaRPr lang="en-US" dirty="0">
              <a:solidFill>
                <a:srgbClr val="00FD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C913-CC49-6344-8D29-A8C6CC75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2800" i="1" dirty="0"/>
              <a:t>Back to OO Data Modeling...</a:t>
            </a:r>
            <a:br>
              <a:rPr lang="en-US" sz="2800" i="1" dirty="0"/>
            </a:br>
            <a:br>
              <a:rPr lang="en-US" dirty="0"/>
            </a:br>
            <a:r>
              <a:rPr lang="en-US" dirty="0"/>
              <a:t>How to get OO design elements</a:t>
            </a:r>
            <a:br>
              <a:rPr lang="en-US" dirty="0"/>
            </a:br>
            <a:r>
              <a:rPr lang="en-US" dirty="0"/>
              <a:t>(classes, attributes, associations, etc.)</a:t>
            </a:r>
            <a:br>
              <a:rPr lang="en-US" dirty="0"/>
            </a:br>
            <a:r>
              <a:rPr lang="en-US" dirty="0"/>
              <a:t>from textual requirements specifications</a:t>
            </a:r>
            <a:br>
              <a:rPr lang="en-US" dirty="0"/>
            </a:br>
            <a:r>
              <a:rPr lang="en-US" dirty="0"/>
              <a:t>(e.g., user stories)?</a:t>
            </a:r>
          </a:p>
        </p:txBody>
      </p:sp>
    </p:spTree>
    <p:extLst>
      <p:ext uri="{BB962C8B-B14F-4D97-AF65-F5344CB8AC3E}">
        <p14:creationId xmlns:p14="http://schemas.microsoft.com/office/powerpoint/2010/main" val="85546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Finds Classes and Attributes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suggest possible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83882" y="3581468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86064" y="4126691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8D13-DBA0-6646-A653-B73E847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Class or an Attribute?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31D7-9BF1-5C40-AEE6-46C8561D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</p:txBody>
      </p:sp>
    </p:spTree>
    <p:extLst>
      <p:ext uri="{BB962C8B-B14F-4D97-AF65-F5344CB8AC3E}">
        <p14:creationId xmlns:p14="http://schemas.microsoft.com/office/powerpoint/2010/main" val="396461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clear than noun phrases, but...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type phrases suggest associations or attributes</a:t>
            </a:r>
          </a:p>
          <a:p>
            <a:pPr lvl="1"/>
            <a:r>
              <a:rPr lang="en-US" dirty="0"/>
              <a:t>"An album has one or more tracks." (association)</a:t>
            </a:r>
          </a:p>
          <a:p>
            <a:pPr lvl="1"/>
            <a:r>
              <a:rPr lang="en-US" dirty="0"/>
              <a:t>"A person has a name." (attribute)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type phrases suggest generalization relationships</a:t>
            </a:r>
          </a:p>
          <a:p>
            <a:pPr lvl="1"/>
            <a:r>
              <a:rPr lang="en-US" dirty="0"/>
              <a:t>"A credit card payment is one type of payment."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Flight Booking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6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Identification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2E0A92-EE0E-2241-9EFF-7F1CC70A284B}"/>
              </a:ext>
            </a:extLst>
          </p:cNvPr>
          <p:cNvGrpSpPr/>
          <p:nvPr/>
        </p:nvGrpSpPr>
        <p:grpSpPr>
          <a:xfrm>
            <a:off x="621029" y="2058706"/>
            <a:ext cx="3611337" cy="1252627"/>
            <a:chOff x="621029" y="2058706"/>
            <a:chExt cx="3611337" cy="125262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9D11CA-6999-7945-9D52-535C5A2BD0EF}"/>
                </a:ext>
              </a:extLst>
            </p:cNvPr>
            <p:cNvSpPr/>
            <p:nvPr/>
          </p:nvSpPr>
          <p:spPr>
            <a:xfrm>
              <a:off x="2534194" y="2058706"/>
              <a:ext cx="1698172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9E42D2-4F4A-A64D-AA36-A9E97C22C091}"/>
                </a:ext>
              </a:extLst>
            </p:cNvPr>
            <p:cNvSpPr/>
            <p:nvPr/>
          </p:nvSpPr>
          <p:spPr>
            <a:xfrm>
              <a:off x="1782644" y="2426032"/>
              <a:ext cx="57389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732139-A3ED-8548-9B75-3C1BBFDE7E60}"/>
                </a:ext>
              </a:extLst>
            </p:cNvPr>
            <p:cNvSpPr/>
            <p:nvPr/>
          </p:nvSpPr>
          <p:spPr>
            <a:xfrm>
              <a:off x="1908048" y="2709746"/>
              <a:ext cx="90830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40A5919-DC42-3949-86C1-C06A43AAAAAF}"/>
                </a:ext>
              </a:extLst>
            </p:cNvPr>
            <p:cNvSpPr/>
            <p:nvPr/>
          </p:nvSpPr>
          <p:spPr>
            <a:xfrm>
              <a:off x="3112552" y="2682532"/>
              <a:ext cx="61297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10E40E-0066-9346-BEAF-DFFDE1C3EA83}"/>
                </a:ext>
              </a:extLst>
            </p:cNvPr>
            <p:cNvSpPr/>
            <p:nvPr/>
          </p:nvSpPr>
          <p:spPr>
            <a:xfrm>
              <a:off x="621029" y="3050076"/>
              <a:ext cx="46580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493EEE4-14EA-6342-8EDC-65506F1F1DC9}"/>
                </a:ext>
              </a:extLst>
            </p:cNvPr>
            <p:cNvSpPr/>
            <p:nvPr/>
          </p:nvSpPr>
          <p:spPr>
            <a:xfrm>
              <a:off x="1365641" y="3013391"/>
              <a:ext cx="66171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02C49-68B1-B24C-B3D2-AF8233EE7A0D}"/>
              </a:ext>
            </a:extLst>
          </p:cNvPr>
          <p:cNvGrpSpPr/>
          <p:nvPr/>
        </p:nvGrpSpPr>
        <p:grpSpPr>
          <a:xfrm>
            <a:off x="5733145" y="2118700"/>
            <a:ext cx="1963490" cy="860650"/>
            <a:chOff x="5733145" y="2118700"/>
            <a:chExt cx="1963490" cy="8606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0D974F6-3839-604D-BABF-943498078223}"/>
                </a:ext>
              </a:extLst>
            </p:cNvPr>
            <p:cNvSpPr/>
            <p:nvPr/>
          </p:nvSpPr>
          <p:spPr>
            <a:xfrm>
              <a:off x="6710244" y="2118700"/>
              <a:ext cx="9863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F6BC696-260F-BD4C-8372-2310A6335DDC}"/>
                </a:ext>
              </a:extLst>
            </p:cNvPr>
            <p:cNvSpPr/>
            <p:nvPr/>
          </p:nvSpPr>
          <p:spPr>
            <a:xfrm>
              <a:off x="6374966" y="2448489"/>
              <a:ext cx="43339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3B5C040-E60C-6B4E-A506-B9C2D5522575}"/>
                </a:ext>
              </a:extLst>
            </p:cNvPr>
            <p:cNvSpPr/>
            <p:nvPr/>
          </p:nvSpPr>
          <p:spPr>
            <a:xfrm>
              <a:off x="5733145" y="2718093"/>
              <a:ext cx="142007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B207D-5390-8B43-BD95-76DD9C62D25D}"/>
              </a:ext>
            </a:extLst>
          </p:cNvPr>
          <p:cNvGrpSpPr/>
          <p:nvPr/>
        </p:nvGrpSpPr>
        <p:grpSpPr>
          <a:xfrm>
            <a:off x="6108126" y="4648704"/>
            <a:ext cx="1933368" cy="1157902"/>
            <a:chOff x="6108126" y="4648704"/>
            <a:chExt cx="1933368" cy="115790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FA3D80A-8B79-9640-8BB2-151F108F77E4}"/>
                </a:ext>
              </a:extLst>
            </p:cNvPr>
            <p:cNvSpPr/>
            <p:nvPr/>
          </p:nvSpPr>
          <p:spPr>
            <a:xfrm>
              <a:off x="6608889" y="4648704"/>
              <a:ext cx="143260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EEC5882-451B-AD47-B867-8767B30E8F8A}"/>
                </a:ext>
              </a:extLst>
            </p:cNvPr>
            <p:cNvSpPr/>
            <p:nvPr/>
          </p:nvSpPr>
          <p:spPr>
            <a:xfrm>
              <a:off x="6317153" y="4998876"/>
              <a:ext cx="438958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6A92833-7D7F-E34D-B155-441239362E41}"/>
                </a:ext>
              </a:extLst>
            </p:cNvPr>
            <p:cNvSpPr/>
            <p:nvPr/>
          </p:nvSpPr>
          <p:spPr>
            <a:xfrm>
              <a:off x="6108126" y="5282526"/>
              <a:ext cx="54870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656D9DE-CB7E-FB4B-B563-B7027F81630B}"/>
                </a:ext>
              </a:extLst>
            </p:cNvPr>
            <p:cNvSpPr/>
            <p:nvPr/>
          </p:nvSpPr>
          <p:spPr>
            <a:xfrm>
              <a:off x="7054621" y="5239233"/>
              <a:ext cx="642013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4DCB5D2-BBB7-E54D-9861-F9FF32163D1C}"/>
                </a:ext>
              </a:extLst>
            </p:cNvPr>
            <p:cNvSpPr/>
            <p:nvPr/>
          </p:nvSpPr>
          <p:spPr>
            <a:xfrm>
              <a:off x="6374966" y="5545349"/>
              <a:ext cx="548707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A1D3E-6A37-2649-AE5B-C6FD7AC62C20}"/>
              </a:ext>
            </a:extLst>
          </p:cNvPr>
          <p:cNvGrpSpPr/>
          <p:nvPr/>
        </p:nvGrpSpPr>
        <p:grpSpPr>
          <a:xfrm>
            <a:off x="1248328" y="4706856"/>
            <a:ext cx="2289056" cy="873512"/>
            <a:chOff x="1248328" y="4706856"/>
            <a:chExt cx="2289056" cy="87351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AAB4845-53C9-2543-9D1D-CCF65440C978}"/>
                </a:ext>
              </a:extLst>
            </p:cNvPr>
            <p:cNvSpPr/>
            <p:nvPr/>
          </p:nvSpPr>
          <p:spPr>
            <a:xfrm>
              <a:off x="2351636" y="4706856"/>
              <a:ext cx="7556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2DD5F74-DD93-2F43-B9EE-A590A0F18248}"/>
                </a:ext>
              </a:extLst>
            </p:cNvPr>
            <p:cNvSpPr/>
            <p:nvPr/>
          </p:nvSpPr>
          <p:spPr>
            <a:xfrm>
              <a:off x="1897597" y="5043764"/>
              <a:ext cx="4275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6444D76-D273-174C-82AA-3A1FAEF207A1}"/>
                </a:ext>
              </a:extLst>
            </p:cNvPr>
            <p:cNvSpPr/>
            <p:nvPr/>
          </p:nvSpPr>
          <p:spPr>
            <a:xfrm>
              <a:off x="1248328" y="5319111"/>
              <a:ext cx="228905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22B0B-C025-CE42-AD04-C36189C99FD1}"/>
              </a:ext>
            </a:extLst>
          </p:cNvPr>
          <p:cNvSpPr txBox="1"/>
          <p:nvPr/>
        </p:nvSpPr>
        <p:spPr>
          <a:xfrm>
            <a:off x="5170713" y="1600200"/>
            <a:ext cx="3766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What sense can we make here?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Which seem like model classes?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(Not being domain experts, we might need to ask follow-up questions)</a:t>
            </a:r>
          </a:p>
        </p:txBody>
      </p:sp>
    </p:spTree>
    <p:extLst>
      <p:ext uri="{BB962C8B-B14F-4D97-AF65-F5344CB8AC3E}">
        <p14:creationId xmlns:p14="http://schemas.microsoft.com/office/powerpoint/2010/main" val="1544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From 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endParaRPr lang="en-US" dirty="0"/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264229" y="2488349"/>
            <a:ext cx="6422571" cy="1195563"/>
            <a:chOff x="3418115" y="1802549"/>
            <a:chExt cx="6422571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the system will need to save "bookings" in the DB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64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573D15-8A4F-CA45-ABD2-097C40A4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0900" y="2095500"/>
            <a:ext cx="236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784726" y="4544453"/>
            <a:ext cx="6422571" cy="1626451"/>
            <a:chOff x="3418115" y="1802549"/>
            <a:chExt cx="6422571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a booking will be for one or more flights (a description of a particular flight)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99317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5142D4-D553-744C-96AC-53DDAAC5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5900" y="2095500"/>
            <a:ext cx="617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626451"/>
            <a:chOff x="3418115" y="1802549"/>
            <a:chExt cx="5485869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 this is really referring to a "payment" for the booking...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9B15CF-C66C-5E4D-ADD7-1FD7A5C1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144" y="2007108"/>
            <a:ext cx="9826289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7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195563"/>
            <a:chOff x="3418115" y="1802549"/>
            <a:chExt cx="5485869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... and each of these is a type of payment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1ED65B-3A94-804F-A5F2-CE15D6D8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6400" y="457200"/>
            <a:ext cx="995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662063" y="1960330"/>
            <a:ext cx="7258913" cy="1626451"/>
            <a:chOff x="3418115" y="1802549"/>
            <a:chExt cx="7258913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63336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 system should probably store some data about the user and keep track of which bookings are theirs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47A9AE-FF88-2F4B-885F-D3350605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343979" y="2921168"/>
            <a:ext cx="6487787" cy="1980530"/>
            <a:chOff x="1306918" y="1846702"/>
            <a:chExt cx="6487787" cy="1980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488369" y="2011350"/>
              <a:ext cx="3306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These two seem like user preferences for a particular flight booking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1306918" y="1846702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3D17C4-4433-C945-8952-A75B8B9A6164}"/>
              </a:ext>
            </a:extLst>
          </p:cNvPr>
          <p:cNvSpPr txBox="1"/>
          <p:nvPr/>
        </p:nvSpPr>
        <p:spPr>
          <a:xfrm>
            <a:off x="4455176" y="3485926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27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C86A8-30F0-0549-8D50-ED84F3E98A08}"/>
              </a:ext>
            </a:extLst>
          </p:cNvPr>
          <p:cNvGrpSpPr/>
          <p:nvPr/>
        </p:nvGrpSpPr>
        <p:grpSpPr>
          <a:xfrm>
            <a:off x="3769642" y="3782922"/>
            <a:ext cx="5374358" cy="3108543"/>
            <a:chOff x="3418115" y="1609105"/>
            <a:chExt cx="5374358" cy="31085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C2ED9-FF09-5E4E-8077-EC6C4177631E}"/>
                </a:ext>
              </a:extLst>
            </p:cNvPr>
            <p:cNvSpPr txBox="1"/>
            <p:nvPr/>
          </p:nvSpPr>
          <p:spPr>
            <a:xfrm>
              <a:off x="4343402" y="1609105"/>
              <a:ext cx="444907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Skipping. Probably involves a class associated with </a:t>
              </a:r>
              <a:r>
                <a:rPr lang="en-US" sz="2800" b="1" dirty="0" err="1">
                  <a:solidFill>
                    <a:srgbClr val="FF00FF"/>
                  </a:solidFill>
                </a:rPr>
                <a:t>FlightBooking</a:t>
              </a:r>
              <a:r>
                <a:rPr lang="en-US" sz="2800" b="1" dirty="0">
                  <a:solidFill>
                    <a:srgbClr val="FF00FF"/>
                  </a:solidFill>
                </a:rPr>
                <a:t>, but not enough info to model right now. What are meal selections like? Do they vary by flight? Etc...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B38C3F-6BA8-7E41-B4E1-25B2DCA344CD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FB15A-313C-3C47-BA42-A8633648BB7A}"/>
              </a:ext>
            </a:extLst>
          </p:cNvPr>
          <p:cNvCxnSpPr>
            <a:cxnSpLocks/>
          </p:cNvCxnSpPr>
          <p:nvPr/>
        </p:nvCxnSpPr>
        <p:spPr>
          <a:xfrm>
            <a:off x="791737" y="3910362"/>
            <a:ext cx="378026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00AC25-968D-574A-9937-25F1AB9EE4D3}"/>
              </a:ext>
            </a:extLst>
          </p:cNvPr>
          <p:cNvCxnSpPr>
            <a:cxnSpLocks/>
          </p:cNvCxnSpPr>
          <p:nvPr/>
        </p:nvCxnSpPr>
        <p:spPr>
          <a:xfrm>
            <a:off x="791737" y="3393690"/>
            <a:ext cx="167268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Clearly, there are still missing attributes, etc., but this is a </a:t>
            </a:r>
            <a:r>
              <a:rPr lang="en-US" sz="3600" b="1" dirty="0">
                <a:solidFill>
                  <a:srgbClr val="FF00FF"/>
                </a:solidFill>
              </a:rPr>
              <a:t>good start!</a:t>
            </a:r>
          </a:p>
        </p:txBody>
      </p:sp>
    </p:spTree>
    <p:extLst>
      <p:ext uri="{BB962C8B-B14F-4D97-AF65-F5344CB8AC3E}">
        <p14:creationId xmlns:p14="http://schemas.microsoft.com/office/powerpoint/2010/main" val="1194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Doing the analysis was not only useful for creating a design, but the exercise also revealed key missing details and things that need clarification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Analysis (as related to design)</a:t>
            </a:r>
          </a:p>
          <a:p>
            <a:r>
              <a:rPr lang="en-US" altLang="en-US" dirty="0">
                <a:ea typeface="ＭＳ Ｐゴシック" charset="-128"/>
              </a:rPr>
              <a:t>OO Data Modeling</a:t>
            </a:r>
          </a:p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>
                <a:ea typeface="ＭＳ Ｐゴシック" charset="-128"/>
              </a:rPr>
              <a:t>Noun-phrase </a:t>
            </a:r>
            <a:r>
              <a:rPr lang="en-US" altLang="en-US" dirty="0">
                <a:ea typeface="ＭＳ Ｐゴシック" charset="-128"/>
              </a:rPr>
              <a:t>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DFA1-999A-914D-9C3D-617020E7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Data Modeling</a:t>
            </a:r>
            <a:br>
              <a:rPr lang="en-US" dirty="0"/>
            </a:br>
            <a:r>
              <a:rPr lang="en-US" sz="2400" dirty="0"/>
              <a:t>(a key type of analysis)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674A8-34C6-C047-813E-38B4B8E3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674"/>
            <a:ext cx="8229600" cy="4525963"/>
          </a:xfrm>
        </p:spPr>
        <p:txBody>
          <a:bodyPr/>
          <a:lstStyle/>
          <a:p>
            <a:r>
              <a:rPr lang="en-US" dirty="0"/>
              <a:t>Identify data that the system will need to manage</a:t>
            </a:r>
          </a:p>
          <a:p>
            <a:endParaRPr lang="en-US" dirty="0"/>
          </a:p>
          <a:p>
            <a:r>
              <a:rPr lang="en-US" dirty="0"/>
              <a:t>Structure data using object-oriented design</a:t>
            </a:r>
          </a:p>
          <a:p>
            <a:endParaRPr lang="en-US" dirty="0"/>
          </a:p>
          <a:p>
            <a:r>
              <a:rPr lang="en-US" dirty="0"/>
              <a:t>Represent with UML class diagram</a:t>
            </a:r>
          </a:p>
          <a:p>
            <a:endParaRPr lang="en-US" dirty="0"/>
          </a:p>
          <a:p>
            <a:r>
              <a:rPr lang="en-US" dirty="0"/>
              <a:t>Use class diagram as basis for software classes</a:t>
            </a:r>
          </a:p>
          <a:p>
            <a:pPr lvl="1"/>
            <a:r>
              <a:rPr lang="en-US" dirty="0"/>
              <a:t>Our focus: Rails model classes</a:t>
            </a:r>
          </a:p>
        </p:txBody>
      </p:sp>
    </p:spTree>
    <p:extLst>
      <p:ext uri="{BB962C8B-B14F-4D97-AF65-F5344CB8AC3E}">
        <p14:creationId xmlns:p14="http://schemas.microsoft.com/office/powerpoint/2010/main" val="248577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9D7AA-6F75-674C-919B-7CCBBEF6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Detour: Generalization Class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133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4D3271A9-0CA6-744D-8C97-E09B8D92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241425"/>
            <a:ext cx="342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a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2900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There are different types of payments,</a:t>
            </a:r>
            <a:br>
              <a:rPr lang="en-US" altLang="en-US" sz="3200"/>
            </a:br>
            <a:r>
              <a:rPr lang="en-US" altLang="en-US" sz="3200"/>
              <a:t>like </a:t>
            </a:r>
            <a:r>
              <a:rPr lang="en-US" altLang="en-US" sz="3200" i="1">
                <a:solidFill>
                  <a:srgbClr val="00FFFF"/>
                </a:solidFill>
              </a:rPr>
              <a:t>cash</a:t>
            </a:r>
            <a:r>
              <a:rPr lang="en-US" altLang="en-US" sz="3200"/>
              <a:t>, </a:t>
            </a:r>
            <a:r>
              <a:rPr lang="en-US" altLang="en-US" sz="3200" i="1">
                <a:solidFill>
                  <a:srgbClr val="00FFFF"/>
                </a:solidFill>
              </a:rPr>
              <a:t>credit</a:t>
            </a:r>
            <a:r>
              <a:rPr lang="en-US" altLang="en-US" sz="3200"/>
              <a:t>, and </a:t>
            </a:r>
            <a:r>
              <a:rPr lang="en-US" altLang="en-US" sz="3200" i="1">
                <a:solidFill>
                  <a:srgbClr val="00FFFF"/>
                </a:solidFill>
              </a:rPr>
              <a:t>check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payments,</a:t>
            </a:r>
            <a:br>
              <a:rPr lang="en-US" altLang="en-US" sz="3200"/>
            </a:br>
            <a:r>
              <a:rPr lang="en-US" altLang="en-US" sz="3200"/>
              <a:t>and each type has some unique attributes</a:t>
            </a:r>
            <a:br>
              <a:rPr lang="en-US" altLang="en-US" sz="3200"/>
            </a:br>
            <a:endParaRPr lang="en-US" altLang="en-US" sz="3200"/>
          </a:p>
          <a:p>
            <a:pPr algn="ctr" eaLnBrk="1" hangingPunct="1"/>
            <a:r>
              <a:rPr lang="en-US" altLang="en-US" sz="2800" b="1">
                <a:solidFill>
                  <a:srgbClr val="FF00FF"/>
                </a:solidFill>
              </a:rPr>
              <a:t>How would you model</a:t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>
                <a:solidFill>
                  <a:srgbClr val="FF00FF"/>
                </a:solidFill>
              </a:rPr>
              <a:t>the different payment types?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245DE-D5CD-5942-BFD7-A3891182D5F8}"/>
              </a:ext>
            </a:extLst>
          </p:cNvPr>
          <p:cNvSpPr/>
          <p:nvPr/>
        </p:nvSpPr>
        <p:spPr bwMode="auto">
          <a:xfrm>
            <a:off x="3622675" y="1312863"/>
            <a:ext cx="1898650" cy="617537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Payment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4E009-AE0D-8348-BDB9-D21C3C980895}"/>
              </a:ext>
            </a:extLst>
          </p:cNvPr>
          <p:cNvSpPr/>
          <p:nvPr/>
        </p:nvSpPr>
        <p:spPr bwMode="auto">
          <a:xfrm>
            <a:off x="4200525" y="2063750"/>
            <a:ext cx="1900238" cy="484188"/>
          </a:xfrm>
          <a:prstGeom prst="rect">
            <a:avLst/>
          </a:prstGeom>
          <a:solidFill>
            <a:schemeClr val="bg1"/>
          </a:solidFill>
          <a:ln w="762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9E97F9E-936B-AE4E-A8E3-D3F0A2CB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 Use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Generalization</a:t>
            </a:r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0C01CA1E-58E9-8642-937B-101EFE04B793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339850"/>
            <a:ext cx="7454900" cy="3962400"/>
            <a:chOff x="898100" y="1339962"/>
            <a:chExt cx="7454900" cy="3962400"/>
          </a:xfrm>
        </p:grpSpPr>
        <p:pic>
          <p:nvPicPr>
            <p:cNvPr id="26634" name="Picture 1">
              <a:extLst>
                <a:ext uri="{FF2B5EF4-FFF2-40B4-BE49-F238E27FC236}">
                  <a16:creationId xmlns:a16="http://schemas.microsoft.com/office/drawing/2014/main" id="{D2C7F087-67A0-4648-A7BD-25224BED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0" y="1339962"/>
              <a:ext cx="74549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2915FF-630F-F344-A6B3-07E46D192922}"/>
                </a:ext>
              </a:extLst>
            </p:cNvPr>
            <p:cNvSpPr/>
            <p:nvPr/>
          </p:nvSpPr>
          <p:spPr bwMode="auto">
            <a:xfrm>
              <a:off x="3620663" y="1451087"/>
              <a:ext cx="1900237" cy="617538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/>
                <a:t>Payment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5BFF25-4201-C34B-9F7B-72746D7334CA}"/>
                </a:ext>
              </a:extLst>
            </p:cNvPr>
            <p:cNvSpPr/>
            <p:nvPr/>
          </p:nvSpPr>
          <p:spPr bwMode="auto">
            <a:xfrm>
              <a:off x="4254075" y="2201975"/>
              <a:ext cx="1900238" cy="48260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882650"/>
            <a:ext cx="8878888" cy="5570538"/>
            <a:chOff x="190995" y="882702"/>
            <a:chExt cx="8878301" cy="5569857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95" y="882702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superclass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/>
            <p:nvPr/>
          </p:nvCxnSpPr>
          <p:spPr>
            <a:xfrm>
              <a:off x="2000625" y="1714450"/>
              <a:ext cx="923864" cy="3523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98399" y="1699164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089" y="5621562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964" y="1792561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relationship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/>
            <p:nvPr/>
          </p:nvCxnSpPr>
          <p:spPr>
            <a:xfrm flipH="1">
              <a:off x="4834126" y="2801755"/>
              <a:ext cx="2131871" cy="44444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B7DD037D-7887-9F4D-9ECF-12C0E12A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305050"/>
            <a:ext cx="7086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2">
            <a:extLst>
              <a:ext uri="{FF2B5EF4-FFF2-40B4-BE49-F238E27FC236}">
                <a16:creationId xmlns:a16="http://schemas.microsoft.com/office/drawing/2014/main" id="{67452448-59E0-AA42-9DEA-E63FFE59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Generalization Guideline: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The Is-a Rule</a:t>
            </a:r>
          </a:p>
        </p:txBody>
      </p:sp>
      <p:sp>
        <p:nvSpPr>
          <p:cNvPr id="28675" name="Content Placeholder 10">
            <a:extLst>
              <a:ext uri="{FF2B5EF4-FFF2-40B4-BE49-F238E27FC236}">
                <a16:creationId xmlns:a16="http://schemas.microsoft.com/office/drawing/2014/main" id="{5C7631C7-95C8-814E-BDA7-D02EDED5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088"/>
            <a:ext cx="8229600" cy="4791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All members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subclass set</a:t>
            </a:r>
            <a:r>
              <a:rPr lang="en-US" altLang="en-US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must be members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superclass set</a:t>
            </a:r>
            <a:endParaRPr lang="en-US" altLang="en-US" dirty="0">
              <a:solidFill>
                <a:srgbClr val="00FFFF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Informal test: “</a:t>
            </a:r>
            <a:r>
              <a:rPr lang="en-US" altLang="ja-JP" b="1" dirty="0">
                <a:ea typeface="ＭＳ Ｐゴシック" panose="020B0600070205080204" pitchFamily="34" charset="-128"/>
              </a:rPr>
              <a:t>A </a:t>
            </a:r>
            <a:r>
              <a:rPr lang="en-US" altLang="ja-JP" b="1" i="1" dirty="0">
                <a:ea typeface="ＭＳ Ｐゴシック" panose="020B0600070205080204" pitchFamily="34" charset="-128"/>
              </a:rPr>
              <a:t>subclass</a:t>
            </a:r>
            <a:r>
              <a:rPr lang="en-US" altLang="ja-JP" b="1" dirty="0">
                <a:ea typeface="ＭＳ Ｐゴシック" panose="020B0600070205080204" pitchFamily="34" charset="-128"/>
              </a:rPr>
              <a:t> </a:t>
            </a:r>
            <a:r>
              <a:rPr lang="en-US" altLang="ja-JP" b="1" u="sng" dirty="0">
                <a:ea typeface="ＭＳ Ｐゴシック" panose="020B0600070205080204" pitchFamily="34" charset="-128"/>
              </a:rPr>
              <a:t>is a</a:t>
            </a:r>
            <a:r>
              <a:rPr lang="en-US" altLang="ja-JP" b="1" dirty="0">
                <a:ea typeface="ＭＳ Ｐゴシック" panose="020B0600070205080204" pitchFamily="34" charset="-128"/>
              </a:rPr>
              <a:t> </a:t>
            </a:r>
            <a:r>
              <a:rPr lang="en-US" altLang="ja-JP" b="1" i="1" dirty="0">
                <a:ea typeface="ＭＳ Ｐゴシック" panose="020B0600070205080204" pitchFamily="34" charset="-128"/>
              </a:rPr>
              <a:t>superclass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E.g.: “A </a:t>
            </a:r>
            <a:r>
              <a:rPr lang="en-US" altLang="en-US" dirty="0" err="1">
                <a:ea typeface="ＭＳ Ｐゴシック" panose="020B0600070205080204" pitchFamily="34" charset="-128"/>
              </a:rPr>
              <a:t>CashPayment</a:t>
            </a:r>
            <a:r>
              <a:rPr lang="en-US" altLang="en-US" dirty="0">
                <a:ea typeface="ＭＳ Ｐゴシック" panose="020B0600070205080204" pitchFamily="34" charset="-128"/>
              </a:rPr>
              <a:t> is a Payment”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6686DE-5053-2A47-8FDA-933A93DF02C5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5845175"/>
            <a:ext cx="2733675" cy="800100"/>
            <a:chOff x="-525035" y="1535998"/>
            <a:chExt cx="2733225" cy="798643"/>
          </a:xfrm>
        </p:grpSpPr>
        <p:sp>
          <p:nvSpPr>
            <p:cNvPr id="28677" name="TextBox 2">
              <a:extLst>
                <a:ext uri="{FF2B5EF4-FFF2-40B4-BE49-F238E27FC236}">
                  <a16:creationId xmlns:a16="http://schemas.microsoft.com/office/drawing/2014/main" id="{856D32D8-43AA-244D-8F1F-86370F30B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0398" y="1872976"/>
              <a:ext cx="2438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Remember this!!!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54FF2C-1083-3643-BF07-84B00A83CB32}"/>
                </a:ext>
              </a:extLst>
            </p:cNvPr>
            <p:cNvCxnSpPr/>
            <p:nvPr/>
          </p:nvCxnSpPr>
          <p:spPr>
            <a:xfrm flipH="1" flipV="1">
              <a:off x="-525035" y="1535998"/>
              <a:ext cx="803143" cy="48489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A0B622C-F9D9-0645-BBF6-5584420B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Practical Problem: When to model subclasses?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36830-F20A-4E4A-BB7F-E22D4C39AC9D}"/>
              </a:ext>
            </a:extLst>
          </p:cNvPr>
          <p:cNvGrpSpPr/>
          <p:nvPr/>
        </p:nvGrpSpPr>
        <p:grpSpPr>
          <a:xfrm>
            <a:off x="1676400" y="2722791"/>
            <a:ext cx="5791200" cy="3253014"/>
            <a:chOff x="1676400" y="2722791"/>
            <a:chExt cx="5791200" cy="3253014"/>
          </a:xfrm>
        </p:grpSpPr>
        <p:pic>
          <p:nvPicPr>
            <p:cNvPr id="29697" name="Picture 1">
              <a:extLst>
                <a:ext uri="{FF2B5EF4-FFF2-40B4-BE49-F238E27FC236}">
                  <a16:creationId xmlns:a16="http://schemas.microsoft.com/office/drawing/2014/main" id="{FA7242B2-8589-1848-8F0B-87A9EA0DF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50005"/>
              <a:ext cx="5791200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917598-AB4D-B047-A52E-14E5BCC016A3}"/>
                </a:ext>
              </a:extLst>
            </p:cNvPr>
            <p:cNvSpPr/>
            <p:nvPr/>
          </p:nvSpPr>
          <p:spPr bwMode="auto">
            <a:xfrm>
              <a:off x="6932613" y="2722791"/>
              <a:ext cx="525462" cy="1771650"/>
            </a:xfrm>
            <a:prstGeom prst="rect">
              <a:avLst/>
            </a:prstGeom>
            <a:solidFill>
              <a:schemeClr val="bg1"/>
            </a:solidFill>
            <a:ln w="76200" cap="rnd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</p:grpSp>
      <p:sp>
        <p:nvSpPr>
          <p:cNvPr id="29700" name="TextBox 6">
            <a:extLst>
              <a:ext uri="{FF2B5EF4-FFF2-40B4-BE49-F238E27FC236}">
                <a16:creationId xmlns:a16="http://schemas.microsoft.com/office/drawing/2014/main" id="{BF5072D4-896B-C042-A902-7FDEEC73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6657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Would you model this?</a:t>
            </a:r>
          </a:p>
        </p:txBody>
      </p:sp>
    </p:spTree>
    <p:extLst>
      <p:ext uri="{BB962C8B-B14F-4D97-AF65-F5344CB8AC3E}">
        <p14:creationId xmlns:p14="http://schemas.microsoft.com/office/powerpoint/2010/main" val="166152705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1707</TotalTime>
  <Words>960</Words>
  <Application>Microsoft Macintosh PowerPoint</Application>
  <PresentationFormat>On-screen Show (4:3)</PresentationFormat>
  <Paragraphs>230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 Black </vt:lpstr>
      <vt:lpstr>PowerPoint Presentation</vt:lpstr>
      <vt:lpstr>Challenges: From Requirements to Design</vt:lpstr>
      <vt:lpstr>Analysis bridges the gap between requirements and design</vt:lpstr>
      <vt:lpstr>Object-Oriented Data Modeling (a key type of analysis)</vt:lpstr>
      <vt:lpstr>Detour: Generalization Class Relationship</vt:lpstr>
      <vt:lpstr>Consider a Payment class</vt:lpstr>
      <vt:lpstr>Answer: Use Generalization</vt:lpstr>
      <vt:lpstr>Generalization Guideline: The Is-a Rule</vt:lpstr>
      <vt:lpstr>Practical Problem: When to model subclasses?</vt:lpstr>
      <vt:lpstr>Guideline: Model a subclass when…</vt:lpstr>
      <vt:lpstr>Rails Caveat Regarding Generalization</vt:lpstr>
      <vt:lpstr>Back to OO Data Modeling...  How to get OO design elements (classes, attributes, associations, etc.) from textual requirements specifications (e.g., user stories)?</vt:lpstr>
      <vt:lpstr>Noun Phrase Identification Finds Classes and Attributes</vt:lpstr>
      <vt:lpstr>Is It a Class or an Attribute?</vt:lpstr>
      <vt:lpstr>What about Verb Phrases?</vt:lpstr>
      <vt:lpstr>Example: Flight Booking</vt:lpstr>
      <vt:lpstr>Noun-Phrase Identification</vt:lpstr>
      <vt:lpstr>Noun-Phrase Analysis</vt:lpstr>
      <vt:lpstr>Noun-Phrase Analysis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PowerPoint Presentation</vt:lpstr>
      <vt:lpstr>Summary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162</cp:revision>
  <cp:lastPrinted>2019-10-23T01:36:38Z</cp:lastPrinted>
  <dcterms:created xsi:type="dcterms:W3CDTF">2013-09-29T23:43:57Z</dcterms:created>
  <dcterms:modified xsi:type="dcterms:W3CDTF">2019-10-28T18:50:27Z</dcterms:modified>
</cp:coreProperties>
</file>