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4"/>
  </p:notesMasterIdLst>
  <p:sldIdLst>
    <p:sldId id="303" r:id="rId2"/>
    <p:sldId id="483" r:id="rId3"/>
    <p:sldId id="484" r:id="rId4"/>
    <p:sldId id="481" r:id="rId5"/>
    <p:sldId id="482" r:id="rId6"/>
    <p:sldId id="485" r:id="rId7"/>
    <p:sldId id="486" r:id="rId8"/>
    <p:sldId id="487" r:id="rId9"/>
    <p:sldId id="488" r:id="rId10"/>
    <p:sldId id="489" r:id="rId11"/>
    <p:sldId id="490" r:id="rId12"/>
    <p:sldId id="491" r:id="rId13"/>
    <p:sldId id="494" r:id="rId14"/>
    <p:sldId id="497" r:id="rId15"/>
    <p:sldId id="498" r:id="rId16"/>
    <p:sldId id="500" r:id="rId17"/>
    <p:sldId id="502" r:id="rId18"/>
    <p:sldId id="501" r:id="rId19"/>
    <p:sldId id="503" r:id="rId20"/>
    <p:sldId id="504" r:id="rId21"/>
    <p:sldId id="532" r:id="rId22"/>
    <p:sldId id="531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  <a:srgbClr val="FFFF99"/>
    <a:srgbClr val="FF3399"/>
    <a:srgbClr val="0066FF"/>
    <a:srgbClr val="0000FF"/>
    <a:srgbClr val="FF6633"/>
    <a:srgbClr val="33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63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203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F88258-4D7C-D943-812D-6F15065ED4E8}" type="datetimeFigureOut">
              <a:rPr lang="en-US" altLang="en-US"/>
              <a:pPr/>
              <a:t>8/27/19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A04C78-027B-5244-98DC-B34E84B91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282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D25187D5-763D-774D-99E8-BC8DCE29547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73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6B50AB-9C29-D74F-9CE2-57FC5CA9C3C8}" type="datetimeFigureOut">
              <a:rPr lang="en-US" altLang="en-US"/>
              <a:pPr/>
              <a:t>8/27/19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19C20-65AD-6F49-9DA6-34A4C077BD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8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200894-B8DA-4643-A4B0-76ECA518085A}" type="datetimeFigureOut">
              <a:rPr lang="en-US" altLang="en-US"/>
              <a:pPr/>
              <a:t>8/27/19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CE915-4F27-4241-804C-600DF699E9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90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6229C-6D4B-6D45-A766-B1CE62417254}" type="datetimeFigureOut">
              <a:rPr lang="en-US" altLang="en-US"/>
              <a:pPr/>
              <a:t>8/27/19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27DA4-64C6-A743-8682-ABB5DC12F4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49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DD639A-F620-4245-8EF8-578A36B1EBDC}" type="datetimeFigureOut">
              <a:rPr lang="en-US" altLang="en-US"/>
              <a:pPr/>
              <a:t>8/27/19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2DD96-F44A-E840-969B-0E1D7CC4E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02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CC7D9A-B8B8-534D-BBF7-8E417DD5F9E1}" type="datetimeFigureOut">
              <a:rPr lang="en-US" altLang="en-US"/>
              <a:pPr/>
              <a:t>8/27/19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01995-0684-114F-9BF5-84D8C6C43E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2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E94A0-7080-AD40-B7BC-C4CE3038BFF8}" type="datetimeFigureOut">
              <a:rPr lang="en-US" altLang="en-US"/>
              <a:pPr/>
              <a:t>8/27/19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151A1-70C7-8642-8D59-24032B95B4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05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009CBD-1271-804F-9077-3047CB5681F3}" type="datetimeFigureOut">
              <a:rPr lang="en-US" altLang="en-US"/>
              <a:pPr/>
              <a:t>8/27/19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1F0B9-F89E-F347-B763-220D287DA3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72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EF0BB4-91B7-F04B-BEE9-CEA9472027E7}" type="datetimeFigureOut">
              <a:rPr lang="en-US" altLang="en-US"/>
              <a:pPr/>
              <a:t>8/27/19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D87B2-3AE9-EF47-B4FB-52515C437D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52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D43FBD-6368-0C46-81F3-A80D332CF5F3}" type="datetimeFigureOut">
              <a:rPr lang="en-US" altLang="en-US"/>
              <a:pPr/>
              <a:t>8/27/19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8E97D-BC43-174C-A7F3-84571B87B7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8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10EDED-CF0B-3B4D-BCD7-64CCEF2150AA}" type="datetimeFigureOut">
              <a:rPr lang="en-US" altLang="en-US"/>
              <a:pPr/>
              <a:t>8/27/19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4E089-B36E-F346-9710-99430AD3BF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5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E9ADD-F224-8143-9F81-F855734E0C1E}" type="datetimeFigureOut">
              <a:rPr lang="en-US" altLang="en-US"/>
              <a:pPr/>
              <a:t>8/27/19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B6958-E593-F648-BBDA-3B4092FF46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18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545A2F27-A0BE-5E4E-984E-A9749C1BA334}" type="datetimeFigureOut">
              <a:rPr lang="en-US" altLang="en-US"/>
              <a:pPr/>
              <a:t>8/27/19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F1686B2-1E58-D345-84AB-D021EAD908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1315461" y="5648325"/>
            <a:ext cx="37571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srgbClr val="FF3399"/>
                </a:solidFill>
              </a:rPr>
              <a:t>MVC and Rails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45260C1-69CE-B44B-B6EE-539D3296F2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1" b="4711"/>
          <a:stretch/>
        </p:blipFill>
        <p:spPr bwMode="auto">
          <a:xfrm>
            <a:off x="0" y="0"/>
            <a:ext cx="9144000" cy="5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FB224FB0-24F7-6A46-B179-8AE17F94ABC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247856" y="4556668"/>
            <a:ext cx="1592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http://flic.kr/p/btp5ZK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Component Responsibilities</a:t>
            </a:r>
          </a:p>
        </p:txBody>
      </p:sp>
      <p:pic>
        <p:nvPicPr>
          <p:cNvPr id="481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 9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8132" name="Group 11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13" name="Rounded Rectangle 12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137" name="TextBox 13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90513" y="1039813"/>
            <a:ext cx="4414837" cy="2393950"/>
            <a:chOff x="290285" y="1040191"/>
            <a:chExt cx="4414763" cy="2394276"/>
          </a:xfrm>
        </p:grpSpPr>
        <p:sp>
          <p:nvSpPr>
            <p:cNvPr id="48134" name="TextBox 4"/>
            <p:cNvSpPr txBox="1">
              <a:spLocks noChangeArrowheads="1"/>
            </p:cNvSpPr>
            <p:nvPr/>
          </p:nvSpPr>
          <p:spPr bwMode="auto">
            <a:xfrm>
              <a:off x="290285" y="2480360"/>
              <a:ext cx="345923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View: Responsible for UI (generating HTML)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V="1">
              <a:off x="3233461" y="1040191"/>
              <a:ext cx="1471587" cy="1459111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Component Responsibilities</a:t>
            </a:r>
          </a:p>
        </p:txBody>
      </p:sp>
      <p:pic>
        <p:nvPicPr>
          <p:cNvPr id="4915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 9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9156" name="Group 11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13" name="Rounded Rectangle 12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164" name="TextBox 13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grpSp>
        <p:nvGrpSpPr>
          <p:cNvPr id="49158" name="Group 13"/>
          <p:cNvGrpSpPr>
            <a:grpSpLocks/>
          </p:cNvGrpSpPr>
          <p:nvPr/>
        </p:nvGrpSpPr>
        <p:grpSpPr bwMode="auto">
          <a:xfrm>
            <a:off x="290513" y="1039813"/>
            <a:ext cx="4414837" cy="2393950"/>
            <a:chOff x="290285" y="1040191"/>
            <a:chExt cx="4414763" cy="2394276"/>
          </a:xfrm>
        </p:grpSpPr>
        <p:sp>
          <p:nvSpPr>
            <p:cNvPr id="49159" name="TextBox 4"/>
            <p:cNvSpPr txBox="1">
              <a:spLocks noChangeArrowheads="1"/>
            </p:cNvSpPr>
            <p:nvPr/>
          </p:nvSpPr>
          <p:spPr bwMode="auto">
            <a:xfrm>
              <a:off x="290285" y="2480360"/>
              <a:ext cx="345923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View: Responsible for UI (generating HTML)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V="1">
              <a:off x="3233461" y="1040191"/>
              <a:ext cx="1471587" cy="1459111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90513" y="3011488"/>
            <a:ext cx="7439025" cy="3360737"/>
            <a:chOff x="290132" y="3011715"/>
            <a:chExt cx="7438725" cy="3361372"/>
          </a:xfrm>
        </p:grpSpPr>
        <p:sp>
          <p:nvSpPr>
            <p:cNvPr id="49161" name="TextBox 4"/>
            <p:cNvSpPr txBox="1">
              <a:spLocks noChangeArrowheads="1"/>
            </p:cNvSpPr>
            <p:nvPr/>
          </p:nvSpPr>
          <p:spPr bwMode="auto">
            <a:xfrm>
              <a:off x="290132" y="5418980"/>
              <a:ext cx="345923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Model: Business logic, domain objects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V="1">
              <a:off x="3531676" y="3011715"/>
              <a:ext cx="4197181" cy="2521426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Component Responsibilities</a:t>
            </a:r>
          </a:p>
        </p:txBody>
      </p:sp>
      <p:pic>
        <p:nvPicPr>
          <p:cNvPr id="5017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7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0180" name="Group 12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14" name="Rounded Rectangle 13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191" name="TextBox 14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69863" y="3132138"/>
            <a:ext cx="4244975" cy="2001837"/>
            <a:chOff x="169333" y="3132669"/>
            <a:chExt cx="4245429" cy="2002039"/>
          </a:xfrm>
        </p:grpSpPr>
        <p:sp>
          <p:nvSpPr>
            <p:cNvPr id="50188" name="TextBox 4"/>
            <p:cNvSpPr txBox="1">
              <a:spLocks noChangeArrowheads="1"/>
            </p:cNvSpPr>
            <p:nvPr/>
          </p:nvSpPr>
          <p:spPr bwMode="auto">
            <a:xfrm>
              <a:off x="169333" y="3749713"/>
              <a:ext cx="378581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Controller: Translates UI actions into operations on domain objects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V="1">
              <a:off x="3438345" y="3132669"/>
              <a:ext cx="976417" cy="752551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183" name="Group 16"/>
          <p:cNvGrpSpPr>
            <a:grpSpLocks/>
          </p:cNvGrpSpPr>
          <p:nvPr/>
        </p:nvGrpSpPr>
        <p:grpSpPr bwMode="auto">
          <a:xfrm>
            <a:off x="290513" y="1039813"/>
            <a:ext cx="4414837" cy="2393950"/>
            <a:chOff x="290285" y="1040191"/>
            <a:chExt cx="4414763" cy="2394276"/>
          </a:xfrm>
        </p:grpSpPr>
        <p:sp>
          <p:nvSpPr>
            <p:cNvPr id="50184" name="TextBox 4"/>
            <p:cNvSpPr txBox="1">
              <a:spLocks noChangeArrowheads="1"/>
            </p:cNvSpPr>
            <p:nvPr/>
          </p:nvSpPr>
          <p:spPr bwMode="auto">
            <a:xfrm>
              <a:off x="290285" y="2480360"/>
              <a:ext cx="345923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View: Responsible for UI (generating HTML)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V="1">
              <a:off x="3233461" y="1040191"/>
              <a:ext cx="1471587" cy="1459111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  <p:grpSp>
        <p:nvGrpSpPr>
          <p:cNvPr id="50182" name="Group 12"/>
          <p:cNvGrpSpPr>
            <a:grpSpLocks/>
          </p:cNvGrpSpPr>
          <p:nvPr/>
        </p:nvGrpSpPr>
        <p:grpSpPr bwMode="auto">
          <a:xfrm>
            <a:off x="290513" y="3011488"/>
            <a:ext cx="7439025" cy="3360737"/>
            <a:chOff x="290132" y="3011715"/>
            <a:chExt cx="7438725" cy="3361372"/>
          </a:xfrm>
        </p:grpSpPr>
        <p:sp>
          <p:nvSpPr>
            <p:cNvPr id="50186" name="TextBox 4"/>
            <p:cNvSpPr txBox="1">
              <a:spLocks noChangeArrowheads="1"/>
            </p:cNvSpPr>
            <p:nvPr/>
          </p:nvSpPr>
          <p:spPr bwMode="auto">
            <a:xfrm>
              <a:off x="290132" y="5418980"/>
              <a:ext cx="345923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Model: Business logic, domain objects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V="1">
              <a:off x="3531676" y="3011715"/>
              <a:ext cx="4197181" cy="2521426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4" name="Cloud 43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1202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38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9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51203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236" name="TextBox 28"/>
            <p:cNvSpPr txBox="1">
              <a:spLocks noChangeArrowheads="1"/>
            </p:cNvSpPr>
            <p:nvPr/>
          </p:nvSpPr>
          <p:spPr bwMode="auto">
            <a:xfrm>
              <a:off x="1413621" y="3890355"/>
              <a:ext cx="7844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???</a:t>
              </a:r>
            </a:p>
          </p:txBody>
        </p:sp>
      </p:grpSp>
      <p:grpSp>
        <p:nvGrpSpPr>
          <p:cNvPr id="51204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234" name="TextBox 29"/>
            <p:cNvSpPr txBox="1">
              <a:spLocks noChangeArrowheads="1"/>
            </p:cNvSpPr>
            <p:nvPr/>
          </p:nvSpPr>
          <p:spPr bwMode="auto">
            <a:xfrm>
              <a:off x="3914572" y="3915252"/>
              <a:ext cx="5055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???</a:t>
              </a:r>
            </a:p>
          </p:txBody>
        </p:sp>
      </p:grpSp>
      <p:grpSp>
        <p:nvGrpSpPr>
          <p:cNvPr id="51205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230" name="TextBox 29"/>
            <p:cNvSpPr txBox="1">
              <a:spLocks noChangeArrowheads="1"/>
            </p:cNvSpPr>
            <p:nvPr/>
          </p:nvSpPr>
          <p:spPr bwMode="auto">
            <a:xfrm>
              <a:off x="3914573" y="3915252"/>
              <a:ext cx="5055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???</a:t>
              </a:r>
            </a:p>
          </p:txBody>
        </p:sp>
      </p:grpSp>
      <p:grpSp>
        <p:nvGrpSpPr>
          <p:cNvPr id="51206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226" name="TextBox 29"/>
            <p:cNvSpPr txBox="1">
              <a:spLocks noChangeArrowheads="1"/>
            </p:cNvSpPr>
            <p:nvPr/>
          </p:nvSpPr>
          <p:spPr bwMode="auto">
            <a:xfrm>
              <a:off x="3914573" y="3915252"/>
              <a:ext cx="5055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???</a:t>
              </a:r>
            </a:p>
          </p:txBody>
        </p:sp>
      </p:grpSp>
      <p:grpSp>
        <p:nvGrpSpPr>
          <p:cNvPr id="5120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222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214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51217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51218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16" name="Title 1"/>
          <p:cNvSpPr>
            <a:spLocks noGrp="1"/>
          </p:cNvSpPr>
          <p:nvPr>
            <p:ph type="title"/>
          </p:nvPr>
        </p:nvSpPr>
        <p:spPr>
          <a:xfrm>
            <a:off x="3829050" y="274638"/>
            <a:ext cx="485775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Rails MVC –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Fill in the blanks!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4" name="Cloud 43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222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2262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63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5222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260" name="TextBox 28"/>
            <p:cNvSpPr txBox="1">
              <a:spLocks noChangeArrowheads="1"/>
            </p:cNvSpPr>
            <p:nvPr/>
          </p:nvSpPr>
          <p:spPr bwMode="auto">
            <a:xfrm>
              <a:off x="1165107" y="3890355"/>
              <a:ext cx="12814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Router</a:t>
              </a:r>
            </a:p>
          </p:txBody>
        </p:sp>
      </p:grpSp>
      <p:grpSp>
        <p:nvGrpSpPr>
          <p:cNvPr id="5222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258" name="TextBox 29"/>
            <p:cNvSpPr txBox="1">
              <a:spLocks noChangeArrowheads="1"/>
            </p:cNvSpPr>
            <p:nvPr/>
          </p:nvSpPr>
          <p:spPr bwMode="auto">
            <a:xfrm>
              <a:off x="3600527" y="3915252"/>
              <a:ext cx="11336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Controller</a:t>
              </a:r>
            </a:p>
          </p:txBody>
        </p:sp>
      </p:grpSp>
      <p:grpSp>
        <p:nvGrpSpPr>
          <p:cNvPr id="52229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25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Model</a:t>
              </a:r>
            </a:p>
          </p:txBody>
        </p:sp>
      </p:grpSp>
      <p:grpSp>
        <p:nvGrpSpPr>
          <p:cNvPr id="52230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250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View</a:t>
              </a:r>
            </a:p>
          </p:txBody>
        </p:sp>
      </p:grpSp>
      <p:grpSp>
        <p:nvGrpSpPr>
          <p:cNvPr id="52231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246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238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52241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52242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240" name="Title 1"/>
          <p:cNvSpPr>
            <a:spLocks noGrp="1"/>
          </p:cNvSpPr>
          <p:nvPr>
            <p:ph type="title"/>
          </p:nvPr>
        </p:nvSpPr>
        <p:spPr>
          <a:xfrm>
            <a:off x="3829050" y="274638"/>
            <a:ext cx="485775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Rails MVC –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Fill in the blanks!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4" name="Cloud 43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3250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3287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88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Server</a:t>
              </a:r>
            </a:p>
          </p:txBody>
        </p:sp>
      </p:grpSp>
      <p:grpSp>
        <p:nvGrpSpPr>
          <p:cNvPr id="53251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85" name="TextBox 28"/>
            <p:cNvSpPr txBox="1">
              <a:spLocks noChangeArrowheads="1"/>
            </p:cNvSpPr>
            <p:nvPr/>
          </p:nvSpPr>
          <p:spPr bwMode="auto">
            <a:xfrm>
              <a:off x="1164475" y="3890355"/>
              <a:ext cx="1282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Router</a:t>
              </a:r>
            </a:p>
          </p:txBody>
        </p:sp>
      </p:grpSp>
      <p:grpSp>
        <p:nvGrpSpPr>
          <p:cNvPr id="53252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83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53253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79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53254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75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53255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71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262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53266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53267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79888" y="1020763"/>
            <a:ext cx="48958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Router: Translates HTTP request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into call to controller method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465388" y="2000250"/>
            <a:ext cx="3095625" cy="3789363"/>
          </a:xfrm>
          <a:prstGeom prst="straightConnector1">
            <a:avLst/>
          </a:prstGeom>
          <a:ln w="76200" cap="rnd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4" name="Cloud 43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4274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4310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11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54275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308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54276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306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54277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302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54278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298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54279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294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286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54289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54290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79888" y="466725"/>
            <a:ext cx="49641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Programming a Rails web app mainly involves customizing the Router, Model, View, and Controller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6" name="Cloud 45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5298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5336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37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55299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34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55300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32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55301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28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55302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24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55303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2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310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55315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5531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79888" y="1498600"/>
            <a:ext cx="360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Customize Ruby classes</a:t>
            </a:r>
          </a:p>
        </p:txBody>
      </p:sp>
      <p:cxnSp>
        <p:nvCxnSpPr>
          <p:cNvPr id="7" name="Straight Arrow Connector 6"/>
          <p:cNvCxnSpPr>
            <a:stCxn id="4" idx="2"/>
          </p:cNvCxnSpPr>
          <p:nvPr/>
        </p:nvCxnSpPr>
        <p:spPr>
          <a:xfrm flipH="1">
            <a:off x="4613275" y="2022475"/>
            <a:ext cx="1370013" cy="3636963"/>
          </a:xfrm>
          <a:prstGeom prst="straightConnector1">
            <a:avLst/>
          </a:prstGeom>
          <a:ln w="76200" cap="rnd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" idx="2"/>
          </p:cNvCxnSpPr>
          <p:nvPr/>
        </p:nvCxnSpPr>
        <p:spPr>
          <a:xfrm>
            <a:off x="5983288" y="2022475"/>
            <a:ext cx="1236662" cy="3636963"/>
          </a:xfrm>
          <a:prstGeom prst="straightConnector1">
            <a:avLst/>
          </a:prstGeom>
          <a:ln w="76200" cap="rnd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4" name="Cloud 43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6322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6359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60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56323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57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56324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55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56325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51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56326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47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5632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43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334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56338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56339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79888" y="1498600"/>
            <a:ext cx="3376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Customize Ruby block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465388" y="2000250"/>
            <a:ext cx="3095625" cy="3789363"/>
          </a:xfrm>
          <a:prstGeom prst="straightConnector1">
            <a:avLst/>
          </a:prstGeom>
          <a:ln w="76200" cap="rnd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4" name="Cloud 43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734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7383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84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5734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381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5734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379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57349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375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57350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371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57351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367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357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57362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57363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13275" y="1068388"/>
            <a:ext cx="36385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Customize ERB (Embedded Ruby) files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260975" y="2000250"/>
            <a:ext cx="1162050" cy="2111375"/>
          </a:xfrm>
          <a:prstGeom prst="straightConnector1">
            <a:avLst/>
          </a:prstGeom>
          <a:ln w="76200" cap="rnd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Model-View-Controller (MVC) Architectural Pattern</a:t>
            </a:r>
          </a:p>
        </p:txBody>
      </p:sp>
      <p:pic>
        <p:nvPicPr>
          <p:cNvPr id="3993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8788" y="2873375"/>
            <a:ext cx="31813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Timeout!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What kind of diagram is this?</a:t>
            </a:r>
          </a:p>
        </p:txBody>
      </p:sp>
      <p:sp>
        <p:nvSpPr>
          <p:cNvPr id="7" name="Cloud 6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9941" name="Group 8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10" name="Rounded Rectangle 9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43" name="TextBox 10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sp>
        <p:nvSpPr>
          <p:cNvPr id="11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Example ERB: HTML with embedded Ruby code</a:t>
            </a:r>
          </a:p>
        </p:txBody>
      </p:sp>
      <p:pic>
        <p:nvPicPr>
          <p:cNvPr id="583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79375" y="1482725"/>
            <a:ext cx="3717925" cy="944563"/>
            <a:chOff x="80141" y="1482161"/>
            <a:chExt cx="3717401" cy="94488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369009" y="2427041"/>
              <a:ext cx="2428533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80141" y="1482161"/>
              <a:ext cx="3471374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665163" y="1482725"/>
            <a:ext cx="7904162" cy="5202238"/>
            <a:chOff x="665803" y="1482157"/>
            <a:chExt cx="7903326" cy="5203237"/>
          </a:xfrm>
        </p:grpSpPr>
        <p:cxnSp>
          <p:nvCxnSpPr>
            <p:cNvPr id="9" name="Elbow Connector 8"/>
            <p:cNvCxnSpPr/>
            <p:nvPr/>
          </p:nvCxnSpPr>
          <p:spPr>
            <a:xfrm rot="16200000" flipH="1">
              <a:off x="-1157932" y="3305892"/>
              <a:ext cx="4596696" cy="949225"/>
            </a:xfrm>
            <a:prstGeom prst="bentConnector3">
              <a:avLst>
                <a:gd name="adj1" fmla="val 100163"/>
              </a:avLst>
            </a:prstGeom>
            <a:ln w="57150" cmpd="sng">
              <a:solidFill>
                <a:srgbClr val="FF00FF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377" name="TextBox 14"/>
            <p:cNvSpPr txBox="1">
              <a:spLocks noChangeArrowheads="1"/>
            </p:cNvSpPr>
            <p:nvPr/>
          </p:nvSpPr>
          <p:spPr bwMode="auto">
            <a:xfrm>
              <a:off x="1602858" y="5835028"/>
              <a:ext cx="6966271" cy="850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&lt;% … %&gt; executes embedded code before printing subsequent HTML code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720850" y="2427288"/>
            <a:ext cx="7423150" cy="3271837"/>
            <a:chOff x="1720528" y="2427041"/>
            <a:chExt cx="7423473" cy="3272863"/>
          </a:xfrm>
        </p:grpSpPr>
        <p:sp>
          <p:nvSpPr>
            <p:cNvPr id="58374" name="TextBox 15"/>
            <p:cNvSpPr txBox="1">
              <a:spLocks noChangeArrowheads="1"/>
            </p:cNvSpPr>
            <p:nvPr/>
          </p:nvSpPr>
          <p:spPr bwMode="auto">
            <a:xfrm>
              <a:off x="2404288" y="4868907"/>
              <a:ext cx="673971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&lt;%= … %&gt; executes embedded code and prints return value before printing subsequent HTML code</a:t>
              </a:r>
            </a:p>
          </p:txBody>
        </p:sp>
        <p:cxnSp>
          <p:nvCxnSpPr>
            <p:cNvPr id="19" name="Elbow Connector 18"/>
            <p:cNvCxnSpPr/>
            <p:nvPr/>
          </p:nvCxnSpPr>
          <p:spPr>
            <a:xfrm rot="16200000" flipH="1">
              <a:off x="699354" y="3448215"/>
              <a:ext cx="2726592" cy="684243"/>
            </a:xfrm>
            <a:prstGeom prst="bentConnector3">
              <a:avLst>
                <a:gd name="adj1" fmla="val 100194"/>
              </a:avLst>
            </a:prstGeom>
            <a:ln w="57150" cmpd="sng">
              <a:solidFill>
                <a:srgbClr val="FF00FF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A761D-9FD6-AE47-8D58-41E824D94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2194719"/>
            <a:ext cx="8431481" cy="2468562"/>
          </a:xfrm>
        </p:spPr>
        <p:txBody>
          <a:bodyPr/>
          <a:lstStyle/>
          <a:p>
            <a:r>
              <a:rPr lang="en-US" dirty="0"/>
              <a:t>More details on developing</a:t>
            </a:r>
            <a:br>
              <a:rPr lang="en-US" dirty="0"/>
            </a:br>
            <a:r>
              <a:rPr lang="en-US" dirty="0"/>
              <a:t>web apps using Ruby on Rails</a:t>
            </a:r>
            <a:br>
              <a:rPr lang="en-US" dirty="0"/>
            </a:br>
            <a:r>
              <a:rPr lang="en-US" dirty="0"/>
              <a:t>will be covered in these demo videos:</a:t>
            </a:r>
            <a:br>
              <a:rPr lang="en-US" dirty="0"/>
            </a:br>
            <a:br>
              <a:rPr lang="en-US" dirty="0"/>
            </a:br>
            <a:r>
              <a:rPr lang="en-US" sz="2800" dirty="0">
                <a:solidFill>
                  <a:srgbClr val="00FFFF"/>
                </a:solidFill>
              </a:rPr>
              <a:t>https://memphis-cs.github.io/rails-tutorial-2019/</a:t>
            </a:r>
          </a:p>
        </p:txBody>
      </p:sp>
    </p:spTree>
    <p:extLst>
      <p:ext uri="{BB962C8B-B14F-4D97-AF65-F5344CB8AC3E}">
        <p14:creationId xmlns:p14="http://schemas.microsoft.com/office/powerpoint/2010/main" val="1220897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MVC Architectural Pattern</a:t>
            </a:r>
          </a:p>
          <a:p>
            <a:r>
              <a:rPr lang="en-US" dirty="0"/>
              <a:t>Dataflow Diagrams</a:t>
            </a:r>
          </a:p>
          <a:p>
            <a:r>
              <a:rPr lang="en-US" dirty="0"/>
              <a:t>Responsibility-Driven Design and SRP</a:t>
            </a:r>
          </a:p>
          <a:p>
            <a:r>
              <a:rPr lang="en-US" dirty="0"/>
              <a:t>Rails MVC Architecture</a:t>
            </a:r>
          </a:p>
          <a:p>
            <a:endParaRPr lang="en-US" dirty="0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1827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Data Flow Diagrams</a:t>
            </a:r>
          </a:p>
        </p:txBody>
      </p:sp>
      <p:pic>
        <p:nvPicPr>
          <p:cNvPr id="409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loud 12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0964" name="Group 15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17" name="Rounded Rectangle 16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73" name="TextBox 18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22275" y="992188"/>
            <a:ext cx="5092700" cy="3797300"/>
            <a:chOff x="422238" y="991811"/>
            <a:chExt cx="5093191" cy="3797903"/>
          </a:xfrm>
        </p:grpSpPr>
        <p:sp>
          <p:nvSpPr>
            <p:cNvPr id="40966" name="TextBox 4"/>
            <p:cNvSpPr txBox="1">
              <a:spLocks noChangeArrowheads="1"/>
            </p:cNvSpPr>
            <p:nvPr/>
          </p:nvSpPr>
          <p:spPr bwMode="auto">
            <a:xfrm>
              <a:off x="422238" y="2290209"/>
              <a:ext cx="31821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components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>
              <a:off x="2991061" y="2589090"/>
              <a:ext cx="1387609" cy="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 bwMode="auto">
            <a:xfrm flipV="1">
              <a:off x="2991061" y="991811"/>
              <a:ext cx="1540023" cy="1597279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969" name="TextBox 10"/>
            <p:cNvSpPr txBox="1">
              <a:spLocks noChangeArrowheads="1"/>
            </p:cNvSpPr>
            <p:nvPr/>
          </p:nvSpPr>
          <p:spPr bwMode="auto">
            <a:xfrm>
              <a:off x="422238" y="4099657"/>
              <a:ext cx="31821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flows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V="1">
              <a:off x="2449671" y="4099041"/>
              <a:ext cx="2510079" cy="298497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2449671" y="4397539"/>
              <a:ext cx="3065758" cy="392175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Model-View-Controller (MVC) Architectural Pattern</a:t>
            </a:r>
          </a:p>
        </p:txBody>
      </p:sp>
      <p:pic>
        <p:nvPicPr>
          <p:cNvPr id="419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6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1988" name="Group 8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2" name="Rounded Rectangle 1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994" name="TextBox 2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23850" y="1763713"/>
            <a:ext cx="3257550" cy="2087562"/>
            <a:chOff x="324483" y="1763045"/>
            <a:chExt cx="3256917" cy="2088855"/>
          </a:xfrm>
        </p:grpSpPr>
        <p:sp>
          <p:nvSpPr>
            <p:cNvPr id="41990" name="TextBox 4"/>
            <p:cNvSpPr txBox="1">
              <a:spLocks noChangeArrowheads="1"/>
            </p:cNvSpPr>
            <p:nvPr/>
          </p:nvSpPr>
          <p:spPr bwMode="auto">
            <a:xfrm>
              <a:off x="398463" y="2466012"/>
              <a:ext cx="3182937" cy="1385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Timeout!</a:t>
              </a:r>
            </a:p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What do we mean by “architectural”?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324483" y="1763045"/>
              <a:ext cx="2128424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270449" y="1763045"/>
              <a:ext cx="344421" cy="703698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Two levels of software design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Architectural design</a:t>
            </a:r>
            <a:r>
              <a:rPr lang="en-US" altLang="en-US">
                <a:ea typeface="ＭＳ Ｐゴシック" charset="-128"/>
              </a:rPr>
              <a:t>: High-level structure of software system</a:t>
            </a:r>
          </a:p>
          <a:p>
            <a:endParaRPr lang="en-US" altLang="en-US">
              <a:ea typeface="ＭＳ Ｐゴシック" charset="-128"/>
            </a:endParaRPr>
          </a:p>
          <a:p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Detailed design</a:t>
            </a:r>
            <a:r>
              <a:rPr lang="en-US" altLang="en-US">
                <a:ea typeface="ＭＳ Ｐゴシック" charset="-128"/>
              </a:rPr>
              <a:t>: Low-level design of individual components/modules/classes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Model-View-Controller (MVC) Architectural Pattern</a:t>
            </a:r>
          </a:p>
        </p:txBody>
      </p:sp>
      <p:pic>
        <p:nvPicPr>
          <p:cNvPr id="440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 9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4036" name="Group 11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14" name="Rounded Rectangle 13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043" name="TextBox 14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90513" y="1039813"/>
            <a:ext cx="7389812" cy="5205412"/>
            <a:chOff x="290513" y="1039813"/>
            <a:chExt cx="7389812" cy="5205412"/>
          </a:xfrm>
        </p:grpSpPr>
        <p:sp>
          <p:nvSpPr>
            <p:cNvPr id="44038" name="TextBox 4"/>
            <p:cNvSpPr txBox="1">
              <a:spLocks noChangeArrowheads="1"/>
            </p:cNvSpPr>
            <p:nvPr/>
          </p:nvSpPr>
          <p:spPr bwMode="auto">
            <a:xfrm>
              <a:off x="290513" y="3998913"/>
              <a:ext cx="3459162" cy="224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Being “architectural”, these components may contain many subcomponents (classes, etc.)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 flipV="1">
              <a:off x="3560763" y="3168650"/>
              <a:ext cx="854075" cy="866775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 bwMode="auto">
            <a:xfrm flipV="1">
              <a:off x="3349625" y="1039813"/>
              <a:ext cx="1355725" cy="295910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 bwMode="auto">
            <a:xfrm flipV="1">
              <a:off x="3608388" y="2867025"/>
              <a:ext cx="4071937" cy="1366838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Component Responsibilities</a:t>
            </a:r>
          </a:p>
        </p:txBody>
      </p:sp>
      <p:pic>
        <p:nvPicPr>
          <p:cNvPr id="450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5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5060" name="Group 7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9" name="Rounded Rectangle 8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063" name="TextBox 9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768350" y="1565275"/>
            <a:ext cx="2586038" cy="0"/>
          </a:xfrm>
          <a:prstGeom prst="line">
            <a:avLst/>
          </a:prstGeom>
          <a:ln w="762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Responsibility-Driven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Frames object design as deciding</a:t>
            </a:r>
          </a:p>
          <a:p>
            <a:pPr>
              <a:defRPr/>
            </a:pPr>
            <a:r>
              <a:rPr lang="en-US" dirty="0"/>
              <a:t>How to assign </a:t>
            </a:r>
            <a:r>
              <a:rPr lang="en-US" u="sng" dirty="0">
                <a:solidFill>
                  <a:srgbClr val="00FFFF"/>
                </a:solidFill>
              </a:rPr>
              <a:t>responsibilities</a:t>
            </a:r>
            <a:r>
              <a:rPr lang="en-US" dirty="0"/>
              <a:t> to objects</a:t>
            </a:r>
          </a:p>
          <a:p>
            <a:pPr>
              <a:defRPr/>
            </a:pPr>
            <a:r>
              <a:rPr lang="en-US" dirty="0"/>
              <a:t>How objects should </a:t>
            </a:r>
            <a:r>
              <a:rPr lang="en-US" u="sng" dirty="0">
                <a:solidFill>
                  <a:srgbClr val="00FFFF"/>
                </a:solidFill>
              </a:rPr>
              <a:t>collaborate</a:t>
            </a:r>
          </a:p>
          <a:p>
            <a:pPr lvl="1">
              <a:defRPr/>
            </a:pPr>
            <a:r>
              <a:rPr lang="en-US" dirty="0"/>
              <a:t>What </a:t>
            </a:r>
            <a:r>
              <a:rPr lang="en-US" u="sng" dirty="0">
                <a:solidFill>
                  <a:srgbClr val="00FFFF"/>
                </a:solidFill>
              </a:rPr>
              <a:t>role</a:t>
            </a:r>
            <a:r>
              <a:rPr lang="en-US" dirty="0"/>
              <a:t> each object should play in a collaboration</a:t>
            </a:r>
          </a:p>
        </p:txBody>
      </p:sp>
      <p:pic>
        <p:nvPicPr>
          <p:cNvPr id="46083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3" b="29955"/>
          <a:stretch/>
        </p:blipFill>
        <p:spPr bwMode="auto">
          <a:xfrm>
            <a:off x="0" y="4006516"/>
            <a:ext cx="9144000" cy="285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 rot="-5400000">
            <a:off x="8209756" y="5923756"/>
            <a:ext cx="1592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http://flic.kr/p/btp5ZK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574800"/>
            <a:ext cx="8042275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FF"/>
      </a:hlink>
      <a:folHlink>
        <a:srgbClr val="6666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9246</TotalTime>
  <Words>382</Words>
  <Application>Microsoft Macintosh PowerPoint</Application>
  <PresentationFormat>On-screen Show (4:3)</PresentationFormat>
  <Paragraphs>123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Lucida Blackletter</vt:lpstr>
      <vt:lpstr>Black</vt:lpstr>
      <vt:lpstr>PowerPoint Presentation</vt:lpstr>
      <vt:lpstr>Model-View-Controller (MVC) Architectural Pattern</vt:lpstr>
      <vt:lpstr>Data Flow Diagrams</vt:lpstr>
      <vt:lpstr>Model-View-Controller (MVC) Architectural Pattern</vt:lpstr>
      <vt:lpstr>Two levels of software design</vt:lpstr>
      <vt:lpstr>Model-View-Controller (MVC) Architectural Pattern</vt:lpstr>
      <vt:lpstr>MVC Component Responsibilities</vt:lpstr>
      <vt:lpstr>Responsibility-Driven Design</vt:lpstr>
      <vt:lpstr>PowerPoint Presentation</vt:lpstr>
      <vt:lpstr>MVC Component Responsibilities</vt:lpstr>
      <vt:lpstr>MVC Component Responsibilities</vt:lpstr>
      <vt:lpstr>MVC Component Responsibilities</vt:lpstr>
      <vt:lpstr>Rails MVC – Fill in the blanks!</vt:lpstr>
      <vt:lpstr>Rails MVC – Fill in the blanks!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ERB: HTML with embedded Ruby code</vt:lpstr>
      <vt:lpstr>More details on developing web apps using Ruby on Rails will be covered in these demo videos:  https://memphis-cs.github.io/rails-tutorial-2019/</vt:lpstr>
      <vt:lpstr>Summary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 (sdflming)</cp:lastModifiedBy>
  <cp:revision>387</cp:revision>
  <dcterms:created xsi:type="dcterms:W3CDTF">2011-01-26T19:04:03Z</dcterms:created>
  <dcterms:modified xsi:type="dcterms:W3CDTF">2019-08-27T18:04:36Z</dcterms:modified>
</cp:coreProperties>
</file>