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303" r:id="rId2"/>
    <p:sldId id="38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81" r:id="rId12"/>
    <p:sldId id="382" r:id="rId13"/>
    <p:sldId id="468" r:id="rId14"/>
    <p:sldId id="495" r:id="rId15"/>
    <p:sldId id="470" r:id="rId16"/>
    <p:sldId id="471" r:id="rId17"/>
    <p:sldId id="496" r:id="rId18"/>
    <p:sldId id="472" r:id="rId19"/>
    <p:sldId id="473" r:id="rId20"/>
    <p:sldId id="532" r:id="rId21"/>
    <p:sldId id="531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FF99"/>
    <a:srgbClr val="FF3399"/>
    <a:srgbClr val="0066FF"/>
    <a:srgbClr val="0000FF"/>
    <a:srgbClr val="FF6633"/>
    <a:srgbClr val="33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/>
    <p:restoredTop sz="94694"/>
  </p:normalViewPr>
  <p:slideViewPr>
    <p:cSldViewPr snapToGrid="0" snapToObjects="1">
      <p:cViewPr varScale="1">
        <p:scale>
          <a:sx n="149" d="100"/>
          <a:sy n="149" d="100"/>
        </p:scale>
        <p:origin x="30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F88258-4D7C-D943-812D-6F15065ED4E8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04C78-027B-5244-98DC-B34E84B9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1993 version of Mosaic browser.</a:t>
            </a:r>
          </a:p>
          <a:p>
            <a:r>
              <a:rPr lang="en-US" altLang="en-US">
                <a:ea typeface="ＭＳ Ｐゴシック" charset="-128"/>
              </a:rPr>
              <a:t>Must be loading Yahoo! from the late 90s (note ’</a:t>
            </a:r>
            <a:r>
              <a:rPr lang="en-US" altLang="ja-JP">
                <a:ea typeface="ＭＳ Ｐゴシック" charset="-128"/>
              </a:rPr>
              <a:t>N Sync link).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25187D5-763D-774D-99E8-BC8DCE29547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50AB-9C29-D74F-9CE2-57FC5CA9C3C8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C20-65AD-6F49-9DA6-34A4C077B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0894-B8DA-4643-A4B0-76ECA518085A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E915-4F27-4241-804C-600DF699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6229C-6D4B-6D45-A766-B1CE62417254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7DA4-64C6-A743-8682-ABB5DC12F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D639A-F620-4245-8EF8-578A36B1EBDC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DD96-F44A-E840-969B-0E1D7CC4E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7D9A-B8B8-534D-BBF7-8E417DD5F9E1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995-0684-114F-9BF5-84D8C6C43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94A0-7080-AD40-B7BC-C4CE3038BFF8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51A1-70C7-8642-8D59-24032B95B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09CBD-1271-804F-9077-3047CB5681F3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F0B9-F89E-F347-B763-220D287D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F0BB4-91B7-F04B-BEE9-CEA9472027E7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87B2-3AE9-EF47-B4FB-52515C437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43FBD-6368-0C46-81F3-A80D332CF5F3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E97D-BC43-174C-A7F3-84571B87B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0EDED-CF0B-3B4D-BCD7-64CCEF2150AA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E089-B36E-F346-9710-99430AD3B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5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E9ADD-F224-8143-9F81-F855734E0C1E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6958-E593-F648-BBDA-3B4092FF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45A2F27-A0BE-5E4E-984E-A9749C1BA334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F1686B2-1E58-D345-84AB-D021EAD908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byfunc.asp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ref_symbols.asp" TargetMode="External"/><Relationship Id="rId2" Type="http://schemas.openxmlformats.org/officeDocument/2006/relationships/hyperlink" Target="http://www.w3schools.com/html/html_entities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103386" y="5648325"/>
            <a:ext cx="4181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FF3399"/>
                </a:solidFill>
              </a:rPr>
              <a:t>HTML and HTTP</a:t>
            </a:r>
          </a:p>
        </p:txBody>
      </p:sp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0" y="0"/>
            <a:ext cx="9144000" cy="5549900"/>
            <a:chOff x="0" y="0"/>
            <a:chExt cx="9144000" cy="5549900"/>
          </a:xfrm>
        </p:grpSpPr>
        <p:pic>
          <p:nvPicPr>
            <p:cNvPr id="143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3"/>
            <a:stretch>
              <a:fillRect/>
            </a:stretch>
          </p:blipFill>
          <p:spPr bwMode="auto">
            <a:xfrm>
              <a:off x="0" y="0"/>
              <a:ext cx="91440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4"/>
            <a:stretch>
              <a:fillRect/>
            </a:stretch>
          </p:blipFill>
          <p:spPr bwMode="auto">
            <a:xfrm>
              <a:off x="520700" y="431800"/>
              <a:ext cx="8547100" cy="51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786188" y="-63500"/>
            <a:ext cx="54340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www.computerhistory.org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/timeline/images/1993_mosaic_browser_large.jpg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177800" y="1631950"/>
            <a:ext cx="8788400" cy="35941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Now, all you need to do is learn these tags: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http://www.w3schools.com/tags/ref_byfunc.asp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(Ignore the “not supported” ones)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477963"/>
            <a:ext cx="8229600" cy="39020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how does the Web work?</a:t>
            </a:r>
            <a:br>
              <a:rPr lang="en-US" altLang="en-US">
                <a:ea typeface="ＭＳ Ｐゴシック" charset="-128"/>
              </a:rPr>
            </a:b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When you open a web page in your browser,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where does that HTML come from, and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how does it get to your browser?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Client-Server Architecture of the Web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81F9BBE-43C7-4149-ACBF-71A84AC7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972" y="6581775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404040"/>
                </a:solidFill>
              </a:rPr>
              <a:t>From </a:t>
            </a:r>
            <a:r>
              <a:rPr lang="en-US" altLang="en-US" sz="1200" i="1" dirty="0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rgbClr val="404040"/>
                </a:solidFill>
              </a:rPr>
              <a:t>nd</a:t>
            </a:r>
            <a:r>
              <a:rPr lang="en-US" altLang="en-US" sz="1200" i="1" dirty="0">
                <a:solidFill>
                  <a:srgbClr val="404040"/>
                </a:solidFill>
              </a:rPr>
              <a:t> edition)</a:t>
            </a:r>
            <a:r>
              <a:rPr lang="en-US" altLang="en-US" sz="1200" dirty="0">
                <a:solidFill>
                  <a:srgbClr val="404040"/>
                </a:solidFill>
              </a:rPr>
              <a:t>, p. 4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Client-Server Interaction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857972" y="6581775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404040"/>
                </a:solidFill>
              </a:rPr>
              <a:t>From </a:t>
            </a:r>
            <a:r>
              <a:rPr lang="en-US" altLang="en-US" sz="1200" i="1" dirty="0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rgbClr val="404040"/>
                </a:solidFill>
              </a:rPr>
              <a:t>nd</a:t>
            </a:r>
            <a:r>
              <a:rPr lang="en-US" altLang="en-US" sz="1200" i="1" dirty="0">
                <a:solidFill>
                  <a:srgbClr val="404040"/>
                </a:solidFill>
              </a:rPr>
              <a:t> edition)</a:t>
            </a:r>
            <a:r>
              <a:rPr lang="en-US" altLang="en-US" sz="1200" dirty="0">
                <a:solidFill>
                  <a:srgbClr val="404040"/>
                </a:solidFill>
              </a:rPr>
              <a:t>, p. 4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2"/>
          <a:stretch>
            <a:fillRect/>
          </a:stretch>
        </p:blipFill>
        <p:spPr bwMode="auto">
          <a:xfrm>
            <a:off x="654050" y="1447800"/>
            <a:ext cx="78359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do you tell a browser to send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a request to a particular server?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2" name="Freeform 1"/>
          <p:cNvSpPr/>
          <p:nvPr/>
        </p:nvSpPr>
        <p:spPr>
          <a:xfrm>
            <a:off x="2640013" y="3255963"/>
            <a:ext cx="3148012" cy="1497012"/>
          </a:xfrm>
          <a:custGeom>
            <a:avLst/>
            <a:gdLst>
              <a:gd name="connsiteX0" fmla="*/ 0 w 3147785"/>
              <a:gd name="connsiteY0" fmla="*/ 0 h 1496786"/>
              <a:gd name="connsiteX1" fmla="*/ 1877785 w 3147785"/>
              <a:gd name="connsiteY1" fmla="*/ 299358 h 1496786"/>
              <a:gd name="connsiteX2" fmla="*/ 1778000 w 3147785"/>
              <a:gd name="connsiteY2" fmla="*/ 988786 h 1496786"/>
              <a:gd name="connsiteX3" fmla="*/ 3147785 w 3147785"/>
              <a:gd name="connsiteY3" fmla="*/ 1496786 h 14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785" h="1496786">
                <a:moveTo>
                  <a:pt x="0" y="0"/>
                </a:moveTo>
                <a:lnTo>
                  <a:pt x="1877785" y="299358"/>
                </a:lnTo>
                <a:lnTo>
                  <a:pt x="1778000" y="988786"/>
                </a:lnTo>
                <a:lnTo>
                  <a:pt x="3147785" y="1496786"/>
                </a:lnTo>
              </a:path>
            </a:pathLst>
          </a:custGeom>
          <a:ln w="76200" cmpd="sng">
            <a:solidFill>
              <a:srgbClr val="FF00FF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5170488" y="3856038"/>
            <a:ext cx="446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FF"/>
                </a:solidFill>
              </a:rPr>
              <a:t>?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URL (Uniform Resource Locator)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95250" y="2085975"/>
            <a:ext cx="8953500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000">
                <a:latin typeface="Arial Narrow" charset="0"/>
              </a:rPr>
              <a:t>http://www.wickedlysmart.com:80/beeradvice/select/beer1.html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348456" y="2445545"/>
            <a:ext cx="434975" cy="754062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2489200" y="1119188"/>
            <a:ext cx="434975" cy="3406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4425950" y="2643188"/>
            <a:ext cx="434975" cy="358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943600" y="1544638"/>
            <a:ext cx="434975" cy="25558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7994650" y="2109788"/>
            <a:ext cx="434975" cy="14255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 rot="3365565">
            <a:off x="-198438" y="4251326"/>
            <a:ext cx="348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Protocol (http, https, etc.)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 rot="3365565">
            <a:off x="2485232" y="3256756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Server</a:t>
            </a:r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 rot="3365565">
            <a:off x="4189413" y="3692525"/>
            <a:ext cx="205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Port (optional)</a:t>
            </a:r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 rot="3365565">
            <a:off x="5984082" y="3136106"/>
            <a:ext cx="77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Path</a:t>
            </a:r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 rot="3365565">
            <a:off x="7910513" y="3411537"/>
            <a:ext cx="1360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Resource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82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</a:t>
            </a:r>
            <a:r>
              <a:rPr lang="en-US" altLang="en-US" u="sng">
                <a:ea typeface="ＭＳ Ｐゴシック" charset="-128"/>
              </a:rPr>
              <a:t>protocol</a:t>
            </a:r>
            <a:r>
              <a:rPr lang="en-US" altLang="en-US">
                <a:ea typeface="ＭＳ Ｐゴシック" charset="-128"/>
              </a:rPr>
              <a:t> do these interactions follow?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207125" y="6581775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4</a:t>
            </a:r>
          </a:p>
        </p:txBody>
      </p:sp>
      <p:grpSp>
        <p:nvGrpSpPr>
          <p:cNvPr id="34819" name="Group 1"/>
          <p:cNvGrpSpPr>
            <a:grpSpLocks/>
          </p:cNvGrpSpPr>
          <p:nvPr/>
        </p:nvGrpSpPr>
        <p:grpSpPr bwMode="auto">
          <a:xfrm>
            <a:off x="654050" y="1558925"/>
            <a:ext cx="7835900" cy="4464050"/>
            <a:chOff x="88900" y="1558925"/>
            <a:chExt cx="7837213" cy="4464050"/>
          </a:xfrm>
        </p:grpSpPr>
        <p:pic>
          <p:nvPicPr>
            <p:cNvPr id="3482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2"/>
            <a:stretch>
              <a:fillRect/>
            </a:stretch>
          </p:blipFill>
          <p:spPr bwMode="auto">
            <a:xfrm>
              <a:off x="88900" y="1790700"/>
              <a:ext cx="7837213" cy="394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137411" y="1558925"/>
              <a:ext cx="2437221" cy="1130300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70930" y="4140200"/>
              <a:ext cx="2896085" cy="1882775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HTTP (Hypertext Transfer Protocol)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Request “methods”</a:t>
            </a:r>
          </a:p>
          <a:p>
            <a:pPr lvl="1"/>
            <a:r>
              <a:rPr lang="en-US" altLang="en-US">
                <a:ea typeface="ＭＳ Ｐゴシック" charset="-128"/>
              </a:rPr>
              <a:t>GET: Retrieve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POST: Create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PATCH: Update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DELETE: Destroy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… more …</a:t>
            </a:r>
          </a:p>
          <a:p>
            <a:r>
              <a:rPr lang="en-US" altLang="en-US">
                <a:ea typeface="ＭＳ Ｐゴシック" charset="-128"/>
              </a:rPr>
              <a:t>Response (only one type)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919288" y="2112963"/>
            <a:ext cx="6729412" cy="1827212"/>
            <a:chOff x="1918954" y="2113719"/>
            <a:chExt cx="6730251" cy="1826328"/>
          </a:xfrm>
        </p:grpSpPr>
        <p:sp>
          <p:nvSpPr>
            <p:cNvPr id="4" name="Right Brace 3"/>
            <p:cNvSpPr/>
            <p:nvPr/>
          </p:nvSpPr>
          <p:spPr>
            <a:xfrm>
              <a:off x="4524366" y="2113719"/>
              <a:ext cx="758920" cy="1826328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18954" y="2502468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80899" y="2943579"/>
              <a:ext cx="19369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74598" y="3373584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47632" y="3822629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10"/>
            <p:cNvSpPr txBox="1">
              <a:spLocks noChangeArrowheads="1"/>
            </p:cNvSpPr>
            <p:nvPr/>
          </p:nvSpPr>
          <p:spPr bwMode="auto">
            <a:xfrm>
              <a:off x="5247002" y="2614339"/>
              <a:ext cx="340220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CRUD: 4 basic operations of persistent storage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GET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313" y="3028950"/>
            <a:ext cx="9745662" cy="2862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GET /select/selectBeerTaste.jsp HTTP/1.1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Host: www.wickedlysmart.com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User-Agent: Mozilla/5.0 (Macintosh; U; PPC Mac OS X…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Accept: text/xml,application/xml,application/xhtml+xml…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Accept-Language: en-us,en;q=0.5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Accept-Encoding: gzip,deflate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Accept-Charset: ISO-8859-1,utf-8;q=0.7,*;q=0.7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Keep-Alive: 300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keep-alive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1968500" y="2647951"/>
            <a:ext cx="434975" cy="495300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500188" y="1789113"/>
            <a:ext cx="1382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Method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4409281" y="843757"/>
            <a:ext cx="434975" cy="41036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7224713" y="2259013"/>
            <a:ext cx="434975" cy="12731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3878263" y="1782763"/>
            <a:ext cx="1481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Path to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resource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6713538" y="1781175"/>
            <a:ext cx="1446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489075" y="3430588"/>
            <a:ext cx="434975" cy="238918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142875" y="4148138"/>
            <a:ext cx="1404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363" y="2995613"/>
            <a:ext cx="5589587" cy="3170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HTTP/1.1 200 OK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Content-Type: text/html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Content-Length: 397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Date: Wed, 19 Nov 2003 03:25:40 GMT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Server: Apache-Coyote/1.1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close</a:t>
            </a:r>
          </a:p>
          <a:p>
            <a:pPr eaLnBrk="1" hangingPunct="1"/>
            <a:endParaRPr lang="en-US" altLang="en-US" sz="2000" b="1">
              <a:latin typeface="Courier New" charset="0"/>
            </a:endParaRPr>
          </a:p>
          <a:p>
            <a:pPr eaLnBrk="1" hangingPunct="1"/>
            <a:r>
              <a:rPr lang="en-US" altLang="en-US" sz="2000" b="1">
                <a:latin typeface="Courier New" charset="0"/>
              </a:rPr>
              <a:t>&lt;html&gt;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&lt;/html&gt;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503738" y="1684338"/>
            <a:ext cx="2741612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 status code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2742406" y="2201069"/>
            <a:ext cx="434975" cy="12715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2232025" y="1722438"/>
            <a:ext cx="144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889125" y="3079750"/>
            <a:ext cx="434975" cy="180022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352425" y="350361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  <p:sp>
        <p:nvSpPr>
          <p:cNvPr id="12" name="Right Brace 11"/>
          <p:cNvSpPr/>
          <p:nvPr/>
        </p:nvSpPr>
        <p:spPr>
          <a:xfrm rot="10800000">
            <a:off x="1889125" y="5175250"/>
            <a:ext cx="434975" cy="1014413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352425" y="521176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body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4752975" y="2216150"/>
            <a:ext cx="4181475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Text version of status code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17963" y="2105025"/>
            <a:ext cx="592137" cy="9747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10100" y="2619375"/>
            <a:ext cx="280988" cy="471488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is HTML?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8194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HyperText Markup Language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Main language for writing web pages that</a:t>
            </a:r>
          </a:p>
          <a:p>
            <a:pPr algn="ctr" eaLnBrk="1" hangingPunct="1"/>
            <a:r>
              <a:rPr lang="en-US" altLang="en-US" sz="2800"/>
              <a:t>can be displayed in a web browser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38225" y="2152650"/>
            <a:ext cx="1766888" cy="806450"/>
            <a:chOff x="5863389" y="5445899"/>
            <a:chExt cx="1767497" cy="806831"/>
          </a:xfrm>
        </p:grpSpPr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5863389" y="5445899"/>
              <a:ext cx="1767497" cy="46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links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403795" y="5871550"/>
              <a:ext cx="227091" cy="38118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75200" y="2144713"/>
            <a:ext cx="3300413" cy="877887"/>
            <a:chOff x="4622795" y="6052005"/>
            <a:chExt cx="3299891" cy="878417"/>
          </a:xfrm>
        </p:grpSpPr>
        <p:sp>
          <p:nvSpPr>
            <p:cNvPr id="18437" name="TextBox 3"/>
            <p:cNvSpPr txBox="1">
              <a:spLocks noChangeArrowheads="1"/>
            </p:cNvSpPr>
            <p:nvPr/>
          </p:nvSpPr>
          <p:spPr bwMode="auto">
            <a:xfrm>
              <a:off x="4784239" y="6052005"/>
              <a:ext cx="3138447" cy="4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formatting tags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622795" y="6447531"/>
              <a:ext cx="304752" cy="48289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2630B8-866B-3F44-BDE8-CFAD9BD1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Apps in Rails = Creating a Custom Server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D62BB-4491-F740-BABC-8A605BBB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how to respond to different requests</a:t>
            </a:r>
          </a:p>
          <a:p>
            <a:r>
              <a:rPr lang="en-US" dirty="0"/>
              <a:t>Define HTML to be sent to clients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0EF07-2911-FE48-A5F1-BC26D97A6859}"/>
              </a:ext>
            </a:extLst>
          </p:cNvPr>
          <p:cNvGrpSpPr/>
          <p:nvPr/>
        </p:nvGrpSpPr>
        <p:grpSpPr>
          <a:xfrm>
            <a:off x="955100" y="3344611"/>
            <a:ext cx="7233801" cy="2577015"/>
            <a:chOff x="828963" y="3344611"/>
            <a:chExt cx="7233801" cy="25770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10F87C-5EE0-194D-959E-A6D3BF4181F5}"/>
                </a:ext>
              </a:extLst>
            </p:cNvPr>
            <p:cNvGrpSpPr/>
            <p:nvPr/>
          </p:nvGrpSpPr>
          <p:grpSpPr>
            <a:xfrm>
              <a:off x="5618494" y="3344611"/>
              <a:ext cx="2444270" cy="2577015"/>
              <a:chOff x="5047780" y="3549148"/>
              <a:chExt cx="2444270" cy="2577015"/>
            </a:xfrm>
          </p:grpSpPr>
          <p:pic>
            <p:nvPicPr>
              <p:cNvPr id="8" name="Picture 2" descr="server-white.png">
                <a:extLst>
                  <a:ext uri="{FF2B5EF4-FFF2-40B4-BE49-F238E27FC236}">
                    <a16:creationId xmlns:a16="http://schemas.microsoft.com/office/drawing/2014/main" id="{E0774E53-1CC8-424D-9CEC-E7AF4AACB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780" y="3682465"/>
                <a:ext cx="2444270" cy="2443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27">
                <a:extLst>
                  <a:ext uri="{FF2B5EF4-FFF2-40B4-BE49-F238E27FC236}">
                    <a16:creationId xmlns:a16="http://schemas.microsoft.com/office/drawing/2014/main" id="{1D1F67F0-D344-254B-9AF6-412BEF88E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2727" y="3549148"/>
                <a:ext cx="187083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Rails Server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0C4ED1-8177-F74C-ABD1-CE575FACC6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8128" y="4307305"/>
              <a:ext cx="389829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A78F499-0120-8440-8615-C1DB870E34F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58128" y="4959937"/>
              <a:ext cx="3898294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6D65E065-39EF-D947-9F13-770D77124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408" y="3907195"/>
              <a:ext cx="17357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Requests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70648EF-B731-164F-9CE6-84400F775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868" y="4936628"/>
              <a:ext cx="1887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Responses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41D48D9-8238-6846-BD91-C8A7321F61F8}"/>
                </a:ext>
              </a:extLst>
            </p:cNvPr>
            <p:cNvGrpSpPr/>
            <p:nvPr/>
          </p:nvGrpSpPr>
          <p:grpSpPr>
            <a:xfrm>
              <a:off x="828963" y="3344611"/>
              <a:ext cx="1529165" cy="2104115"/>
              <a:chOff x="828963" y="3344611"/>
              <a:chExt cx="1529165" cy="2104115"/>
            </a:xfrm>
          </p:grpSpPr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253DD49A-1C4C-274C-AEA2-88AA4E769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239" y="3344611"/>
                <a:ext cx="138461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Browser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8D48E94-BCF4-3346-893B-DE4D9D6B6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963" y="3858186"/>
                <a:ext cx="1529165" cy="15905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8691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code HTML</a:t>
            </a:r>
          </a:p>
          <a:p>
            <a:r>
              <a:rPr lang="en-US" dirty="0"/>
              <a:t>How HTTP and the Web works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82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Web Pages = 3 Technologies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HTML for </a:t>
            </a:r>
            <a:r>
              <a:rPr lang="en-US" altLang="en-US" u="sng">
                <a:ea typeface="ＭＳ Ｐゴシック" charset="-128"/>
              </a:rPr>
              <a:t>Structure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Cascading Style Sheets (CSS) for </a:t>
            </a:r>
            <a:r>
              <a:rPr lang="en-US" altLang="en-US" u="sng">
                <a:ea typeface="ＭＳ Ｐゴシック" charset="-128"/>
              </a:rPr>
              <a:t>Style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JavaScript for </a:t>
            </a:r>
            <a:r>
              <a:rPr lang="en-US" altLang="en-US" u="sng">
                <a:ea typeface="ＭＳ Ｐゴシック" charset="-128"/>
              </a:rPr>
              <a:t>Behavior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HTML Works</a:t>
            </a: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330200" y="1358900"/>
            <a:ext cx="3402013" cy="5002213"/>
            <a:chOff x="279357" y="1142712"/>
            <a:chExt cx="3402119" cy="5002282"/>
          </a:xfrm>
        </p:grpSpPr>
        <p:sp>
          <p:nvSpPr>
            <p:cNvPr id="5" name="TextBox 4"/>
            <p:cNvSpPr txBox="1"/>
            <p:nvPr/>
          </p:nvSpPr>
          <p:spPr>
            <a:xfrm>
              <a:off x="279357" y="1866622"/>
              <a:ext cx="3402119" cy="42783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&lt;!DOCTYPE html&gt;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&lt;html&gt;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&lt;head&gt;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&lt;title&gt;Hello!&lt;/title&gt;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&lt;/head&gt;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&lt;body&gt;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&lt;h1&gt;Howdy Y'all&lt;/h1&gt;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&lt;p&gt;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How do </a:t>
              </a:r>
              <a:r>
                <a:rPr lang="en-US" sz="1600" b="1" dirty="0" err="1">
                  <a:latin typeface="Courier New"/>
                  <a:ea typeface="ＭＳ Ｐゴシック" charset="0"/>
                  <a:cs typeface="Courier New"/>
                </a:rPr>
                <a:t>ya</a:t>
              </a: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 like my HTML?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&lt;/p&gt;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&lt;/body&gt;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&lt;/html&gt; </a:t>
              </a:r>
            </a:p>
          </p:txBody>
        </p:sp>
        <p:sp>
          <p:nvSpPr>
            <p:cNvPr id="21517" name="TextBox 5"/>
            <p:cNvSpPr txBox="1">
              <a:spLocks noChangeArrowheads="1"/>
            </p:cNvSpPr>
            <p:nvPr/>
          </p:nvSpPr>
          <p:spPr bwMode="auto">
            <a:xfrm>
              <a:off x="340607" y="1142712"/>
              <a:ext cx="31757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You write HTML text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67113" y="1371600"/>
            <a:ext cx="5576887" cy="5207000"/>
            <a:chOff x="3567176" y="1371024"/>
            <a:chExt cx="5576824" cy="5207288"/>
          </a:xfrm>
        </p:grpSpPr>
        <p:grpSp>
          <p:nvGrpSpPr>
            <p:cNvPr id="21512" name="Group 9"/>
            <p:cNvGrpSpPr>
              <a:grpSpLocks/>
            </p:cNvGrpSpPr>
            <p:nvPr/>
          </p:nvGrpSpPr>
          <p:grpSpPr bwMode="auto">
            <a:xfrm>
              <a:off x="3986276" y="1371024"/>
              <a:ext cx="5157724" cy="5207288"/>
              <a:chOff x="3681476" y="1968212"/>
              <a:chExt cx="5157724" cy="5207288"/>
            </a:xfrm>
          </p:grpSpPr>
          <p:pic>
            <p:nvPicPr>
              <p:cNvPr id="21514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88"/>
              <a:stretch>
                <a:fillRect/>
              </a:stretch>
            </p:blipFill>
            <p:spPr bwMode="auto">
              <a:xfrm>
                <a:off x="3681476" y="2273300"/>
                <a:ext cx="5157724" cy="490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TextBox 7"/>
              <p:cNvSpPr txBox="1">
                <a:spLocks noChangeArrowheads="1"/>
              </p:cNvSpPr>
              <p:nvPr/>
            </p:nvSpPr>
            <p:spPr bwMode="auto">
              <a:xfrm>
                <a:off x="4547798" y="1968212"/>
                <a:ext cx="38037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Then load it in a browser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3567176" y="1663140"/>
              <a:ext cx="128586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82800" y="2413000"/>
            <a:ext cx="3886200" cy="2692400"/>
            <a:chOff x="2082800" y="2413000"/>
            <a:chExt cx="3886200" cy="26924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082800" y="2413000"/>
              <a:ext cx="3886200" cy="711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197100" y="3530600"/>
              <a:ext cx="2617788" cy="8255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832100" y="4140200"/>
              <a:ext cx="1970088" cy="965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8438" y="2565400"/>
            <a:ext cx="62245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 paragraph.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grpSp>
        <p:nvGrpSpPr>
          <p:cNvPr id="22531" name="Group 20"/>
          <p:cNvGrpSpPr>
            <a:grpSpLocks/>
          </p:cNvGrpSpPr>
          <p:nvPr/>
        </p:nvGrpSpPr>
        <p:grpSpPr bwMode="auto">
          <a:xfrm>
            <a:off x="1420813" y="1770063"/>
            <a:ext cx="6227762" cy="947737"/>
            <a:chOff x="1421326" y="1769765"/>
            <a:chExt cx="6227975" cy="948035"/>
          </a:xfrm>
        </p:grpSpPr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1421326" y="1790700"/>
              <a:ext cx="1279016" cy="927100"/>
              <a:chOff x="1421326" y="1790700"/>
              <a:chExt cx="1279016" cy="927100"/>
            </a:xfrm>
          </p:grpSpPr>
          <p:sp>
            <p:nvSpPr>
              <p:cNvPr id="22542" name="TextBox 3"/>
              <p:cNvSpPr txBox="1">
                <a:spLocks noChangeArrowheads="1"/>
              </p:cNvSpPr>
              <p:nvPr/>
            </p:nvSpPr>
            <p:spPr bwMode="auto">
              <a:xfrm>
                <a:off x="1421326" y="1790700"/>
                <a:ext cx="1279016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Start tag</a:t>
                </a:r>
              </a:p>
            </p:txBody>
          </p:sp>
          <p:cxnSp>
            <p:nvCxnSpPr>
              <p:cNvPr id="6" name="Straight Arrow Connector 5"/>
              <p:cNvCxnSpPr>
                <a:stCxn id="22542" idx="2"/>
              </p:cNvCxnSpPr>
              <p:nvPr/>
            </p:nvCxnSpPr>
            <p:spPr>
              <a:xfrm>
                <a:off x="2061110" y="2252517"/>
                <a:ext cx="47627" cy="465283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39" name="Group 8"/>
            <p:cNvGrpSpPr>
              <a:grpSpLocks/>
            </p:cNvGrpSpPr>
            <p:nvPr/>
          </p:nvGrpSpPr>
          <p:grpSpPr bwMode="auto">
            <a:xfrm>
              <a:off x="6510047" y="1769765"/>
              <a:ext cx="1139254" cy="927100"/>
              <a:chOff x="1491207" y="1790700"/>
              <a:chExt cx="1139254" cy="927100"/>
            </a:xfrm>
          </p:grpSpPr>
          <p:sp>
            <p:nvSpPr>
              <p:cNvPr id="22540" name="TextBox 9"/>
              <p:cNvSpPr txBox="1">
                <a:spLocks noChangeArrowheads="1"/>
              </p:cNvSpPr>
              <p:nvPr/>
            </p:nvSpPr>
            <p:spPr bwMode="auto">
              <a:xfrm>
                <a:off x="1491207" y="1790700"/>
                <a:ext cx="1139254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End tag</a:t>
                </a:r>
              </a:p>
            </p:txBody>
          </p:sp>
          <p:cxnSp>
            <p:nvCxnSpPr>
              <p:cNvPr id="11" name="Straight Arrow Connector 10"/>
              <p:cNvCxnSpPr>
                <a:stCxn id="22540" idx="2"/>
              </p:cNvCxnSpPr>
              <p:nvPr/>
            </p:nvCxnSpPr>
            <p:spPr>
              <a:xfrm>
                <a:off x="2060529" y="2252807"/>
                <a:ext cx="47627" cy="465284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21438" y="3087688"/>
            <a:ext cx="1622425" cy="795337"/>
            <a:chOff x="1249554" y="1458267"/>
            <a:chExt cx="1622560" cy="794098"/>
          </a:xfrm>
        </p:grpSpPr>
        <p:sp>
          <p:nvSpPr>
            <p:cNvPr id="22536" name="TextBox 12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622560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Note slash!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1908421" y="1458267"/>
              <a:ext cx="47629" cy="44222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ＭＳ Ｐゴシック" charset="0"/>
                <a:cs typeface="Courier New"/>
              </a:rPr>
              <a:t> This is a paragraph.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be nested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550" y="2565400"/>
            <a:ext cx="7726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</a:t>
            </a:r>
            <a:r>
              <a:rPr lang="en-US" sz="2800" b="1" dirty="0">
                <a:solidFill>
                  <a:srgbClr val="33FFCC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paragraph</a:t>
            </a:r>
            <a:r>
              <a:rPr lang="en-US" sz="2800" b="1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&lt;/b&gt;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 This is a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paragraph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3746500" y="1674813"/>
            <a:ext cx="3581400" cy="1184275"/>
            <a:chOff x="3721100" y="1675411"/>
            <a:chExt cx="3581400" cy="1183057"/>
          </a:xfrm>
        </p:grpSpPr>
        <p:sp>
          <p:nvSpPr>
            <p:cNvPr id="23559" name="TextBox 12"/>
            <p:cNvSpPr txBox="1">
              <a:spLocks noChangeArrowheads="1"/>
            </p:cNvSpPr>
            <p:nvPr/>
          </p:nvSpPr>
          <p:spPr bwMode="auto">
            <a:xfrm>
              <a:off x="4428252" y="1675411"/>
              <a:ext cx="2224137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Nested element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5400000">
              <a:off x="5136742" y="692710"/>
              <a:ext cx="750116" cy="3581400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have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622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&lt;p style="</a:t>
            </a:r>
            <a:r>
              <a:rPr lang="en-US" sz="2800" b="1" dirty="0" err="1">
                <a:latin typeface="Courier New"/>
                <a:ea typeface="ＭＳ Ｐゴシック" charset="0"/>
                <a:cs typeface="Courier New"/>
              </a:rPr>
              <a:t>color:blue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"&gt;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'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m blue!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288" y="4546600"/>
            <a:ext cx="1489075" cy="52228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I’m blue!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5650" y="3151188"/>
            <a:ext cx="15875" cy="13192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4582" name="Group 17"/>
          <p:cNvGrpSpPr>
            <a:grpSpLocks/>
          </p:cNvGrpSpPr>
          <p:nvPr/>
        </p:nvGrpSpPr>
        <p:grpSpPr bwMode="auto">
          <a:xfrm>
            <a:off x="1435100" y="1698625"/>
            <a:ext cx="3916363" cy="1160463"/>
            <a:chOff x="3721100" y="1699271"/>
            <a:chExt cx="3915718" cy="1159197"/>
          </a:xfrm>
        </p:grpSpPr>
        <p:sp>
          <p:nvSpPr>
            <p:cNvPr id="24592" name="TextBox 21"/>
            <p:cNvSpPr txBox="1">
              <a:spLocks noChangeArrowheads="1"/>
            </p:cNvSpPr>
            <p:nvPr/>
          </p:nvSpPr>
          <p:spPr bwMode="auto">
            <a:xfrm>
              <a:off x="5005712" y="1699271"/>
              <a:ext cx="1350099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rot="5400000">
              <a:off x="5303925" y="525574"/>
              <a:ext cx="750069" cy="391571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7200" y="3086100"/>
            <a:ext cx="1524000" cy="1866900"/>
            <a:chOff x="1249554" y="754053"/>
            <a:chExt cx="1524000" cy="1867644"/>
          </a:xfrm>
        </p:grpSpPr>
        <p:sp>
          <p:nvSpPr>
            <p:cNvPr id="24590" name="TextBox 24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350099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name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55992" y="754053"/>
              <a:ext cx="817562" cy="114663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330325" y="2984500"/>
            <a:ext cx="1285875" cy="2533650"/>
            <a:chOff x="1416894" y="-281081"/>
            <a:chExt cx="1285414" cy="2533446"/>
          </a:xfrm>
        </p:grpSpPr>
        <p:sp>
          <p:nvSpPr>
            <p:cNvPr id="24588" name="TextBox 27"/>
            <p:cNvSpPr txBox="1">
              <a:spLocks noChangeArrowheads="1"/>
            </p:cNvSpPr>
            <p:nvPr/>
          </p:nvSpPr>
          <p:spPr bwMode="auto">
            <a:xfrm>
              <a:off x="1416894" y="1790700"/>
              <a:ext cx="1015422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Equals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956450" y="-281081"/>
              <a:ext cx="745858" cy="218104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87563" y="3086100"/>
            <a:ext cx="1131887" cy="3429000"/>
            <a:chOff x="1467463" y="-807759"/>
            <a:chExt cx="1132190" cy="3429456"/>
          </a:xfrm>
        </p:grpSpPr>
        <p:sp>
          <p:nvSpPr>
            <p:cNvPr id="24586" name="TextBox 30"/>
            <p:cNvSpPr txBox="1">
              <a:spLocks noChangeArrowheads="1"/>
            </p:cNvSpPr>
            <p:nvPr/>
          </p:nvSpPr>
          <p:spPr bwMode="auto">
            <a:xfrm>
              <a:off x="1467463" y="1790700"/>
              <a:ext cx="914283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Value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string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956544" y="-807759"/>
              <a:ext cx="643109" cy="270863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Page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250" y="1638300"/>
            <a:ext cx="3111500" cy="42783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&lt;!DOCTYPE html&gt;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&lt;html&gt;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&lt;head&gt;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&lt;title&gt;Hello!&lt;/title&gt;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&lt;/head&gt;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&lt;body&gt;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&lt;h1&gt;Howdy Y'all&lt;/h1&gt;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&lt;p&gt;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How do </a:t>
            </a:r>
            <a:r>
              <a:rPr lang="en-US" sz="1600" b="1" dirty="0" err="1">
                <a:latin typeface="Courier New"/>
                <a:ea typeface="ＭＳ Ｐゴシック" charset="0"/>
                <a:cs typeface="Courier New"/>
              </a:rPr>
              <a:t>ya</a:t>
            </a: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 like my HTML?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&lt;/body&gt;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&lt;/html&gt;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546225"/>
            <a:ext cx="3079750" cy="461963"/>
            <a:chOff x="415556" y="1612900"/>
            <a:chExt cx="3079725" cy="461367"/>
          </a:xfrm>
        </p:grpSpPr>
        <p:sp>
          <p:nvSpPr>
            <p:cNvPr id="25613" name="TextBox 4"/>
            <p:cNvSpPr txBox="1">
              <a:spLocks noChangeArrowheads="1"/>
            </p:cNvSpPr>
            <p:nvPr/>
          </p:nvSpPr>
          <p:spPr bwMode="auto">
            <a:xfrm>
              <a:off x="415556" y="1612900"/>
              <a:ext cx="190499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Doctype info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57041" y="1899867"/>
              <a:ext cx="123824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57200" y="1970088"/>
            <a:ext cx="2692400" cy="3908425"/>
            <a:chOff x="457200" y="1970436"/>
            <a:chExt cx="2692400" cy="3907858"/>
          </a:xfrm>
        </p:grpSpPr>
        <p:sp>
          <p:nvSpPr>
            <p:cNvPr id="13" name="Left Brace 12"/>
            <p:cNvSpPr/>
            <p:nvPr/>
          </p:nvSpPr>
          <p:spPr>
            <a:xfrm>
              <a:off x="2298700" y="1970436"/>
              <a:ext cx="850900" cy="390785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2" name="TextBox 13"/>
            <p:cNvSpPr txBox="1">
              <a:spLocks noChangeArrowheads="1"/>
            </p:cNvSpPr>
            <p:nvPr/>
          </p:nvSpPr>
          <p:spPr bwMode="auto">
            <a:xfrm>
              <a:off x="457200" y="3616971"/>
              <a:ext cx="1892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html element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594100" y="2349500"/>
            <a:ext cx="5562600" cy="876300"/>
            <a:chOff x="3594100" y="2349500"/>
            <a:chExt cx="5562600" cy="876300"/>
          </a:xfrm>
        </p:grpSpPr>
        <p:sp>
          <p:nvSpPr>
            <p:cNvPr id="16" name="Right Brace 15"/>
            <p:cNvSpPr/>
            <p:nvPr/>
          </p:nvSpPr>
          <p:spPr>
            <a:xfrm>
              <a:off x="3594100" y="2349500"/>
              <a:ext cx="3657600" cy="876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0" name="TextBox 16"/>
            <p:cNvSpPr txBox="1">
              <a:spLocks noChangeArrowheads="1"/>
            </p:cNvSpPr>
            <p:nvPr/>
          </p:nvSpPr>
          <p:spPr bwMode="auto">
            <a:xfrm>
              <a:off x="7162800" y="2364345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head element for metadata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594100" y="3378200"/>
            <a:ext cx="5562600" cy="2273300"/>
            <a:chOff x="3746500" y="3378200"/>
            <a:chExt cx="5410200" cy="2273300"/>
          </a:xfrm>
        </p:grpSpPr>
        <p:sp>
          <p:nvSpPr>
            <p:cNvPr id="18" name="Right Brace 17"/>
            <p:cNvSpPr/>
            <p:nvPr/>
          </p:nvSpPr>
          <p:spPr>
            <a:xfrm>
              <a:off x="3746500" y="3378200"/>
              <a:ext cx="3504896" cy="2273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08" name="TextBox 18"/>
            <p:cNvSpPr txBox="1">
              <a:spLocks noChangeArrowheads="1"/>
            </p:cNvSpPr>
            <p:nvPr/>
          </p:nvSpPr>
          <p:spPr bwMode="auto">
            <a:xfrm>
              <a:off x="7162800" y="4073578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body element for content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Oh yeah, and 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 few tags don’t come in pairs: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br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line breaks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img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images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Browsers collapse whitespace (spaces, newlines):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Consecutive whitespace treated as single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Leading/trailing whitespace eliminated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Special symbols: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&amp;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nbsp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;</a:t>
            </a:r>
            <a:r>
              <a:rPr lang="en-US" altLang="en-US" dirty="0">
                <a:ea typeface="ＭＳ Ｐゴシック" charset="-128"/>
              </a:rPr>
              <a:t> for non-breaking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See: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http://www.w3schools.com/html/html_entities.asp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http://www.w3schools.com/tags/ref_symbols.asp</a:t>
            </a:r>
            <a:r>
              <a:rPr lang="en-US" altLang="en-US" dirty="0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ck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FF"/>
      </a:hlink>
      <a:folHlink>
        <a:srgbClr val="66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9163</TotalTime>
  <Words>779</Words>
  <Application>Microsoft Macintosh PowerPoint</Application>
  <PresentationFormat>On-screen Show (4:3)</PresentationFormat>
  <Paragraphs>158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Courier New</vt:lpstr>
      <vt:lpstr>Black</vt:lpstr>
      <vt:lpstr>PowerPoint Presentation</vt:lpstr>
      <vt:lpstr>What is HTML?</vt:lpstr>
      <vt:lpstr>Web Pages = 3 Technologies</vt:lpstr>
      <vt:lpstr>How HTML Works</vt:lpstr>
      <vt:lpstr>HTML Elements</vt:lpstr>
      <vt:lpstr>Elements can be nested</vt:lpstr>
      <vt:lpstr>Elements can have attributes</vt:lpstr>
      <vt:lpstr>HTML Page Structure</vt:lpstr>
      <vt:lpstr>Oh yeah, and …</vt:lpstr>
      <vt:lpstr>Now, all you need to do is learn these tags:  http://www.w3schools.com/tags/ref_byfunc.asp  (Ignore the “not supported” ones)</vt:lpstr>
      <vt:lpstr>So how does the Web work?  When you open a web page in your browser, where does that HTML come from, and how does it get to your browser?</vt:lpstr>
      <vt:lpstr>Client-Server Architecture of the Web</vt:lpstr>
      <vt:lpstr>Client-Server Interaction</vt:lpstr>
      <vt:lpstr>How do you tell a browser to send a request to a particular server?</vt:lpstr>
      <vt:lpstr>URL (Uniform Resource Locator)</vt:lpstr>
      <vt:lpstr>What protocol do these interactions follow?</vt:lpstr>
      <vt:lpstr>HTTP (Hypertext Transfer Protocol)</vt:lpstr>
      <vt:lpstr>Example HTTP GET Request</vt:lpstr>
      <vt:lpstr>Example HTTP Response</vt:lpstr>
      <vt:lpstr>Coding Apps in Rails = Creating a Custom Server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393</cp:revision>
  <dcterms:created xsi:type="dcterms:W3CDTF">2011-01-26T19:04:03Z</dcterms:created>
  <dcterms:modified xsi:type="dcterms:W3CDTF">2019-08-28T18:20:12Z</dcterms:modified>
</cp:coreProperties>
</file>