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364" r:id="rId2"/>
    <p:sldId id="332" r:id="rId3"/>
    <p:sldId id="351" r:id="rId4"/>
    <p:sldId id="303" r:id="rId5"/>
    <p:sldId id="305" r:id="rId6"/>
    <p:sldId id="334" r:id="rId7"/>
    <p:sldId id="335" r:id="rId8"/>
    <p:sldId id="306" r:id="rId9"/>
    <p:sldId id="273" r:id="rId10"/>
    <p:sldId id="316" r:id="rId11"/>
    <p:sldId id="365" r:id="rId12"/>
    <p:sldId id="366" r:id="rId13"/>
    <p:sldId id="353" r:id="rId14"/>
    <p:sldId id="354" r:id="rId15"/>
    <p:sldId id="356" r:id="rId16"/>
    <p:sldId id="357" r:id="rId17"/>
    <p:sldId id="531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FF40FF"/>
    <a:srgbClr val="FF00FF"/>
    <a:srgbClr val="FF33FF"/>
    <a:srgbClr val="FF9966"/>
    <a:srgbClr val="66FFFF"/>
    <a:srgbClr val="FFCC00"/>
    <a:srgbClr val="33FFFF"/>
    <a:srgbClr val="33CC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6"/>
    <p:restoredTop sz="95017"/>
  </p:normalViewPr>
  <p:slideViewPr>
    <p:cSldViewPr snapToGrid="0" snapToObjects="1">
      <p:cViewPr varScale="1">
        <p:scale>
          <a:sx n="212" d="100"/>
          <a:sy n="212" d="100"/>
        </p:scale>
        <p:origin x="351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541DDB-6044-E74A-9127-71358BC5977E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4ECB87-0F0A-7A46-8E75-6CF0C4EEF3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7003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the CHAOS Report 2015 by the Standish Group.</a:t>
            </a:r>
          </a:p>
          <a:p>
            <a:r>
              <a:rPr lang="en-US" dirty="0"/>
              <a:t>“All data, unless otherwise noted, represents results from FY2011-2015. The total number of software projects is 25,000-plus, with an average of 5,000 per yearly period.”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ECB87-0F0A-7A46-8E75-6CF0C4EEF38C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81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40C18-2567-504A-BBF3-B1769A7D9D40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52811-6919-E043-AC11-D18F07CA6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47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65AF11-E937-1449-8F75-AB6DB35465D2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A7098-85D6-F74A-B349-AEE73143C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44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F217BC-5CDE-EC4E-9315-97B3A1CAE48A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E52C-42B0-5843-8880-8A11FB9F75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89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9C9194-936F-AF44-8B4B-C4C89F151E14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73E1F-8B69-AD49-9EFB-CC15A7F00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0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67BFD3-E3EF-1D4A-9DA4-378DE2637496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89108-F614-CB41-9B96-F208421D8C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5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49EF43-B307-594A-AB21-DBA4D4B58C5F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D9898-D44E-2E4A-B702-74B8F8A79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69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C63A27-AF47-954A-9060-78F07503CA06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FAA24-916C-A546-B6BB-F663C8EF9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89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025C6A-0371-4547-A54C-21EDB00F2EDA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4DA2C-9B6F-7249-A634-A9D46286E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116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931FE1-BFFE-A740-886A-724360FD7846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967E3-E5F6-0E4E-BC7E-065C7B2A87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69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52A707-C313-1541-8218-F8343580A2D5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212F6-03AB-CD48-8E15-E6B8919B9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16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71CB3A-7D2B-914B-A811-B1216176A85F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FB2A7-F8E2-1D48-B410-8FC29948D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01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3B6CE57F-5B9A-7840-8966-986D033EBC72}" type="datetimeFigureOut">
              <a:rPr lang="en-US" altLang="en-US"/>
              <a:pPr/>
              <a:t>8/26/19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FFEBD482-5CB5-164B-9586-00A74843B16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waterfall_seanmcgra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r="8566"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5"/>
          <p:cNvSpPr txBox="1">
            <a:spLocks noChangeArrowheads="1"/>
          </p:cNvSpPr>
          <p:nvPr/>
        </p:nvSpPr>
        <p:spPr bwMode="auto">
          <a:xfrm rot="5400000">
            <a:off x="-665163" y="5092268"/>
            <a:ext cx="160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alt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flic.kr</a:t>
            </a:r>
            <a:r>
              <a:rPr lang="en-US" alt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/p/3f1RGT</a:t>
            </a:r>
          </a:p>
        </p:txBody>
      </p:sp>
      <p:sp>
        <p:nvSpPr>
          <p:cNvPr id="14339" name="TextBox 1"/>
          <p:cNvSpPr txBox="1">
            <a:spLocks noChangeArrowheads="1"/>
          </p:cNvSpPr>
          <p:nvPr/>
        </p:nvSpPr>
        <p:spPr bwMode="auto">
          <a:xfrm>
            <a:off x="2347784" y="2946811"/>
            <a:ext cx="6021667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3200" dirty="0"/>
              <a:t>COMP 4081:</a:t>
            </a:r>
            <a:br>
              <a:rPr lang="en-US" altLang="en-US" sz="3200" dirty="0"/>
            </a:br>
            <a:r>
              <a:rPr lang="en-US" altLang="en-US" sz="3200" dirty="0"/>
              <a:t>Software Engineering</a:t>
            </a:r>
          </a:p>
          <a:p>
            <a:pPr algn="r" eaLnBrk="1" hangingPunct="1"/>
            <a:endParaRPr lang="en-US" altLang="en-US" dirty="0"/>
          </a:p>
          <a:p>
            <a:pPr algn="r" eaLnBrk="1" hangingPunct="1"/>
            <a:r>
              <a:rPr lang="en-US" altLang="en-US" dirty="0"/>
              <a:t>Fall 2019</a:t>
            </a:r>
          </a:p>
          <a:p>
            <a:pPr algn="r" eaLnBrk="1" hangingPunct="1"/>
            <a:r>
              <a:rPr lang="en-US" altLang="en-US" dirty="0"/>
              <a:t>Dr. Scott Fleming, Instructor</a:t>
            </a:r>
          </a:p>
          <a:p>
            <a:pPr algn="r" eaLnBrk="1" hangingPunct="1"/>
            <a:r>
              <a:rPr lang="en-US" altLang="en-US" dirty="0"/>
              <a:t>Jeff Atkinson, Teaching Assistant</a:t>
            </a:r>
          </a:p>
          <a:p>
            <a:pPr algn="r" eaLnBrk="1" hangingPunct="1"/>
            <a:r>
              <a:rPr lang="en-US" altLang="en-US" dirty="0"/>
              <a:t>Katie Bridson, Course Consultant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4"/>
          <p:cNvSpPr txBox="1">
            <a:spLocks noChangeArrowheads="1"/>
          </p:cNvSpPr>
          <p:nvPr/>
        </p:nvSpPr>
        <p:spPr bwMode="auto">
          <a:xfrm>
            <a:off x="0" y="1063625"/>
            <a:ext cx="91440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Since the 1960s</a:t>
            </a:r>
          </a:p>
          <a:p>
            <a:pPr algn="ctr" eaLnBrk="1" hangingPunct="1"/>
            <a:r>
              <a:rPr lang="en-US" altLang="en-US"/>
              <a:t>(More like a depression)</a:t>
            </a:r>
          </a:p>
        </p:txBody>
      </p:sp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The “Software Crisis”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9AA07-1A3C-144D-8316-D3EEB9DEA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961"/>
          <a:stretch/>
        </p:blipFill>
        <p:spPr>
          <a:xfrm>
            <a:off x="818147" y="2272801"/>
            <a:ext cx="7615989" cy="3177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26EF4-CCD8-4E4C-B9C5-C4A76539EF2A}"/>
              </a:ext>
            </a:extLst>
          </p:cNvPr>
          <p:cNvSpPr txBox="1"/>
          <p:nvPr/>
        </p:nvSpPr>
        <p:spPr>
          <a:xfrm>
            <a:off x="5653173" y="6581001"/>
            <a:ext cx="349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the CHAOS Report 2015 by the Standish Group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C11C-0BEC-0D48-A674-865E7A2D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7"/>
            <a:ext cx="8229600" cy="1143000"/>
          </a:xfrm>
        </p:spPr>
        <p:txBody>
          <a:bodyPr/>
          <a:lstStyle/>
          <a:p>
            <a:r>
              <a:rPr lang="en-US" dirty="0"/>
              <a:t>Even Big, High-Profile Projects Fail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3B9B3-713E-F549-927C-2A532EE2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6927"/>
            <a:ext cx="5009169" cy="52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C11C-0BEC-0D48-A674-865E7A2D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27"/>
            <a:ext cx="8229600" cy="1143000"/>
          </a:xfrm>
        </p:spPr>
        <p:txBody>
          <a:bodyPr/>
          <a:lstStyle/>
          <a:p>
            <a:r>
              <a:rPr lang="en-US" dirty="0"/>
              <a:t>Even Big, High-Profile Projects Fail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3B9B3-713E-F549-927C-2A532EE2B4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457200" y="1146927"/>
            <a:ext cx="5009169" cy="5203658"/>
          </a:xfrm>
          <a:prstGeom prst="rect">
            <a:avLst/>
          </a:prstGeom>
          <a:solidFill>
            <a:schemeClr val="bg1">
              <a:alpha val="42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B3BF8-2E20-6B48-9BA5-D2CD2A585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75" y="1353553"/>
            <a:ext cx="5003925" cy="53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Questions!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>
                    <a:lumMod val="50000"/>
                    <a:lumOff val="50000"/>
                  </a:schemeClr>
                </a:solidFill>
                <a:ea typeface="ＭＳ Ｐゴシック" charset="-128"/>
              </a:rPr>
              <a:t>What are SE project like?</a:t>
            </a:r>
          </a:p>
          <a:p>
            <a:r>
              <a:rPr lang="en-US" altLang="en-US" dirty="0">
                <a:ea typeface="ＭＳ Ｐゴシック" charset="-128"/>
              </a:rPr>
              <a:t>What knowledge/skills must SEs master?</a:t>
            </a:r>
          </a:p>
        </p:txBody>
      </p:sp>
    </p:spTree>
    <p:extLst>
      <p:ext uri="{BB962C8B-B14F-4D97-AF65-F5344CB8AC3E}">
        <p14:creationId xmlns:p14="http://schemas.microsoft.com/office/powerpoint/2010/main" val="184901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866273"/>
            <a:ext cx="8229600" cy="1801587"/>
          </a:xfrm>
        </p:spPr>
        <p:txBody>
          <a:bodyPr anchor="t"/>
          <a:lstStyle/>
          <a:p>
            <a:br>
              <a:rPr lang="en-US" altLang="en-US" dirty="0">
                <a:ea typeface="ＭＳ Ｐゴシック" charset="-128"/>
              </a:rPr>
            </a:br>
            <a:r>
              <a:rPr lang="en-US" altLang="en-US" sz="2400" dirty="0">
                <a:ea typeface="ＭＳ Ｐゴシック" charset="-128"/>
              </a:rPr>
              <a:t>(pronounced “SWEE-bock”)</a:t>
            </a:r>
            <a:br>
              <a:rPr lang="en-US" altLang="en-US" sz="2400" dirty="0">
                <a:ea typeface="ＭＳ Ｐゴシック" charset="-128"/>
              </a:rPr>
            </a:br>
            <a:br>
              <a:rPr lang="en-US" altLang="en-US" sz="2400" dirty="0">
                <a:ea typeface="ＭＳ Ｐゴシック" charset="-128"/>
              </a:rPr>
            </a:br>
            <a:br>
              <a:rPr lang="en-US" altLang="en-US" sz="2400" dirty="0">
                <a:ea typeface="ＭＳ Ｐゴシック" charset="-128"/>
              </a:rPr>
            </a:br>
            <a:r>
              <a:rPr lang="en-US" altLang="en-US" sz="3600" u="sng" dirty="0">
                <a:ea typeface="ＭＳ Ｐゴシック" charset="-128"/>
              </a:rPr>
              <a:t>S</a:t>
            </a:r>
            <a:r>
              <a:rPr lang="en-US" altLang="en-US" sz="3600" dirty="0">
                <a:ea typeface="ＭＳ Ｐゴシック" charset="-128"/>
              </a:rPr>
              <a:t>oftware </a:t>
            </a:r>
            <a:r>
              <a:rPr lang="en-US" altLang="en-US" sz="3600" u="sng" dirty="0">
                <a:ea typeface="ＭＳ Ｐゴシック" charset="-128"/>
              </a:rPr>
              <a:t>E</a:t>
            </a:r>
            <a:r>
              <a:rPr lang="en-US" altLang="en-US" sz="3600" dirty="0">
                <a:ea typeface="ＭＳ Ｐゴシック" charset="-128"/>
              </a:rPr>
              <a:t>ngineering </a:t>
            </a:r>
            <a:r>
              <a:rPr lang="en-US" altLang="en-US" sz="3600" u="sng" dirty="0">
                <a:ea typeface="ＭＳ Ｐゴシック" charset="-128"/>
              </a:rPr>
              <a:t>B</a:t>
            </a:r>
            <a:r>
              <a:rPr lang="en-US" altLang="en-US" sz="3600" dirty="0">
                <a:ea typeface="ＭＳ Ｐゴシック" charset="-128"/>
              </a:rPr>
              <a:t>ody </a:t>
            </a:r>
            <a:r>
              <a:rPr lang="en-US" altLang="en-US" sz="3600" u="sng" dirty="0">
                <a:ea typeface="ＭＳ Ｐゴシック" charset="-128"/>
              </a:rPr>
              <a:t>O</a:t>
            </a:r>
            <a:r>
              <a:rPr lang="en-US" altLang="en-US" sz="3600" dirty="0">
                <a:ea typeface="ＭＳ Ｐゴシック" charset="-128"/>
              </a:rPr>
              <a:t>f </a:t>
            </a:r>
            <a:r>
              <a:rPr lang="en-US" altLang="en-US" sz="3600" u="sng" dirty="0">
                <a:ea typeface="ＭＳ Ｐゴシック" charset="-128"/>
              </a:rPr>
              <a:t>K</a:t>
            </a:r>
            <a:r>
              <a:rPr lang="en-US" altLang="en-US" sz="3600" dirty="0">
                <a:ea typeface="ＭＳ Ｐゴシック" charset="-128"/>
              </a:rPr>
              <a:t>nowledge</a:t>
            </a:r>
            <a:br>
              <a:rPr lang="en-US" altLang="en-US" sz="3600" dirty="0">
                <a:ea typeface="ＭＳ Ｐゴシック" charset="-128"/>
              </a:rPr>
            </a:br>
            <a:br>
              <a:rPr lang="en-US" altLang="en-US" dirty="0">
                <a:ea typeface="ＭＳ Ｐゴシック" charset="-128"/>
              </a:rPr>
            </a:br>
            <a:br>
              <a:rPr lang="en-US" altLang="en-US" sz="2400" dirty="0">
                <a:ea typeface="ＭＳ Ｐゴシック" charset="-128"/>
              </a:rPr>
            </a:br>
            <a:r>
              <a:rPr lang="en-US" altLang="en-US" sz="2400" dirty="0">
                <a:ea typeface="ＭＳ Ｐゴシック" charset="-128"/>
              </a:rPr>
              <a:t>SWEBOK Guide: </a:t>
            </a:r>
            <a:r>
              <a:rPr lang="en-US" altLang="en-US" sz="2400" dirty="0">
                <a:solidFill>
                  <a:srgbClr val="00FDFF"/>
                </a:solidFill>
                <a:ea typeface="ＭＳ Ｐゴシック" charset="-128"/>
              </a:rPr>
              <a:t>http://</a:t>
            </a:r>
            <a:r>
              <a:rPr lang="en-US" altLang="en-US" sz="2400" dirty="0" err="1">
                <a:solidFill>
                  <a:srgbClr val="00FDFF"/>
                </a:solidFill>
                <a:ea typeface="ＭＳ Ｐゴシック" charset="-128"/>
              </a:rPr>
              <a:t>www.computer.org</a:t>
            </a:r>
            <a:r>
              <a:rPr lang="en-US" altLang="en-US" sz="2400" dirty="0">
                <a:solidFill>
                  <a:srgbClr val="00FDFF"/>
                </a:solidFill>
                <a:ea typeface="ＭＳ Ｐゴシック" charset="-128"/>
              </a:rPr>
              <a:t>/web/</a:t>
            </a:r>
            <a:r>
              <a:rPr lang="en-US" altLang="en-US" sz="2400" dirty="0" err="1">
                <a:solidFill>
                  <a:srgbClr val="00FDFF"/>
                </a:solidFill>
                <a:ea typeface="ＭＳ Ｐゴシック" charset="-128"/>
              </a:rPr>
              <a:t>swebok</a:t>
            </a:r>
            <a:endParaRPr lang="en-US" altLang="en-US" sz="2400" dirty="0">
              <a:solidFill>
                <a:srgbClr val="00FDFF"/>
              </a:solidFill>
              <a:ea typeface="ＭＳ Ｐゴシック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9CFF7-89F7-5946-8EFE-B6D0C458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66" y="563953"/>
            <a:ext cx="3124868" cy="6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15 Knowledge Areas (KAs)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57200" y="935038"/>
            <a:ext cx="8229600" cy="5678487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Requirements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Design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Construction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Testing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Maintenance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Configuration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Process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Models and Methods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Quality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Professional Practice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Economics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Computing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Mathematical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Engineering Foundations</a:t>
            </a:r>
          </a:p>
        </p:txBody>
      </p:sp>
    </p:spTree>
    <p:extLst>
      <p:ext uri="{BB962C8B-B14F-4D97-AF65-F5344CB8AC3E}">
        <p14:creationId xmlns:p14="http://schemas.microsoft.com/office/powerpoint/2010/main" val="1959081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15 Knowledge Areas (KAs)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57200" y="935038"/>
            <a:ext cx="8229600" cy="5678487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Requirements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Design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Construction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Testing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Maintenance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Configuration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Process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Models and Methods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Quality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Professional Practice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Software Engineering Economics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Computing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Mathematical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>
                <a:ea typeface="ＭＳ Ｐゴシック" charset="-128"/>
              </a:rPr>
              <a:t>Engineering Foundations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397000"/>
            <a:ext cx="9144000" cy="5049838"/>
            <a:chOff x="0" y="1396999"/>
            <a:chExt cx="9144000" cy="5049838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3927474"/>
              <a:ext cx="9144000" cy="251936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65" name="TextBox 1"/>
            <p:cNvSpPr txBox="1">
              <a:spLocks noChangeArrowheads="1"/>
            </p:cNvSpPr>
            <p:nvPr/>
          </p:nvSpPr>
          <p:spPr bwMode="auto">
            <a:xfrm>
              <a:off x="4324865" y="1396999"/>
              <a:ext cx="256035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rgbClr val="FF00FF"/>
                  </a:solidFill>
                </a:rPr>
                <a:t>We’ll focus </a:t>
              </a:r>
              <a:r>
                <a:rPr lang="en-US" altLang="en-US" sz="2800" dirty="0">
                  <a:solidFill>
                    <a:srgbClr val="FF00FF"/>
                  </a:solidFill>
                </a:rPr>
                <a:t>on this subset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07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Traits of SE projects</a:t>
            </a:r>
          </a:p>
          <a:p>
            <a:r>
              <a:rPr lang="en-US" dirty="0"/>
              <a:t>Success criteria</a:t>
            </a:r>
          </a:p>
          <a:p>
            <a:r>
              <a:rPr lang="en-US" dirty="0"/>
              <a:t>The Software Crisis</a:t>
            </a:r>
          </a:p>
          <a:p>
            <a:r>
              <a:rPr lang="en-US" dirty="0"/>
              <a:t>SWEBOK</a:t>
            </a:r>
          </a:p>
          <a:p>
            <a:endParaRPr lang="en-US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7614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Questions!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What are SE projects like?</a:t>
            </a:r>
          </a:p>
          <a:p>
            <a:r>
              <a:rPr lang="en-US" altLang="en-US" dirty="0">
                <a:ea typeface="ＭＳ Ｐゴシック" charset="-128"/>
              </a:rPr>
              <a:t>What knowledge/skills must SEs master?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Questions!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What are SE projects like?</a:t>
            </a:r>
          </a:p>
          <a:p>
            <a:r>
              <a:rPr lang="en-US" altLang="en-US" dirty="0">
                <a:solidFill>
                  <a:schemeClr val="bg1">
                    <a:lumMod val="50000"/>
                    <a:lumOff val="50000"/>
                  </a:schemeClr>
                </a:solidFill>
                <a:ea typeface="ＭＳ Ｐゴシック" charset="-128"/>
              </a:rPr>
              <a:t>What knowledge/skills must SEs master?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08163" y="4433888"/>
            <a:ext cx="5527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FF"/>
                </a:solidFill>
              </a:rPr>
              <a:t>Caveat: Every project is an individual </a:t>
            </a:r>
          </a:p>
        </p:txBody>
      </p:sp>
    </p:spTree>
    <p:extLst>
      <p:ext uri="{BB962C8B-B14F-4D97-AF65-F5344CB8AC3E}">
        <p14:creationId xmlns:p14="http://schemas.microsoft.com/office/powerpoint/2010/main" val="15016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6"/>
          <p:cNvSpPr txBox="1">
            <a:spLocks noChangeArrowheads="1"/>
          </p:cNvSpPr>
          <p:nvPr/>
        </p:nvSpPr>
        <p:spPr bwMode="auto">
          <a:xfrm>
            <a:off x="0" y="71278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Characteristics of SE Projects</a:t>
            </a:r>
          </a:p>
        </p:txBody>
      </p:sp>
      <p:grpSp>
        <p:nvGrpSpPr>
          <p:cNvPr id="15363" name="Group 15"/>
          <p:cNvGrpSpPr>
            <a:grpSpLocks/>
          </p:cNvGrpSpPr>
          <p:nvPr/>
        </p:nvGrpSpPr>
        <p:grpSpPr bwMode="auto">
          <a:xfrm>
            <a:off x="354013" y="1878013"/>
            <a:ext cx="2303462" cy="4065587"/>
            <a:chOff x="1522054" y="1924796"/>
            <a:chExt cx="2304175" cy="4065691"/>
          </a:xfrm>
        </p:grpSpPr>
        <p:pic>
          <p:nvPicPr>
            <p:cNvPr id="1742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055" y="2448016"/>
              <a:ext cx="2232804" cy="33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TextBox 9"/>
            <p:cNvSpPr txBox="1">
              <a:spLocks noChangeArrowheads="1"/>
            </p:cNvSpPr>
            <p:nvPr/>
          </p:nvSpPr>
          <p:spPr bwMode="auto">
            <a:xfrm>
              <a:off x="1522054" y="1924796"/>
              <a:ext cx="22328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/>
                <a:t>Customers</a:t>
              </a:r>
            </a:p>
          </p:txBody>
        </p:sp>
        <p:sp>
          <p:nvSpPr>
            <p:cNvPr id="17422" name="TextBox 11"/>
            <p:cNvSpPr txBox="1">
              <a:spLocks noChangeArrowheads="1"/>
            </p:cNvSpPr>
            <p:nvPr/>
          </p:nvSpPr>
          <p:spPr bwMode="auto">
            <a:xfrm>
              <a:off x="2308109" y="5714255"/>
              <a:ext cx="1518120" cy="276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404040"/>
                  </a:solidFill>
                </a:rPr>
                <a:t>http://flic.kr/p/hnrKZ</a:t>
              </a:r>
            </a:p>
          </p:txBody>
        </p:sp>
      </p:grpSp>
      <p:grpSp>
        <p:nvGrpSpPr>
          <p:cNvPr id="15364" name="Group 21"/>
          <p:cNvGrpSpPr>
            <a:grpSpLocks/>
          </p:cNvGrpSpPr>
          <p:nvPr/>
        </p:nvGrpSpPr>
        <p:grpSpPr bwMode="auto">
          <a:xfrm>
            <a:off x="6626225" y="1703388"/>
            <a:ext cx="2305050" cy="4460875"/>
            <a:chOff x="6924570" y="746195"/>
            <a:chExt cx="2305840" cy="4460664"/>
          </a:xfrm>
        </p:grpSpPr>
        <p:grpSp>
          <p:nvGrpSpPr>
            <p:cNvPr id="17416" name="Group 17"/>
            <p:cNvGrpSpPr>
              <a:grpSpLocks/>
            </p:cNvGrpSpPr>
            <p:nvPr/>
          </p:nvGrpSpPr>
          <p:grpSpPr bwMode="auto">
            <a:xfrm>
              <a:off x="6924570" y="746195"/>
              <a:ext cx="2231136" cy="4268490"/>
              <a:chOff x="6119684" y="1091542"/>
              <a:chExt cx="2232144" cy="4268197"/>
            </a:xfrm>
          </p:grpSpPr>
          <p:sp>
            <p:nvSpPr>
              <p:cNvPr id="17418" name="TextBox 6"/>
              <p:cNvSpPr txBox="1">
                <a:spLocks noChangeArrowheads="1"/>
              </p:cNvSpPr>
              <p:nvPr/>
            </p:nvSpPr>
            <p:spPr bwMode="auto">
              <a:xfrm>
                <a:off x="6141441" y="1091542"/>
                <a:ext cx="2198677" cy="523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en-US" altLang="en-US" sz="2800">
                    <a:solidFill>
                      <a:srgbClr val="FFFFFF"/>
                    </a:solidFill>
                  </a:rPr>
                  <a:t>Large Scale</a:t>
                </a:r>
              </a:p>
            </p:txBody>
          </p:sp>
          <p:pic>
            <p:nvPicPr>
              <p:cNvPr id="17419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90" t="3288" r="14157"/>
              <a:stretch>
                <a:fillRect/>
              </a:stretch>
            </p:blipFill>
            <p:spPr bwMode="auto">
              <a:xfrm>
                <a:off x="6119684" y="1614726"/>
                <a:ext cx="2232144" cy="3745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" name="TextBox 10"/>
            <p:cNvSpPr txBox="1">
              <a:spLocks noChangeArrowheads="1"/>
            </p:cNvSpPr>
            <p:nvPr/>
          </p:nvSpPr>
          <p:spPr bwMode="auto">
            <a:xfrm>
              <a:off x="7651894" y="4930647"/>
              <a:ext cx="1578516" cy="2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http://flic.kr/p/sAPm8</a:t>
              </a:r>
            </a:p>
          </p:txBody>
        </p:sp>
      </p:grpSp>
      <p:grpSp>
        <p:nvGrpSpPr>
          <p:cNvPr id="15365" name="Group 16"/>
          <p:cNvGrpSpPr>
            <a:grpSpLocks/>
          </p:cNvGrpSpPr>
          <p:nvPr/>
        </p:nvGrpSpPr>
        <p:grpSpPr bwMode="auto">
          <a:xfrm>
            <a:off x="2705100" y="2568575"/>
            <a:ext cx="3806825" cy="2592388"/>
            <a:chOff x="5081157" y="1943474"/>
            <a:chExt cx="3807354" cy="2591288"/>
          </a:xfrm>
        </p:grpSpPr>
        <p:pic>
          <p:nvPicPr>
            <p:cNvPr id="174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1" t="20663" r="9042" b="22595"/>
            <a:stretch>
              <a:fillRect/>
            </a:stretch>
          </p:blipFill>
          <p:spPr bwMode="auto">
            <a:xfrm>
              <a:off x="5081157" y="2472024"/>
              <a:ext cx="3807354" cy="186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TextBox 13"/>
            <p:cNvSpPr txBox="1">
              <a:spLocks noChangeArrowheads="1"/>
            </p:cNvSpPr>
            <p:nvPr/>
          </p:nvSpPr>
          <p:spPr bwMode="auto">
            <a:xfrm>
              <a:off x="5081157" y="1943474"/>
              <a:ext cx="3807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rgbClr val="FFFFFF"/>
                  </a:solidFill>
                </a:rPr>
                <a:t>Teams of Developers</a:t>
              </a:r>
            </a:p>
          </p:txBody>
        </p:sp>
        <p:sp>
          <p:nvSpPr>
            <p:cNvPr id="17415" name="TextBox 14"/>
            <p:cNvSpPr txBox="1">
              <a:spLocks noChangeArrowheads="1"/>
            </p:cNvSpPr>
            <p:nvPr/>
          </p:nvSpPr>
          <p:spPr bwMode="auto">
            <a:xfrm>
              <a:off x="7175361" y="4257068"/>
              <a:ext cx="1713150" cy="277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404040"/>
                  </a:solidFill>
                </a:rPr>
                <a:t>http://flic.kr/p/83MmEP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1311275" y="414338"/>
            <a:ext cx="65214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What is the measure of a </a:t>
            </a:r>
            <a:r>
              <a:rPr lang="en-US" altLang="en-US" sz="3200" i="1">
                <a:solidFill>
                  <a:srgbClr val="FF33FF"/>
                </a:solidFill>
              </a:rPr>
              <a:t>successful</a:t>
            </a:r>
            <a:r>
              <a:rPr lang="en-US" altLang="en-US" sz="3200">
                <a:solidFill>
                  <a:srgbClr val="FF33FF"/>
                </a:solidFill>
              </a:rPr>
              <a:t> </a:t>
            </a:r>
            <a:r>
              <a:rPr lang="en-US" altLang="en-US" sz="3200"/>
              <a:t>software engineering project?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1311275" y="414338"/>
            <a:ext cx="65214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What is the measure of a </a:t>
            </a:r>
            <a:r>
              <a:rPr lang="en-US" altLang="en-US" sz="3200" i="1">
                <a:solidFill>
                  <a:srgbClr val="FF33FF"/>
                </a:solidFill>
              </a:rPr>
              <a:t>successful</a:t>
            </a:r>
            <a:r>
              <a:rPr lang="en-US" altLang="en-US" sz="3200">
                <a:solidFill>
                  <a:srgbClr val="FF33FF"/>
                </a:solidFill>
              </a:rPr>
              <a:t> </a:t>
            </a:r>
            <a:r>
              <a:rPr lang="en-US" altLang="en-US" sz="3200"/>
              <a:t>software engineering project?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455988" y="1708150"/>
            <a:ext cx="2232025" cy="4497388"/>
            <a:chOff x="1522055" y="1493909"/>
            <a:chExt cx="2232805" cy="4496253"/>
          </a:xfrm>
        </p:grpSpPr>
        <p:pic>
          <p:nvPicPr>
            <p:cNvPr id="19460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055" y="2448016"/>
              <a:ext cx="2232804" cy="3346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TextBox 4"/>
            <p:cNvSpPr txBox="1">
              <a:spLocks noChangeArrowheads="1"/>
            </p:cNvSpPr>
            <p:nvPr/>
          </p:nvSpPr>
          <p:spPr bwMode="auto">
            <a:xfrm>
              <a:off x="1522055" y="1493909"/>
              <a:ext cx="223280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2800">
                  <a:solidFill>
                    <a:srgbClr val="FFFFFF"/>
                  </a:solidFill>
                </a:rPr>
                <a:t>Customer Satisfaction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35091" y="5712419"/>
              <a:ext cx="1519769" cy="2777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>
                      <a:lumMod val="75000"/>
                      <a:lumOff val="25000"/>
                    </a:schemeClr>
                  </a:solidFill>
                  <a:ea typeface="ＭＳ Ｐゴシック" charset="0"/>
                  <a:cs typeface="ＭＳ Ｐゴシック" charset="0"/>
                </a:rPr>
                <a:t>http://flic.kr/p/</a:t>
              </a:r>
              <a:r>
                <a:rPr lang="en-US" sz="1200" dirty="0" err="1">
                  <a:solidFill>
                    <a:schemeClr val="bg1">
                      <a:lumMod val="75000"/>
                      <a:lumOff val="25000"/>
                    </a:schemeClr>
                  </a:solidFill>
                  <a:ea typeface="ＭＳ Ｐゴシック" charset="0"/>
                  <a:cs typeface="ＭＳ Ｐゴシック" charset="0"/>
                </a:rPr>
                <a:t>hnrKZ</a:t>
              </a:r>
              <a:endPara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2674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FFFF"/>
                </a:solidFill>
              </a:rPr>
              <a:t>* OK, effect on society and humanity matters too, but humor me…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311275" y="1077913"/>
            <a:ext cx="652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What do customers want?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311275" y="1077913"/>
            <a:ext cx="652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What do customers want?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2692400" y="2316163"/>
            <a:ext cx="37592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altLang="en-US" sz="2800"/>
              <a:t>Software that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3600" i="1">
                <a:solidFill>
                  <a:srgbClr val="FF33FF"/>
                </a:solidFill>
              </a:rPr>
              <a:t>Meets their needs</a:t>
            </a:r>
            <a:r>
              <a:rPr lang="en-US" altLang="en-US" sz="2800"/>
              <a:t>,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3600" i="1">
                <a:solidFill>
                  <a:srgbClr val="FF33FF"/>
                </a:solidFill>
              </a:rPr>
              <a:t>On time</a:t>
            </a:r>
            <a:r>
              <a:rPr lang="en-US" altLang="en-US" sz="2800"/>
              <a:t>,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2800"/>
              <a:t>and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en-US" sz="3600" i="1">
                <a:solidFill>
                  <a:srgbClr val="FF33FF"/>
                </a:solidFill>
              </a:rPr>
              <a:t>On budget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/>
          <p:cNvSpPr txBox="1">
            <a:spLocks noChangeArrowheads="1"/>
          </p:cNvSpPr>
          <p:nvPr/>
        </p:nvSpPr>
        <p:spPr bwMode="auto">
          <a:xfrm>
            <a:off x="0" y="2889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Unfortunately, satisfying customers is </a:t>
            </a:r>
            <a:r>
              <a:rPr lang="en-US" altLang="en-US" sz="3200" i="1">
                <a:solidFill>
                  <a:srgbClr val="FF33FF"/>
                </a:solidFill>
              </a:rPr>
              <a:t>hard</a:t>
            </a:r>
            <a:r>
              <a:rPr lang="en-US" altLang="en-US" sz="3200"/>
              <a:t>…</a:t>
            </a:r>
          </a:p>
        </p:txBody>
      </p:sp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57467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 dirty="0"/>
              <a:t>Have you ever been a dissatisfied customer?</a:t>
            </a:r>
          </a:p>
        </p:txBody>
      </p:sp>
      <p:grpSp>
        <p:nvGrpSpPr>
          <p:cNvPr id="22531" name="Group 1"/>
          <p:cNvGrpSpPr>
            <a:grpSpLocks/>
          </p:cNvGrpSpPr>
          <p:nvPr/>
        </p:nvGrpSpPr>
        <p:grpSpPr bwMode="auto">
          <a:xfrm>
            <a:off x="1357313" y="1209675"/>
            <a:ext cx="6659562" cy="4268788"/>
            <a:chOff x="1357313" y="1209675"/>
            <a:chExt cx="6659146" cy="4268788"/>
          </a:xfrm>
        </p:grpSpPr>
        <p:pic>
          <p:nvPicPr>
            <p:cNvPr id="22532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13" y="1209675"/>
              <a:ext cx="6429375" cy="426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0" name="TextBox 6"/>
            <p:cNvSpPr txBox="1">
              <a:spLocks noChangeArrowheads="1"/>
            </p:cNvSpPr>
            <p:nvPr/>
          </p:nvSpPr>
          <p:spPr bwMode="auto">
            <a:xfrm rot="5400000">
              <a:off x="7054443" y="4516447"/>
              <a:ext cx="1647825" cy="276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200" dirty="0">
                  <a:solidFill>
                    <a:schemeClr val="bg1">
                      <a:lumMod val="75000"/>
                      <a:lumOff val="25000"/>
                    </a:schemeClr>
                  </a:solidFill>
                </a:rPr>
                <a:t>http://flic.kr/p/7pGoCd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208</TotalTime>
  <Words>390</Words>
  <Application>Microsoft Macintosh PowerPoint</Application>
  <PresentationFormat>On-screen Show (4:3)</PresentationFormat>
  <Paragraphs>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Black</vt:lpstr>
      <vt:lpstr>PowerPoint Presentation</vt:lpstr>
      <vt:lpstr>Questions!</vt:lpstr>
      <vt:lpstr>Questions!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“Software Crisis”</vt:lpstr>
      <vt:lpstr>Even Big, High-Profile Projects Fail</vt:lpstr>
      <vt:lpstr>Even Big, High-Profile Projects Fail</vt:lpstr>
      <vt:lpstr>Questions!</vt:lpstr>
      <vt:lpstr> (pronounced “SWEE-bock”)   Software Engineering Body Of Knowledge   SWEBOK Guide: http://www.computer.org/web/swebok</vt:lpstr>
      <vt:lpstr>15 Knowledge Areas (KAs)</vt:lpstr>
      <vt:lpstr>15 Knowledge Areas (KAs)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68</cp:revision>
  <dcterms:created xsi:type="dcterms:W3CDTF">2016-01-19T22:57:32Z</dcterms:created>
  <dcterms:modified xsi:type="dcterms:W3CDTF">2019-08-26T17:02:26Z</dcterms:modified>
</cp:coreProperties>
</file>