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46"/>
  </p:notesMasterIdLst>
  <p:handoutMasterIdLst>
    <p:handoutMasterId r:id="rId147"/>
  </p:handoutMasterIdLst>
  <p:sldIdLst>
    <p:sldId id="304" r:id="rId2"/>
    <p:sldId id="258" r:id="rId3"/>
    <p:sldId id="412" r:id="rId4"/>
    <p:sldId id="307" r:id="rId5"/>
    <p:sldId id="502" r:id="rId6"/>
    <p:sldId id="504" r:id="rId7"/>
    <p:sldId id="511" r:id="rId8"/>
    <p:sldId id="510" r:id="rId9"/>
    <p:sldId id="505" r:id="rId10"/>
    <p:sldId id="506" r:id="rId11"/>
    <p:sldId id="507" r:id="rId12"/>
    <p:sldId id="508" r:id="rId13"/>
    <p:sldId id="509" r:id="rId14"/>
    <p:sldId id="512" r:id="rId15"/>
    <p:sldId id="513" r:id="rId16"/>
    <p:sldId id="514" r:id="rId17"/>
    <p:sldId id="515" r:id="rId18"/>
    <p:sldId id="516" r:id="rId19"/>
    <p:sldId id="517" r:id="rId20"/>
    <p:sldId id="518" r:id="rId21"/>
    <p:sldId id="519" r:id="rId22"/>
    <p:sldId id="520" r:id="rId23"/>
    <p:sldId id="521" r:id="rId24"/>
    <p:sldId id="522" r:id="rId25"/>
    <p:sldId id="523" r:id="rId26"/>
    <p:sldId id="524" r:id="rId27"/>
    <p:sldId id="525" r:id="rId28"/>
    <p:sldId id="526" r:id="rId29"/>
    <p:sldId id="527" r:id="rId30"/>
    <p:sldId id="528" r:id="rId31"/>
    <p:sldId id="529" r:id="rId32"/>
    <p:sldId id="530" r:id="rId33"/>
    <p:sldId id="531" r:id="rId34"/>
    <p:sldId id="503" r:id="rId35"/>
    <p:sldId id="413" r:id="rId36"/>
    <p:sldId id="402" r:id="rId37"/>
    <p:sldId id="370" r:id="rId38"/>
    <p:sldId id="381" r:id="rId39"/>
    <p:sldId id="367" r:id="rId40"/>
    <p:sldId id="410" r:id="rId41"/>
    <p:sldId id="409" r:id="rId42"/>
    <p:sldId id="391" r:id="rId43"/>
    <p:sldId id="388" r:id="rId44"/>
    <p:sldId id="429" r:id="rId45"/>
    <p:sldId id="430" r:id="rId46"/>
    <p:sldId id="431" r:id="rId47"/>
    <p:sldId id="432" r:id="rId48"/>
    <p:sldId id="433" r:id="rId49"/>
    <p:sldId id="389" r:id="rId50"/>
    <p:sldId id="426" r:id="rId51"/>
    <p:sldId id="418" r:id="rId52"/>
    <p:sldId id="419" r:id="rId53"/>
    <p:sldId id="420" r:id="rId54"/>
    <p:sldId id="421" r:id="rId55"/>
    <p:sldId id="422" r:id="rId56"/>
    <p:sldId id="423" r:id="rId57"/>
    <p:sldId id="424" r:id="rId58"/>
    <p:sldId id="425" r:id="rId59"/>
    <p:sldId id="414" r:id="rId60"/>
    <p:sldId id="378" r:id="rId61"/>
    <p:sldId id="415" r:id="rId62"/>
    <p:sldId id="416" r:id="rId63"/>
    <p:sldId id="406" r:id="rId64"/>
    <p:sldId id="379" r:id="rId65"/>
    <p:sldId id="392" r:id="rId66"/>
    <p:sldId id="337" r:id="rId67"/>
    <p:sldId id="404" r:id="rId68"/>
    <p:sldId id="427" r:id="rId69"/>
    <p:sldId id="428" r:id="rId70"/>
    <p:sldId id="365" r:id="rId71"/>
    <p:sldId id="411" r:id="rId72"/>
    <p:sldId id="342" r:id="rId73"/>
    <p:sldId id="407" r:id="rId74"/>
    <p:sldId id="366" r:id="rId75"/>
    <p:sldId id="393" r:id="rId76"/>
    <p:sldId id="395" r:id="rId77"/>
    <p:sldId id="408" r:id="rId78"/>
    <p:sldId id="373" r:id="rId79"/>
    <p:sldId id="397" r:id="rId80"/>
    <p:sldId id="375" r:id="rId81"/>
    <p:sldId id="398" r:id="rId82"/>
    <p:sldId id="374" r:id="rId83"/>
    <p:sldId id="435" r:id="rId84"/>
    <p:sldId id="436" r:id="rId85"/>
    <p:sldId id="437" r:id="rId86"/>
    <p:sldId id="438" r:id="rId87"/>
    <p:sldId id="417" r:id="rId88"/>
    <p:sldId id="439" r:id="rId89"/>
    <p:sldId id="440" r:id="rId90"/>
    <p:sldId id="467" r:id="rId91"/>
    <p:sldId id="468" r:id="rId92"/>
    <p:sldId id="469" r:id="rId93"/>
    <p:sldId id="470" r:id="rId94"/>
    <p:sldId id="471" r:id="rId95"/>
    <p:sldId id="472" r:id="rId96"/>
    <p:sldId id="442" r:id="rId97"/>
    <p:sldId id="441" r:id="rId98"/>
    <p:sldId id="473" r:id="rId99"/>
    <p:sldId id="474" r:id="rId100"/>
    <p:sldId id="447" r:id="rId101"/>
    <p:sldId id="444" r:id="rId102"/>
    <p:sldId id="475" r:id="rId103"/>
    <p:sldId id="476" r:id="rId104"/>
    <p:sldId id="477" r:id="rId105"/>
    <p:sldId id="478" r:id="rId106"/>
    <p:sldId id="371" r:id="rId107"/>
    <p:sldId id="479" r:id="rId108"/>
    <p:sldId id="480" r:id="rId109"/>
    <p:sldId id="449" r:id="rId110"/>
    <p:sldId id="481" r:id="rId111"/>
    <p:sldId id="450" r:id="rId112"/>
    <p:sldId id="482" r:id="rId113"/>
    <p:sldId id="451" r:id="rId114"/>
    <p:sldId id="452" r:id="rId115"/>
    <p:sldId id="454" r:id="rId116"/>
    <p:sldId id="483" r:id="rId117"/>
    <p:sldId id="384" r:id="rId118"/>
    <p:sldId id="484" r:id="rId119"/>
    <p:sldId id="485" r:id="rId120"/>
    <p:sldId id="486" r:id="rId121"/>
    <p:sldId id="390" r:id="rId122"/>
    <p:sldId id="487" r:id="rId123"/>
    <p:sldId id="488" r:id="rId124"/>
    <p:sldId id="396" r:id="rId125"/>
    <p:sldId id="489" r:id="rId126"/>
    <p:sldId id="490" r:id="rId127"/>
    <p:sldId id="456" r:id="rId128"/>
    <p:sldId id="457" r:id="rId129"/>
    <p:sldId id="491" r:id="rId130"/>
    <p:sldId id="492" r:id="rId131"/>
    <p:sldId id="458" r:id="rId132"/>
    <p:sldId id="493" r:id="rId133"/>
    <p:sldId id="494" r:id="rId134"/>
    <p:sldId id="460" r:id="rId135"/>
    <p:sldId id="495" r:id="rId136"/>
    <p:sldId id="496" r:id="rId137"/>
    <p:sldId id="497" r:id="rId138"/>
    <p:sldId id="498" r:id="rId139"/>
    <p:sldId id="463" r:id="rId140"/>
    <p:sldId id="499" r:id="rId141"/>
    <p:sldId id="462" r:id="rId142"/>
    <p:sldId id="500" r:id="rId143"/>
    <p:sldId id="501" r:id="rId144"/>
    <p:sldId id="394" r:id="rId14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FFFED6"/>
    <a:srgbClr val="FFFD78"/>
    <a:srgbClr val="00D6FF"/>
    <a:srgbClr val="00FFFF"/>
    <a:srgbClr val="FFACA9"/>
    <a:srgbClr val="FF00FF"/>
    <a:srgbClr val="FF7E79"/>
    <a:srgbClr val="FF7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30"/>
    <p:restoredTop sz="93631"/>
  </p:normalViewPr>
  <p:slideViewPr>
    <p:cSldViewPr snapToGrid="0" snapToObjects="1">
      <p:cViewPr varScale="1">
        <p:scale>
          <a:sx n="101" d="100"/>
          <a:sy n="101" d="100"/>
        </p:scale>
        <p:origin x="35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viewProps" Target="viewProp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C75D4-10C8-4C4C-B2BA-86954D194415}" type="datetimeFigureOut">
              <a:rPr lang="en-US" smtClean="0"/>
              <a:t>12/2/18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8ECD0-AF54-8941-A7A9-30C4EBF53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862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C6B71CCE-403D-6E4E-B157-50995A68A40E}" type="datetimeFigureOut">
              <a:rPr lang="en-US" altLang="en-US"/>
              <a:pPr>
                <a:defRPr/>
              </a:pPr>
              <a:t>12/2/18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3A8462AF-B21F-A84F-8F78-7B70AD61E0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717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St. Paul's Cathedral, London</a:t>
            </a:r>
          </a:p>
          <a:p>
            <a:r>
              <a:rPr lang="en-US" dirty="0"/>
              <a:t>Photo by Scott Fleming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708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system already has a subscription list of users who should receive email notifications (as shown in the picture).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564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Needs to add an observer for the food order activity</a:t>
            </a:r>
          </a:p>
          <a:p>
            <a:r>
              <a:rPr lang="en-US" altLang="en-US">
                <a:ea typeface="MS PGothic" charset="-128"/>
              </a:rPr>
              <a:t>Define one-to-many dependency</a:t>
            </a:r>
          </a:p>
          <a:p>
            <a:endParaRPr lang="en-US" altLang="en-US">
              <a:ea typeface="MS PGothic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37BFE0A6-9E50-F147-A41B-F6E3FEA9F9B6}" type="slidenum">
              <a:rPr lang="en-US" altLang="en-US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9500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Add code snippet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E1E4D5DB-A78F-D040-9146-024260819455}" type="slidenum">
              <a:rPr lang="en-US" altLang="en-US"/>
              <a:pPr/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6507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 </a:t>
            </a:r>
            <a:r>
              <a:rPr lang="en-US" dirty="0" err="1"/>
              <a:t>ExampleMailer</a:t>
            </a:r>
            <a:r>
              <a:rPr lang="en-US" dirty="0"/>
              <a:t> is a goofy name, and this is not consistent with the class diagram.</a:t>
            </a:r>
          </a:p>
          <a:p>
            <a:r>
              <a:rPr lang="en-US" dirty="0"/>
              <a:t>** Probably should show Notification class in class diagrams</a:t>
            </a:r>
          </a:p>
          <a:p>
            <a:r>
              <a:rPr lang="en-US" dirty="0"/>
              <a:t>** Emailer gem would be good know about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894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MS PGothic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5DBCFD07-7C8E-FE40-A35A-21FC3884712C}" type="slidenum">
              <a:rPr lang="en-US" altLang="en-US"/>
              <a:pPr/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150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 This example is a mess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4610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06D502F-EC35-4AFC-B1B2-90494170919C}" type="slidenum">
              <a:rPr lang="en-US" altLang="en-US" smtClean="0"/>
              <a:pPr/>
              <a:t>144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24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MS PGothic" charset="-128"/>
              </a:rPr>
              <a:t>Needs to add an observer for the food order activity</a:t>
            </a:r>
          </a:p>
          <a:p>
            <a:r>
              <a:rPr lang="en-US" altLang="en-US" dirty="0">
                <a:ea typeface="MS PGothic" charset="-128"/>
              </a:rPr>
              <a:t>Define one-to-many dependency</a:t>
            </a:r>
          </a:p>
          <a:p>
            <a:endParaRPr lang="en-US" altLang="en-US" dirty="0">
              <a:ea typeface="MS PGothic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37BFE0A6-9E50-F147-A41B-F6E3FEA9F9B6}" type="slidenum">
              <a:rPr lang="en-US" altLang="en-US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547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MS PGothic" charset="-128"/>
              </a:rPr>
              <a:t>Needs to add an observer for the food order activity</a:t>
            </a:r>
          </a:p>
          <a:p>
            <a:r>
              <a:rPr lang="en-US" altLang="en-US" dirty="0">
                <a:ea typeface="MS PGothic" charset="-128"/>
              </a:rPr>
              <a:t>Define one-to-many dependency</a:t>
            </a:r>
          </a:p>
          <a:p>
            <a:endParaRPr lang="en-US" altLang="en-US" dirty="0">
              <a:ea typeface="MS PGothic" charset="-128"/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fld id="{37BFE0A6-9E50-F147-A41B-F6E3FEA9F9B6}" type="slidenum">
              <a:rPr lang="en-US" altLang="en-US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993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Subject -&gt; Observable</a:t>
            </a:r>
          </a:p>
          <a:p>
            <a:r>
              <a:rPr lang="en-US" dirty="0"/>
              <a:t>No association b/t </a:t>
            </a:r>
            <a:r>
              <a:rPr lang="en-US" dirty="0" err="1"/>
              <a:t>ConcreteObserver</a:t>
            </a:r>
            <a:r>
              <a:rPr lang="en-US" dirty="0"/>
              <a:t> and </a:t>
            </a:r>
            <a:r>
              <a:rPr lang="en-US" dirty="0" err="1"/>
              <a:t>ConcreteObservable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482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Subject -&gt; Publisher</a:t>
            </a:r>
          </a:p>
          <a:p>
            <a:r>
              <a:rPr lang="en-US" dirty="0"/>
              <a:t>Observer -&gt; Subscriber</a:t>
            </a:r>
          </a:p>
          <a:p>
            <a:r>
              <a:rPr lang="en-US" dirty="0"/>
              <a:t>Array of subscribers</a:t>
            </a:r>
          </a:p>
          <a:p>
            <a:r>
              <a:rPr lang="en-US" dirty="0"/>
              <a:t>update now takes publisher as argument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890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Nothing about </a:t>
            </a:r>
            <a:r>
              <a:rPr lang="en-US" dirty="0" err="1"/>
              <a:t>ConcreteSubject</a:t>
            </a:r>
            <a:endParaRPr lang="en-US" dirty="0"/>
          </a:p>
          <a:p>
            <a:r>
              <a:rPr lang="en-US" dirty="0"/>
              <a:t>Attach/Detach -&gt; register/unregister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7656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orders are placed they show up in the system like this.</a:t>
            </a:r>
          </a:p>
          <a:p>
            <a:endParaRPr lang="en-US" dirty="0"/>
          </a:p>
          <a:p>
            <a:r>
              <a:rPr lang="en-US" dirty="0"/>
              <a:t>Problem: The chef (and others) would like to receive email notifications to let them know when a new order has been placed. That way, they won't have to be constantly monitoring this webpage.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523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system already has a subscription list of users who should receive email notifications (as shown in the picture).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735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orders are placed they show up in the system like this.</a:t>
            </a:r>
          </a:p>
          <a:p>
            <a:endParaRPr lang="en-US" dirty="0"/>
          </a:p>
          <a:p>
            <a:r>
              <a:rPr lang="en-US" dirty="0"/>
              <a:t>Problem: The chef (and others) would like to receive email notifications to let them know when a new order has been placed. That way, they won't have to be constantly monitoring this webpage.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462AF-B21F-A84F-8F78-7B70AD61E025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262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8E445-C001-3148-AB14-E9E5BA9BE7DD}" type="datetimeFigureOut">
              <a:rPr lang="en-US" altLang="en-US"/>
              <a:pPr>
                <a:defRPr/>
              </a:pPr>
              <a:t>12/2/18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FB871-1B6A-C24B-839F-F5690A5FCE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32721-AEEB-584B-80F7-00F82E5641B6}" type="datetimeFigureOut">
              <a:rPr lang="en-US" altLang="en-US"/>
              <a:pPr>
                <a:defRPr/>
              </a:pPr>
              <a:t>12/2/18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9C0CA-7136-0D4E-A2BD-24B81BDDFB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2B650-1962-E346-86E1-651730468CF3}" type="datetimeFigureOut">
              <a:rPr lang="en-US" altLang="en-US"/>
              <a:pPr>
                <a:defRPr/>
              </a:pPr>
              <a:t>12/2/18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C3D2C-658D-F140-B567-C9BC2E70AF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EDECE-EFE7-144F-9ED8-AA4E8065C1E9}" type="datetimeFigureOut">
              <a:rPr lang="en-US" altLang="en-US"/>
              <a:pPr>
                <a:defRPr/>
              </a:pPr>
              <a:t>12/2/18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F7E58-69CC-0647-B683-70762323C8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5A3F1-280A-5F4F-8863-68F5191DCB07}" type="datetimeFigureOut">
              <a:rPr lang="en-US" altLang="en-US"/>
              <a:pPr>
                <a:defRPr/>
              </a:pPr>
              <a:t>12/2/18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96BEB-9C3E-6F41-9BA5-6DD24A83AD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B5C16-6814-6F4B-97FA-6EFBBDC4A8E2}" type="datetimeFigureOut">
              <a:rPr lang="en-US" altLang="en-US"/>
              <a:pPr>
                <a:defRPr/>
              </a:pPr>
              <a:t>12/2/18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27F76-766B-9E4D-A935-D89B53C506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B9CAA-A302-6146-B9B3-32DDA4B17563}" type="datetimeFigureOut">
              <a:rPr lang="en-US" altLang="en-US"/>
              <a:pPr>
                <a:defRPr/>
              </a:pPr>
              <a:t>12/2/18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F27FB-FF6D-6B4B-9F9A-D79B66D68B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1391E-7906-1E45-9D54-5B50B3387A8A}" type="datetimeFigureOut">
              <a:rPr lang="en-US" altLang="en-US"/>
              <a:pPr>
                <a:defRPr/>
              </a:pPr>
              <a:t>12/2/18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813F9-57C7-6946-ABE1-15A1055E4C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E3D58-E267-6344-A335-BA179F51AA5F}" type="datetimeFigureOut">
              <a:rPr lang="en-US" altLang="en-US"/>
              <a:pPr>
                <a:defRPr/>
              </a:pPr>
              <a:t>12/2/18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F6423-FB19-6A40-92CB-8D5BF1ED6E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3ED90-1B6E-9245-B68B-8FA2FA277446}" type="datetimeFigureOut">
              <a:rPr lang="en-US" altLang="en-US"/>
              <a:pPr>
                <a:defRPr/>
              </a:pPr>
              <a:t>12/2/18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CE6C7-F200-BC44-9D19-A6E326B4F7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62BD6-843D-5045-9F78-69B58B0A94AA}" type="datetimeFigureOut">
              <a:rPr lang="en-US" altLang="en-US"/>
              <a:pPr>
                <a:defRPr/>
              </a:pPr>
              <a:t>12/2/18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1BF5C-A88D-914D-828A-55B6DC760B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FD19B16-631A-C34E-9976-EB8BCD1B47D3}" type="datetimeFigureOut">
              <a:rPr lang="en-US" altLang="en-US"/>
              <a:pPr>
                <a:defRPr/>
              </a:pPr>
              <a:t>12/2/18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1CCC76F0-106C-2F49-83D7-C38739F14A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tif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1028700" y="5457356"/>
            <a:ext cx="7099300" cy="1030739"/>
          </a:xfrm>
        </p:spPr>
        <p:txBody>
          <a:bodyPr/>
          <a:lstStyle/>
          <a:p>
            <a:pPr algn="l" eaLnBrk="1" hangingPunct="1"/>
            <a:r>
              <a:rPr lang="en-US" altLang="en-US" sz="4000" dirty="0">
                <a:solidFill>
                  <a:srgbClr val="FFFED6"/>
                </a:solidFill>
                <a:ea typeface="MS PGothic" charset="-128"/>
              </a:rPr>
              <a:t>Design Patterns</a:t>
            </a:r>
            <a:endParaRPr lang="en-US" altLang="en-US" dirty="0">
              <a:solidFill>
                <a:srgbClr val="FFFED6"/>
              </a:solidFill>
              <a:ea typeface="MS PGothic" charset="-128"/>
            </a:endParaRPr>
          </a:p>
        </p:txBody>
      </p:sp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4473575" y="6294438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FF00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60D97C-745D-9D44-8C52-C7177F60D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62" b="9932"/>
          <a:stretch/>
        </p:blipFill>
        <p:spPr>
          <a:xfrm>
            <a:off x="0" y="0"/>
            <a:ext cx="9144000" cy="528112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OODesign.com</a:t>
            </a:r>
            <a:r>
              <a:rPr lang="en-US" dirty="0"/>
              <a:t> Variant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EA6493-6805-4E4E-A7AE-F70FF72074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41"/>
          <a:stretch/>
        </p:blipFill>
        <p:spPr>
          <a:xfrm>
            <a:off x="745866" y="1570875"/>
            <a:ext cx="7652268" cy="5010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08ACCF-756D-D043-9F0E-A978B5F34729}"/>
              </a:ext>
            </a:extLst>
          </p:cNvPr>
          <p:cNvSpPr txBox="1"/>
          <p:nvPr/>
        </p:nvSpPr>
        <p:spPr>
          <a:xfrm>
            <a:off x="2931647" y="6581001"/>
            <a:ext cx="3280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www.oodesign.com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/observer-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pattern.html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9A39D5-8E07-2946-A3A5-69CD289C1712}"/>
              </a:ext>
            </a:extLst>
          </p:cNvPr>
          <p:cNvGrpSpPr/>
          <p:nvPr/>
        </p:nvGrpSpPr>
        <p:grpSpPr>
          <a:xfrm>
            <a:off x="1120756" y="2498293"/>
            <a:ext cx="3151275" cy="2481017"/>
            <a:chOff x="1120756" y="2498293"/>
            <a:chExt cx="3151275" cy="2481017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0E27994-41E9-A646-9817-7C2289D24E0A}"/>
                </a:ext>
              </a:extLst>
            </p:cNvPr>
            <p:cNvCxnSpPr>
              <a:cxnSpLocks/>
            </p:cNvCxnSpPr>
            <p:nvPr/>
          </p:nvCxnSpPr>
          <p:spPr>
            <a:xfrm>
              <a:off x="1120756" y="2498293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580A403-B716-1A47-A14A-B51958B9078E}"/>
                </a:ext>
              </a:extLst>
            </p:cNvPr>
            <p:cNvCxnSpPr>
              <a:cxnSpLocks/>
            </p:cNvCxnSpPr>
            <p:nvPr/>
          </p:nvCxnSpPr>
          <p:spPr>
            <a:xfrm>
              <a:off x="3608993" y="4645134"/>
              <a:ext cx="663038" cy="334176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815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200" y="515938"/>
            <a:ext cx="7721600" cy="5541962"/>
          </a:xfrm>
        </p:spPr>
      </p:pic>
      <p:sp>
        <p:nvSpPr>
          <p:cNvPr id="5" name="Rectangle 4"/>
          <p:cNvSpPr/>
          <p:nvPr/>
        </p:nvSpPr>
        <p:spPr>
          <a:xfrm>
            <a:off x="1295401" y="4343400"/>
            <a:ext cx="7137400" cy="419100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4368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200" y="515938"/>
            <a:ext cx="7721600" cy="5541962"/>
          </a:xfrm>
        </p:spPr>
      </p:pic>
    </p:spTree>
    <p:extLst>
      <p:ext uri="{BB962C8B-B14F-4D97-AF65-F5344CB8AC3E}">
        <p14:creationId xmlns:p14="http://schemas.microsoft.com/office/powerpoint/2010/main" val="402153207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Control Flow</a:t>
            </a:r>
            <a:br>
              <a:rPr lang="en-US" altLang="en-US" sz="4000">
                <a:solidFill>
                  <a:srgbClr val="FF00FF"/>
                </a:solidFill>
              </a:rPr>
            </a:br>
            <a:endParaRPr lang="en-US" altLang="en-US" sz="4000"/>
          </a:p>
        </p:txBody>
      </p:sp>
      <p:sp>
        <p:nvSpPr>
          <p:cNvPr id="2" name="Rectangle 1"/>
          <p:cNvSpPr/>
          <p:nvPr/>
        </p:nvSpPr>
        <p:spPr>
          <a:xfrm>
            <a:off x="188913" y="808038"/>
            <a:ext cx="2982912" cy="6064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PaymentsController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467100" y="2197100"/>
            <a:ext cx="2773363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vpa:VisaPayAdapter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6624638" y="2957513"/>
            <a:ext cx="2222500" cy="6302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vp:VisaPay</a:t>
            </a:r>
            <a:endParaRPr lang="en-US" sz="2400" dirty="0"/>
          </a:p>
        </p:txBody>
      </p:sp>
      <p:cxnSp>
        <p:nvCxnSpPr>
          <p:cNvPr id="4" name="Straight Connector 3"/>
          <p:cNvCxnSpPr>
            <a:stCxn id="6" idx="2"/>
          </p:cNvCxnSpPr>
          <p:nvPr/>
        </p:nvCxnSpPr>
        <p:spPr>
          <a:xfrm>
            <a:off x="7735888" y="3587750"/>
            <a:ext cx="61912" cy="45926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5" idx="2"/>
          </p:cNvCxnSpPr>
          <p:nvPr/>
        </p:nvCxnSpPr>
        <p:spPr>
          <a:xfrm flipH="1">
            <a:off x="4835525" y="2806700"/>
            <a:ext cx="19050" cy="43418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50988" y="1417638"/>
            <a:ext cx="0" cy="54403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8425" y="2058988"/>
            <a:ext cx="120967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773238" y="5930900"/>
            <a:ext cx="2798762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803400" y="4368800"/>
            <a:ext cx="27686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74613" y="6443663"/>
            <a:ext cx="1196975" cy="23812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308100" y="1843088"/>
            <a:ext cx="495300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611688" y="2806700"/>
            <a:ext cx="485775" cy="781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50" name="TextBox 25608"/>
          <p:cNvSpPr txBox="1">
            <a:spLocks noChangeArrowheads="1"/>
          </p:cNvSpPr>
          <p:nvPr/>
        </p:nvSpPr>
        <p:spPr bwMode="auto">
          <a:xfrm>
            <a:off x="138113" y="1612900"/>
            <a:ext cx="1003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create</a:t>
            </a:r>
          </a:p>
        </p:txBody>
      </p:sp>
      <p:sp>
        <p:nvSpPr>
          <p:cNvPr id="18451" name="TextBox 41"/>
          <p:cNvSpPr txBox="1">
            <a:spLocks noChangeArrowheads="1"/>
          </p:cNvSpPr>
          <p:nvPr/>
        </p:nvSpPr>
        <p:spPr bwMode="auto">
          <a:xfrm>
            <a:off x="1882775" y="3878263"/>
            <a:ext cx="2392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process_payment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10125" y="4137025"/>
            <a:ext cx="3913188" cy="1881188"/>
            <a:chOff x="4810125" y="4137025"/>
            <a:chExt cx="3913188" cy="1881188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4810125" y="4667250"/>
              <a:ext cx="272732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5078413" y="5686425"/>
              <a:ext cx="2420937" cy="1588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7537450" y="4316413"/>
              <a:ext cx="485775" cy="1701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452" name="TextBox 42"/>
            <p:cNvSpPr txBox="1">
              <a:spLocks noChangeArrowheads="1"/>
            </p:cNvSpPr>
            <p:nvPr/>
          </p:nvSpPr>
          <p:spPr bwMode="auto">
            <a:xfrm>
              <a:off x="5613400" y="4137025"/>
              <a:ext cx="627063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pay</a:t>
              </a: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6872288" y="4897438"/>
              <a:ext cx="1851025" cy="581025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>
                  <a:solidFill>
                    <a:schemeClr val="bg1"/>
                  </a:solidFill>
                </a:rPr>
                <a:t>Visa processes the payment</a:t>
              </a: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>
            <a:off x="1803400" y="2359025"/>
            <a:ext cx="16637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1803400" y="2711450"/>
            <a:ext cx="1663700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56" name="TextBox 25608"/>
          <p:cNvSpPr txBox="1">
            <a:spLocks noChangeArrowheads="1"/>
          </p:cNvSpPr>
          <p:nvPr/>
        </p:nvSpPr>
        <p:spPr bwMode="auto">
          <a:xfrm>
            <a:off x="2197100" y="1857375"/>
            <a:ext cx="719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new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094288" y="3157538"/>
            <a:ext cx="153035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5094288" y="3403600"/>
            <a:ext cx="1530350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59" name="TextBox 25608"/>
          <p:cNvSpPr txBox="1">
            <a:spLocks noChangeArrowheads="1"/>
          </p:cNvSpPr>
          <p:nvPr/>
        </p:nvSpPr>
        <p:spPr bwMode="auto">
          <a:xfrm>
            <a:off x="5613400" y="2711450"/>
            <a:ext cx="719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new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603750" y="4192588"/>
            <a:ext cx="485775" cy="19478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8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60" y="54960"/>
            <a:ext cx="7498501" cy="68030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57326" y="2007408"/>
            <a:ext cx="7029946" cy="677659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57326" y="4633912"/>
            <a:ext cx="7008635" cy="390525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285875" y="1515518"/>
            <a:ext cx="7201397" cy="2694532"/>
            <a:chOff x="1285875" y="1515518"/>
            <a:chExt cx="7201397" cy="2694532"/>
          </a:xfrm>
        </p:grpSpPr>
        <p:sp>
          <p:nvSpPr>
            <p:cNvPr id="7" name="Rectangle 6"/>
            <p:cNvSpPr/>
            <p:nvPr/>
          </p:nvSpPr>
          <p:spPr>
            <a:xfrm>
              <a:off x="1285875" y="3171825"/>
              <a:ext cx="7201397" cy="1038225"/>
            </a:xfrm>
            <a:prstGeom prst="rect">
              <a:avLst/>
            </a:prstGeom>
            <a:noFill/>
            <a:ln w="762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31254" y="1515518"/>
              <a:ext cx="1289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00FF"/>
                  </a:solidFill>
                </a:rPr>
                <a:t>Yuck!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6088380" y="2100293"/>
              <a:ext cx="792480" cy="1071532"/>
            </a:xfrm>
            <a:prstGeom prst="line">
              <a:avLst/>
            </a:prstGeom>
            <a:ln w="76200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138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sz="4000" dirty="0">
              <a:solidFill>
                <a:srgbClr val="FF00FF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4000" dirty="0">
                <a:solidFill>
                  <a:srgbClr val="FF00FF"/>
                </a:solidFill>
              </a:rPr>
              <a:t>Design problem: 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4000" dirty="0">
                <a:solidFill>
                  <a:srgbClr val="FF00FF"/>
                </a:solidFill>
              </a:rPr>
              <a:t>Clean up payment initialization</a:t>
            </a:r>
          </a:p>
          <a:p>
            <a:pPr algn="ctr">
              <a:defRPr/>
            </a:pPr>
            <a:endParaRPr lang="en-US" altLang="en-US" sz="4000" dirty="0">
              <a:solidFill>
                <a:srgbClr val="FF00FF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sz="4000" dirty="0">
              <a:solidFill>
                <a:srgbClr val="FF00FF"/>
              </a:solidFill>
            </a:endParaRPr>
          </a:p>
          <a:p>
            <a:pPr>
              <a:defRPr/>
            </a:pPr>
            <a:endParaRPr lang="en-US" altLang="en-US" sz="40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4001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FF"/>
                </a:solidFill>
              </a:rPr>
              <a:t>Solution: Separate construction code</a:t>
            </a:r>
            <a:endParaRPr lang="en-US" altLang="en-US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  <a:p>
            <a:r>
              <a:rPr lang="en-US" altLang="en-US"/>
              <a:t>Needs to separate construction of a complex object</a:t>
            </a:r>
          </a:p>
          <a:p>
            <a:r>
              <a:rPr lang="en-US" altLang="en-US"/>
              <a:t>Same construction interface creates different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77315320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Solution: Builder</a:t>
            </a:r>
            <a:br>
              <a:rPr lang="en-US" altLang="en-US" sz="4000">
                <a:solidFill>
                  <a:srgbClr val="FF00FF"/>
                </a:solidFill>
              </a:rPr>
            </a:br>
            <a:endParaRPr lang="en-US" altLang="en-US" sz="4000">
              <a:solidFill>
                <a:srgbClr val="FF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133475"/>
            <a:ext cx="2124075" cy="18192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Director</a:t>
            </a:r>
          </a:p>
          <a:p>
            <a:pPr algn="ctr">
              <a:defRPr/>
            </a:pP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construct()</a:t>
            </a:r>
          </a:p>
        </p:txBody>
      </p:sp>
      <p:sp>
        <p:nvSpPr>
          <p:cNvPr id="3" name="Rectangle 2"/>
          <p:cNvSpPr/>
          <p:nvPr/>
        </p:nvSpPr>
        <p:spPr>
          <a:xfrm>
            <a:off x="3848100" y="1133475"/>
            <a:ext cx="2295525" cy="18192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i="1" dirty="0"/>
              <a:t>Builder </a:t>
            </a:r>
          </a:p>
          <a:p>
            <a:pPr algn="ctr">
              <a:defRPr/>
            </a:pP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build()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48100" y="4032250"/>
            <a:ext cx="2371725" cy="19589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ConcreteBuilder</a:t>
            </a: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build()</a:t>
            </a:r>
          </a:p>
          <a:p>
            <a:pPr>
              <a:defRPr/>
            </a:pP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7648575" y="5356225"/>
            <a:ext cx="1343025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Product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57200" y="1685925"/>
            <a:ext cx="21240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7200" y="2128838"/>
            <a:ext cx="21240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848100" y="1685925"/>
            <a:ext cx="229552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848100" y="2128838"/>
            <a:ext cx="229552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848100" y="4556125"/>
            <a:ext cx="237172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4" idx="3"/>
          </p:cNvCxnSpPr>
          <p:nvPr/>
        </p:nvCxnSpPr>
        <p:spPr>
          <a:xfrm>
            <a:off x="3848100" y="5011738"/>
            <a:ext cx="237172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Isosceles Triangle 17"/>
          <p:cNvSpPr/>
          <p:nvPr/>
        </p:nvSpPr>
        <p:spPr>
          <a:xfrm>
            <a:off x="4586288" y="2976563"/>
            <a:ext cx="381000" cy="4191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0" name="Straight Connector 19"/>
          <p:cNvCxnSpPr>
            <a:stCxn id="18" idx="3"/>
          </p:cNvCxnSpPr>
          <p:nvPr/>
        </p:nvCxnSpPr>
        <p:spPr>
          <a:xfrm>
            <a:off x="4776788" y="3395663"/>
            <a:ext cx="14287" cy="606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581275" y="1893245"/>
            <a:ext cx="1266825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5" idx="1"/>
          </p:cNvCxnSpPr>
          <p:nvPr/>
        </p:nvCxnSpPr>
        <p:spPr>
          <a:xfrm>
            <a:off x="6232787" y="5561796"/>
            <a:ext cx="1415788" cy="8742"/>
          </a:xfrm>
          <a:prstGeom prst="straightConnector1">
            <a:avLst/>
          </a:prstGeom>
          <a:ln w="635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84029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775" y="130175"/>
            <a:ext cx="2828925" cy="1847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PaymentsController</a:t>
            </a: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create()</a:t>
            </a:r>
          </a:p>
          <a:p>
            <a:pPr>
              <a:defRPr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3933825" y="138113"/>
            <a:ext cx="3457575" cy="1847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i="1" dirty="0" err="1"/>
              <a:t>PaymentProcessorBuilder</a:t>
            </a:r>
            <a:endParaRPr lang="en-US" sz="2400" i="1" dirty="0"/>
          </a:p>
          <a:p>
            <a:pPr algn="ctr">
              <a:defRPr/>
            </a:pP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build(</a:t>
            </a:r>
            <a:r>
              <a:rPr lang="en-US" sz="2400" dirty="0" err="1"/>
              <a:t>params</a:t>
            </a:r>
            <a:r>
              <a:rPr lang="en-US" sz="2400" dirty="0"/>
              <a:t>)</a:t>
            </a:r>
          </a:p>
          <a:p>
            <a:pPr algn="ctr">
              <a:defRPr/>
            </a:pP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086225" y="3032125"/>
            <a:ext cx="3152775" cy="1885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VisaPayAdapterBuilder</a:t>
            </a: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build(</a:t>
            </a:r>
            <a:r>
              <a:rPr lang="en-US" sz="2400" dirty="0" err="1"/>
              <a:t>params</a:t>
            </a:r>
            <a:r>
              <a:rPr lang="en-US" sz="2400" dirty="0"/>
              <a:t>)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 algn="ctr">
              <a:defRPr/>
            </a:pPr>
            <a:endParaRPr lang="en-US" sz="2400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75" y="695325"/>
            <a:ext cx="282892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933825" y="676275"/>
            <a:ext cx="34575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86225" y="3975100"/>
            <a:ext cx="31527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4775" y="1062038"/>
            <a:ext cx="282892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933825" y="1062038"/>
            <a:ext cx="34575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12"/>
          <p:cNvSpPr/>
          <p:nvPr/>
        </p:nvSpPr>
        <p:spPr>
          <a:xfrm>
            <a:off x="5355100" y="1985963"/>
            <a:ext cx="381000" cy="4191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4086225" y="3513138"/>
            <a:ext cx="31527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467225" y="6003925"/>
            <a:ext cx="213360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VisaPayAdapter</a:t>
            </a:r>
            <a:endParaRPr lang="en-US" sz="24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553075" y="2392363"/>
            <a:ext cx="14288" cy="6286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00013" y="3032125"/>
            <a:ext cx="3729037" cy="18859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DiningDollarsAdapterBuilder</a:t>
            </a: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build(</a:t>
            </a:r>
            <a:r>
              <a:rPr lang="en-US" sz="2400" dirty="0" err="1"/>
              <a:t>params</a:t>
            </a:r>
            <a:r>
              <a:rPr lang="en-US" sz="2400" dirty="0"/>
              <a:t>)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 algn="ctr">
              <a:defRPr/>
            </a:pPr>
            <a:endParaRPr lang="en-US" sz="2400" dirty="0"/>
          </a:p>
        </p:txBody>
      </p:sp>
      <p:cxnSp>
        <p:nvCxnSpPr>
          <p:cNvPr id="24" name="Straight Connector 23"/>
          <p:cNvCxnSpPr>
            <a:endCxn id="23" idx="3"/>
          </p:cNvCxnSpPr>
          <p:nvPr/>
        </p:nvCxnSpPr>
        <p:spPr>
          <a:xfrm>
            <a:off x="104775" y="3975100"/>
            <a:ext cx="37242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4775" y="3513138"/>
            <a:ext cx="37242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881188" y="2609850"/>
            <a:ext cx="0" cy="401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881188" y="2609850"/>
            <a:ext cx="36528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561013" y="2609850"/>
            <a:ext cx="24304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572" name="TextBox 40"/>
          <p:cNvSpPr txBox="1">
            <a:spLocks noChangeArrowheads="1"/>
          </p:cNvSpPr>
          <p:nvPr/>
        </p:nvSpPr>
        <p:spPr bwMode="auto">
          <a:xfrm>
            <a:off x="7940675" y="2111375"/>
            <a:ext cx="539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/>
              <a:t>…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00099" y="6035675"/>
            <a:ext cx="2938523" cy="4286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DiningDollarsAdapter</a:t>
            </a:r>
            <a:endParaRPr lang="en-US" sz="2400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776413" y="4918075"/>
            <a:ext cx="0" cy="1117600"/>
          </a:xfrm>
          <a:prstGeom prst="straightConnector1">
            <a:avLst/>
          </a:prstGeom>
          <a:ln w="635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453063" y="4918075"/>
            <a:ext cx="0" cy="1085850"/>
          </a:xfrm>
          <a:prstGeom prst="straightConnector1">
            <a:avLst/>
          </a:prstGeom>
          <a:ln w="635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919413" y="1233488"/>
            <a:ext cx="1014412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03471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Goal: Implement Builder pattern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Step 1: Create Builder Classes</a:t>
            </a:r>
          </a:p>
          <a:p>
            <a:endParaRPr lang="en-US" altLang="en-US"/>
          </a:p>
          <a:p>
            <a:r>
              <a:rPr lang="en-US" altLang="en-US"/>
              <a:t>Step 2: Move constructor code out of controller inside build</a:t>
            </a:r>
          </a:p>
          <a:p>
            <a:endParaRPr lang="en-US" altLang="en-US"/>
          </a:p>
          <a:p>
            <a:r>
              <a:rPr lang="en-US" altLang="en-US"/>
              <a:t>Step 3: instantiate build class inside construct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75408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00200"/>
            <a:ext cx="5405377" cy="564266"/>
          </a:xfrm>
          <a:prstGeom prst="rect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Goal: Implement Builder pattern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Step 1: Create Builder Classes</a:t>
            </a:r>
          </a:p>
          <a:p>
            <a:endParaRPr lang="en-US" altLang="en-US"/>
          </a:p>
          <a:p>
            <a:r>
              <a:rPr lang="en-US" altLang="en-US"/>
              <a:t>Step 2: Move constructor code out of controller inside build</a:t>
            </a:r>
          </a:p>
          <a:p>
            <a:endParaRPr lang="en-US" altLang="en-US"/>
          </a:p>
          <a:p>
            <a:r>
              <a:rPr lang="en-US" altLang="en-US"/>
              <a:t>Step 3: instantiate build class inside construct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474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Refactoring.Guru</a:t>
            </a:r>
            <a:r>
              <a:rPr lang="en-US" dirty="0"/>
              <a:t> Variant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8E808-2091-1144-8674-659A6E820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1781139"/>
            <a:ext cx="7747000" cy="393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E102B6-1378-B147-A2BC-4D531450E027}"/>
              </a:ext>
            </a:extLst>
          </p:cNvPr>
          <p:cNvSpPr txBox="1"/>
          <p:nvPr/>
        </p:nvSpPr>
        <p:spPr>
          <a:xfrm>
            <a:off x="2915969" y="6581001"/>
            <a:ext cx="331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refactoring.guru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/design-patterns/observer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F7300A-B081-EE43-8D2B-DFAFC3F9191E}"/>
              </a:ext>
            </a:extLst>
          </p:cNvPr>
          <p:cNvGrpSpPr/>
          <p:nvPr/>
        </p:nvGrpSpPr>
        <p:grpSpPr>
          <a:xfrm>
            <a:off x="2584491" y="1689292"/>
            <a:ext cx="4332309" cy="3048001"/>
            <a:chOff x="2584491" y="1879292"/>
            <a:chExt cx="4332309" cy="3048001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8260F38-F6D2-F840-9F9E-8902FB8B78CD}"/>
                </a:ext>
              </a:extLst>
            </p:cNvPr>
            <p:cNvCxnSpPr>
              <a:cxnSpLocks/>
            </p:cNvCxnSpPr>
            <p:nvPr/>
          </p:nvCxnSpPr>
          <p:spPr>
            <a:xfrm>
              <a:off x="3420095" y="1879292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B30FD32-6DFA-F145-A9E1-1F6742C8DAE1}"/>
                </a:ext>
              </a:extLst>
            </p:cNvPr>
            <p:cNvCxnSpPr>
              <a:cxnSpLocks/>
            </p:cNvCxnSpPr>
            <p:nvPr/>
          </p:nvCxnSpPr>
          <p:spPr>
            <a:xfrm>
              <a:off x="6311158" y="2197947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F157EF3-F7D9-4344-9907-7971993436E6}"/>
                </a:ext>
              </a:extLst>
            </p:cNvPr>
            <p:cNvCxnSpPr>
              <a:cxnSpLocks/>
            </p:cNvCxnSpPr>
            <p:nvPr/>
          </p:nvCxnSpPr>
          <p:spPr>
            <a:xfrm>
              <a:off x="6008337" y="4523532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8CF2448-5963-1047-9337-0FD464E4F0AB}"/>
                </a:ext>
              </a:extLst>
            </p:cNvPr>
            <p:cNvCxnSpPr>
              <a:cxnSpLocks/>
            </p:cNvCxnSpPr>
            <p:nvPr/>
          </p:nvCxnSpPr>
          <p:spPr>
            <a:xfrm>
              <a:off x="2584491" y="2271178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99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50" y="1128713"/>
            <a:ext cx="9061450" cy="3433762"/>
          </a:xfrm>
        </p:spPr>
      </p:pic>
      <p:sp>
        <p:nvSpPr>
          <p:cNvPr id="3" name="Rectangle 2"/>
          <p:cNvSpPr/>
          <p:nvPr/>
        </p:nvSpPr>
        <p:spPr>
          <a:xfrm>
            <a:off x="637512" y="2271049"/>
            <a:ext cx="8468388" cy="1386551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9227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30346"/>
            <a:ext cx="7963382" cy="923081"/>
          </a:xfrm>
          <a:prstGeom prst="rect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Goal: Implement Builder pattern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Step 1: Create Builder Classes</a:t>
            </a:r>
          </a:p>
          <a:p>
            <a:endParaRPr lang="en-US" altLang="en-US"/>
          </a:p>
          <a:p>
            <a:r>
              <a:rPr lang="en-US" altLang="en-US"/>
              <a:t>Step 2: Move constructor code out of controller inside build</a:t>
            </a:r>
          </a:p>
          <a:p>
            <a:endParaRPr lang="en-US" altLang="en-US"/>
          </a:p>
          <a:p>
            <a:r>
              <a:rPr lang="en-US" altLang="en-US"/>
              <a:t>Step 3: instantiate build class inside construct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06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60" y="54960"/>
            <a:ext cx="7498501" cy="68030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47800" y="1990725"/>
            <a:ext cx="7039471" cy="704850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47800" y="4631340"/>
            <a:ext cx="7039471" cy="390525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47800" y="3171825"/>
            <a:ext cx="7018161" cy="1038225"/>
          </a:xfrm>
          <a:prstGeom prst="rect">
            <a:avLst/>
          </a:prstGeom>
          <a:noFill/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3316204" y="2999712"/>
            <a:ext cx="1400506" cy="1428750"/>
          </a:xfrm>
          <a:prstGeom prst="mathMultiply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5617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50" y="1128713"/>
            <a:ext cx="9061450" cy="3433762"/>
          </a:xfrm>
        </p:spPr>
      </p:pic>
      <p:sp>
        <p:nvSpPr>
          <p:cNvPr id="3" name="Rectangle 2"/>
          <p:cNvSpPr/>
          <p:nvPr/>
        </p:nvSpPr>
        <p:spPr>
          <a:xfrm>
            <a:off x="637512" y="2271049"/>
            <a:ext cx="8468388" cy="1386551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1513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50" y="1128713"/>
            <a:ext cx="9061450" cy="3433762"/>
          </a:xfrm>
        </p:spPr>
      </p:pic>
    </p:spTree>
    <p:extLst>
      <p:ext uri="{BB962C8B-B14F-4D97-AF65-F5344CB8AC3E}">
        <p14:creationId xmlns:p14="http://schemas.microsoft.com/office/powerpoint/2010/main" val="168310567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077185"/>
            <a:ext cx="7581418" cy="529539"/>
          </a:xfrm>
          <a:prstGeom prst="rect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Goal: Implement Builder pattern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Step 1: Create Builder Classes</a:t>
            </a:r>
          </a:p>
          <a:p>
            <a:endParaRPr lang="en-US" altLang="en-US"/>
          </a:p>
          <a:p>
            <a:r>
              <a:rPr lang="en-US" altLang="en-US"/>
              <a:t>Step 2: Move constructor code out of controller inside build</a:t>
            </a:r>
          </a:p>
          <a:p>
            <a:endParaRPr lang="en-US" altLang="en-US"/>
          </a:p>
          <a:p>
            <a:r>
              <a:rPr lang="en-US" altLang="en-US"/>
              <a:t>Step 3: instantiate build class inside construct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45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95" y="-2"/>
            <a:ext cx="6942954" cy="6797552"/>
          </a:xfrm>
        </p:spPr>
      </p:pic>
      <p:sp>
        <p:nvSpPr>
          <p:cNvPr id="5" name="Rectangle 4"/>
          <p:cNvSpPr/>
          <p:nvPr/>
        </p:nvSpPr>
        <p:spPr>
          <a:xfrm>
            <a:off x="1823014" y="2177728"/>
            <a:ext cx="5873186" cy="394021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23014" y="4000500"/>
            <a:ext cx="5654112" cy="354273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10033" y="3093610"/>
            <a:ext cx="5205117" cy="39254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89897" y="4561676"/>
            <a:ext cx="5816835" cy="39254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5227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Control Flow</a:t>
            </a:r>
            <a:br>
              <a:rPr lang="en-US" altLang="en-US" sz="4000">
                <a:solidFill>
                  <a:srgbClr val="FF00FF"/>
                </a:solidFill>
              </a:rPr>
            </a:br>
            <a:endParaRPr lang="en-US" altLang="en-US" sz="4000">
              <a:solidFill>
                <a:srgbClr val="FF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19463" y="2163763"/>
            <a:ext cx="3852862" cy="552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vpab:VisaPayAdapterBuilder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57199" y="990600"/>
            <a:ext cx="2862263" cy="552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: </a:t>
            </a:r>
            <a:r>
              <a:rPr lang="en-US" sz="2400" dirty="0" err="1"/>
              <a:t>PaymentsController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870075" y="1531938"/>
            <a:ext cx="0" cy="5326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76788" y="2698750"/>
            <a:ext cx="26987" cy="4159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2938" y="2230438"/>
            <a:ext cx="95408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97025" y="2043113"/>
            <a:ext cx="495300" cy="46720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609" name="TextBox 29"/>
          <p:cNvSpPr txBox="1">
            <a:spLocks noChangeArrowheads="1"/>
          </p:cNvSpPr>
          <p:nvPr/>
        </p:nvSpPr>
        <p:spPr bwMode="auto">
          <a:xfrm>
            <a:off x="242888" y="1760538"/>
            <a:ext cx="9683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create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092325" y="2335213"/>
            <a:ext cx="1265238" cy="158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2092325" y="2625725"/>
            <a:ext cx="1217613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2" name="TextBox 29"/>
          <p:cNvSpPr txBox="1">
            <a:spLocks noChangeArrowheads="1"/>
          </p:cNvSpPr>
          <p:nvPr/>
        </p:nvSpPr>
        <p:spPr bwMode="auto">
          <a:xfrm>
            <a:off x="2405063" y="1865313"/>
            <a:ext cx="717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new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560888" y="3600450"/>
            <a:ext cx="495300" cy="14287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092325" y="3736975"/>
            <a:ext cx="249713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15" name="TextBox 29"/>
          <p:cNvSpPr txBox="1">
            <a:spLocks noChangeArrowheads="1"/>
          </p:cNvSpPr>
          <p:nvPr/>
        </p:nvSpPr>
        <p:spPr bwMode="auto">
          <a:xfrm>
            <a:off x="2951163" y="3297238"/>
            <a:ext cx="811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build</a:t>
            </a:r>
          </a:p>
        </p:txBody>
      </p:sp>
    </p:spTree>
    <p:extLst>
      <p:ext uri="{BB962C8B-B14F-4D97-AF65-F5344CB8AC3E}">
        <p14:creationId xmlns:p14="http://schemas.microsoft.com/office/powerpoint/2010/main" val="308125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Control Flow</a:t>
            </a:r>
            <a:br>
              <a:rPr lang="en-US" altLang="en-US" sz="4000">
                <a:solidFill>
                  <a:srgbClr val="FF00FF"/>
                </a:solidFill>
              </a:rPr>
            </a:br>
            <a:endParaRPr lang="en-US" altLang="en-US" sz="4000">
              <a:solidFill>
                <a:srgbClr val="FF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19463" y="2163763"/>
            <a:ext cx="3700462" cy="552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vpab:VisaPayAdapterBuilder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57199" y="990600"/>
            <a:ext cx="2862263" cy="552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: </a:t>
            </a:r>
            <a:r>
              <a:rPr lang="en-US" sz="2400" dirty="0" err="1"/>
              <a:t>PaymentsController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870075" y="1531938"/>
            <a:ext cx="0" cy="53260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76788" y="2698750"/>
            <a:ext cx="26987" cy="4159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2938" y="2230438"/>
            <a:ext cx="95408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97025" y="2043113"/>
            <a:ext cx="495300" cy="46720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57" name="TextBox 29"/>
          <p:cNvSpPr txBox="1">
            <a:spLocks noChangeArrowheads="1"/>
          </p:cNvSpPr>
          <p:nvPr/>
        </p:nvSpPr>
        <p:spPr bwMode="auto">
          <a:xfrm>
            <a:off x="242888" y="1760538"/>
            <a:ext cx="9683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create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566738" y="6540500"/>
            <a:ext cx="1030287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491288" y="3795713"/>
            <a:ext cx="2652712" cy="471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vpa:VisaPayAdapter</a:t>
            </a:r>
            <a:endParaRPr lang="en-US" sz="2400" dirty="0"/>
          </a:p>
        </p:txBody>
      </p:sp>
      <p:cxnSp>
        <p:nvCxnSpPr>
          <p:cNvPr id="21" name="Straight Connector 20"/>
          <p:cNvCxnSpPr>
            <a:stCxn id="20" idx="2"/>
          </p:cNvCxnSpPr>
          <p:nvPr/>
        </p:nvCxnSpPr>
        <p:spPr>
          <a:xfrm flipH="1">
            <a:off x="7797800" y="4267199"/>
            <a:ext cx="19844" cy="28670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092325" y="2335213"/>
            <a:ext cx="1265238" cy="158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2092325" y="2625725"/>
            <a:ext cx="1217613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3" name="TextBox 29"/>
          <p:cNvSpPr txBox="1">
            <a:spLocks noChangeArrowheads="1"/>
          </p:cNvSpPr>
          <p:nvPr/>
        </p:nvSpPr>
        <p:spPr bwMode="auto">
          <a:xfrm>
            <a:off x="2405063" y="1865313"/>
            <a:ext cx="717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new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560888" y="3600450"/>
            <a:ext cx="495300" cy="14287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092325" y="3736975"/>
            <a:ext cx="249713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056188" y="3967163"/>
            <a:ext cx="14351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5053013" y="4216400"/>
            <a:ext cx="1438275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2063750" y="4879975"/>
            <a:ext cx="2497138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063750" y="5518150"/>
            <a:ext cx="55372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2092325" y="6111875"/>
            <a:ext cx="5508625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7550150" y="5297488"/>
            <a:ext cx="495300" cy="10699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72" name="TextBox 29"/>
          <p:cNvSpPr txBox="1">
            <a:spLocks noChangeArrowheads="1"/>
          </p:cNvSpPr>
          <p:nvPr/>
        </p:nvSpPr>
        <p:spPr bwMode="auto">
          <a:xfrm>
            <a:off x="2951163" y="3297238"/>
            <a:ext cx="811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build</a:t>
            </a:r>
          </a:p>
        </p:txBody>
      </p:sp>
      <p:sp>
        <p:nvSpPr>
          <p:cNvPr id="27673" name="TextBox 29"/>
          <p:cNvSpPr txBox="1">
            <a:spLocks noChangeArrowheads="1"/>
          </p:cNvSpPr>
          <p:nvPr/>
        </p:nvSpPr>
        <p:spPr bwMode="auto">
          <a:xfrm>
            <a:off x="2355850" y="4999038"/>
            <a:ext cx="23923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process_payment</a:t>
            </a:r>
          </a:p>
        </p:txBody>
      </p:sp>
      <p:sp>
        <p:nvSpPr>
          <p:cNvPr id="27674" name="TextBox 29"/>
          <p:cNvSpPr txBox="1">
            <a:spLocks noChangeArrowheads="1"/>
          </p:cNvSpPr>
          <p:nvPr/>
        </p:nvSpPr>
        <p:spPr bwMode="auto">
          <a:xfrm>
            <a:off x="5443538" y="3436938"/>
            <a:ext cx="719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80350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sz="4000" dirty="0">
              <a:solidFill>
                <a:srgbClr val="FF00FF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4000" dirty="0">
                <a:solidFill>
                  <a:srgbClr val="FF00FF"/>
                </a:solidFill>
              </a:rPr>
              <a:t>Design problem: 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4000" dirty="0">
                <a:solidFill>
                  <a:srgbClr val="FF00FF"/>
                </a:solidFill>
              </a:rPr>
              <a:t>Delete from cart and Undo</a:t>
            </a:r>
          </a:p>
          <a:p>
            <a:pPr algn="ctr">
              <a:defRPr/>
            </a:pPr>
            <a:endParaRPr lang="en-US" altLang="en-US" sz="4000" dirty="0">
              <a:solidFill>
                <a:srgbClr val="FF00FF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sz="4000" dirty="0">
              <a:solidFill>
                <a:srgbClr val="FF00FF"/>
              </a:solidFill>
            </a:endParaRPr>
          </a:p>
          <a:p>
            <a:pPr>
              <a:defRPr/>
            </a:pPr>
            <a:endParaRPr lang="en-US" altLang="en-US" sz="4000" dirty="0">
              <a:solidFill>
                <a:srgbClr val="FF00FF"/>
              </a:solidFill>
            </a:endParaRPr>
          </a:p>
          <a:p>
            <a:pPr>
              <a:defRPr/>
            </a:pP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110080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Wikipedia Variant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95154-BFCE-9143-BA9C-170DF5598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260"/>
          <a:stretch/>
        </p:blipFill>
        <p:spPr>
          <a:xfrm>
            <a:off x="1446545" y="1617482"/>
            <a:ext cx="6250911" cy="4652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25D365-F487-804F-91E6-16413D2F1D8B}"/>
              </a:ext>
            </a:extLst>
          </p:cNvPr>
          <p:cNvSpPr txBox="1"/>
          <p:nvPr/>
        </p:nvSpPr>
        <p:spPr>
          <a:xfrm>
            <a:off x="2982719" y="6581001"/>
            <a:ext cx="3178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en.wikipedia.org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/wiki/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Observer_pattern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B071D-AEDF-8942-BC60-7B301F992E66}"/>
              </a:ext>
            </a:extLst>
          </p:cNvPr>
          <p:cNvSpPr txBox="1"/>
          <p:nvPr/>
        </p:nvSpPr>
        <p:spPr>
          <a:xfrm>
            <a:off x="6961182" y="1903026"/>
            <a:ext cx="1879993" cy="1815882"/>
          </a:xfrm>
          <a:prstGeom prst="rect">
            <a:avLst/>
          </a:prstGeom>
          <a:solidFill>
            <a:schemeClr val="tx1"/>
          </a:solidFill>
          <a:ln w="50800"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Actually very similar to the </a:t>
            </a:r>
            <a:r>
              <a:rPr lang="en-US" sz="2800" dirty="0" err="1">
                <a:solidFill>
                  <a:srgbClr val="FF40FF"/>
                </a:solidFill>
              </a:rPr>
              <a:t>GoF</a:t>
            </a:r>
            <a:r>
              <a:rPr lang="en-US" sz="2800" dirty="0">
                <a:solidFill>
                  <a:srgbClr val="FF40FF"/>
                </a:solidFill>
              </a:rPr>
              <a:t> version</a:t>
            </a:r>
          </a:p>
        </p:txBody>
      </p:sp>
    </p:spTree>
    <p:extLst>
      <p:ext uri="{BB962C8B-B14F-4D97-AF65-F5344CB8AC3E}">
        <p14:creationId xmlns:p14="http://schemas.microsoft.com/office/powerpoint/2010/main" val="386886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075" y="1308100"/>
            <a:ext cx="8820150" cy="4414838"/>
          </a:xfrm>
        </p:spPr>
      </p:pic>
    </p:spTree>
    <p:extLst>
      <p:ext uri="{BB962C8B-B14F-4D97-AF65-F5344CB8AC3E}">
        <p14:creationId xmlns:p14="http://schemas.microsoft.com/office/powerpoint/2010/main" val="103071425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FF"/>
                </a:solidFill>
              </a:rPr>
              <a:t>Cannot retrieve back</a:t>
            </a:r>
            <a:endParaRPr lang="en-US" altLang="en-US"/>
          </a:p>
        </p:txBody>
      </p:sp>
      <p:pic>
        <p:nvPicPr>
          <p:cNvPr id="3277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38" y="1323975"/>
            <a:ext cx="9050337" cy="3892550"/>
          </a:xfrm>
        </p:spPr>
      </p:pic>
    </p:spTree>
    <p:extLst>
      <p:ext uri="{BB962C8B-B14F-4D97-AF65-F5344CB8AC3E}">
        <p14:creationId xmlns:p14="http://schemas.microsoft.com/office/powerpoint/2010/main" val="85472381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81288" y="1889125"/>
            <a:ext cx="3552825" cy="31908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OrdersController</a:t>
            </a: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 algn="ctr"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new</a:t>
            </a:r>
          </a:p>
          <a:p>
            <a:pPr>
              <a:defRPr/>
            </a:pPr>
            <a:r>
              <a:rPr lang="en-US" sz="2400" dirty="0"/>
              <a:t>create </a:t>
            </a:r>
          </a:p>
          <a:p>
            <a:pPr>
              <a:defRPr/>
            </a:pPr>
            <a:r>
              <a:rPr lang="is-IS" sz="2400" dirty="0"/>
              <a:t>…</a:t>
            </a:r>
            <a:endParaRPr lang="en-US" sz="2400" dirty="0"/>
          </a:p>
          <a:p>
            <a:pPr>
              <a:defRPr/>
            </a:pPr>
            <a:r>
              <a:rPr lang="en-US" sz="2400" dirty="0"/>
              <a:t>destroy</a:t>
            </a:r>
          </a:p>
          <a:p>
            <a:pPr>
              <a:defRPr/>
            </a:pP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681288" y="2525713"/>
            <a:ext cx="355282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681288" y="3079750"/>
            <a:ext cx="355282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70365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Solution: Memento</a:t>
            </a:r>
          </a:p>
        </p:txBody>
      </p:sp>
      <p:sp>
        <p:nvSpPr>
          <p:cNvPr id="34819" name="Content Placeholder 11"/>
          <p:cNvSpPr>
            <a:spLocks noGrp="1"/>
          </p:cNvSpPr>
          <p:nvPr>
            <p:ph idx="1"/>
          </p:nvPr>
        </p:nvSpPr>
        <p:spPr>
          <a:xfrm>
            <a:off x="457200" y="1173163"/>
            <a:ext cx="8437563" cy="5211762"/>
          </a:xfrm>
        </p:spPr>
        <p:txBody>
          <a:bodyPr/>
          <a:lstStyle/>
          <a:p>
            <a:r>
              <a:rPr lang="en-US" altLang="en-US"/>
              <a:t>Needs to store the state of the order</a:t>
            </a:r>
          </a:p>
          <a:p>
            <a:endParaRPr lang="en-US" altLang="en-US"/>
          </a:p>
        </p:txBody>
      </p:sp>
      <p:sp>
        <p:nvSpPr>
          <p:cNvPr id="2" name="Rectangle 1"/>
          <p:cNvSpPr/>
          <p:nvPr/>
        </p:nvSpPr>
        <p:spPr>
          <a:xfrm>
            <a:off x="153988" y="2420938"/>
            <a:ext cx="3387865" cy="2108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Originator</a:t>
            </a:r>
          </a:p>
          <a:p>
            <a:pPr algn="ctr">
              <a:defRPr/>
            </a:pPr>
            <a:endParaRPr lang="en-US" sz="2000" dirty="0"/>
          </a:p>
          <a:p>
            <a:pPr algn="ctr">
              <a:defRPr/>
            </a:pPr>
            <a:r>
              <a:rPr lang="en-US" sz="2000" dirty="0"/>
              <a:t>state …</a:t>
            </a:r>
          </a:p>
          <a:p>
            <a:pPr algn="ctr"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 err="1"/>
              <a:t>create_memento</a:t>
            </a:r>
            <a:r>
              <a:rPr lang="en-US" sz="2000" dirty="0"/>
              <a:t>(): Memento</a:t>
            </a:r>
          </a:p>
          <a:p>
            <a:pPr>
              <a:defRPr/>
            </a:pPr>
            <a:r>
              <a:rPr lang="en-US" sz="2000" dirty="0" err="1"/>
              <a:t>set_memento</a:t>
            </a:r>
            <a:r>
              <a:rPr lang="en-US" sz="2000" dirty="0"/>
              <a:t>(memento)</a:t>
            </a:r>
          </a:p>
          <a:p>
            <a:pPr algn="ctr">
              <a:defRPr/>
            </a:pP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4572000" y="2486025"/>
            <a:ext cx="2647950" cy="19399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Memento</a:t>
            </a:r>
          </a:p>
          <a:p>
            <a:pPr algn="ctr">
              <a:defRPr/>
            </a:pPr>
            <a:endParaRPr lang="en-US" sz="2000" dirty="0"/>
          </a:p>
          <a:p>
            <a:pPr algn="ctr">
              <a:defRPr/>
            </a:pPr>
            <a:r>
              <a:rPr lang="en-US" sz="2000" dirty="0"/>
              <a:t>state …</a:t>
            </a:r>
          </a:p>
          <a:p>
            <a:pPr algn="ctr"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getters and setters …</a:t>
            </a:r>
          </a:p>
          <a:p>
            <a:pPr>
              <a:defRPr/>
            </a:pP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7216775" y="5278438"/>
            <a:ext cx="15621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Caretaker</a:t>
            </a:r>
          </a:p>
        </p:txBody>
      </p:sp>
      <p:cxnSp>
        <p:nvCxnSpPr>
          <p:cNvPr id="6" name="Straight Connector 5"/>
          <p:cNvCxnSpPr>
            <a:stCxn id="2" idx="1"/>
          </p:cNvCxnSpPr>
          <p:nvPr/>
        </p:nvCxnSpPr>
        <p:spPr>
          <a:xfrm flipV="1">
            <a:off x="153988" y="3465513"/>
            <a:ext cx="3387865" cy="952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6525" y="2932113"/>
            <a:ext cx="3405328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72000" y="3021013"/>
            <a:ext cx="264795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0" y="3465513"/>
            <a:ext cx="264795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541853" y="3648075"/>
            <a:ext cx="1030147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rot="10800000">
            <a:off x="7219950" y="4156075"/>
            <a:ext cx="1558925" cy="1122363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92713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850" y="3592513"/>
            <a:ext cx="2857500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Order</a:t>
            </a:r>
          </a:p>
          <a:p>
            <a:pPr algn="ctr">
              <a:defRPr/>
            </a:pPr>
            <a:endParaRPr lang="en-US" sz="2000" dirty="0"/>
          </a:p>
          <a:p>
            <a:pPr algn="ctr">
              <a:defRPr/>
            </a:pPr>
            <a:r>
              <a:rPr lang="en-US" sz="2000" dirty="0"/>
              <a:t>…</a:t>
            </a:r>
          </a:p>
          <a:p>
            <a:pPr algn="ctr"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 err="1"/>
              <a:t>create_memento</a:t>
            </a:r>
            <a:endParaRPr lang="en-US" sz="2000" dirty="0"/>
          </a:p>
          <a:p>
            <a:pPr>
              <a:defRPr/>
            </a:pPr>
            <a:r>
              <a:rPr lang="en-US" sz="2000" dirty="0" err="1"/>
              <a:t>set_memento</a:t>
            </a:r>
            <a:r>
              <a:rPr lang="en-US" sz="2000" dirty="0"/>
              <a:t>(version)</a:t>
            </a:r>
          </a:p>
          <a:p>
            <a:pPr algn="ctr">
              <a:defRPr/>
            </a:pP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3881438" y="3592513"/>
            <a:ext cx="2486025" cy="2209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/>
              <a:t>OrderMemento</a:t>
            </a:r>
            <a:endParaRPr lang="en-US" sz="2000" dirty="0"/>
          </a:p>
          <a:p>
            <a:pPr algn="ctr">
              <a:defRPr/>
            </a:pPr>
            <a:endParaRPr lang="en-US" sz="2000" dirty="0"/>
          </a:p>
          <a:p>
            <a:pPr algn="ctr">
              <a:defRPr/>
            </a:pPr>
            <a:r>
              <a:rPr lang="en-US" sz="2000" dirty="0"/>
              <a:t>order …</a:t>
            </a:r>
          </a:p>
          <a:p>
            <a:pPr algn="ctr"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initialize</a:t>
            </a:r>
          </a:p>
          <a:p>
            <a:pPr>
              <a:defRPr/>
            </a:pPr>
            <a:endParaRPr lang="en-US" sz="2000" dirty="0"/>
          </a:p>
          <a:p>
            <a:pPr algn="ctr">
              <a:defRPr/>
            </a:pP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6145213" y="6096000"/>
            <a:ext cx="2820987" cy="563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/>
              <a:t>OrderMementoCaretaker</a:t>
            </a:r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93675" y="4090988"/>
            <a:ext cx="28575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93675" y="4568825"/>
            <a:ext cx="2857500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62388" y="4068763"/>
            <a:ext cx="25050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032125" y="4717809"/>
            <a:ext cx="830263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881438" y="4575175"/>
            <a:ext cx="248602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27000" y="80963"/>
            <a:ext cx="3319463" cy="208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Originator</a:t>
            </a:r>
          </a:p>
          <a:p>
            <a:pPr algn="ctr">
              <a:defRPr/>
            </a:pPr>
            <a:endParaRPr lang="en-US" sz="2000" dirty="0"/>
          </a:p>
          <a:p>
            <a:pPr algn="ctr">
              <a:defRPr/>
            </a:pPr>
            <a:r>
              <a:rPr lang="en-US" sz="2000" dirty="0"/>
              <a:t>state …</a:t>
            </a:r>
          </a:p>
          <a:p>
            <a:pPr algn="ctr"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 err="1"/>
              <a:t>create_memento</a:t>
            </a:r>
            <a:r>
              <a:rPr lang="en-US" sz="2000" dirty="0"/>
              <a:t>(): Memento</a:t>
            </a:r>
          </a:p>
          <a:p>
            <a:pPr>
              <a:defRPr/>
            </a:pPr>
            <a:r>
              <a:rPr lang="en-US" sz="2000" dirty="0" err="1"/>
              <a:t>set_memento</a:t>
            </a:r>
            <a:r>
              <a:rPr lang="en-US" sz="2000" dirty="0"/>
              <a:t>(memento)</a:t>
            </a:r>
          </a:p>
          <a:p>
            <a:pPr algn="ctr">
              <a:defRPr/>
            </a:pP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4275138" y="80963"/>
            <a:ext cx="3133725" cy="21097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Memento</a:t>
            </a:r>
          </a:p>
          <a:p>
            <a:pPr algn="ctr">
              <a:defRPr/>
            </a:pPr>
            <a:endParaRPr lang="en-US" sz="2000" dirty="0"/>
          </a:p>
          <a:p>
            <a:pPr algn="ctr">
              <a:defRPr/>
            </a:pPr>
            <a:r>
              <a:rPr lang="en-US" sz="2000" dirty="0"/>
              <a:t>state …</a:t>
            </a:r>
          </a:p>
          <a:p>
            <a:pPr algn="ctr"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getters and setters …</a:t>
            </a:r>
          </a:p>
          <a:p>
            <a:pPr>
              <a:defRPr/>
            </a:pP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7404100" y="2424113"/>
            <a:ext cx="15621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Caretaker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446463" y="920750"/>
            <a:ext cx="830262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3157538"/>
            <a:ext cx="9144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7000" y="555625"/>
            <a:ext cx="3338513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14" idx="3"/>
          </p:cNvCxnSpPr>
          <p:nvPr/>
        </p:nvCxnSpPr>
        <p:spPr>
          <a:xfrm>
            <a:off x="127000" y="1122363"/>
            <a:ext cx="3319463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276725" y="555625"/>
            <a:ext cx="31273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5" idx="1"/>
          </p:cNvCxnSpPr>
          <p:nvPr/>
        </p:nvCxnSpPr>
        <p:spPr>
          <a:xfrm flipV="1">
            <a:off x="4275138" y="1130300"/>
            <a:ext cx="3128962" cy="635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10800000">
            <a:off x="6386513" y="4973638"/>
            <a:ext cx="2052637" cy="1122362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rot="10800000">
            <a:off x="7408863" y="1303338"/>
            <a:ext cx="1558925" cy="1122362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83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FF"/>
                </a:solidFill>
              </a:rPr>
              <a:t>Control Flow: destroy</a:t>
            </a:r>
            <a:br>
              <a:rPr lang="en-US" altLang="en-US">
                <a:solidFill>
                  <a:srgbClr val="FF00FF"/>
                </a:solidFill>
              </a:rPr>
            </a:br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746405" y="972556"/>
            <a:ext cx="2425057" cy="600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: </a:t>
            </a:r>
            <a:r>
              <a:rPr lang="en-US" sz="2400" dirty="0" err="1"/>
              <a:t>OrdersController</a:t>
            </a:r>
            <a:endParaRPr lang="en-US" sz="24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960844" y="1575806"/>
            <a:ext cx="22225" cy="52244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725894" y="2115556"/>
            <a:ext cx="495300" cy="44084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89256" y="2301293"/>
            <a:ext cx="105251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7" name="TextBox 6"/>
          <p:cNvSpPr txBox="1">
            <a:spLocks noChangeArrowheads="1"/>
          </p:cNvSpPr>
          <p:nvPr/>
        </p:nvSpPr>
        <p:spPr bwMode="auto">
          <a:xfrm>
            <a:off x="689256" y="1740906"/>
            <a:ext cx="96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destroy</a:t>
            </a:r>
          </a:p>
        </p:txBody>
      </p:sp>
    </p:spTree>
    <p:extLst>
      <p:ext uri="{BB962C8B-B14F-4D97-AF65-F5344CB8AC3E}">
        <p14:creationId xmlns:p14="http://schemas.microsoft.com/office/powerpoint/2010/main" val="276863578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93663"/>
            <a:ext cx="8229600" cy="1143000"/>
          </a:xfrm>
        </p:spPr>
        <p:txBody>
          <a:bodyPr/>
          <a:lstStyle/>
          <a:p>
            <a:br>
              <a:rPr lang="en-US" altLang="en-US" sz="4000" dirty="0">
                <a:solidFill>
                  <a:srgbClr val="FF00FF"/>
                </a:solidFill>
              </a:rPr>
            </a:br>
            <a:r>
              <a:rPr lang="en-US" altLang="en-US" sz="4000" dirty="0">
                <a:solidFill>
                  <a:srgbClr val="FF00FF"/>
                </a:solidFill>
              </a:rPr>
              <a:t>Goal: Implement Memento pattern</a:t>
            </a:r>
            <a:br>
              <a:rPr lang="en-US" altLang="en-US" sz="4000" dirty="0">
                <a:solidFill>
                  <a:srgbClr val="FF00FF"/>
                </a:solidFill>
              </a:rPr>
            </a:br>
            <a:endParaRPr lang="en-US" alt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" y="1141281"/>
            <a:ext cx="8940558" cy="52064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512" y="2271049"/>
            <a:ext cx="8321293" cy="3088029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9576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FF"/>
                </a:solidFill>
              </a:rPr>
              <a:t>Control Flow: destroy</a:t>
            </a:r>
            <a:br>
              <a:rPr lang="en-US" altLang="en-US">
                <a:solidFill>
                  <a:srgbClr val="FF00FF"/>
                </a:solidFill>
              </a:rPr>
            </a:br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63500" y="1030288"/>
            <a:ext cx="2413482" cy="600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: </a:t>
            </a:r>
            <a:r>
              <a:rPr lang="en-US" sz="2400" dirty="0" err="1"/>
              <a:t>OrdersController</a:t>
            </a:r>
            <a:endParaRPr lang="en-US" sz="24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277938" y="1633538"/>
            <a:ext cx="22225" cy="52244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042988" y="2173288"/>
            <a:ext cx="495300" cy="44084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2238" y="2359025"/>
            <a:ext cx="9366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7" name="TextBox 6"/>
          <p:cNvSpPr txBox="1">
            <a:spLocks noChangeArrowheads="1"/>
          </p:cNvSpPr>
          <p:nvPr/>
        </p:nvSpPr>
        <p:spPr bwMode="auto">
          <a:xfrm>
            <a:off x="6350" y="1798638"/>
            <a:ext cx="96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destroy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35113" y="2978673"/>
            <a:ext cx="3045965" cy="3971746"/>
            <a:chOff x="1535113" y="2978673"/>
            <a:chExt cx="3045965" cy="3971746"/>
          </a:xfrm>
        </p:grpSpPr>
        <p:sp>
          <p:nvSpPr>
            <p:cNvPr id="32" name="Rectangle 31"/>
            <p:cNvSpPr/>
            <p:nvPr/>
          </p:nvSpPr>
          <p:spPr>
            <a:xfrm>
              <a:off x="3217711" y="2978673"/>
              <a:ext cx="1363367" cy="5745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/>
                <a:t>or: Order</a:t>
              </a:r>
            </a:p>
          </p:txBody>
        </p:sp>
        <p:cxnSp>
          <p:nvCxnSpPr>
            <p:cNvPr id="40" name="Straight Connector 39"/>
            <p:cNvCxnSpPr>
              <a:stCxn id="32" idx="2"/>
            </p:cNvCxnSpPr>
            <p:nvPr/>
          </p:nvCxnSpPr>
          <p:spPr>
            <a:xfrm flipH="1">
              <a:off x="3899394" y="3553247"/>
              <a:ext cx="1" cy="33971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1538288" y="3111521"/>
              <a:ext cx="1679423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H="1" flipV="1">
              <a:off x="1535113" y="3377888"/>
              <a:ext cx="1682598" cy="1588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519238" y="2173288"/>
            <a:ext cx="7561262" cy="4702416"/>
            <a:chOff x="1519238" y="2173288"/>
            <a:chExt cx="7561262" cy="4702416"/>
          </a:xfrm>
        </p:grpSpPr>
        <p:sp>
          <p:nvSpPr>
            <p:cNvPr id="33" name="Rectangle 32"/>
            <p:cNvSpPr/>
            <p:nvPr/>
          </p:nvSpPr>
          <p:spPr>
            <a:xfrm>
              <a:off x="5046562" y="2173288"/>
              <a:ext cx="4033938" cy="6255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 err="1"/>
                <a:t>omc</a:t>
              </a:r>
              <a:r>
                <a:rPr lang="en-US" sz="2400" dirty="0"/>
                <a:t>: </a:t>
              </a:r>
              <a:r>
                <a:rPr lang="en-US" sz="2400" dirty="0" err="1"/>
                <a:t>OrderMementoCaretaker</a:t>
              </a:r>
              <a:endParaRPr lang="en-US" sz="2400" dirty="0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1538288" y="2359025"/>
              <a:ext cx="3508274" cy="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>
              <a:off x="1519238" y="2659685"/>
              <a:ext cx="3527324" cy="0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942183" y="2798864"/>
              <a:ext cx="1" cy="40768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48734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93663"/>
            <a:ext cx="8229600" cy="1143000"/>
          </a:xfrm>
        </p:spPr>
        <p:txBody>
          <a:bodyPr/>
          <a:lstStyle/>
          <a:p>
            <a:br>
              <a:rPr lang="en-US" altLang="en-US" sz="4000" dirty="0">
                <a:solidFill>
                  <a:srgbClr val="FF00FF"/>
                </a:solidFill>
              </a:rPr>
            </a:br>
            <a:r>
              <a:rPr lang="en-US" altLang="en-US" sz="4000" dirty="0">
                <a:solidFill>
                  <a:srgbClr val="FF00FF"/>
                </a:solidFill>
              </a:rPr>
              <a:t>Goal: Implement Memento pattern</a:t>
            </a:r>
            <a:br>
              <a:rPr lang="en-US" altLang="en-US" sz="4000" dirty="0">
                <a:solidFill>
                  <a:srgbClr val="FF00FF"/>
                </a:solidFill>
              </a:rPr>
            </a:br>
            <a:endParaRPr lang="en-US" alt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" y="1141281"/>
            <a:ext cx="8940558" cy="52064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512" y="2168013"/>
            <a:ext cx="8321293" cy="3191065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1656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93663"/>
            <a:ext cx="8229600" cy="1143000"/>
          </a:xfrm>
        </p:spPr>
        <p:txBody>
          <a:bodyPr/>
          <a:lstStyle/>
          <a:p>
            <a:br>
              <a:rPr lang="en-US" altLang="en-US" sz="4000" dirty="0">
                <a:solidFill>
                  <a:srgbClr val="FF00FF"/>
                </a:solidFill>
              </a:rPr>
            </a:br>
            <a:r>
              <a:rPr lang="en-US" altLang="en-US" sz="4000" dirty="0">
                <a:solidFill>
                  <a:srgbClr val="FF00FF"/>
                </a:solidFill>
              </a:rPr>
              <a:t>Goal: Implement Memento pattern</a:t>
            </a:r>
            <a:br>
              <a:rPr lang="en-US" altLang="en-US" sz="4000" dirty="0">
                <a:solidFill>
                  <a:srgbClr val="FF00FF"/>
                </a:solidFill>
              </a:rPr>
            </a:br>
            <a:endParaRPr lang="en-US" alt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" y="1141281"/>
            <a:ext cx="8940558" cy="52064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512" y="2916820"/>
            <a:ext cx="8321293" cy="2442258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19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Wikipedia Variant #2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F3C67D-5AE5-AE48-B9F2-84CCBB8F1513}"/>
              </a:ext>
            </a:extLst>
          </p:cNvPr>
          <p:cNvSpPr txBox="1"/>
          <p:nvPr/>
        </p:nvSpPr>
        <p:spPr>
          <a:xfrm>
            <a:off x="2982719" y="6581001"/>
            <a:ext cx="3178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en.wikipedia.org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/wiki/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Observer_pattern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6B9BDC-2B0A-7841-8BBB-E94068DA7B46}"/>
              </a:ext>
            </a:extLst>
          </p:cNvPr>
          <p:cNvGrpSpPr/>
          <p:nvPr/>
        </p:nvGrpSpPr>
        <p:grpSpPr>
          <a:xfrm>
            <a:off x="0" y="1733798"/>
            <a:ext cx="9114741" cy="4134009"/>
            <a:chOff x="1900052" y="2137558"/>
            <a:chExt cx="6519553" cy="29569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93257B-EF19-254B-859D-089E3CCDF14D}"/>
                </a:ext>
              </a:extLst>
            </p:cNvPr>
            <p:cNvSpPr/>
            <p:nvPr/>
          </p:nvSpPr>
          <p:spPr>
            <a:xfrm>
              <a:off x="1900052" y="2137558"/>
              <a:ext cx="6519553" cy="29569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B82816-2F27-C942-9E33-76C7A989A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58" t="11967" r="30519" b="45680"/>
            <a:stretch/>
          </p:blipFill>
          <p:spPr>
            <a:xfrm>
              <a:off x="2140403" y="2371725"/>
              <a:ext cx="5982320" cy="247340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CE3728-6E92-264A-A870-E2AE00818C97}"/>
              </a:ext>
            </a:extLst>
          </p:cNvPr>
          <p:cNvGrpSpPr/>
          <p:nvPr/>
        </p:nvGrpSpPr>
        <p:grpSpPr>
          <a:xfrm>
            <a:off x="4903929" y="2061178"/>
            <a:ext cx="1024879" cy="3168734"/>
            <a:chOff x="4892054" y="2053309"/>
            <a:chExt cx="1024879" cy="316873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B83E6A0-54DB-A048-ADF8-9D077F657589}"/>
                </a:ext>
              </a:extLst>
            </p:cNvPr>
            <p:cNvCxnSpPr>
              <a:cxnSpLocks/>
            </p:cNvCxnSpPr>
            <p:nvPr/>
          </p:nvCxnSpPr>
          <p:spPr>
            <a:xfrm>
              <a:off x="4892054" y="2053309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563190A-A3BA-7A41-AB49-295D2708AE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2604" y="2765828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BA76C3F-8575-FF42-85D0-F8DC29D716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1291" y="4818282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236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00FF"/>
                </a:solidFill>
              </a:rPr>
              <a:t>Goal: Implement Memento pattern</a:t>
            </a:r>
            <a:br>
              <a:rPr lang="en-US" altLang="en-US">
                <a:solidFill>
                  <a:srgbClr val="FF00FF"/>
                </a:solidFill>
              </a:rPr>
            </a:br>
            <a:endParaRPr lang="en-US" altLang="en-US"/>
          </a:p>
        </p:txBody>
      </p:sp>
      <p:pic>
        <p:nvPicPr>
          <p:cNvPr id="4096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95" y="693734"/>
            <a:ext cx="5721210" cy="613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86050" y="3790949"/>
            <a:ext cx="4238625" cy="419101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86050" y="5276849"/>
            <a:ext cx="4238625" cy="419101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4148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00FF"/>
                </a:solidFill>
              </a:rPr>
              <a:t>Control Flow: destroy</a:t>
            </a:r>
            <a:br>
              <a:rPr lang="en-US" altLang="en-US" dirty="0">
                <a:solidFill>
                  <a:srgbClr val="FF00FF"/>
                </a:solidFill>
              </a:rPr>
            </a:br>
            <a:br>
              <a:rPr lang="en-US" altLang="en-US" dirty="0">
                <a:solidFill>
                  <a:srgbClr val="FF00FF"/>
                </a:solidFill>
              </a:rPr>
            </a:br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63500" y="477838"/>
            <a:ext cx="2413482" cy="600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: </a:t>
            </a:r>
            <a:r>
              <a:rPr lang="en-US" sz="2400" dirty="0" err="1"/>
              <a:t>OrdersController</a:t>
            </a:r>
            <a:endParaRPr lang="en-US" sz="24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267282" y="1081088"/>
            <a:ext cx="32882" cy="57769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042988" y="1246570"/>
            <a:ext cx="495300" cy="53625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2238" y="1469463"/>
            <a:ext cx="9366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7" name="TextBox 6"/>
          <p:cNvSpPr txBox="1">
            <a:spLocks noChangeArrowheads="1"/>
          </p:cNvSpPr>
          <p:nvPr/>
        </p:nvSpPr>
        <p:spPr bwMode="auto">
          <a:xfrm>
            <a:off x="-60917" y="1069413"/>
            <a:ext cx="96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destroy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17711" y="2138936"/>
            <a:ext cx="1363367" cy="5745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or: Order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273478" y="937549"/>
            <a:ext cx="2870522" cy="10201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omc</a:t>
            </a:r>
            <a:r>
              <a:rPr lang="en-US" sz="2400" dirty="0"/>
              <a:t>: </a:t>
            </a:r>
            <a:r>
              <a:rPr lang="en-US" sz="2400" dirty="0" err="1"/>
              <a:t>OrderMemento</a:t>
            </a:r>
            <a:endParaRPr lang="en-US" sz="2400" dirty="0"/>
          </a:p>
          <a:p>
            <a:pPr algn="ctr">
              <a:defRPr/>
            </a:pPr>
            <a:r>
              <a:rPr lang="en-US" sz="2400" dirty="0"/>
              <a:t>Caretaker</a:t>
            </a:r>
          </a:p>
        </p:txBody>
      </p:sp>
      <p:cxnSp>
        <p:nvCxnSpPr>
          <p:cNvPr id="40" name="Straight Connector 39"/>
          <p:cNvCxnSpPr>
            <a:stCxn id="32" idx="2"/>
          </p:cNvCxnSpPr>
          <p:nvPr/>
        </p:nvCxnSpPr>
        <p:spPr>
          <a:xfrm flipH="1">
            <a:off x="3891178" y="2713510"/>
            <a:ext cx="8217" cy="41444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538288" y="1550486"/>
            <a:ext cx="4735190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538288" y="2281279"/>
            <a:ext cx="167942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1519238" y="1872146"/>
            <a:ext cx="4754240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1535113" y="2587258"/>
            <a:ext cx="1682598" cy="1588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2006343" y="2753207"/>
            <a:ext cx="96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destroy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7906146" y="1957680"/>
            <a:ext cx="1" cy="4918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519238" y="2937499"/>
            <a:ext cx="2627807" cy="1252536"/>
            <a:chOff x="1519238" y="2937499"/>
            <a:chExt cx="2627807" cy="1252536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1563699" y="3174320"/>
              <a:ext cx="2111388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3651745" y="2937499"/>
              <a:ext cx="495300" cy="9846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1519238" y="3633717"/>
              <a:ext cx="2155849" cy="6350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Multiply 9"/>
            <p:cNvSpPr/>
            <p:nvPr/>
          </p:nvSpPr>
          <p:spPr>
            <a:xfrm>
              <a:off x="3674567" y="3640067"/>
              <a:ext cx="472478" cy="549968"/>
            </a:xfrm>
            <a:prstGeom prst="mathMultiply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6"/>
          <p:cNvSpPr txBox="1">
            <a:spLocks noChangeArrowheads="1"/>
          </p:cNvSpPr>
          <p:nvPr/>
        </p:nvSpPr>
        <p:spPr bwMode="auto">
          <a:xfrm>
            <a:off x="2734317" y="1076333"/>
            <a:ext cx="6290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new</a:t>
            </a:r>
          </a:p>
        </p:txBody>
      </p:sp>
      <p:sp>
        <p:nvSpPr>
          <p:cNvPr id="46" name="TextBox 6"/>
          <p:cNvSpPr txBox="1">
            <a:spLocks noChangeArrowheads="1"/>
          </p:cNvSpPr>
          <p:nvPr/>
        </p:nvSpPr>
        <p:spPr bwMode="auto">
          <a:xfrm>
            <a:off x="2089036" y="1888457"/>
            <a:ext cx="6290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235410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93663"/>
            <a:ext cx="8229600" cy="1143000"/>
          </a:xfrm>
        </p:spPr>
        <p:txBody>
          <a:bodyPr/>
          <a:lstStyle/>
          <a:p>
            <a:br>
              <a:rPr lang="en-US" altLang="en-US" sz="4000" dirty="0">
                <a:solidFill>
                  <a:srgbClr val="FF00FF"/>
                </a:solidFill>
              </a:rPr>
            </a:br>
            <a:r>
              <a:rPr lang="en-US" altLang="en-US" sz="4000" dirty="0">
                <a:solidFill>
                  <a:srgbClr val="FF00FF"/>
                </a:solidFill>
              </a:rPr>
              <a:t>Goal: Implement Memento pattern</a:t>
            </a:r>
            <a:br>
              <a:rPr lang="en-US" altLang="en-US" sz="4000" dirty="0">
                <a:solidFill>
                  <a:srgbClr val="FF00FF"/>
                </a:solidFill>
              </a:rPr>
            </a:br>
            <a:endParaRPr lang="en-US" alt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" y="1141281"/>
            <a:ext cx="8940558" cy="52064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512" y="2916820"/>
            <a:ext cx="8321293" cy="2442258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7475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93663"/>
            <a:ext cx="8229600" cy="1143000"/>
          </a:xfrm>
        </p:spPr>
        <p:txBody>
          <a:bodyPr/>
          <a:lstStyle/>
          <a:p>
            <a:br>
              <a:rPr lang="en-US" altLang="en-US" sz="4000" dirty="0">
                <a:solidFill>
                  <a:srgbClr val="FF00FF"/>
                </a:solidFill>
              </a:rPr>
            </a:br>
            <a:r>
              <a:rPr lang="en-US" altLang="en-US" sz="4000" dirty="0">
                <a:solidFill>
                  <a:srgbClr val="FF00FF"/>
                </a:solidFill>
              </a:rPr>
              <a:t>Goal: Implement Memento pattern</a:t>
            </a:r>
            <a:br>
              <a:rPr lang="en-US" altLang="en-US" sz="4000" dirty="0">
                <a:solidFill>
                  <a:srgbClr val="FF00FF"/>
                </a:solidFill>
              </a:rPr>
            </a:br>
            <a:endParaRPr lang="en-US" alt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" y="1141281"/>
            <a:ext cx="8940558" cy="52064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512" y="3524864"/>
            <a:ext cx="8321293" cy="1834213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9502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00FF"/>
                </a:solidFill>
              </a:rPr>
              <a:t>Control Flow: destroy</a:t>
            </a:r>
            <a:br>
              <a:rPr lang="en-US" altLang="en-US" dirty="0">
                <a:solidFill>
                  <a:srgbClr val="FF00FF"/>
                </a:solidFill>
              </a:rPr>
            </a:br>
            <a:br>
              <a:rPr lang="en-US" altLang="en-US" dirty="0">
                <a:solidFill>
                  <a:srgbClr val="FF00FF"/>
                </a:solidFill>
              </a:rPr>
            </a:br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63500" y="477838"/>
            <a:ext cx="2413482" cy="600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: </a:t>
            </a:r>
            <a:r>
              <a:rPr lang="en-US" sz="2400" dirty="0" err="1"/>
              <a:t>OrdersController</a:t>
            </a:r>
            <a:endParaRPr lang="en-US" sz="24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267282" y="1081088"/>
            <a:ext cx="32882" cy="57769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042988" y="1246570"/>
            <a:ext cx="495300" cy="53625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2238" y="1469463"/>
            <a:ext cx="9366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7" name="TextBox 6"/>
          <p:cNvSpPr txBox="1">
            <a:spLocks noChangeArrowheads="1"/>
          </p:cNvSpPr>
          <p:nvPr/>
        </p:nvSpPr>
        <p:spPr bwMode="auto">
          <a:xfrm>
            <a:off x="-60917" y="1069413"/>
            <a:ext cx="96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destroy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17711" y="2138936"/>
            <a:ext cx="1363367" cy="5745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or: Order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273478" y="937549"/>
            <a:ext cx="2870522" cy="10201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omc</a:t>
            </a:r>
            <a:r>
              <a:rPr lang="en-US" sz="2400" dirty="0"/>
              <a:t>: </a:t>
            </a:r>
            <a:r>
              <a:rPr lang="en-US" sz="2400" dirty="0" err="1"/>
              <a:t>OrderMemento</a:t>
            </a:r>
            <a:endParaRPr lang="en-US" sz="2400" dirty="0"/>
          </a:p>
          <a:p>
            <a:pPr algn="ctr">
              <a:defRPr/>
            </a:pPr>
            <a:r>
              <a:rPr lang="en-US" sz="2400" dirty="0"/>
              <a:t>Caretaker</a:t>
            </a:r>
          </a:p>
        </p:txBody>
      </p:sp>
      <p:cxnSp>
        <p:nvCxnSpPr>
          <p:cNvPr id="40" name="Straight Connector 39"/>
          <p:cNvCxnSpPr>
            <a:stCxn id="32" idx="2"/>
          </p:cNvCxnSpPr>
          <p:nvPr/>
        </p:nvCxnSpPr>
        <p:spPr>
          <a:xfrm flipH="1">
            <a:off x="3891178" y="2713510"/>
            <a:ext cx="8217" cy="41444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538288" y="1550486"/>
            <a:ext cx="4735190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538288" y="2281279"/>
            <a:ext cx="167942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1519238" y="1872146"/>
            <a:ext cx="4754240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1535113" y="2587258"/>
            <a:ext cx="1682598" cy="1588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563699" y="3174320"/>
            <a:ext cx="21113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651745" y="2937499"/>
            <a:ext cx="495300" cy="9846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519238" y="3633717"/>
            <a:ext cx="2155849" cy="635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2006343" y="2753207"/>
            <a:ext cx="96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destroy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7906146" y="1957680"/>
            <a:ext cx="1" cy="4918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Multiply 9"/>
          <p:cNvSpPr/>
          <p:nvPr/>
        </p:nvSpPr>
        <p:spPr>
          <a:xfrm>
            <a:off x="3674567" y="3640067"/>
            <a:ext cx="472478" cy="549968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6"/>
          <p:cNvSpPr txBox="1">
            <a:spLocks noChangeArrowheads="1"/>
          </p:cNvSpPr>
          <p:nvPr/>
        </p:nvSpPr>
        <p:spPr bwMode="auto">
          <a:xfrm>
            <a:off x="2734317" y="1076333"/>
            <a:ext cx="6290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new</a:t>
            </a:r>
          </a:p>
        </p:txBody>
      </p:sp>
      <p:sp>
        <p:nvSpPr>
          <p:cNvPr id="46" name="TextBox 6"/>
          <p:cNvSpPr txBox="1">
            <a:spLocks noChangeArrowheads="1"/>
          </p:cNvSpPr>
          <p:nvPr/>
        </p:nvSpPr>
        <p:spPr bwMode="auto">
          <a:xfrm>
            <a:off x="2089036" y="1888457"/>
            <a:ext cx="6290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new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07633" y="4264510"/>
            <a:ext cx="3474739" cy="2611194"/>
            <a:chOff x="4107633" y="4264510"/>
            <a:chExt cx="3474739" cy="2611194"/>
          </a:xfrm>
        </p:grpSpPr>
        <p:cxnSp>
          <p:nvCxnSpPr>
            <p:cNvPr id="29" name="Straight Arrow Connector 28"/>
            <p:cNvCxnSpPr/>
            <p:nvPr/>
          </p:nvCxnSpPr>
          <p:spPr>
            <a:xfrm flipH="1">
              <a:off x="4107633" y="5050057"/>
              <a:ext cx="819368" cy="6350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34" idx="2"/>
            </p:cNvCxnSpPr>
            <p:nvPr/>
          </p:nvCxnSpPr>
          <p:spPr>
            <a:xfrm>
              <a:off x="6273478" y="5093645"/>
              <a:ext cx="0" cy="17820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4964583" y="4496745"/>
              <a:ext cx="2617789" cy="596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 err="1"/>
                <a:t>om:OrderMemento</a:t>
              </a:r>
              <a:endParaRPr lang="en-US" sz="24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4129302" y="4728313"/>
              <a:ext cx="835281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"/>
            <p:cNvSpPr txBox="1">
              <a:spLocks noChangeArrowheads="1"/>
            </p:cNvSpPr>
            <p:nvPr/>
          </p:nvSpPr>
          <p:spPr bwMode="auto">
            <a:xfrm>
              <a:off x="4195183" y="4264510"/>
              <a:ext cx="62901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 dirty="0"/>
                <a:t>new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16255" y="4134234"/>
            <a:ext cx="2653612" cy="1267403"/>
            <a:chOff x="1516255" y="4134234"/>
            <a:chExt cx="2653612" cy="1267403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1532140" y="4600988"/>
              <a:ext cx="2111388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3674567" y="4496745"/>
              <a:ext cx="495300" cy="9048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H="1" flipV="1">
              <a:off x="1516255" y="5190937"/>
              <a:ext cx="2163177" cy="17870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6"/>
            <p:cNvSpPr txBox="1">
              <a:spLocks noChangeArrowheads="1"/>
            </p:cNvSpPr>
            <p:nvPr/>
          </p:nvSpPr>
          <p:spPr bwMode="auto">
            <a:xfrm>
              <a:off x="1647440" y="4134234"/>
              <a:ext cx="198746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 dirty="0" err="1"/>
                <a:t>create_memento</a:t>
              </a:r>
              <a:endParaRPr lang="en-US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8006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93663"/>
            <a:ext cx="8229600" cy="1143000"/>
          </a:xfrm>
        </p:spPr>
        <p:txBody>
          <a:bodyPr/>
          <a:lstStyle/>
          <a:p>
            <a:br>
              <a:rPr lang="en-US" altLang="en-US" sz="4000" dirty="0">
                <a:solidFill>
                  <a:srgbClr val="FF00FF"/>
                </a:solidFill>
              </a:rPr>
            </a:br>
            <a:r>
              <a:rPr lang="en-US" altLang="en-US" sz="4000" dirty="0">
                <a:solidFill>
                  <a:srgbClr val="FF00FF"/>
                </a:solidFill>
              </a:rPr>
              <a:t>Goal: Implement Memento pattern</a:t>
            </a:r>
            <a:br>
              <a:rPr lang="en-US" altLang="en-US" sz="4000" dirty="0">
                <a:solidFill>
                  <a:srgbClr val="FF00FF"/>
                </a:solidFill>
              </a:rPr>
            </a:br>
            <a:endParaRPr lang="en-US" alt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" y="1141281"/>
            <a:ext cx="8940558" cy="52064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512" y="3524864"/>
            <a:ext cx="8321293" cy="1834213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685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93663"/>
            <a:ext cx="8229600" cy="1143000"/>
          </a:xfrm>
        </p:spPr>
        <p:txBody>
          <a:bodyPr/>
          <a:lstStyle/>
          <a:p>
            <a:br>
              <a:rPr lang="en-US" altLang="en-US" sz="4000" dirty="0">
                <a:solidFill>
                  <a:srgbClr val="FF00FF"/>
                </a:solidFill>
              </a:rPr>
            </a:br>
            <a:r>
              <a:rPr lang="en-US" altLang="en-US" sz="4000" dirty="0">
                <a:solidFill>
                  <a:srgbClr val="FF00FF"/>
                </a:solidFill>
              </a:rPr>
              <a:t>Goal: Implement Memento pattern</a:t>
            </a:r>
            <a:br>
              <a:rPr lang="en-US" altLang="en-US" sz="4000" dirty="0">
                <a:solidFill>
                  <a:srgbClr val="FF00FF"/>
                </a:solidFill>
              </a:rPr>
            </a:br>
            <a:endParaRPr lang="en-US" alt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" y="1141281"/>
            <a:ext cx="8940558" cy="52064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512" y="3524864"/>
            <a:ext cx="8321293" cy="1297859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7512" y="4822723"/>
            <a:ext cx="2058066" cy="501445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4948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84" y="141276"/>
            <a:ext cx="7026554" cy="6483963"/>
          </a:xfrm>
        </p:spPr>
      </p:pic>
      <p:sp>
        <p:nvSpPr>
          <p:cNvPr id="5" name="Rectangle 4"/>
          <p:cNvSpPr/>
          <p:nvPr/>
        </p:nvSpPr>
        <p:spPr>
          <a:xfrm>
            <a:off x="1418560" y="1551000"/>
            <a:ext cx="6560478" cy="992175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47160" y="4941900"/>
            <a:ext cx="6331878" cy="992175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4370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00FF"/>
                </a:solidFill>
              </a:rPr>
              <a:t>Goal: Implement Memento pattern</a:t>
            </a:r>
            <a:br>
              <a:rPr lang="en-US" altLang="en-US">
                <a:solidFill>
                  <a:srgbClr val="FF00FF"/>
                </a:solidFill>
              </a:rPr>
            </a:br>
            <a:endParaRPr lang="en-US" altLang="en-US"/>
          </a:p>
        </p:txBody>
      </p:sp>
      <p:pic>
        <p:nvPicPr>
          <p:cNvPr id="4096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8" y="1032177"/>
            <a:ext cx="9000304" cy="409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28741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00FF"/>
                </a:solidFill>
              </a:rPr>
              <a:t>Control Flow: destroy</a:t>
            </a:r>
            <a:br>
              <a:rPr lang="en-US" altLang="en-US" dirty="0">
                <a:solidFill>
                  <a:srgbClr val="FF00FF"/>
                </a:solidFill>
              </a:rPr>
            </a:br>
            <a:br>
              <a:rPr lang="en-US" altLang="en-US" dirty="0">
                <a:solidFill>
                  <a:srgbClr val="FF00FF"/>
                </a:solidFill>
              </a:rPr>
            </a:br>
            <a:endParaRPr lang="en-US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63500" y="477838"/>
            <a:ext cx="2413482" cy="600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: </a:t>
            </a:r>
            <a:r>
              <a:rPr lang="en-US" sz="2400" dirty="0" err="1"/>
              <a:t>OrdersController</a:t>
            </a:r>
            <a:endParaRPr lang="en-US" sz="24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267282" y="1081088"/>
            <a:ext cx="32882" cy="57769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042988" y="1246569"/>
            <a:ext cx="495300" cy="55257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22238" y="1469463"/>
            <a:ext cx="93662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7" name="TextBox 6"/>
          <p:cNvSpPr txBox="1">
            <a:spLocks noChangeArrowheads="1"/>
          </p:cNvSpPr>
          <p:nvPr/>
        </p:nvSpPr>
        <p:spPr bwMode="auto">
          <a:xfrm>
            <a:off x="-60917" y="1069413"/>
            <a:ext cx="96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destroy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17711" y="2138936"/>
            <a:ext cx="1363367" cy="5745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or: Order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273478" y="937549"/>
            <a:ext cx="2870522" cy="10201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omc</a:t>
            </a:r>
            <a:r>
              <a:rPr lang="en-US" sz="2400" dirty="0"/>
              <a:t>: </a:t>
            </a:r>
            <a:r>
              <a:rPr lang="en-US" sz="2400" dirty="0" err="1"/>
              <a:t>OrderMemento</a:t>
            </a:r>
            <a:endParaRPr lang="en-US" sz="2400" dirty="0"/>
          </a:p>
          <a:p>
            <a:pPr algn="ctr">
              <a:defRPr/>
            </a:pPr>
            <a:r>
              <a:rPr lang="en-US" sz="2400" dirty="0"/>
              <a:t>Caretaker</a:t>
            </a:r>
          </a:p>
        </p:txBody>
      </p:sp>
      <p:cxnSp>
        <p:nvCxnSpPr>
          <p:cNvPr id="40" name="Straight Connector 39"/>
          <p:cNvCxnSpPr>
            <a:stCxn id="32" idx="2"/>
          </p:cNvCxnSpPr>
          <p:nvPr/>
        </p:nvCxnSpPr>
        <p:spPr>
          <a:xfrm flipH="1">
            <a:off x="3891178" y="2713510"/>
            <a:ext cx="8217" cy="41444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538288" y="1550486"/>
            <a:ext cx="4735190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538288" y="2281279"/>
            <a:ext cx="167942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1519238" y="1872146"/>
            <a:ext cx="4754240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1535113" y="2587258"/>
            <a:ext cx="1682598" cy="1588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563699" y="3174320"/>
            <a:ext cx="21113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651745" y="2937499"/>
            <a:ext cx="495300" cy="9846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519238" y="3633717"/>
            <a:ext cx="2155849" cy="635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2006343" y="2753207"/>
            <a:ext cx="9667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destroy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7906146" y="1957680"/>
            <a:ext cx="1" cy="4918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Multiply 9"/>
          <p:cNvSpPr/>
          <p:nvPr/>
        </p:nvSpPr>
        <p:spPr>
          <a:xfrm>
            <a:off x="3674567" y="3640067"/>
            <a:ext cx="472478" cy="549968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532140" y="4600988"/>
            <a:ext cx="21113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107633" y="5050057"/>
            <a:ext cx="819368" cy="635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674567" y="4496745"/>
            <a:ext cx="495300" cy="9048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1" name="Straight Connector 30"/>
          <p:cNvCxnSpPr>
            <a:stCxn id="34" idx="2"/>
          </p:cNvCxnSpPr>
          <p:nvPr/>
        </p:nvCxnSpPr>
        <p:spPr>
          <a:xfrm>
            <a:off x="6273478" y="5093645"/>
            <a:ext cx="0" cy="23383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964583" y="4496745"/>
            <a:ext cx="2617789" cy="596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om:OrderMemento</a:t>
            </a:r>
            <a:endParaRPr lang="en-US" sz="24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129302" y="4728313"/>
            <a:ext cx="83528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6"/>
          <p:cNvSpPr txBox="1">
            <a:spLocks noChangeArrowheads="1"/>
          </p:cNvSpPr>
          <p:nvPr/>
        </p:nvSpPr>
        <p:spPr bwMode="auto">
          <a:xfrm>
            <a:off x="4195183" y="4264510"/>
            <a:ext cx="6290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new</a:t>
            </a:r>
          </a:p>
        </p:txBody>
      </p:sp>
      <p:sp>
        <p:nvSpPr>
          <p:cNvPr id="41" name="TextBox 6"/>
          <p:cNvSpPr txBox="1">
            <a:spLocks noChangeArrowheads="1"/>
          </p:cNvSpPr>
          <p:nvPr/>
        </p:nvSpPr>
        <p:spPr bwMode="auto">
          <a:xfrm>
            <a:off x="2734317" y="1076333"/>
            <a:ext cx="6290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new</a:t>
            </a:r>
          </a:p>
        </p:txBody>
      </p:sp>
      <p:sp>
        <p:nvSpPr>
          <p:cNvPr id="46" name="TextBox 6"/>
          <p:cNvSpPr txBox="1">
            <a:spLocks noChangeArrowheads="1"/>
          </p:cNvSpPr>
          <p:nvPr/>
        </p:nvSpPr>
        <p:spPr bwMode="auto">
          <a:xfrm>
            <a:off x="2089036" y="1888457"/>
            <a:ext cx="6290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new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1516255" y="5190937"/>
            <a:ext cx="2163177" cy="1787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6"/>
          <p:cNvSpPr txBox="1">
            <a:spLocks noChangeArrowheads="1"/>
          </p:cNvSpPr>
          <p:nvPr/>
        </p:nvSpPr>
        <p:spPr bwMode="auto">
          <a:xfrm>
            <a:off x="1647440" y="4134234"/>
            <a:ext cx="19874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err="1"/>
              <a:t>create_memento</a:t>
            </a:r>
            <a:endParaRPr lang="en-US" altLang="en-US" sz="2000" dirty="0"/>
          </a:p>
        </p:txBody>
      </p:sp>
      <p:grpSp>
        <p:nvGrpSpPr>
          <p:cNvPr id="2" name="Group 1"/>
          <p:cNvGrpSpPr/>
          <p:nvPr/>
        </p:nvGrpSpPr>
        <p:grpSpPr>
          <a:xfrm>
            <a:off x="1506868" y="5334951"/>
            <a:ext cx="6688878" cy="1274193"/>
            <a:chOff x="1506868" y="5334951"/>
            <a:chExt cx="6688878" cy="1274193"/>
          </a:xfrm>
        </p:grpSpPr>
        <p:cxnSp>
          <p:nvCxnSpPr>
            <p:cNvPr id="49" name="Straight Arrow Connector 48"/>
            <p:cNvCxnSpPr/>
            <p:nvPr/>
          </p:nvCxnSpPr>
          <p:spPr>
            <a:xfrm>
              <a:off x="1563699" y="5798755"/>
              <a:ext cx="6094797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 flipV="1">
              <a:off x="1506868" y="6330854"/>
              <a:ext cx="6193578" cy="31291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7700446" y="5358782"/>
              <a:ext cx="495300" cy="1250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" name="TextBox 6"/>
            <p:cNvSpPr txBox="1">
              <a:spLocks noChangeArrowheads="1"/>
            </p:cNvSpPr>
            <p:nvPr/>
          </p:nvSpPr>
          <p:spPr bwMode="auto">
            <a:xfrm>
              <a:off x="4092703" y="5334951"/>
              <a:ext cx="183569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 dirty="0" err="1"/>
                <a:t>push_memento</a:t>
              </a:r>
              <a:endParaRPr lang="en-US" altLang="en-US" sz="2000" dirty="0"/>
            </a:p>
          </p:txBody>
        </p:sp>
      </p:grpSp>
      <p:cxnSp>
        <p:nvCxnSpPr>
          <p:cNvPr id="37" name="Straight Arrow Connector 36"/>
          <p:cNvCxnSpPr/>
          <p:nvPr/>
        </p:nvCxnSpPr>
        <p:spPr>
          <a:xfrm flipH="1">
            <a:off x="85148" y="6443592"/>
            <a:ext cx="932430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10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Motivating Example: Tiger Dining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52048B-677F-BF44-9B07-E2DB47283AA2}"/>
              </a:ext>
            </a:extLst>
          </p:cNvPr>
          <p:cNvGrpSpPr/>
          <p:nvPr/>
        </p:nvGrpSpPr>
        <p:grpSpPr>
          <a:xfrm>
            <a:off x="4521395" y="1620674"/>
            <a:ext cx="5553075" cy="4314825"/>
            <a:chOff x="4073525" y="1637367"/>
            <a:chExt cx="5553075" cy="4314825"/>
          </a:xfrm>
        </p:grpSpPr>
        <p:pic>
          <p:nvPicPr>
            <p:cNvPr id="6147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3525" y="1637367"/>
              <a:ext cx="5553075" cy="431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3287" y="3969738"/>
              <a:ext cx="1733550" cy="11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1D93FB3-114D-4E41-B11B-C27E7068C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76417"/>
            <a:ext cx="5523722" cy="3681583"/>
          </a:xfrm>
          <a:prstGeom prst="rect">
            <a:avLst/>
          </a:prstGeom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9DDD9A26-9C5C-964C-9CDE-8CBFA5D41AEA}"/>
              </a:ext>
            </a:extLst>
          </p:cNvPr>
          <p:cNvSpPr/>
          <p:nvPr/>
        </p:nvSpPr>
        <p:spPr>
          <a:xfrm>
            <a:off x="1008889" y="1931438"/>
            <a:ext cx="3312367" cy="1660037"/>
          </a:xfrm>
          <a:prstGeom prst="cloudCallout">
            <a:avLst>
              <a:gd name="adj1" fmla="val 37477"/>
              <a:gd name="adj2" fmla="val 84421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I'm hungry!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E4BB66-7A04-7745-8DBC-750736147874}"/>
              </a:ext>
            </a:extLst>
          </p:cNvPr>
          <p:cNvSpPr txBox="1"/>
          <p:nvPr/>
        </p:nvSpPr>
        <p:spPr>
          <a:xfrm>
            <a:off x="5477069" y="6590332"/>
            <a:ext cx="1711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https://flic.kr/p/X6PBUC</a:t>
            </a:r>
          </a:p>
        </p:txBody>
      </p:sp>
    </p:spTree>
    <p:extLst>
      <p:ext uri="{BB962C8B-B14F-4D97-AF65-F5344CB8AC3E}">
        <p14:creationId xmlns:p14="http://schemas.microsoft.com/office/powerpoint/2010/main" val="80963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93663"/>
            <a:ext cx="8229600" cy="1143000"/>
          </a:xfrm>
        </p:spPr>
        <p:txBody>
          <a:bodyPr/>
          <a:lstStyle/>
          <a:p>
            <a:br>
              <a:rPr lang="en-US" altLang="en-US" sz="4000" dirty="0">
                <a:solidFill>
                  <a:srgbClr val="FF00FF"/>
                </a:solidFill>
              </a:rPr>
            </a:br>
            <a:r>
              <a:rPr lang="en-US" altLang="en-US" sz="4000" dirty="0">
                <a:solidFill>
                  <a:srgbClr val="FF00FF"/>
                </a:solidFill>
              </a:rPr>
              <a:t>Goal: Implement Memento pattern</a:t>
            </a:r>
            <a:br>
              <a:rPr lang="en-US" altLang="en-US" sz="4000" dirty="0">
                <a:solidFill>
                  <a:srgbClr val="FF00FF"/>
                </a:solidFill>
              </a:rPr>
            </a:br>
            <a:endParaRPr lang="en-US" alt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9" y="1141281"/>
            <a:ext cx="8940558" cy="52064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512" y="3524864"/>
            <a:ext cx="8321293" cy="1297859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43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rgbClr val="FF00FF"/>
                </a:solidFill>
              </a:rPr>
              <a:t>Goal: Implement Memento pattern</a:t>
            </a:r>
            <a:br>
              <a:rPr lang="en-US" altLang="en-US">
                <a:solidFill>
                  <a:srgbClr val="FF00FF"/>
                </a:solidFill>
              </a:rPr>
            </a:br>
            <a:endParaRPr lang="en-US" altLang="en-US"/>
          </a:p>
        </p:txBody>
      </p:sp>
      <p:pic>
        <p:nvPicPr>
          <p:cNvPr id="4096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95" y="693734"/>
            <a:ext cx="5721210" cy="613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83522" y="2319337"/>
            <a:ext cx="4849083" cy="461963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35922" y="5310187"/>
            <a:ext cx="4696683" cy="461963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144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69900" y="274638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FF00FF"/>
                </a:solidFill>
              </a:rPr>
              <a:t>Control Flow: undo</a:t>
            </a:r>
            <a:br>
              <a:rPr lang="en-US" altLang="en-US" dirty="0">
                <a:solidFill>
                  <a:srgbClr val="FF00FF"/>
                </a:solidFill>
              </a:rPr>
            </a:br>
            <a:br>
              <a:rPr lang="en-US" altLang="en-US" dirty="0">
                <a:solidFill>
                  <a:srgbClr val="FF00FF"/>
                </a:solidFill>
              </a:rPr>
            </a:br>
            <a:endParaRPr lang="en-US" altLang="en-US" dirty="0"/>
          </a:p>
        </p:txBody>
      </p:sp>
      <p:sp>
        <p:nvSpPr>
          <p:cNvPr id="13" name="Rectangle 12"/>
          <p:cNvSpPr/>
          <p:nvPr/>
        </p:nvSpPr>
        <p:spPr>
          <a:xfrm>
            <a:off x="2691609" y="2153046"/>
            <a:ext cx="1455737" cy="600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or: Order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487" y="496932"/>
            <a:ext cx="2524125" cy="600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: </a:t>
            </a:r>
            <a:r>
              <a:rPr lang="en-US" sz="2400" dirty="0" err="1"/>
              <a:t>OrdersController</a:t>
            </a:r>
            <a:endParaRPr lang="en-US" sz="2400" dirty="0"/>
          </a:p>
        </p:txBody>
      </p:sp>
      <p:cxnSp>
        <p:nvCxnSpPr>
          <p:cNvPr id="15" name="Straight Connector 14"/>
          <p:cNvCxnSpPr>
            <a:stCxn id="13" idx="2"/>
          </p:cNvCxnSpPr>
          <p:nvPr/>
        </p:nvCxnSpPr>
        <p:spPr>
          <a:xfrm>
            <a:off x="3419478" y="2753121"/>
            <a:ext cx="30010" cy="41048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85644" y="4716066"/>
            <a:ext cx="0" cy="20629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213497" y="3847305"/>
            <a:ext cx="495300" cy="1490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75968" y="4168776"/>
            <a:ext cx="2617789" cy="596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om:OrderMemento</a:t>
            </a:r>
            <a:endParaRPr lang="en-US" sz="24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1293813" y="1097007"/>
            <a:ext cx="0" cy="57609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046163" y="1228725"/>
            <a:ext cx="495300" cy="55502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902328" y="1306114"/>
            <a:ext cx="3116262" cy="7778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omc</a:t>
            </a:r>
            <a:r>
              <a:rPr lang="en-US" sz="2400" dirty="0"/>
              <a:t>: </a:t>
            </a:r>
            <a:r>
              <a:rPr lang="en-US" sz="2400" dirty="0" err="1"/>
              <a:t>OrderMemento</a:t>
            </a:r>
            <a:endParaRPr lang="en-US" sz="2400" dirty="0"/>
          </a:p>
          <a:p>
            <a:pPr algn="ctr">
              <a:defRPr/>
            </a:pPr>
            <a:r>
              <a:rPr lang="en-US" sz="2400" dirty="0"/>
              <a:t>Caretaker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558086" y="2096691"/>
            <a:ext cx="0" cy="46029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323533" y="2834481"/>
            <a:ext cx="495300" cy="10969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63525" y="1400174"/>
            <a:ext cx="78263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03" name="TextBox 6"/>
          <p:cNvSpPr txBox="1">
            <a:spLocks noChangeArrowheads="1"/>
          </p:cNvSpPr>
          <p:nvPr/>
        </p:nvSpPr>
        <p:spPr bwMode="auto">
          <a:xfrm>
            <a:off x="-68262" y="1048551"/>
            <a:ext cx="723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/>
              <a:t>undo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557337" y="3103561"/>
            <a:ext cx="5719763" cy="238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611709" y="4133850"/>
            <a:ext cx="160178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708797" y="4340225"/>
            <a:ext cx="867171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07" name="TextBox 6"/>
          <p:cNvSpPr txBox="1">
            <a:spLocks noChangeArrowheads="1"/>
          </p:cNvSpPr>
          <p:nvPr/>
        </p:nvSpPr>
        <p:spPr bwMode="auto">
          <a:xfrm>
            <a:off x="4190206" y="2701069"/>
            <a:ext cx="2073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err="1"/>
              <a:t>pop_memento</a:t>
            </a:r>
            <a:endParaRPr lang="en-US" altLang="en-US" sz="2000" dirty="0"/>
          </a:p>
        </p:txBody>
      </p:sp>
      <p:sp>
        <p:nvSpPr>
          <p:cNvPr id="37908" name="TextBox 6"/>
          <p:cNvSpPr txBox="1">
            <a:spLocks noChangeArrowheads="1"/>
          </p:cNvSpPr>
          <p:nvPr/>
        </p:nvSpPr>
        <p:spPr bwMode="auto">
          <a:xfrm>
            <a:off x="1612901" y="3703668"/>
            <a:ext cx="16451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err="1"/>
              <a:t>set_memento</a:t>
            </a:r>
            <a:endParaRPr lang="en-US" altLang="en-US" sz="2000" dirty="0"/>
          </a:p>
        </p:txBody>
      </p:sp>
      <p:sp>
        <p:nvSpPr>
          <p:cNvPr id="37909" name="TextBox 6"/>
          <p:cNvSpPr txBox="1">
            <a:spLocks noChangeArrowheads="1"/>
          </p:cNvSpPr>
          <p:nvPr/>
        </p:nvSpPr>
        <p:spPr bwMode="auto">
          <a:xfrm>
            <a:off x="3916363" y="3783808"/>
            <a:ext cx="717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new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3667125" y="4592636"/>
            <a:ext cx="846138" cy="1588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576388" y="5148262"/>
            <a:ext cx="1619250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1563687" y="3520479"/>
            <a:ext cx="5683249" cy="24204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58750" y="6699647"/>
            <a:ext cx="887413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576388" y="5826125"/>
            <a:ext cx="161607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1539875" y="6445251"/>
            <a:ext cx="1625600" cy="635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3155951" y="5619749"/>
            <a:ext cx="495300" cy="993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917" name="TextBox 6"/>
          <p:cNvSpPr txBox="1">
            <a:spLocks noChangeArrowheads="1"/>
          </p:cNvSpPr>
          <p:nvPr/>
        </p:nvSpPr>
        <p:spPr bwMode="auto">
          <a:xfrm>
            <a:off x="1933576" y="5285581"/>
            <a:ext cx="738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save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563687" y="2324100"/>
            <a:ext cx="116284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1563687" y="2619771"/>
            <a:ext cx="1108077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1576388" y="1533921"/>
            <a:ext cx="4337051" cy="178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1612901" y="1891704"/>
            <a:ext cx="4271961" cy="7739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"/>
          <p:cNvSpPr txBox="1">
            <a:spLocks noChangeArrowheads="1"/>
          </p:cNvSpPr>
          <p:nvPr/>
        </p:nvSpPr>
        <p:spPr bwMode="auto">
          <a:xfrm>
            <a:off x="1856783" y="1905001"/>
            <a:ext cx="717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328856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rgbClr val="FF00FF"/>
                </a:solidFill>
              </a:rPr>
              <a:t>Goal: Implement memento pattern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Order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“</a:t>
            </a:r>
            <a:r>
              <a:rPr lang="en-US" altLang="en-US" dirty="0" err="1"/>
              <a:t>create_memento</a:t>
            </a:r>
            <a:r>
              <a:rPr lang="en-US" altLang="en-US" dirty="0"/>
              <a:t>” and “</a:t>
            </a:r>
            <a:r>
              <a:rPr lang="en-US" altLang="en-US" dirty="0" err="1"/>
              <a:t>set_memento</a:t>
            </a:r>
            <a:r>
              <a:rPr lang="en-US" altLang="en-US" dirty="0"/>
              <a:t>”</a:t>
            </a:r>
          </a:p>
          <a:p>
            <a:pPr marL="457200" lvl="1" indent="0" eaLnBrk="1" hangingPunct="1">
              <a:buNone/>
              <a:defRPr/>
            </a:pPr>
            <a:r>
              <a:rPr lang="en-US" altLang="en-US" dirty="0"/>
              <a:t> </a:t>
            </a:r>
          </a:p>
          <a:p>
            <a:pPr eaLnBrk="1" hangingPunct="1">
              <a:defRPr/>
            </a:pPr>
            <a:r>
              <a:rPr lang="en-US" altLang="en-US" dirty="0" err="1"/>
              <a:t>OrderMemento</a:t>
            </a:r>
            <a:endParaRPr lang="en-US" altLang="en-US" dirty="0"/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initialize </a:t>
            </a:r>
          </a:p>
          <a:p>
            <a:pPr marL="457200" lvl="1" indent="0" eaLnBrk="1" hangingPunct="1">
              <a:buNone/>
              <a:defRPr/>
            </a:pPr>
            <a:endParaRPr lang="en-US" altLang="en-US" dirty="0"/>
          </a:p>
          <a:p>
            <a:pPr eaLnBrk="1" hangingPunct="1">
              <a:defRPr/>
            </a:pPr>
            <a:r>
              <a:rPr lang="en-US" altLang="en-US" dirty="0" err="1"/>
              <a:t>OrderMementoCaretaker</a:t>
            </a:r>
            <a:endParaRPr lang="en-US" altLang="en-US" dirty="0"/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“</a:t>
            </a:r>
            <a:r>
              <a:rPr lang="en-US" altLang="en-US" dirty="0" err="1"/>
              <a:t>push_memento</a:t>
            </a:r>
            <a:r>
              <a:rPr lang="en-US" altLang="en-US" dirty="0"/>
              <a:t>” and “</a:t>
            </a:r>
            <a:r>
              <a:rPr lang="en-US" altLang="en-US" dirty="0" err="1"/>
              <a:t>pop_memento</a:t>
            </a:r>
            <a:r>
              <a:rPr lang="en-US" altLang="en-US" dirty="0"/>
              <a:t>”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 eaLnBrk="1" hangingPunct="1"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816423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FF"/>
                </a:solidFill>
              </a:rPr>
              <a:t>Memento : Examples</a:t>
            </a:r>
            <a:endParaRPr lang="en-US" altLang="en-US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Editor (Notepad, Sublime, Notepad++)</a:t>
            </a:r>
          </a:p>
          <a:p>
            <a:pPr lvl="1"/>
            <a:r>
              <a:rPr lang="en-US" altLang="en-US"/>
              <a:t>Provides features of undo and redo</a:t>
            </a:r>
          </a:p>
        </p:txBody>
      </p:sp>
    </p:spTree>
    <p:extLst>
      <p:ext uri="{BB962C8B-B14F-4D97-AF65-F5344CB8AC3E}">
        <p14:creationId xmlns:p14="http://schemas.microsoft.com/office/powerpoint/2010/main" val="2746325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Tiger Dining Web App</a:t>
            </a:r>
          </a:p>
        </p:txBody>
      </p:sp>
      <p:pic>
        <p:nvPicPr>
          <p:cNvPr id="7171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288" y="1857905"/>
            <a:ext cx="9158288" cy="3983037"/>
          </a:xfrm>
        </p:spPr>
      </p:pic>
    </p:spTree>
    <p:extLst>
      <p:ext uri="{BB962C8B-B14F-4D97-AF65-F5344CB8AC3E}">
        <p14:creationId xmlns:p14="http://schemas.microsoft.com/office/powerpoint/2010/main" val="115415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22"/>
          <a:stretch/>
        </p:blipFill>
        <p:spPr>
          <a:xfrm>
            <a:off x="0" y="402085"/>
            <a:ext cx="9154613" cy="6053830"/>
          </a:xfrm>
        </p:spPr>
      </p:pic>
    </p:spTree>
    <p:extLst>
      <p:ext uri="{BB962C8B-B14F-4D97-AF65-F5344CB8AC3E}">
        <p14:creationId xmlns:p14="http://schemas.microsoft.com/office/powerpoint/2010/main" val="2016077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63A93-40E4-A94C-B4D1-08F71736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 anchor="ctr"/>
          <a:lstStyle/>
          <a:p>
            <a:r>
              <a:rPr lang="en-US" dirty="0"/>
              <a:t>Design Problem: </a:t>
            </a:r>
            <a:br>
              <a:rPr lang="en-US" dirty="0"/>
            </a:br>
            <a:r>
              <a:rPr lang="en-US" dirty="0"/>
              <a:t>Email Notifications</a:t>
            </a:r>
          </a:p>
        </p:txBody>
      </p:sp>
    </p:spTree>
    <p:extLst>
      <p:ext uri="{BB962C8B-B14F-4D97-AF65-F5344CB8AC3E}">
        <p14:creationId xmlns:p14="http://schemas.microsoft.com/office/powerpoint/2010/main" val="2417154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Chef’s View of Orders</a:t>
            </a:r>
            <a:endParaRPr lang="en-US" dirty="0"/>
          </a:p>
        </p:txBody>
      </p:sp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58066"/>
            <a:ext cx="9151347" cy="34742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365C4-7BCA-B443-8D94-C95003560A60}"/>
              </a:ext>
            </a:extLst>
          </p:cNvPr>
          <p:cNvSpPr txBox="1"/>
          <p:nvPr/>
        </p:nvSpPr>
        <p:spPr>
          <a:xfrm>
            <a:off x="863004" y="5444837"/>
            <a:ext cx="7417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Problem: Send email notifications as orders arrive</a:t>
            </a:r>
          </a:p>
        </p:txBody>
      </p:sp>
    </p:spTree>
    <p:extLst>
      <p:ext uri="{BB962C8B-B14F-4D97-AF65-F5344CB8AC3E}">
        <p14:creationId xmlns:p14="http://schemas.microsoft.com/office/powerpoint/2010/main" val="285895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Class: Subscribers List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" y="1731955"/>
            <a:ext cx="9110956" cy="385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772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5038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SWEBOK KAs covered so far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457200" y="935038"/>
            <a:ext cx="8229600" cy="5678487"/>
          </a:xfrm>
        </p:spPr>
        <p:txBody>
          <a:bodyPr/>
          <a:lstStyle/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Requirements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Design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Construction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Testing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Maintenance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Configuration Management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Engineering Management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Engineering Process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Engineering Models and Methods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Quality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Engineering Professional Practice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Software Engineering Economics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Computing Foundations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Mathematical Foundations</a:t>
            </a:r>
          </a:p>
          <a:p>
            <a:pPr marL="457200" indent="-457200">
              <a:buFont typeface="Calibri" charset="0"/>
              <a:buAutoNum type="arabicPeriod"/>
            </a:pPr>
            <a:r>
              <a:rPr lang="en-US" altLang="en-US" sz="2000" dirty="0">
                <a:ea typeface="ＭＳ Ｐゴシック" charset="-128"/>
              </a:rPr>
              <a:t>Engineering Foundations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0" y="3927475"/>
            <a:ext cx="9144000" cy="251936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ounded Rectangle 4"/>
          <p:cNvSpPr/>
          <p:nvPr/>
        </p:nvSpPr>
        <p:spPr bwMode="auto">
          <a:xfrm>
            <a:off x="390525" y="1350963"/>
            <a:ext cx="2497138" cy="344487"/>
          </a:xfrm>
          <a:prstGeom prst="roundRect">
            <a:avLst/>
          </a:prstGeom>
          <a:noFill/>
          <a:ln w="5715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390525" y="1711325"/>
            <a:ext cx="3128963" cy="346075"/>
          </a:xfrm>
          <a:prstGeom prst="roundRect">
            <a:avLst/>
          </a:prstGeom>
          <a:noFill/>
          <a:ln w="5715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ounded Rectangle 6"/>
          <p:cNvSpPr/>
          <p:nvPr/>
        </p:nvSpPr>
        <p:spPr bwMode="auto">
          <a:xfrm>
            <a:off x="390525" y="2808288"/>
            <a:ext cx="4595813" cy="344487"/>
          </a:xfrm>
          <a:prstGeom prst="roundRect">
            <a:avLst/>
          </a:prstGeom>
          <a:noFill/>
          <a:ln w="5715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 bwMode="auto">
          <a:xfrm>
            <a:off x="390525" y="2074863"/>
            <a:ext cx="2549525" cy="346075"/>
          </a:xfrm>
          <a:prstGeom prst="roundRect">
            <a:avLst/>
          </a:prstGeom>
          <a:noFill/>
          <a:ln w="5715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ounded Rectangle 11"/>
          <p:cNvSpPr/>
          <p:nvPr/>
        </p:nvSpPr>
        <p:spPr bwMode="auto">
          <a:xfrm>
            <a:off x="377825" y="990600"/>
            <a:ext cx="3263900" cy="342900"/>
          </a:xfrm>
          <a:prstGeom prst="roundRect">
            <a:avLst/>
          </a:prstGeom>
          <a:noFill/>
          <a:ln w="57150" cmpd="sng">
            <a:solidFill>
              <a:srgbClr val="FF00FF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Rounded Rectangle 12"/>
          <p:cNvSpPr/>
          <p:nvPr/>
        </p:nvSpPr>
        <p:spPr bwMode="auto">
          <a:xfrm>
            <a:off x="390525" y="3524250"/>
            <a:ext cx="3816350" cy="344488"/>
          </a:xfrm>
          <a:prstGeom prst="roundRect">
            <a:avLst/>
          </a:prstGeom>
          <a:noFill/>
          <a:ln w="5715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01638" y="1514474"/>
            <a:ext cx="8247062" cy="1255713"/>
            <a:chOff x="401641" y="1513689"/>
            <a:chExt cx="8246597" cy="1256016"/>
          </a:xfrm>
        </p:grpSpPr>
        <p:sp>
          <p:nvSpPr>
            <p:cNvPr id="14347" name="TextBox 8"/>
            <p:cNvSpPr txBox="1">
              <a:spLocks noChangeArrowheads="1"/>
            </p:cNvSpPr>
            <p:nvPr/>
          </p:nvSpPr>
          <p:spPr bwMode="auto">
            <a:xfrm>
              <a:off x="5988269" y="1743328"/>
              <a:ext cx="2659969" cy="523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solidFill>
                    <a:srgbClr val="FF00FF"/>
                  </a:solidFill>
                </a:rPr>
                <a:t>Today’s topic</a:t>
              </a: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401641" y="2466419"/>
              <a:ext cx="3201806" cy="303286"/>
            </a:xfrm>
            <a:prstGeom prst="roundRect">
              <a:avLst/>
            </a:prstGeom>
            <a:noFill/>
            <a:ln w="57150" cmpd="sng">
              <a:solidFill>
                <a:srgbClr val="FF00FF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3" name="Freeform 2"/>
            <p:cNvSpPr/>
            <p:nvPr/>
          </p:nvSpPr>
          <p:spPr>
            <a:xfrm>
              <a:off x="2966895" y="1513689"/>
              <a:ext cx="3382772" cy="355687"/>
            </a:xfrm>
            <a:custGeom>
              <a:avLst/>
              <a:gdLst>
                <a:gd name="connsiteX0" fmla="*/ 4435929 w 4435929"/>
                <a:gd name="connsiteY0" fmla="*/ 1316595 h 1316595"/>
                <a:gd name="connsiteX1" fmla="*/ 3020786 w 4435929"/>
                <a:gd name="connsiteY1" fmla="*/ 191738 h 1316595"/>
                <a:gd name="connsiteX2" fmla="*/ 0 w 4435929"/>
                <a:gd name="connsiteY2" fmla="*/ 1238 h 1316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5929" h="1316595">
                  <a:moveTo>
                    <a:pt x="4435929" y="1316595"/>
                  </a:moveTo>
                  <a:cubicBezTo>
                    <a:pt x="4098018" y="863779"/>
                    <a:pt x="3760107" y="410964"/>
                    <a:pt x="3020786" y="191738"/>
                  </a:cubicBezTo>
                  <a:cubicBezTo>
                    <a:pt x="2281465" y="-27488"/>
                    <a:pt x="0" y="1238"/>
                    <a:pt x="0" y="1238"/>
                  </a:cubicBezTo>
                </a:path>
              </a:pathLst>
            </a:custGeom>
            <a:ln w="57150" cmpd="sng">
              <a:solidFill>
                <a:srgbClr val="FF00FF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flipV="1">
              <a:off x="3659006" y="2112321"/>
              <a:ext cx="2690661" cy="498595"/>
            </a:xfrm>
            <a:custGeom>
              <a:avLst/>
              <a:gdLst>
                <a:gd name="connsiteX0" fmla="*/ 4435929 w 4435929"/>
                <a:gd name="connsiteY0" fmla="*/ 1316595 h 1316595"/>
                <a:gd name="connsiteX1" fmla="*/ 3020786 w 4435929"/>
                <a:gd name="connsiteY1" fmla="*/ 191738 h 1316595"/>
                <a:gd name="connsiteX2" fmla="*/ 0 w 4435929"/>
                <a:gd name="connsiteY2" fmla="*/ 1238 h 1316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5929" h="1316595">
                  <a:moveTo>
                    <a:pt x="4435929" y="1316595"/>
                  </a:moveTo>
                  <a:cubicBezTo>
                    <a:pt x="4098018" y="863779"/>
                    <a:pt x="3760107" y="410964"/>
                    <a:pt x="3020786" y="191738"/>
                  </a:cubicBezTo>
                  <a:cubicBezTo>
                    <a:pt x="2281465" y="-27488"/>
                    <a:pt x="0" y="1238"/>
                    <a:pt x="0" y="1238"/>
                  </a:cubicBezTo>
                </a:path>
              </a:pathLst>
            </a:custGeom>
            <a:ln w="57150" cmpd="sng">
              <a:solidFill>
                <a:srgbClr val="FF00FF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17" name="Rounded Rectangle 16"/>
          <p:cNvSpPr/>
          <p:nvPr/>
        </p:nvSpPr>
        <p:spPr bwMode="auto">
          <a:xfrm>
            <a:off x="390526" y="3165475"/>
            <a:ext cx="4413250" cy="344487"/>
          </a:xfrm>
          <a:prstGeom prst="roundRect">
            <a:avLst/>
          </a:prstGeom>
          <a:noFill/>
          <a:ln w="5715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7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56996C6-CFF5-3F4C-8ED2-5A032165660D}"/>
              </a:ext>
            </a:extLst>
          </p:cNvPr>
          <p:cNvGrpSpPr/>
          <p:nvPr/>
        </p:nvGrpSpPr>
        <p:grpSpPr>
          <a:xfrm>
            <a:off x="926647" y="2661442"/>
            <a:ext cx="2180091" cy="1335087"/>
            <a:chOff x="236538" y="1855788"/>
            <a:chExt cx="2180091" cy="1335087"/>
          </a:xfrm>
        </p:grpSpPr>
        <p:sp>
          <p:nvSpPr>
            <p:cNvPr id="4" name="Rectangle 3"/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5" name="Straight Connector 4"/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cxnSpLocks/>
              <a:endCxn id="4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A304EE-F5E0-DB4B-A975-6D2F744363D9}"/>
              </a:ext>
            </a:extLst>
          </p:cNvPr>
          <p:cNvGrpSpPr/>
          <p:nvPr/>
        </p:nvGrpSpPr>
        <p:grpSpPr>
          <a:xfrm>
            <a:off x="6007100" y="2671114"/>
            <a:ext cx="2184789" cy="1335087"/>
            <a:chOff x="5568950" y="1855788"/>
            <a:chExt cx="3309938" cy="1335087"/>
          </a:xfrm>
        </p:grpSpPr>
        <p:sp>
          <p:nvSpPr>
            <p:cNvPr id="7" name="Rectangle 6"/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99E433E-FE21-CD42-AA55-B64F1A77402F}"/>
              </a:ext>
            </a:extLst>
          </p:cNvPr>
          <p:cNvGrpSpPr/>
          <p:nvPr/>
        </p:nvGrpSpPr>
        <p:grpSpPr>
          <a:xfrm>
            <a:off x="3697288" y="2312988"/>
            <a:ext cx="1720850" cy="1016000"/>
            <a:chOff x="3697288" y="2312988"/>
            <a:chExt cx="1720850" cy="1016000"/>
          </a:xfrm>
        </p:grpSpPr>
        <p:sp>
          <p:nvSpPr>
            <p:cNvPr id="11272" name="TextBox 1"/>
            <p:cNvSpPr txBox="1">
              <a:spLocks noChangeArrowheads="1"/>
            </p:cNvSpPr>
            <p:nvPr/>
          </p:nvSpPr>
          <p:spPr bwMode="auto">
            <a:xfrm>
              <a:off x="4286250" y="2312988"/>
              <a:ext cx="541338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6000" b="1" dirty="0">
                  <a:solidFill>
                    <a:srgbClr val="FF00FF"/>
                  </a:solidFill>
                </a:rPr>
                <a:t>?</a:t>
              </a:r>
            </a:p>
          </p:txBody>
        </p:sp>
        <p:cxnSp>
          <p:nvCxnSpPr>
            <p:cNvPr id="9" name="Straight Arrow Connector 8"/>
            <p:cNvCxnSpPr>
              <a:cxnSpLocks noChangeShapeType="1"/>
            </p:cNvCxnSpPr>
            <p:nvPr/>
          </p:nvCxnSpPr>
          <p:spPr bwMode="auto">
            <a:xfrm>
              <a:off x="3697288" y="3328988"/>
              <a:ext cx="1720850" cy="0"/>
            </a:xfrm>
            <a:prstGeom prst="straightConnector1">
              <a:avLst/>
            </a:prstGeom>
            <a:noFill/>
            <a:ln w="114300">
              <a:solidFill>
                <a:srgbClr val="FF00FF"/>
              </a:solidFill>
              <a:round/>
              <a:headEnd type="triangle" w="med" len="med"/>
              <a:tailEnd type="triangle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837CC1-0BD8-AC45-B862-FF5FFF4E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Classes</a:t>
            </a:r>
          </a:p>
        </p:txBody>
      </p:sp>
    </p:spTree>
    <p:extLst>
      <p:ext uri="{BB962C8B-B14F-4D97-AF65-F5344CB8AC3E}">
        <p14:creationId xmlns:p14="http://schemas.microsoft.com/office/powerpoint/2010/main" val="268519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</p:spTree>
    <p:extLst>
      <p:ext uri="{BB962C8B-B14F-4D97-AF65-F5344CB8AC3E}">
        <p14:creationId xmlns:p14="http://schemas.microsoft.com/office/powerpoint/2010/main" val="1583444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2495303" y="2299501"/>
            <a:ext cx="1708562" cy="2700011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2AB7B20-184E-B44F-BC76-8D35CFDBB4F8}"/>
              </a:ext>
            </a:extLst>
          </p:cNvPr>
          <p:cNvCxnSpPr>
            <a:cxnSpLocks/>
          </p:cNvCxnSpPr>
          <p:nvPr/>
        </p:nvCxnSpPr>
        <p:spPr>
          <a:xfrm flipH="1">
            <a:off x="7410203" y="1905276"/>
            <a:ext cx="793562" cy="3178732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83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2386940" y="1162309"/>
            <a:ext cx="1151907" cy="1352925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8590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FB6284A-BC1E-6840-BA2C-32743FA6077A}"/>
              </a:ext>
            </a:extLst>
          </p:cNvPr>
          <p:cNvGrpSpPr/>
          <p:nvPr/>
        </p:nvGrpSpPr>
        <p:grpSpPr>
          <a:xfrm>
            <a:off x="1844500" y="4336771"/>
            <a:ext cx="368135" cy="756909"/>
            <a:chOff x="1844500" y="4336771"/>
            <a:chExt cx="368135" cy="756909"/>
          </a:xfrm>
        </p:grpSpPr>
        <p:sp>
          <p:nvSpPr>
            <p:cNvPr id="2" name="Triangle 1">
              <a:extLst>
                <a:ext uri="{FF2B5EF4-FFF2-40B4-BE49-F238E27FC236}">
                  <a16:creationId xmlns:a16="http://schemas.microsoft.com/office/drawing/2014/main" id="{13D3CAB9-FD89-7642-A3F7-1B2F4E8642E0}"/>
                </a:ext>
              </a:extLst>
            </p:cNvPr>
            <p:cNvSpPr/>
            <p:nvPr/>
          </p:nvSpPr>
          <p:spPr>
            <a:xfrm>
              <a:off x="1844500" y="4336771"/>
              <a:ext cx="368135" cy="317358"/>
            </a:xfrm>
            <a:prstGeom prst="triangle">
              <a:avLst/>
            </a:prstGeom>
            <a:noFill/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CD89002-9196-5F40-82E1-6C259F18439D}"/>
                </a:ext>
              </a:extLst>
            </p:cNvPr>
            <p:cNvCxnSpPr>
              <a:stCxn id="2" idx="3"/>
            </p:cNvCxnSpPr>
            <p:nvPr/>
          </p:nvCxnSpPr>
          <p:spPr>
            <a:xfrm flipH="1">
              <a:off x="2028567" y="4654129"/>
              <a:ext cx="1" cy="439551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2303813" y="1465254"/>
            <a:ext cx="1600872" cy="3030196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48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7267699" y="890649"/>
            <a:ext cx="593766" cy="2390780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41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7307150" y="1187532"/>
            <a:ext cx="601817" cy="3210665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46DD5C1-BCD8-5F49-A93E-F382E60378B8}"/>
              </a:ext>
            </a:extLst>
          </p:cNvPr>
          <p:cNvGrpSpPr/>
          <p:nvPr/>
        </p:nvGrpSpPr>
        <p:grpSpPr>
          <a:xfrm>
            <a:off x="6939015" y="4336771"/>
            <a:ext cx="368135" cy="756909"/>
            <a:chOff x="6939015" y="4336771"/>
            <a:chExt cx="368135" cy="756909"/>
          </a:xfrm>
        </p:grpSpPr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79067A4A-CE99-8F4A-91E1-9DDC86807E6B}"/>
                </a:ext>
              </a:extLst>
            </p:cNvPr>
            <p:cNvSpPr/>
            <p:nvPr/>
          </p:nvSpPr>
          <p:spPr>
            <a:xfrm>
              <a:off x="6939015" y="4336771"/>
              <a:ext cx="368135" cy="317358"/>
            </a:xfrm>
            <a:prstGeom prst="triangle">
              <a:avLst/>
            </a:prstGeom>
            <a:noFill/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5B71B6A-86D8-9145-B578-86876944B79A}"/>
                </a:ext>
              </a:extLst>
            </p:cNvPr>
            <p:cNvCxnSpPr>
              <a:stCxn id="29" idx="3"/>
            </p:cNvCxnSpPr>
            <p:nvPr/>
          </p:nvCxnSpPr>
          <p:spPr>
            <a:xfrm flipH="1">
              <a:off x="7123082" y="4654129"/>
              <a:ext cx="1" cy="439551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75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6840187" y="1852551"/>
            <a:ext cx="1555668" cy="4203865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47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4637844" y="402240"/>
            <a:ext cx="1679605" cy="3216606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313150-5682-264B-9DF3-C74BF573B106}"/>
              </a:ext>
            </a:extLst>
          </p:cNvPr>
          <p:cNvGrpSpPr/>
          <p:nvPr/>
        </p:nvGrpSpPr>
        <p:grpSpPr>
          <a:xfrm>
            <a:off x="3118614" y="3317228"/>
            <a:ext cx="2952265" cy="707886"/>
            <a:chOff x="3118614" y="3317228"/>
            <a:chExt cx="2952265" cy="707886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CE59A63-0EE3-F948-A72B-2DCFD0552CF7}"/>
                </a:ext>
              </a:extLst>
            </p:cNvPr>
            <p:cNvCxnSpPr/>
            <p:nvPr/>
          </p:nvCxnSpPr>
          <p:spPr>
            <a:xfrm>
              <a:off x="3118614" y="3668390"/>
              <a:ext cx="2900362" cy="0"/>
            </a:xfrm>
            <a:prstGeom prst="straightConnector1">
              <a:avLst/>
            </a:prstGeom>
            <a:ln w="127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268934-8858-1148-98E4-54B337480462}"/>
                </a:ext>
              </a:extLst>
            </p:cNvPr>
            <p:cNvSpPr txBox="1"/>
            <p:nvPr/>
          </p:nvSpPr>
          <p:spPr>
            <a:xfrm>
              <a:off x="5065476" y="3317228"/>
              <a:ext cx="10054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*</a:t>
              </a:r>
            </a:p>
            <a:p>
              <a:pPr algn="r"/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000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E59A63-0EE3-F948-A72B-2DCFD0552CF7}"/>
              </a:ext>
            </a:extLst>
          </p:cNvPr>
          <p:cNvCxnSpPr/>
          <p:nvPr/>
        </p:nvCxnSpPr>
        <p:spPr>
          <a:xfrm>
            <a:off x="3118614" y="3668390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9268934-8858-1148-98E4-54B337480462}"/>
              </a:ext>
            </a:extLst>
          </p:cNvPr>
          <p:cNvSpPr txBox="1"/>
          <p:nvPr/>
        </p:nvSpPr>
        <p:spPr>
          <a:xfrm>
            <a:off x="5065476" y="3317228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</a:p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observer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4E8C9D-068A-B042-8626-7F16F05602B7}"/>
              </a:ext>
            </a:extLst>
          </p:cNvPr>
          <p:cNvGrpSpPr/>
          <p:nvPr/>
        </p:nvGrpSpPr>
        <p:grpSpPr>
          <a:xfrm>
            <a:off x="3118614" y="5546906"/>
            <a:ext cx="2900362" cy="707886"/>
            <a:chOff x="3118614" y="5546906"/>
            <a:chExt cx="2900362" cy="707886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650C10A-C28D-684F-8E36-F08C0CA86B78}"/>
                </a:ext>
              </a:extLst>
            </p:cNvPr>
            <p:cNvCxnSpPr>
              <a:cxnSpLocks/>
              <a:stCxn id="32" idx="1"/>
            </p:cNvCxnSpPr>
            <p:nvPr/>
          </p:nvCxnSpPr>
          <p:spPr>
            <a:xfrm flipH="1">
              <a:off x="3118614" y="5901619"/>
              <a:ext cx="2900362" cy="0"/>
            </a:xfrm>
            <a:prstGeom prst="straightConnector1">
              <a:avLst/>
            </a:prstGeom>
            <a:ln w="127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7AA5AC7-B7E8-EE40-8980-C59A5D0B9305}"/>
                </a:ext>
              </a:extLst>
            </p:cNvPr>
            <p:cNvSpPr txBox="1"/>
            <p:nvPr/>
          </p:nvSpPr>
          <p:spPr>
            <a:xfrm>
              <a:off x="3118614" y="5546906"/>
              <a:ext cx="8515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4568795" y="1888247"/>
            <a:ext cx="1569713" cy="3947108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05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4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094509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MS PGothic" charset="-128"/>
              </a:rPr>
              <a:t>Design Patterns</a:t>
            </a:r>
          </a:p>
        </p:txBody>
      </p:sp>
      <p:sp>
        <p:nvSpPr>
          <p:cNvPr id="5123" name="Content Placeholder 5"/>
          <p:cNvSpPr>
            <a:spLocks noGrp="1"/>
          </p:cNvSpPr>
          <p:nvPr>
            <p:ph idx="1"/>
          </p:nvPr>
        </p:nvSpPr>
        <p:spPr>
          <a:xfrm>
            <a:off x="457200" y="942109"/>
            <a:ext cx="8229600" cy="658091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Template solutions to common</a:t>
            </a:r>
            <a:r>
              <a:rPr lang="en-US" altLang="en-US" dirty="0">
                <a:solidFill>
                  <a:srgbClr val="FF00FF"/>
                </a:solidFill>
              </a:rPr>
              <a:t> </a:t>
            </a:r>
            <a:r>
              <a:rPr lang="en-US" altLang="en-US" dirty="0"/>
              <a:t>problems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609F9D-8D07-DC44-A605-DB1990AB7F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62" b="9932"/>
          <a:stretch/>
        </p:blipFill>
        <p:spPr>
          <a:xfrm>
            <a:off x="0" y="1600200"/>
            <a:ext cx="9144000" cy="528112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19B85FE-086A-814E-A0B4-DDCA89D64775}"/>
              </a:ext>
            </a:extLst>
          </p:cNvPr>
          <p:cNvGrpSpPr/>
          <p:nvPr/>
        </p:nvGrpSpPr>
        <p:grpSpPr>
          <a:xfrm>
            <a:off x="2775363" y="4964261"/>
            <a:ext cx="1611957" cy="400110"/>
            <a:chOff x="2775363" y="4964261"/>
            <a:chExt cx="1611957" cy="400110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44FF9E3-08A5-7443-A17F-B5494B1AD5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7514" y="5089385"/>
              <a:ext cx="649806" cy="60856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C01445D-9B63-C842-A097-03BDC51F9BCA}"/>
                </a:ext>
              </a:extLst>
            </p:cNvPr>
            <p:cNvSpPr txBox="1"/>
            <p:nvPr/>
          </p:nvSpPr>
          <p:spPr>
            <a:xfrm>
              <a:off x="2775363" y="4964261"/>
              <a:ext cx="1015021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Columns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F477A0A-56F5-CF4E-9C90-5766FC73E221}"/>
              </a:ext>
            </a:extLst>
          </p:cNvPr>
          <p:cNvGrpSpPr/>
          <p:nvPr/>
        </p:nvGrpSpPr>
        <p:grpSpPr>
          <a:xfrm>
            <a:off x="5842660" y="4950186"/>
            <a:ext cx="2168728" cy="400110"/>
            <a:chOff x="5842660" y="4950186"/>
            <a:chExt cx="2168728" cy="400110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04FF217-AABC-484F-82C1-604FCB6F1C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2660" y="5150241"/>
              <a:ext cx="1508167" cy="200055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02405C-28CC-614F-A5EB-5A945800E152}"/>
                </a:ext>
              </a:extLst>
            </p:cNvPr>
            <p:cNvSpPr txBox="1"/>
            <p:nvPr/>
          </p:nvSpPr>
          <p:spPr>
            <a:xfrm>
              <a:off x="7172697" y="4950186"/>
              <a:ext cx="838691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Portico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091E4D0-ED7B-2C4B-A30F-7A3E27596F90}"/>
              </a:ext>
            </a:extLst>
          </p:cNvPr>
          <p:cNvGrpSpPr/>
          <p:nvPr/>
        </p:nvGrpSpPr>
        <p:grpSpPr>
          <a:xfrm>
            <a:off x="6243910" y="2014477"/>
            <a:ext cx="1261303" cy="755024"/>
            <a:chOff x="6243910" y="2014477"/>
            <a:chExt cx="1261303" cy="755024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DE2C8A2-11D1-5A48-9090-371C02FDD1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43910" y="2258291"/>
              <a:ext cx="572526" cy="511210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B45E59-04F8-5D49-BDD1-D1008E4998AF}"/>
                </a:ext>
              </a:extLst>
            </p:cNvPr>
            <p:cNvSpPr txBox="1"/>
            <p:nvPr/>
          </p:nvSpPr>
          <p:spPr>
            <a:xfrm>
              <a:off x="6653698" y="2014477"/>
              <a:ext cx="851515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Cupola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74E16AE-E6EF-9E4F-BE7C-7BDA2930B95C}"/>
              </a:ext>
            </a:extLst>
          </p:cNvPr>
          <p:cNvGrpSpPr/>
          <p:nvPr/>
        </p:nvGrpSpPr>
        <p:grpSpPr>
          <a:xfrm>
            <a:off x="2914050" y="3803560"/>
            <a:ext cx="1473270" cy="400110"/>
            <a:chOff x="2914050" y="3803560"/>
            <a:chExt cx="1473270" cy="40011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627C2EC-DD3F-7844-B4AA-B44DD1EECA4C}"/>
                </a:ext>
              </a:extLst>
            </p:cNvPr>
            <p:cNvCxnSpPr>
              <a:cxnSpLocks/>
            </p:cNvCxnSpPr>
            <p:nvPr/>
          </p:nvCxnSpPr>
          <p:spPr>
            <a:xfrm>
              <a:off x="3737514" y="3993945"/>
              <a:ext cx="649806" cy="151487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E6FDB4-BC12-4C47-ADCD-9F13D1CF422F}"/>
                </a:ext>
              </a:extLst>
            </p:cNvPr>
            <p:cNvSpPr txBox="1"/>
            <p:nvPr/>
          </p:nvSpPr>
          <p:spPr>
            <a:xfrm>
              <a:off x="2914050" y="3803560"/>
              <a:ext cx="910827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Cornice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0BAD9A-F39F-0743-9630-7CD3DD45AEFC}"/>
              </a:ext>
            </a:extLst>
          </p:cNvPr>
          <p:cNvGrpSpPr/>
          <p:nvPr/>
        </p:nvGrpSpPr>
        <p:grpSpPr>
          <a:xfrm>
            <a:off x="2861955" y="2469418"/>
            <a:ext cx="1295707" cy="686493"/>
            <a:chOff x="2861955" y="2469418"/>
            <a:chExt cx="1295707" cy="686493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23DF8F2-D7BD-584F-B22B-FAEF972D5E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61955" y="2778826"/>
              <a:ext cx="507509" cy="377085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0AC2B8-9DA1-6B42-A949-3CE63E58D239}"/>
                </a:ext>
              </a:extLst>
            </p:cNvPr>
            <p:cNvSpPr txBox="1"/>
            <p:nvPr/>
          </p:nvSpPr>
          <p:spPr>
            <a:xfrm>
              <a:off x="3317367" y="2469418"/>
              <a:ext cx="840295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Oculus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7E1BE70-AE45-BE4B-9FBC-FE17FE61DF84}"/>
              </a:ext>
            </a:extLst>
          </p:cNvPr>
          <p:cNvGrpSpPr/>
          <p:nvPr/>
        </p:nvGrpSpPr>
        <p:grpSpPr>
          <a:xfrm>
            <a:off x="4586536" y="3078574"/>
            <a:ext cx="1072730" cy="915371"/>
            <a:chOff x="4586536" y="3078574"/>
            <a:chExt cx="1072730" cy="91537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A5B9092-82A3-7544-9F4B-C01A127CBBF7}"/>
                </a:ext>
              </a:extLst>
            </p:cNvPr>
            <p:cNvCxnSpPr>
              <a:cxnSpLocks/>
            </p:cNvCxnSpPr>
            <p:nvPr/>
          </p:nvCxnSpPr>
          <p:spPr>
            <a:xfrm>
              <a:off x="5153891" y="3431184"/>
              <a:ext cx="320634" cy="562761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592FD07-628F-9048-831E-98992FD1D604}"/>
                </a:ext>
              </a:extLst>
            </p:cNvPr>
            <p:cNvSpPr txBox="1"/>
            <p:nvPr/>
          </p:nvSpPr>
          <p:spPr>
            <a:xfrm>
              <a:off x="4586536" y="3078574"/>
              <a:ext cx="1072730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Pediment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088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E59A63-0EE3-F948-A72B-2DCFD0552CF7}"/>
              </a:ext>
            </a:extLst>
          </p:cNvPr>
          <p:cNvCxnSpPr/>
          <p:nvPr/>
        </p:nvCxnSpPr>
        <p:spPr>
          <a:xfrm>
            <a:off x="3118614" y="3668390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9268934-8858-1148-98E4-54B337480462}"/>
              </a:ext>
            </a:extLst>
          </p:cNvPr>
          <p:cNvSpPr txBox="1"/>
          <p:nvPr/>
        </p:nvSpPr>
        <p:spPr>
          <a:xfrm>
            <a:off x="5065476" y="3317228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</a:p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observer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650C10A-C28D-684F-8E36-F08C0CA86B78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3118614" y="5901619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7AA5AC7-B7E8-EE40-8980-C59A5D0B9305}"/>
              </a:ext>
            </a:extLst>
          </p:cNvPr>
          <p:cNvSpPr txBox="1"/>
          <p:nvPr/>
        </p:nvSpPr>
        <p:spPr>
          <a:xfrm>
            <a:off x="3118614" y="5546906"/>
            <a:ext cx="851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subject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02C7B4-19DE-1F47-9BEA-5D5D4CB87BE0}"/>
              </a:ext>
            </a:extLst>
          </p:cNvPr>
          <p:cNvSpPr/>
          <p:nvPr/>
        </p:nvSpPr>
        <p:spPr>
          <a:xfrm>
            <a:off x="3212275" y="0"/>
            <a:ext cx="5931725" cy="290625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32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F18E802-A4A1-8746-9A29-70B931658E64}"/>
              </a:ext>
            </a:extLst>
          </p:cNvPr>
          <p:cNvGrpSpPr/>
          <p:nvPr/>
        </p:nvGrpSpPr>
        <p:grpSpPr>
          <a:xfrm>
            <a:off x="1960418" y="2266577"/>
            <a:ext cx="3990563" cy="4591422"/>
            <a:chOff x="1960418" y="2266577"/>
            <a:chExt cx="3990563" cy="459142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3F0AF2-030F-824B-BD32-6C9B0ECBD5A4}"/>
                </a:ext>
              </a:extLst>
            </p:cNvPr>
            <p:cNvSpPr txBox="1"/>
            <p:nvPr/>
          </p:nvSpPr>
          <p:spPr>
            <a:xfrm>
              <a:off x="4209799" y="2424545"/>
              <a:ext cx="1741182" cy="40011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: Order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0469B7-6878-6F43-BF4B-573A083573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0390" y="2824655"/>
              <a:ext cx="1" cy="4033344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0BBBF6-710D-7243-A02A-B3D2894B1AC9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1960418" y="2618508"/>
              <a:ext cx="2249381" cy="6092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58CDEFB-7C76-4A4D-812E-D39697FB7212}"/>
                </a:ext>
              </a:extLst>
            </p:cNvPr>
            <p:cNvSpPr txBox="1"/>
            <p:nvPr/>
          </p:nvSpPr>
          <p:spPr>
            <a:xfrm>
              <a:off x="2485440" y="2266577"/>
              <a:ext cx="12634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&lt;&lt;create&gt;&gt;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DC84FF94-2B97-7148-9D45-1D246A209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Scenario: Create Order and Send Email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8F140-02ED-2D4B-AEE5-AACFDB662C5D}"/>
              </a:ext>
            </a:extLst>
          </p:cNvPr>
          <p:cNvSpPr txBox="1"/>
          <p:nvPr/>
        </p:nvSpPr>
        <p:spPr>
          <a:xfrm>
            <a:off x="831273" y="1607127"/>
            <a:ext cx="2054431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: OrdersController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6A7316-4E71-2447-AC8A-2620C7286881}"/>
              </a:ext>
            </a:extLst>
          </p:cNvPr>
          <p:cNvSpPr txBox="1"/>
          <p:nvPr/>
        </p:nvSpPr>
        <p:spPr>
          <a:xfrm>
            <a:off x="7093521" y="1607127"/>
            <a:ext cx="1741182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: EmailNotifier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710CE9-3D14-2D4C-9A9C-D0DD10EFE2E7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858489" y="2007237"/>
            <a:ext cx="11876" cy="4850763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7F64AB-E21A-B247-B23B-451420B64650}"/>
              </a:ext>
            </a:extLst>
          </p:cNvPr>
          <p:cNvCxnSpPr/>
          <p:nvPr/>
        </p:nvCxnSpPr>
        <p:spPr>
          <a:xfrm flipH="1">
            <a:off x="7952503" y="2007236"/>
            <a:ext cx="11609" cy="4850763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c 43">
            <a:extLst>
              <a:ext uri="{FF2B5EF4-FFF2-40B4-BE49-F238E27FC236}">
                <a16:creationId xmlns:a16="http://schemas.microsoft.com/office/drawing/2014/main" id="{F480EC2D-4D25-DB4F-BB75-1635308BF771}"/>
              </a:ext>
            </a:extLst>
          </p:cNvPr>
          <p:cNvSpPr/>
          <p:nvPr/>
        </p:nvSpPr>
        <p:spPr>
          <a:xfrm rot="10800000" flipH="1" flipV="1">
            <a:off x="1300017" y="6279516"/>
            <a:ext cx="1320802" cy="205582"/>
          </a:xfrm>
          <a:prstGeom prst="arc">
            <a:avLst>
              <a:gd name="adj1" fmla="val 19832732"/>
              <a:gd name="adj2" fmla="val 5323485"/>
            </a:avLst>
          </a:prstGeom>
          <a:ln w="127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09318AD-B319-DB4E-84BC-DFCF1F330AF3}"/>
              </a:ext>
            </a:extLst>
          </p:cNvPr>
          <p:cNvCxnSpPr>
            <a:cxnSpLocks/>
          </p:cNvCxnSpPr>
          <p:nvPr/>
        </p:nvCxnSpPr>
        <p:spPr>
          <a:xfrm flipH="1">
            <a:off x="0" y="6697147"/>
            <a:ext cx="178031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840584-5087-754A-9006-CD8CDE7567C9}"/>
              </a:ext>
            </a:extLst>
          </p:cNvPr>
          <p:cNvGrpSpPr/>
          <p:nvPr/>
        </p:nvGrpSpPr>
        <p:grpSpPr>
          <a:xfrm>
            <a:off x="1645865" y="4176005"/>
            <a:ext cx="1220469" cy="2111282"/>
            <a:chOff x="1645865" y="4176005"/>
            <a:chExt cx="1220469" cy="211128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467E2A2-77C3-884F-83C0-932B8E224AB1}"/>
                </a:ext>
              </a:extLst>
            </p:cNvPr>
            <p:cNvSpPr/>
            <p:nvPr/>
          </p:nvSpPr>
          <p:spPr>
            <a:xfrm>
              <a:off x="1960418" y="4747032"/>
              <a:ext cx="176549" cy="154025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Arc 41">
              <a:extLst>
                <a:ext uri="{FF2B5EF4-FFF2-40B4-BE49-F238E27FC236}">
                  <a16:creationId xmlns:a16="http://schemas.microsoft.com/office/drawing/2014/main" id="{8E88A3ED-018E-4B4B-BED5-FAA8274BDEAB}"/>
                </a:ext>
              </a:extLst>
            </p:cNvPr>
            <p:cNvSpPr/>
            <p:nvPr/>
          </p:nvSpPr>
          <p:spPr>
            <a:xfrm rot="10800000" flipH="1" flipV="1">
              <a:off x="1645865" y="4546600"/>
              <a:ext cx="963986" cy="200433"/>
            </a:xfrm>
            <a:prstGeom prst="arc">
              <a:avLst>
                <a:gd name="adj1" fmla="val 12627763"/>
                <a:gd name="adj2" fmla="val 5323485"/>
              </a:avLst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D2FADE-D4F4-7F4E-8B59-9042C57ECDBE}"/>
                </a:ext>
              </a:extLst>
            </p:cNvPr>
            <p:cNvSpPr txBox="1"/>
            <p:nvPr/>
          </p:nvSpPr>
          <p:spPr>
            <a:xfrm>
              <a:off x="2038863" y="4176005"/>
              <a:ext cx="827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5386F5-B1CD-914F-866B-0EC72E299B09}"/>
              </a:ext>
            </a:extLst>
          </p:cNvPr>
          <p:cNvGrpSpPr/>
          <p:nvPr/>
        </p:nvGrpSpPr>
        <p:grpSpPr>
          <a:xfrm>
            <a:off x="0" y="2066522"/>
            <a:ext cx="1960418" cy="4630670"/>
            <a:chOff x="0" y="2066522"/>
            <a:chExt cx="1960418" cy="46306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44CF8DE-5E71-124A-A636-2CF149C0219F}"/>
                </a:ext>
              </a:extLst>
            </p:cNvPr>
            <p:cNvSpPr/>
            <p:nvPr/>
          </p:nvSpPr>
          <p:spPr>
            <a:xfrm>
              <a:off x="1780309" y="2407347"/>
              <a:ext cx="180109" cy="428984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02FE52E-1CF1-F64C-86AD-702F4F1139A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24545"/>
              <a:ext cx="1780309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23A34F5-0A62-5B47-B877-312CE976CCAC}"/>
                </a:ext>
              </a:extLst>
            </p:cNvPr>
            <p:cNvSpPr txBox="1"/>
            <p:nvPr/>
          </p:nvSpPr>
          <p:spPr>
            <a:xfrm>
              <a:off x="209081" y="2066522"/>
              <a:ext cx="9108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AE733B2-0E76-3A4A-BAFC-59F125690D07}"/>
              </a:ext>
            </a:extLst>
          </p:cNvPr>
          <p:cNvGrpSpPr/>
          <p:nvPr/>
        </p:nvGrpSpPr>
        <p:grpSpPr>
          <a:xfrm>
            <a:off x="1960418" y="2865189"/>
            <a:ext cx="3895562" cy="1049498"/>
            <a:chOff x="1960418" y="2865189"/>
            <a:chExt cx="3895562" cy="10494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06A5289-93E0-7F4F-9810-8384AC8BCC8A}"/>
                </a:ext>
              </a:extLst>
            </p:cNvPr>
            <p:cNvSpPr/>
            <p:nvPr/>
          </p:nvSpPr>
          <p:spPr>
            <a:xfrm>
              <a:off x="5001945" y="3210908"/>
              <a:ext cx="176549" cy="70377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12A12C2-64F4-3947-83B7-E7D788FD86B2}"/>
                </a:ext>
              </a:extLst>
            </p:cNvPr>
            <p:cNvCxnSpPr>
              <a:cxnSpLocks/>
            </p:cNvCxnSpPr>
            <p:nvPr/>
          </p:nvCxnSpPr>
          <p:spPr>
            <a:xfrm>
              <a:off x="1960418" y="3210908"/>
              <a:ext cx="3041527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E4B6067-2AE8-8745-AEEA-8A0977DE1DC9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flipH="1" flipV="1">
              <a:off x="1960420" y="3897489"/>
              <a:ext cx="3129800" cy="17198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4C9041C-2E11-1E4E-9134-EBB8C9A5B75F}"/>
                </a:ext>
              </a:extLst>
            </p:cNvPr>
            <p:cNvSpPr txBox="1"/>
            <p:nvPr/>
          </p:nvSpPr>
          <p:spPr>
            <a:xfrm>
              <a:off x="3056277" y="2865189"/>
              <a:ext cx="7713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save()</a:t>
              </a: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DE1F9120-1717-FC4B-835C-E933D89A0BA9}"/>
                </a:ext>
              </a:extLst>
            </p:cNvPr>
            <p:cNvSpPr/>
            <p:nvPr/>
          </p:nvSpPr>
          <p:spPr>
            <a:xfrm>
              <a:off x="4328285" y="3380255"/>
              <a:ext cx="1527695" cy="30875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Saved to DB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2E939E3-4C69-1F47-8720-B4CB2E9174F1}"/>
              </a:ext>
            </a:extLst>
          </p:cNvPr>
          <p:cNvCxnSpPr>
            <a:cxnSpLocks/>
          </p:cNvCxnSpPr>
          <p:nvPr/>
        </p:nvCxnSpPr>
        <p:spPr>
          <a:xfrm flipH="1">
            <a:off x="2136968" y="6140262"/>
            <a:ext cx="571743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697F69-1E8D-B243-86EF-5D1CC2899B41}"/>
              </a:ext>
            </a:extLst>
          </p:cNvPr>
          <p:cNvGrpSpPr/>
          <p:nvPr/>
        </p:nvGrpSpPr>
        <p:grpSpPr>
          <a:xfrm>
            <a:off x="2136967" y="4586341"/>
            <a:ext cx="5917730" cy="1562210"/>
            <a:chOff x="2136967" y="4586341"/>
            <a:chExt cx="5917730" cy="156221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6E6EF60-68E6-E741-B744-973FFA7DC5E8}"/>
                </a:ext>
              </a:extLst>
            </p:cNvPr>
            <p:cNvCxnSpPr>
              <a:cxnSpLocks/>
            </p:cNvCxnSpPr>
            <p:nvPr/>
          </p:nvCxnSpPr>
          <p:spPr>
            <a:xfrm>
              <a:off x="2136967" y="4943628"/>
              <a:ext cx="5717431" cy="0"/>
            </a:xfrm>
            <a:prstGeom prst="line">
              <a:avLst/>
            </a:prstGeom>
            <a:ln w="127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A2DB625-0E97-764A-B570-2818E1084304}"/>
                </a:ext>
              </a:extLst>
            </p:cNvPr>
            <p:cNvSpPr/>
            <p:nvPr/>
          </p:nvSpPr>
          <p:spPr>
            <a:xfrm>
              <a:off x="7878148" y="4943626"/>
              <a:ext cx="176549" cy="12049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6553932-7C2D-9B4A-8E07-4CE398D8C2BA}"/>
                </a:ext>
              </a:extLst>
            </p:cNvPr>
            <p:cNvSpPr txBox="1"/>
            <p:nvPr/>
          </p:nvSpPr>
          <p:spPr>
            <a:xfrm>
              <a:off x="5715362" y="4586341"/>
              <a:ext cx="9685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F629E3-B534-8D42-B99F-FAF349A4CD79}"/>
              </a:ext>
            </a:extLst>
          </p:cNvPr>
          <p:cNvGrpSpPr/>
          <p:nvPr/>
        </p:nvGrpSpPr>
        <p:grpSpPr>
          <a:xfrm>
            <a:off x="7331028" y="3943158"/>
            <a:ext cx="1672371" cy="2087879"/>
            <a:chOff x="7331028" y="3943158"/>
            <a:chExt cx="1672371" cy="208787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ACAD8E7-2ADC-3C44-8FA2-9B7ACEC4FEB2}"/>
                </a:ext>
              </a:extLst>
            </p:cNvPr>
            <p:cNvSpPr/>
            <p:nvPr/>
          </p:nvSpPr>
          <p:spPr>
            <a:xfrm>
              <a:off x="8047536" y="5217844"/>
              <a:ext cx="176549" cy="60762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125C59A7-9250-8B40-9E3E-0A1EB03E2566}"/>
                </a:ext>
              </a:extLst>
            </p:cNvPr>
            <p:cNvSpPr/>
            <p:nvPr/>
          </p:nvSpPr>
          <p:spPr>
            <a:xfrm rot="10800000" flipH="1" flipV="1">
              <a:off x="7732983" y="5017411"/>
              <a:ext cx="963986" cy="200433"/>
            </a:xfrm>
            <a:prstGeom prst="arc">
              <a:avLst>
                <a:gd name="adj1" fmla="val 12627763"/>
                <a:gd name="adj2" fmla="val 5323485"/>
              </a:avLst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36AA0B0-DA3E-8749-A5E9-9AF4F60852F2}"/>
                </a:ext>
              </a:extLst>
            </p:cNvPr>
            <p:cNvSpPr txBox="1"/>
            <p:nvPr/>
          </p:nvSpPr>
          <p:spPr>
            <a:xfrm rot="4525966">
              <a:off x="7834168" y="4712279"/>
              <a:ext cx="19383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2285D529-D1D1-0B4E-910C-9D2F8BF9C757}"/>
                </a:ext>
              </a:extLst>
            </p:cNvPr>
            <p:cNvSpPr/>
            <p:nvPr/>
          </p:nvSpPr>
          <p:spPr>
            <a:xfrm>
              <a:off x="7331028" y="5358639"/>
              <a:ext cx="1314208" cy="30875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Email Sent</a:t>
              </a:r>
            </a:p>
          </p:txBody>
        </p:sp>
        <p:sp>
          <p:nvSpPr>
            <p:cNvPr id="39" name="Arc 38">
              <a:extLst>
                <a:ext uri="{FF2B5EF4-FFF2-40B4-BE49-F238E27FC236}">
                  <a16:creationId xmlns:a16="http://schemas.microsoft.com/office/drawing/2014/main" id="{A10E5F9E-7893-BE40-8D18-9FF8EEB0A000}"/>
                </a:ext>
              </a:extLst>
            </p:cNvPr>
            <p:cNvSpPr/>
            <p:nvPr/>
          </p:nvSpPr>
          <p:spPr>
            <a:xfrm rot="10800000" flipH="1" flipV="1">
              <a:off x="7394296" y="5825455"/>
              <a:ext cx="1320802" cy="205582"/>
            </a:xfrm>
            <a:prstGeom prst="arc">
              <a:avLst>
                <a:gd name="adj1" fmla="val 19832732"/>
                <a:gd name="adj2" fmla="val 5323485"/>
              </a:avLst>
            </a:prstGeom>
            <a:ln w="12700">
              <a:solidFill>
                <a:schemeClr val="tx1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814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Other Observer Pattern Examples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Spreadsheet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Employee payroll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GUI program (callback)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66286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80A1-7333-314C-9306-DE5F3BA1F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C582-3216-C14B-B4CE-C68DDA558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Patterns – what and why</a:t>
            </a:r>
          </a:p>
          <a:p>
            <a:r>
              <a:rPr lang="en-US" dirty="0" err="1"/>
              <a:t>GoF</a:t>
            </a:r>
            <a:r>
              <a:rPr lang="en-US" dirty="0"/>
              <a:t> Book</a:t>
            </a:r>
          </a:p>
          <a:p>
            <a:r>
              <a:rPr lang="en-US" dirty="0"/>
              <a:t>Observer Pattern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FE791DFE-8736-1E4E-8AD4-48C253D58AB9}"/>
              </a:ext>
            </a:extLst>
          </p:cNvPr>
          <p:cNvGrpSpPr>
            <a:grpSpLocks/>
          </p:cNvGrpSpPr>
          <p:nvPr/>
        </p:nvGrpSpPr>
        <p:grpSpPr bwMode="auto">
          <a:xfrm>
            <a:off x="0" y="4737100"/>
            <a:ext cx="9215438" cy="2139950"/>
            <a:chOff x="0" y="4737100"/>
            <a:chExt cx="9215438" cy="213995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71E58E72-DE6D-5642-89AF-34926130E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23" b="12630"/>
            <a:stretch>
              <a:fillRect/>
            </a:stretch>
          </p:blipFill>
          <p:spPr bwMode="auto">
            <a:xfrm>
              <a:off x="0" y="4737100"/>
              <a:ext cx="9144000" cy="212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0526F5-C9E0-9441-8D97-183B0F9A3208}"/>
                </a:ext>
              </a:extLst>
            </p:cNvPr>
            <p:cNvSpPr txBox="1"/>
            <p:nvPr/>
          </p:nvSpPr>
          <p:spPr>
            <a:xfrm>
              <a:off x="7632700" y="6599238"/>
              <a:ext cx="1582738" cy="2778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chemeClr val="bg1">
                      <a:lumMod val="65000"/>
                      <a:lumOff val="35000"/>
                    </a:schemeClr>
                  </a:solidFill>
                  <a:latin typeface="+mn-lt"/>
                  <a:ea typeface="+mn-ea"/>
                </a:rPr>
                <a:t>http://flic.kr/p/aCLor3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6579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BC52FC-C506-974C-BE00-D1394CE68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518798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14E493-75F3-C847-9D73-7EDF37108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Lecture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3FFF19-DDDA-C944-A333-D6B1F5456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patterns: what &amp; why</a:t>
            </a:r>
          </a:p>
          <a:p>
            <a:r>
              <a:rPr lang="en-US" dirty="0"/>
              <a:t>When and how to apply</a:t>
            </a:r>
          </a:p>
          <a:p>
            <a:r>
              <a:rPr lang="en-US" dirty="0"/>
              <a:t>Several popular patterns:</a:t>
            </a:r>
          </a:p>
          <a:p>
            <a:pPr lvl="1"/>
            <a:r>
              <a:rPr lang="en-US" dirty="0"/>
              <a:t>Observer</a:t>
            </a:r>
          </a:p>
          <a:p>
            <a:pPr lvl="1"/>
            <a:r>
              <a:rPr lang="en-US" dirty="0"/>
              <a:t>Singleton</a:t>
            </a:r>
          </a:p>
          <a:p>
            <a:pPr lvl="1"/>
            <a:r>
              <a:rPr lang="en-US" dirty="0"/>
              <a:t>Adapter</a:t>
            </a:r>
          </a:p>
          <a:p>
            <a:pPr lvl="1"/>
            <a:r>
              <a:rPr lang="en-US" dirty="0"/>
              <a:t>Builder</a:t>
            </a:r>
          </a:p>
          <a:p>
            <a:pPr lvl="1"/>
            <a:r>
              <a:rPr lang="en-US" dirty="0"/>
              <a:t>Memento</a:t>
            </a:r>
          </a:p>
        </p:txBody>
      </p:sp>
    </p:spTree>
    <p:extLst>
      <p:ext uri="{BB962C8B-B14F-4D97-AF65-F5344CB8AC3E}">
        <p14:creationId xmlns:p14="http://schemas.microsoft.com/office/powerpoint/2010/main" val="8216145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Running Example: Tiger Dining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52048B-677F-BF44-9B07-E2DB47283AA2}"/>
              </a:ext>
            </a:extLst>
          </p:cNvPr>
          <p:cNvGrpSpPr/>
          <p:nvPr/>
        </p:nvGrpSpPr>
        <p:grpSpPr>
          <a:xfrm>
            <a:off x="4521395" y="1620674"/>
            <a:ext cx="5553075" cy="4314825"/>
            <a:chOff x="4073525" y="1637367"/>
            <a:chExt cx="5553075" cy="4314825"/>
          </a:xfrm>
        </p:grpSpPr>
        <p:pic>
          <p:nvPicPr>
            <p:cNvPr id="6147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3525" y="1637367"/>
              <a:ext cx="5553075" cy="431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3287" y="3969738"/>
              <a:ext cx="1733550" cy="117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1D93FB3-114D-4E41-B11B-C27E7068C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76417"/>
            <a:ext cx="5523722" cy="3681583"/>
          </a:xfrm>
          <a:prstGeom prst="rect">
            <a:avLst/>
          </a:prstGeom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9DDD9A26-9C5C-964C-9CDE-8CBFA5D41AEA}"/>
              </a:ext>
            </a:extLst>
          </p:cNvPr>
          <p:cNvSpPr/>
          <p:nvPr/>
        </p:nvSpPr>
        <p:spPr>
          <a:xfrm>
            <a:off x="1008889" y="1931438"/>
            <a:ext cx="3312367" cy="1660037"/>
          </a:xfrm>
          <a:prstGeom prst="cloudCallout">
            <a:avLst>
              <a:gd name="adj1" fmla="val 37477"/>
              <a:gd name="adj2" fmla="val 84421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I'm hungry!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E4BB66-7A04-7745-8DBC-750736147874}"/>
              </a:ext>
            </a:extLst>
          </p:cNvPr>
          <p:cNvSpPr txBox="1"/>
          <p:nvPr/>
        </p:nvSpPr>
        <p:spPr>
          <a:xfrm>
            <a:off x="5477069" y="6590332"/>
            <a:ext cx="1711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https://flic.kr/p/X6PBUC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Tiger Dining Web App</a:t>
            </a:r>
          </a:p>
        </p:txBody>
      </p:sp>
      <p:pic>
        <p:nvPicPr>
          <p:cNvPr id="7171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288" y="1857905"/>
            <a:ext cx="9158288" cy="3983037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22"/>
          <a:stretch/>
        </p:blipFill>
        <p:spPr>
          <a:xfrm>
            <a:off x="0" y="402085"/>
            <a:ext cx="9154613" cy="605383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63A93-40E4-A94C-B4D1-08F71736B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 anchor="ctr"/>
          <a:lstStyle/>
          <a:p>
            <a:r>
              <a:rPr lang="en-US" dirty="0"/>
              <a:t>Design Problem 1: </a:t>
            </a:r>
            <a:br>
              <a:rPr lang="en-US" dirty="0"/>
            </a:br>
            <a:r>
              <a:rPr lang="en-US" dirty="0"/>
              <a:t>Email Notifications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MS PGothic" charset="-128"/>
              </a:rPr>
              <a:t>Benefits</a:t>
            </a:r>
          </a:p>
        </p:txBody>
      </p:sp>
      <p:sp>
        <p:nvSpPr>
          <p:cNvPr id="5123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Avoid re-inventing solutions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Promote quality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Reusability, maintainability, etc.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Facilitate communication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Chef’s View of Orders</a:t>
            </a:r>
            <a:endParaRPr lang="en-US" dirty="0"/>
          </a:p>
        </p:txBody>
      </p:sp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58066"/>
            <a:ext cx="9151347" cy="347425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365C4-7BCA-B443-8D94-C95003560A60}"/>
              </a:ext>
            </a:extLst>
          </p:cNvPr>
          <p:cNvSpPr txBox="1"/>
          <p:nvPr/>
        </p:nvSpPr>
        <p:spPr>
          <a:xfrm>
            <a:off x="863004" y="5444837"/>
            <a:ext cx="7417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Problem: Send email notifications as orders arrive</a:t>
            </a:r>
          </a:p>
        </p:txBody>
      </p:sp>
    </p:spTree>
    <p:extLst>
      <p:ext uri="{BB962C8B-B14F-4D97-AF65-F5344CB8AC3E}">
        <p14:creationId xmlns:p14="http://schemas.microsoft.com/office/powerpoint/2010/main" val="347418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Class: Subscribers List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" y="1731955"/>
            <a:ext cx="9110956" cy="385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91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56996C6-CFF5-3F4C-8ED2-5A032165660D}"/>
              </a:ext>
            </a:extLst>
          </p:cNvPr>
          <p:cNvGrpSpPr/>
          <p:nvPr/>
        </p:nvGrpSpPr>
        <p:grpSpPr>
          <a:xfrm>
            <a:off x="926647" y="2661442"/>
            <a:ext cx="2180091" cy="1335087"/>
            <a:chOff x="236538" y="1855788"/>
            <a:chExt cx="2180091" cy="1335087"/>
          </a:xfrm>
        </p:grpSpPr>
        <p:sp>
          <p:nvSpPr>
            <p:cNvPr id="4" name="Rectangle 3"/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5" name="Straight Connector 4"/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cxnSpLocks/>
              <a:endCxn id="4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A304EE-F5E0-DB4B-A975-6D2F744363D9}"/>
              </a:ext>
            </a:extLst>
          </p:cNvPr>
          <p:cNvGrpSpPr/>
          <p:nvPr/>
        </p:nvGrpSpPr>
        <p:grpSpPr>
          <a:xfrm>
            <a:off x="6007100" y="2671114"/>
            <a:ext cx="2184789" cy="1335087"/>
            <a:chOff x="5568950" y="1855788"/>
            <a:chExt cx="3309938" cy="1335087"/>
          </a:xfrm>
        </p:grpSpPr>
        <p:sp>
          <p:nvSpPr>
            <p:cNvPr id="7" name="Rectangle 6"/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99E433E-FE21-CD42-AA55-B64F1A77402F}"/>
              </a:ext>
            </a:extLst>
          </p:cNvPr>
          <p:cNvGrpSpPr/>
          <p:nvPr/>
        </p:nvGrpSpPr>
        <p:grpSpPr>
          <a:xfrm>
            <a:off x="3697288" y="2312988"/>
            <a:ext cx="1720850" cy="1016000"/>
            <a:chOff x="3697288" y="2312988"/>
            <a:chExt cx="1720850" cy="1016000"/>
          </a:xfrm>
        </p:grpSpPr>
        <p:sp>
          <p:nvSpPr>
            <p:cNvPr id="11272" name="TextBox 1"/>
            <p:cNvSpPr txBox="1">
              <a:spLocks noChangeArrowheads="1"/>
            </p:cNvSpPr>
            <p:nvPr/>
          </p:nvSpPr>
          <p:spPr bwMode="auto">
            <a:xfrm>
              <a:off x="4286250" y="2312988"/>
              <a:ext cx="541338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6000" b="1" dirty="0">
                  <a:solidFill>
                    <a:srgbClr val="FF00FF"/>
                  </a:solidFill>
                </a:rPr>
                <a:t>?</a:t>
              </a:r>
            </a:p>
          </p:txBody>
        </p:sp>
        <p:cxnSp>
          <p:nvCxnSpPr>
            <p:cNvPr id="9" name="Straight Arrow Connector 8"/>
            <p:cNvCxnSpPr>
              <a:cxnSpLocks noChangeShapeType="1"/>
            </p:cNvCxnSpPr>
            <p:nvPr/>
          </p:nvCxnSpPr>
          <p:spPr bwMode="auto">
            <a:xfrm>
              <a:off x="3697288" y="3328988"/>
              <a:ext cx="1720850" cy="0"/>
            </a:xfrm>
            <a:prstGeom prst="straightConnector1">
              <a:avLst/>
            </a:prstGeom>
            <a:noFill/>
            <a:ln w="114300">
              <a:solidFill>
                <a:srgbClr val="FF00FF"/>
              </a:solidFill>
              <a:round/>
              <a:headEnd type="triangle" w="med" len="med"/>
              <a:tailEnd type="triangle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837CC1-0BD8-AC45-B862-FF5FFF4E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Classes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Solution: Observer Pattern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38296E-D5E5-B743-B663-E6BA78853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03" y="1781752"/>
            <a:ext cx="8813195" cy="32944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538695-5278-B848-8346-D2B5A0FA593F}"/>
              </a:ext>
            </a:extLst>
          </p:cNvPr>
          <p:cNvSpPr txBox="1"/>
          <p:nvPr/>
        </p:nvSpPr>
        <p:spPr>
          <a:xfrm>
            <a:off x="0" y="6581001"/>
            <a:ext cx="5413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From Gamma et al. </a:t>
            </a:r>
            <a:r>
              <a:rPr lang="en-US" sz="12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Design Patterns: Elements of Reusable Object-Oriented Software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28158"/>
            <a:ext cx="8229600" cy="1601684"/>
          </a:xfrm>
        </p:spPr>
        <p:txBody>
          <a:bodyPr/>
          <a:lstStyle/>
          <a:p>
            <a:r>
              <a:rPr lang="en-US" dirty="0"/>
              <a:t>Side Note:</a:t>
            </a:r>
            <a:br>
              <a:rPr lang="en-US" dirty="0"/>
            </a:br>
            <a:r>
              <a:rPr lang="en-US" dirty="0"/>
              <a:t>Lots of (Minor) Variations Exist</a:t>
            </a:r>
            <a:br>
              <a:rPr lang="en-US" dirty="0"/>
            </a:br>
            <a:r>
              <a:rPr lang="en-US" dirty="0"/>
              <a:t>for Design Patterns</a:t>
            </a:r>
          </a:p>
        </p:txBody>
      </p:sp>
    </p:spTree>
    <p:extLst>
      <p:ext uri="{BB962C8B-B14F-4D97-AF65-F5344CB8AC3E}">
        <p14:creationId xmlns:p14="http://schemas.microsoft.com/office/powerpoint/2010/main" val="10557621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OODesign.com</a:t>
            </a:r>
            <a:r>
              <a:rPr lang="en-US" dirty="0"/>
              <a:t> Variant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EA6493-6805-4E4E-A7AE-F70FF72074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41"/>
          <a:stretch/>
        </p:blipFill>
        <p:spPr>
          <a:xfrm>
            <a:off x="745866" y="1570875"/>
            <a:ext cx="7652268" cy="5010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08ACCF-756D-D043-9F0E-A978B5F34729}"/>
              </a:ext>
            </a:extLst>
          </p:cNvPr>
          <p:cNvSpPr txBox="1"/>
          <p:nvPr/>
        </p:nvSpPr>
        <p:spPr>
          <a:xfrm>
            <a:off x="2931647" y="6581001"/>
            <a:ext cx="3280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www.oodesign.com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/observer-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pattern.html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9A39D5-8E07-2946-A3A5-69CD289C1712}"/>
              </a:ext>
            </a:extLst>
          </p:cNvPr>
          <p:cNvGrpSpPr/>
          <p:nvPr/>
        </p:nvGrpSpPr>
        <p:grpSpPr>
          <a:xfrm>
            <a:off x="1120756" y="2498293"/>
            <a:ext cx="3125875" cy="2511491"/>
            <a:chOff x="1120756" y="2498293"/>
            <a:chExt cx="3125875" cy="2511491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0E27994-41E9-A646-9817-7C2289D24E0A}"/>
                </a:ext>
              </a:extLst>
            </p:cNvPr>
            <p:cNvCxnSpPr>
              <a:cxnSpLocks/>
            </p:cNvCxnSpPr>
            <p:nvPr/>
          </p:nvCxnSpPr>
          <p:spPr>
            <a:xfrm>
              <a:off x="1120756" y="2498293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580A403-B716-1A47-A14A-B51958B9078E}"/>
                </a:ext>
              </a:extLst>
            </p:cNvPr>
            <p:cNvCxnSpPr>
              <a:cxnSpLocks/>
            </p:cNvCxnSpPr>
            <p:nvPr/>
          </p:nvCxnSpPr>
          <p:spPr>
            <a:xfrm>
              <a:off x="3583593" y="4675608"/>
              <a:ext cx="663038" cy="334176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807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Refactoring.Guru</a:t>
            </a:r>
            <a:r>
              <a:rPr lang="en-US" dirty="0"/>
              <a:t> Variant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E8E808-2091-1144-8674-659A6E820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781139"/>
            <a:ext cx="7747000" cy="393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E102B6-1378-B147-A2BC-4D531450E027}"/>
              </a:ext>
            </a:extLst>
          </p:cNvPr>
          <p:cNvSpPr txBox="1"/>
          <p:nvPr/>
        </p:nvSpPr>
        <p:spPr>
          <a:xfrm>
            <a:off x="2915969" y="6581001"/>
            <a:ext cx="331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refactoring.guru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/design-patterns/observer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F7300A-B081-EE43-8D2B-DFAFC3F9191E}"/>
              </a:ext>
            </a:extLst>
          </p:cNvPr>
          <p:cNvGrpSpPr/>
          <p:nvPr/>
        </p:nvGrpSpPr>
        <p:grpSpPr>
          <a:xfrm>
            <a:off x="2584491" y="1689292"/>
            <a:ext cx="4332309" cy="3048001"/>
            <a:chOff x="2584491" y="1879292"/>
            <a:chExt cx="4332309" cy="3048001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8260F38-F6D2-F840-9F9E-8902FB8B78CD}"/>
                </a:ext>
              </a:extLst>
            </p:cNvPr>
            <p:cNvCxnSpPr>
              <a:cxnSpLocks/>
            </p:cNvCxnSpPr>
            <p:nvPr/>
          </p:nvCxnSpPr>
          <p:spPr>
            <a:xfrm>
              <a:off x="3420095" y="1879292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B30FD32-6DFA-F145-A9E1-1F6742C8DAE1}"/>
                </a:ext>
              </a:extLst>
            </p:cNvPr>
            <p:cNvCxnSpPr>
              <a:cxnSpLocks/>
            </p:cNvCxnSpPr>
            <p:nvPr/>
          </p:nvCxnSpPr>
          <p:spPr>
            <a:xfrm>
              <a:off x="6311158" y="2197947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F157EF3-F7D9-4344-9907-7971993436E6}"/>
                </a:ext>
              </a:extLst>
            </p:cNvPr>
            <p:cNvCxnSpPr>
              <a:cxnSpLocks/>
            </p:cNvCxnSpPr>
            <p:nvPr/>
          </p:nvCxnSpPr>
          <p:spPr>
            <a:xfrm>
              <a:off x="6008337" y="4523532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8CF2448-5963-1047-9337-0FD464E4F0AB}"/>
                </a:ext>
              </a:extLst>
            </p:cNvPr>
            <p:cNvCxnSpPr>
              <a:cxnSpLocks/>
            </p:cNvCxnSpPr>
            <p:nvPr/>
          </p:nvCxnSpPr>
          <p:spPr>
            <a:xfrm>
              <a:off x="2584491" y="2271178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377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Wikipedia Variant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95154-BFCE-9143-BA9C-170DF5598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260"/>
          <a:stretch/>
        </p:blipFill>
        <p:spPr>
          <a:xfrm>
            <a:off x="1446545" y="1617482"/>
            <a:ext cx="6250911" cy="4652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25D365-F487-804F-91E6-16413D2F1D8B}"/>
              </a:ext>
            </a:extLst>
          </p:cNvPr>
          <p:cNvSpPr txBox="1"/>
          <p:nvPr/>
        </p:nvSpPr>
        <p:spPr>
          <a:xfrm>
            <a:off x="2982719" y="6581001"/>
            <a:ext cx="3178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en.wikipedia.org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/wiki/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Observer_pattern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B071D-AEDF-8942-BC60-7B301F992E66}"/>
              </a:ext>
            </a:extLst>
          </p:cNvPr>
          <p:cNvSpPr txBox="1"/>
          <p:nvPr/>
        </p:nvSpPr>
        <p:spPr>
          <a:xfrm>
            <a:off x="6961182" y="1903026"/>
            <a:ext cx="1879993" cy="1815882"/>
          </a:xfrm>
          <a:prstGeom prst="rect">
            <a:avLst/>
          </a:prstGeom>
          <a:solidFill>
            <a:schemeClr val="tx1"/>
          </a:solidFill>
          <a:ln w="50800"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Actually very similar to the </a:t>
            </a:r>
            <a:r>
              <a:rPr lang="en-US" sz="2800" dirty="0" err="1">
                <a:solidFill>
                  <a:srgbClr val="FF40FF"/>
                </a:solidFill>
              </a:rPr>
              <a:t>GoF</a:t>
            </a:r>
            <a:r>
              <a:rPr lang="en-US" sz="2800" dirty="0">
                <a:solidFill>
                  <a:srgbClr val="FF40FF"/>
                </a:solidFill>
              </a:rPr>
              <a:t> version</a:t>
            </a:r>
          </a:p>
        </p:txBody>
      </p:sp>
    </p:spTree>
    <p:extLst>
      <p:ext uri="{BB962C8B-B14F-4D97-AF65-F5344CB8AC3E}">
        <p14:creationId xmlns:p14="http://schemas.microsoft.com/office/powerpoint/2010/main" val="12782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Wikipedia Variant #2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F3C67D-5AE5-AE48-B9F2-84CCBB8F1513}"/>
              </a:ext>
            </a:extLst>
          </p:cNvPr>
          <p:cNvSpPr txBox="1"/>
          <p:nvPr/>
        </p:nvSpPr>
        <p:spPr>
          <a:xfrm>
            <a:off x="2982719" y="6581001"/>
            <a:ext cx="3178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en.wikipedia.org</a:t>
            </a:r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/wiki/</a:t>
            </a:r>
            <a:r>
              <a:rPr lang="en-US" sz="12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Observer_pattern</a:t>
            </a:r>
            <a:endParaRPr lang="en-US" sz="1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6B9BDC-2B0A-7841-8BBB-E94068DA7B46}"/>
              </a:ext>
            </a:extLst>
          </p:cNvPr>
          <p:cNvGrpSpPr/>
          <p:nvPr/>
        </p:nvGrpSpPr>
        <p:grpSpPr>
          <a:xfrm>
            <a:off x="0" y="1733798"/>
            <a:ext cx="9114741" cy="4134009"/>
            <a:chOff x="1900052" y="2137558"/>
            <a:chExt cx="6519553" cy="29569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93257B-EF19-254B-859D-089E3CCDF14D}"/>
                </a:ext>
              </a:extLst>
            </p:cNvPr>
            <p:cNvSpPr/>
            <p:nvPr/>
          </p:nvSpPr>
          <p:spPr>
            <a:xfrm>
              <a:off x="1900052" y="2137558"/>
              <a:ext cx="6519553" cy="29569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B82816-2F27-C942-9E33-76C7A989A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58" t="11967" r="30519" b="45680"/>
            <a:stretch/>
          </p:blipFill>
          <p:spPr>
            <a:xfrm>
              <a:off x="2140403" y="2371725"/>
              <a:ext cx="5982320" cy="247340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CE3728-6E92-264A-A870-E2AE00818C97}"/>
              </a:ext>
            </a:extLst>
          </p:cNvPr>
          <p:cNvGrpSpPr/>
          <p:nvPr/>
        </p:nvGrpSpPr>
        <p:grpSpPr>
          <a:xfrm>
            <a:off x="4903929" y="2061178"/>
            <a:ext cx="1024879" cy="3168734"/>
            <a:chOff x="4892054" y="2053309"/>
            <a:chExt cx="1024879" cy="3168734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B83E6A0-54DB-A048-ADF8-9D077F657589}"/>
                </a:ext>
              </a:extLst>
            </p:cNvPr>
            <p:cNvCxnSpPr>
              <a:cxnSpLocks/>
            </p:cNvCxnSpPr>
            <p:nvPr/>
          </p:nvCxnSpPr>
          <p:spPr>
            <a:xfrm>
              <a:off x="4892054" y="2053309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563190A-A3BA-7A41-AB49-295D2708AE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2604" y="2765828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BA76C3F-8575-FF42-85D0-F8DC29D716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1291" y="4818282"/>
              <a:ext cx="605642" cy="403761"/>
            </a:xfrm>
            <a:prstGeom prst="straightConnector1">
              <a:avLst/>
            </a:prstGeom>
            <a:ln w="762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908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Popularized by the “Gang of Four” Book (</a:t>
            </a:r>
            <a:r>
              <a:rPr lang="en-US" altLang="en-US" dirty="0" err="1"/>
              <a:t>GoF</a:t>
            </a:r>
            <a:r>
              <a:rPr lang="en-US" altLang="en-US" dirty="0"/>
              <a:t>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84F8EA-50D6-7A4B-812C-BD7FCF9B7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584700" cy="4525963"/>
          </a:xfrm>
        </p:spPr>
        <p:txBody>
          <a:bodyPr/>
          <a:lstStyle/>
          <a:p>
            <a:r>
              <a:rPr lang="en-US" dirty="0"/>
              <a:t>Catalog of 23 patterns</a:t>
            </a:r>
          </a:p>
          <a:p>
            <a:r>
              <a:rPr lang="en-US" dirty="0"/>
              <a:t>Many now ubiquitous</a:t>
            </a:r>
          </a:p>
          <a:p>
            <a:r>
              <a:rPr lang="en-US" dirty="0"/>
              <a:t>Must-read for pro </a:t>
            </a:r>
            <a:r>
              <a:rPr lang="en-US" dirty="0" err="1"/>
              <a:t>devs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79E9464-0539-0748-BF6F-56EDF389A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162828" y="1600200"/>
            <a:ext cx="3981172" cy="5224462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69FD62-509D-F440-8BD1-753A06346F9C}"/>
              </a:ext>
            </a:extLst>
          </p:cNvPr>
          <p:cNvSpPr txBox="1"/>
          <p:nvPr/>
        </p:nvSpPr>
        <p:spPr>
          <a:xfrm>
            <a:off x="822063" y="5723950"/>
            <a:ext cx="3749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40FF"/>
                </a:solidFill>
              </a:rPr>
              <a:t>Let's see an example!</a:t>
            </a:r>
          </a:p>
        </p:txBody>
      </p:sp>
    </p:spTree>
    <p:extLst>
      <p:ext uri="{BB962C8B-B14F-4D97-AF65-F5344CB8AC3E}">
        <p14:creationId xmlns:p14="http://schemas.microsoft.com/office/powerpoint/2010/main" val="184758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2495303" y="2299501"/>
            <a:ext cx="1708562" cy="2700011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2AB7B20-184E-B44F-BC76-8D35CFDBB4F8}"/>
              </a:ext>
            </a:extLst>
          </p:cNvPr>
          <p:cNvCxnSpPr>
            <a:cxnSpLocks/>
          </p:cNvCxnSpPr>
          <p:nvPr/>
        </p:nvCxnSpPr>
        <p:spPr>
          <a:xfrm flipH="1">
            <a:off x="7410203" y="1905276"/>
            <a:ext cx="793562" cy="3178732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53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2386940" y="1162309"/>
            <a:ext cx="1151907" cy="1352925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849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FB6284A-BC1E-6840-BA2C-32743FA6077A}"/>
              </a:ext>
            </a:extLst>
          </p:cNvPr>
          <p:cNvGrpSpPr/>
          <p:nvPr/>
        </p:nvGrpSpPr>
        <p:grpSpPr>
          <a:xfrm>
            <a:off x="1844500" y="4336771"/>
            <a:ext cx="368135" cy="756909"/>
            <a:chOff x="1844500" y="4336771"/>
            <a:chExt cx="368135" cy="756909"/>
          </a:xfrm>
        </p:grpSpPr>
        <p:sp>
          <p:nvSpPr>
            <p:cNvPr id="2" name="Triangle 1">
              <a:extLst>
                <a:ext uri="{FF2B5EF4-FFF2-40B4-BE49-F238E27FC236}">
                  <a16:creationId xmlns:a16="http://schemas.microsoft.com/office/drawing/2014/main" id="{13D3CAB9-FD89-7642-A3F7-1B2F4E8642E0}"/>
                </a:ext>
              </a:extLst>
            </p:cNvPr>
            <p:cNvSpPr/>
            <p:nvPr/>
          </p:nvSpPr>
          <p:spPr>
            <a:xfrm>
              <a:off x="1844500" y="4336771"/>
              <a:ext cx="368135" cy="317358"/>
            </a:xfrm>
            <a:prstGeom prst="triangle">
              <a:avLst/>
            </a:prstGeom>
            <a:noFill/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CD89002-9196-5F40-82E1-6C259F18439D}"/>
                </a:ext>
              </a:extLst>
            </p:cNvPr>
            <p:cNvCxnSpPr>
              <a:stCxn id="2" idx="3"/>
            </p:cNvCxnSpPr>
            <p:nvPr/>
          </p:nvCxnSpPr>
          <p:spPr>
            <a:xfrm flipH="1">
              <a:off x="2028567" y="4654129"/>
              <a:ext cx="1" cy="439551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2303813" y="1465254"/>
            <a:ext cx="1600872" cy="3030196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0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7267699" y="890649"/>
            <a:ext cx="593766" cy="2390780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441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335087"/>
            <a:chOff x="5568950" y="1855788"/>
            <a:chExt cx="3309938" cy="133508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7307150" y="1187532"/>
            <a:ext cx="601817" cy="3210665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946DD5C1-BCD8-5F49-A93E-F382E60378B8}"/>
              </a:ext>
            </a:extLst>
          </p:cNvPr>
          <p:cNvGrpSpPr/>
          <p:nvPr/>
        </p:nvGrpSpPr>
        <p:grpSpPr>
          <a:xfrm>
            <a:off x="6939015" y="4336771"/>
            <a:ext cx="368135" cy="756909"/>
            <a:chOff x="6939015" y="4336771"/>
            <a:chExt cx="368135" cy="756909"/>
          </a:xfrm>
        </p:grpSpPr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79067A4A-CE99-8F4A-91E1-9DDC86807E6B}"/>
                </a:ext>
              </a:extLst>
            </p:cNvPr>
            <p:cNvSpPr/>
            <p:nvPr/>
          </p:nvSpPr>
          <p:spPr>
            <a:xfrm>
              <a:off x="6939015" y="4336771"/>
              <a:ext cx="368135" cy="317358"/>
            </a:xfrm>
            <a:prstGeom prst="triangle">
              <a:avLst/>
            </a:prstGeom>
            <a:noFill/>
            <a:ln w="12700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5B71B6A-86D8-9145-B578-86876944B79A}"/>
                </a:ext>
              </a:extLst>
            </p:cNvPr>
            <p:cNvCxnSpPr>
              <a:stCxn id="29" idx="3"/>
            </p:cNvCxnSpPr>
            <p:nvPr/>
          </p:nvCxnSpPr>
          <p:spPr>
            <a:xfrm flipH="1">
              <a:off x="7123082" y="4654129"/>
              <a:ext cx="1" cy="439551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409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6840187" y="1852551"/>
            <a:ext cx="1555668" cy="4203865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87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4637844" y="402240"/>
            <a:ext cx="1679605" cy="3216606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313150-5682-264B-9DF3-C74BF573B106}"/>
              </a:ext>
            </a:extLst>
          </p:cNvPr>
          <p:cNvGrpSpPr/>
          <p:nvPr/>
        </p:nvGrpSpPr>
        <p:grpSpPr>
          <a:xfrm>
            <a:off x="3118614" y="3317228"/>
            <a:ext cx="2952265" cy="707886"/>
            <a:chOff x="3118614" y="3317228"/>
            <a:chExt cx="2952265" cy="707886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CE59A63-0EE3-F948-A72B-2DCFD0552CF7}"/>
                </a:ext>
              </a:extLst>
            </p:cNvPr>
            <p:cNvCxnSpPr/>
            <p:nvPr/>
          </p:nvCxnSpPr>
          <p:spPr>
            <a:xfrm>
              <a:off x="3118614" y="3668390"/>
              <a:ext cx="2900362" cy="0"/>
            </a:xfrm>
            <a:prstGeom prst="straightConnector1">
              <a:avLst/>
            </a:prstGeom>
            <a:ln w="127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268934-8858-1148-98E4-54B337480462}"/>
                </a:ext>
              </a:extLst>
            </p:cNvPr>
            <p:cNvSpPr txBox="1"/>
            <p:nvPr/>
          </p:nvSpPr>
          <p:spPr>
            <a:xfrm>
              <a:off x="5065476" y="3317228"/>
              <a:ext cx="10054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*</a:t>
              </a:r>
            </a:p>
            <a:p>
              <a:pPr algn="r"/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509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E59A63-0EE3-F948-A72B-2DCFD0552CF7}"/>
              </a:ext>
            </a:extLst>
          </p:cNvPr>
          <p:cNvCxnSpPr/>
          <p:nvPr/>
        </p:nvCxnSpPr>
        <p:spPr>
          <a:xfrm>
            <a:off x="3118614" y="3668390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9268934-8858-1148-98E4-54B337480462}"/>
              </a:ext>
            </a:extLst>
          </p:cNvPr>
          <p:cNvSpPr txBox="1"/>
          <p:nvPr/>
        </p:nvSpPr>
        <p:spPr>
          <a:xfrm>
            <a:off x="5065476" y="3317228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</a:p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observer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4E8C9D-068A-B042-8626-7F16F05602B7}"/>
              </a:ext>
            </a:extLst>
          </p:cNvPr>
          <p:cNvGrpSpPr/>
          <p:nvPr/>
        </p:nvGrpSpPr>
        <p:grpSpPr>
          <a:xfrm>
            <a:off x="3118614" y="5546906"/>
            <a:ext cx="2900362" cy="707886"/>
            <a:chOff x="3118614" y="5546906"/>
            <a:chExt cx="2900362" cy="707886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650C10A-C28D-684F-8E36-F08C0CA86B78}"/>
                </a:ext>
              </a:extLst>
            </p:cNvPr>
            <p:cNvCxnSpPr>
              <a:cxnSpLocks/>
              <a:stCxn id="32" idx="1"/>
            </p:cNvCxnSpPr>
            <p:nvPr/>
          </p:nvCxnSpPr>
          <p:spPr>
            <a:xfrm flipH="1">
              <a:off x="3118614" y="5901619"/>
              <a:ext cx="2900362" cy="0"/>
            </a:xfrm>
            <a:prstGeom prst="straightConnector1">
              <a:avLst/>
            </a:prstGeom>
            <a:ln w="12700">
              <a:solidFill>
                <a:srgbClr val="FF4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7AA5AC7-B7E8-EE40-8980-C59A5D0B9305}"/>
                </a:ext>
              </a:extLst>
            </p:cNvPr>
            <p:cNvSpPr txBox="1"/>
            <p:nvPr/>
          </p:nvSpPr>
          <p:spPr>
            <a:xfrm>
              <a:off x="3118614" y="5546906"/>
              <a:ext cx="8515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000" dirty="0">
                <a:solidFill>
                  <a:srgbClr val="FF40FF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r>
                <a:rPr lang="en-US" sz="2000" dirty="0">
                  <a:solidFill>
                    <a:srgbClr val="FF4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EA2C3B6-410A-1344-9B52-C04C05DCDA13}"/>
              </a:ext>
            </a:extLst>
          </p:cNvPr>
          <p:cNvCxnSpPr>
            <a:cxnSpLocks/>
          </p:cNvCxnSpPr>
          <p:nvPr/>
        </p:nvCxnSpPr>
        <p:spPr>
          <a:xfrm flipH="1">
            <a:off x="4568795" y="1888247"/>
            <a:ext cx="1569713" cy="3947108"/>
          </a:xfrm>
          <a:prstGeom prst="straightConnector1">
            <a:avLst/>
          </a:prstGeom>
          <a:ln w="76200">
            <a:solidFill>
              <a:srgbClr val="FF40FF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23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2830D94-3A14-DA47-AD12-F08A1AE3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24556"/>
          <a:stretch/>
        </p:blipFill>
        <p:spPr>
          <a:xfrm>
            <a:off x="3538846" y="129001"/>
            <a:ext cx="5605153" cy="2777258"/>
          </a:xfrm>
          <a:prstGeom prst="rect">
            <a:avLst/>
          </a:prstGeom>
          <a:noFill/>
          <a:effectLst/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9E9B5DAC-FEC0-C444-B49A-FC581857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12275" cy="1518315"/>
          </a:xfrm>
        </p:spPr>
        <p:txBody>
          <a:bodyPr/>
          <a:lstStyle/>
          <a:p>
            <a:r>
              <a:rPr lang="en-US" dirty="0"/>
              <a:t>Application of Observer Pattern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3FEF4D-ACEC-1B40-B3B3-5ACC1300CF91}"/>
              </a:ext>
            </a:extLst>
          </p:cNvPr>
          <p:cNvGrpSpPr/>
          <p:nvPr/>
        </p:nvGrpSpPr>
        <p:grpSpPr>
          <a:xfrm>
            <a:off x="938523" y="5084008"/>
            <a:ext cx="2180091" cy="1335087"/>
            <a:chOff x="236538" y="1855788"/>
            <a:chExt cx="2180091" cy="13350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DCE3555-5CEC-7F4C-9226-AE33EE27DB1D}"/>
                </a:ext>
              </a:extLst>
            </p:cNvPr>
            <p:cNvSpPr/>
            <p:nvPr/>
          </p:nvSpPr>
          <p:spPr>
            <a:xfrm>
              <a:off x="236538" y="1855788"/>
              <a:ext cx="2180091" cy="133508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OrdersController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create()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…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EB0663-9C81-8442-9C3F-E82B6C0B7B8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B42E03-ADA7-E94F-B861-51FB8E7A7D5B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V="1">
              <a:off x="236538" y="2523332"/>
              <a:ext cx="2180091" cy="967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50191C-92E7-7642-8664-1F1C35B56E51}"/>
              </a:ext>
            </a:extLst>
          </p:cNvPr>
          <p:cNvGrpSpPr/>
          <p:nvPr/>
        </p:nvGrpSpPr>
        <p:grpSpPr>
          <a:xfrm>
            <a:off x="6018976" y="5093680"/>
            <a:ext cx="2184789" cy="1615878"/>
            <a:chOff x="5568950" y="1855788"/>
            <a:chExt cx="3309938" cy="161587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5AFDF9D-961D-FB49-86A0-371688BC2B0F}"/>
                </a:ext>
              </a:extLst>
            </p:cNvPr>
            <p:cNvSpPr/>
            <p:nvPr/>
          </p:nvSpPr>
          <p:spPr>
            <a:xfrm>
              <a:off x="5568950" y="1855788"/>
              <a:ext cx="3309938" cy="161587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EmailNotifier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order_notification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update()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5019D5F-FAFE-9348-BE67-0D34A08342B2}"/>
                </a:ext>
              </a:extLst>
            </p:cNvPr>
            <p:cNvCxnSpPr/>
            <p:nvPr/>
          </p:nvCxnSpPr>
          <p:spPr>
            <a:xfrm>
              <a:off x="5568950" y="2242749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90387EB-493E-F64F-B7BA-E9DED7B80C69}"/>
                </a:ext>
              </a:extLst>
            </p:cNvPr>
            <p:cNvCxnSpPr/>
            <p:nvPr/>
          </p:nvCxnSpPr>
          <p:spPr>
            <a:xfrm>
              <a:off x="5568950" y="2533004"/>
              <a:ext cx="33099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A1D9CC-39AC-344F-8F36-D17302A991D0}"/>
              </a:ext>
            </a:extLst>
          </p:cNvPr>
          <p:cNvGrpSpPr/>
          <p:nvPr/>
        </p:nvGrpSpPr>
        <p:grpSpPr>
          <a:xfrm>
            <a:off x="938523" y="2637457"/>
            <a:ext cx="2180091" cy="1687737"/>
            <a:chOff x="236538" y="1855788"/>
            <a:chExt cx="2180091" cy="16877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F4A997-DFB8-E04F-BA55-DAC8890E0314}"/>
                </a:ext>
              </a:extLst>
            </p:cNvPr>
            <p:cNvSpPr/>
            <p:nvPr/>
          </p:nvSpPr>
          <p:spPr>
            <a:xfrm>
              <a:off x="236538" y="1855788"/>
              <a:ext cx="2180091" cy="16877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Subject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...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attach(observer)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detach(observer)</a:t>
              </a:r>
            </a:p>
            <a:p>
              <a:pPr>
                <a:defRPr/>
              </a:pP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notify()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A3D863-5A4B-A74B-907F-3AFC68AA5DE6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B6A4F8E-585E-E445-A3B3-3377BF7F9993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533004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riangle 1">
            <a:extLst>
              <a:ext uri="{FF2B5EF4-FFF2-40B4-BE49-F238E27FC236}">
                <a16:creationId xmlns:a16="http://schemas.microsoft.com/office/drawing/2014/main" id="{13D3CAB9-FD89-7642-A3F7-1B2F4E8642E0}"/>
              </a:ext>
            </a:extLst>
          </p:cNvPr>
          <p:cNvSpPr/>
          <p:nvPr/>
        </p:nvSpPr>
        <p:spPr>
          <a:xfrm>
            <a:off x="1844500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D89002-9196-5F40-82E1-6C259F18439D}"/>
              </a:ext>
            </a:extLst>
          </p:cNvPr>
          <p:cNvCxnSpPr>
            <a:stCxn id="2" idx="3"/>
          </p:cNvCxnSpPr>
          <p:nvPr/>
        </p:nvCxnSpPr>
        <p:spPr>
          <a:xfrm flipH="1">
            <a:off x="2028567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D12CBE-8083-8E4A-8BAB-9BDBCBB08C64}"/>
              </a:ext>
            </a:extLst>
          </p:cNvPr>
          <p:cNvGrpSpPr/>
          <p:nvPr/>
        </p:nvGrpSpPr>
        <p:grpSpPr>
          <a:xfrm>
            <a:off x="6018976" y="3281429"/>
            <a:ext cx="2180091" cy="1043765"/>
            <a:chOff x="236538" y="1855788"/>
            <a:chExt cx="2180091" cy="104376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426308-5B7A-E449-BB22-F4350B38E2AF}"/>
                </a:ext>
              </a:extLst>
            </p:cNvPr>
            <p:cNvSpPr/>
            <p:nvPr/>
          </p:nvSpPr>
          <p:spPr>
            <a:xfrm>
              <a:off x="236538" y="1855788"/>
              <a:ext cx="2180091" cy="10437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Observer</a:t>
              </a:r>
            </a:p>
            <a:p>
              <a:pPr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0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update</a:t>
              </a:r>
              <a:r>
                <a:rPr lang="en-US" sz="20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()</a:t>
              </a: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 algn="ctr">
                <a:defRPr/>
              </a:pPr>
              <a:endParaRPr lang="en-US" sz="20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E4942-8F5B-2D48-AE05-DAD37EF61598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8" y="2242749"/>
              <a:ext cx="21800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856CDC2-57EB-0045-A7CF-4CD3E57B6A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538" y="2533004"/>
              <a:ext cx="2180091" cy="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riangle 28">
            <a:extLst>
              <a:ext uri="{FF2B5EF4-FFF2-40B4-BE49-F238E27FC236}">
                <a16:creationId xmlns:a16="http://schemas.microsoft.com/office/drawing/2014/main" id="{79067A4A-CE99-8F4A-91E1-9DDC86807E6B}"/>
              </a:ext>
            </a:extLst>
          </p:cNvPr>
          <p:cNvSpPr/>
          <p:nvPr/>
        </p:nvSpPr>
        <p:spPr>
          <a:xfrm>
            <a:off x="6939015" y="4336771"/>
            <a:ext cx="368135" cy="317358"/>
          </a:xfrm>
          <a:prstGeom prst="triangl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B71B6A-86D8-9145-B578-86876944B79A}"/>
              </a:ext>
            </a:extLst>
          </p:cNvPr>
          <p:cNvCxnSpPr>
            <a:stCxn id="29" idx="3"/>
          </p:cNvCxnSpPr>
          <p:nvPr/>
        </p:nvCxnSpPr>
        <p:spPr>
          <a:xfrm flipH="1">
            <a:off x="7123082" y="4654129"/>
            <a:ext cx="1" cy="4395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E59A63-0EE3-F948-A72B-2DCFD0552CF7}"/>
              </a:ext>
            </a:extLst>
          </p:cNvPr>
          <p:cNvCxnSpPr/>
          <p:nvPr/>
        </p:nvCxnSpPr>
        <p:spPr>
          <a:xfrm>
            <a:off x="3118614" y="3668390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9268934-8858-1148-98E4-54B337480462}"/>
              </a:ext>
            </a:extLst>
          </p:cNvPr>
          <p:cNvSpPr txBox="1"/>
          <p:nvPr/>
        </p:nvSpPr>
        <p:spPr>
          <a:xfrm>
            <a:off x="5065476" y="3317228"/>
            <a:ext cx="1005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</a:p>
          <a:p>
            <a:pPr algn="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observer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650C10A-C28D-684F-8E36-F08C0CA86B78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3118614" y="5901619"/>
            <a:ext cx="290036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7AA5AC7-B7E8-EE40-8980-C59A5D0B9305}"/>
              </a:ext>
            </a:extLst>
          </p:cNvPr>
          <p:cNvSpPr txBox="1"/>
          <p:nvPr/>
        </p:nvSpPr>
        <p:spPr>
          <a:xfrm>
            <a:off x="3118614" y="5546906"/>
            <a:ext cx="851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subject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02C7B4-19DE-1F47-9BEA-5D5D4CB87BE0}"/>
              </a:ext>
            </a:extLst>
          </p:cNvPr>
          <p:cNvSpPr/>
          <p:nvPr/>
        </p:nvSpPr>
        <p:spPr>
          <a:xfrm>
            <a:off x="3212275" y="0"/>
            <a:ext cx="5931725" cy="290625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41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84FF94-2B97-7148-9D45-1D246A209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Scenario: Create Order and Send Email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8F140-02ED-2D4B-AEE5-AACFDB662C5D}"/>
              </a:ext>
            </a:extLst>
          </p:cNvPr>
          <p:cNvSpPr txBox="1"/>
          <p:nvPr/>
        </p:nvSpPr>
        <p:spPr>
          <a:xfrm>
            <a:off x="831273" y="1607127"/>
            <a:ext cx="2054431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: OrdersController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F0AF2-030F-824B-BD32-6C9B0ECBD5A4}"/>
              </a:ext>
            </a:extLst>
          </p:cNvPr>
          <p:cNvSpPr txBox="1"/>
          <p:nvPr/>
        </p:nvSpPr>
        <p:spPr>
          <a:xfrm>
            <a:off x="4209799" y="2424545"/>
            <a:ext cx="1741182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: Order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6A7316-4E71-2447-AC8A-2620C7286881}"/>
              </a:ext>
            </a:extLst>
          </p:cNvPr>
          <p:cNvSpPr txBox="1"/>
          <p:nvPr/>
        </p:nvSpPr>
        <p:spPr>
          <a:xfrm>
            <a:off x="7093521" y="1607127"/>
            <a:ext cx="1741182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: EmailNotifier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710CE9-3D14-2D4C-9A9C-D0DD10EFE2E7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858489" y="2007237"/>
            <a:ext cx="11876" cy="4850763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0469B7-6878-6F43-BF4B-573A083573FE}"/>
              </a:ext>
            </a:extLst>
          </p:cNvPr>
          <p:cNvCxnSpPr>
            <a:cxnSpLocks/>
          </p:cNvCxnSpPr>
          <p:nvPr/>
        </p:nvCxnSpPr>
        <p:spPr>
          <a:xfrm flipH="1">
            <a:off x="5080390" y="2824655"/>
            <a:ext cx="1" cy="4033344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7F64AB-E21A-B247-B23B-451420B64650}"/>
              </a:ext>
            </a:extLst>
          </p:cNvPr>
          <p:cNvCxnSpPr/>
          <p:nvPr/>
        </p:nvCxnSpPr>
        <p:spPr>
          <a:xfrm flipH="1">
            <a:off x="7952503" y="2007236"/>
            <a:ext cx="11609" cy="4850763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44CF8DE-5E71-124A-A636-2CF149C0219F}"/>
              </a:ext>
            </a:extLst>
          </p:cNvPr>
          <p:cNvSpPr/>
          <p:nvPr/>
        </p:nvSpPr>
        <p:spPr>
          <a:xfrm>
            <a:off x="1780309" y="2407347"/>
            <a:ext cx="180109" cy="398710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B0BBBF6-710D-7243-A02A-B3D2894B1AC9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1960418" y="2618508"/>
            <a:ext cx="2249381" cy="6092"/>
          </a:xfrm>
          <a:prstGeom prst="line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06A5289-93E0-7F4F-9810-8384AC8BCC8A}"/>
              </a:ext>
            </a:extLst>
          </p:cNvPr>
          <p:cNvSpPr/>
          <p:nvPr/>
        </p:nvSpPr>
        <p:spPr>
          <a:xfrm>
            <a:off x="5001945" y="3210908"/>
            <a:ext cx="176549" cy="70377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2A12C2-64F4-3947-83B7-E7D788FD86B2}"/>
              </a:ext>
            </a:extLst>
          </p:cNvPr>
          <p:cNvCxnSpPr>
            <a:cxnSpLocks/>
          </p:cNvCxnSpPr>
          <p:nvPr/>
        </p:nvCxnSpPr>
        <p:spPr>
          <a:xfrm>
            <a:off x="1960418" y="3210908"/>
            <a:ext cx="3041527" cy="0"/>
          </a:xfrm>
          <a:prstGeom prst="line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4B6067-2AE8-8745-AEEA-8A0977DE1DC9}"/>
              </a:ext>
            </a:extLst>
          </p:cNvPr>
          <p:cNvCxnSpPr>
            <a:cxnSpLocks/>
            <a:stCxn id="19" idx="2"/>
          </p:cNvCxnSpPr>
          <p:nvPr/>
        </p:nvCxnSpPr>
        <p:spPr>
          <a:xfrm flipH="1" flipV="1">
            <a:off x="1960420" y="3897489"/>
            <a:ext cx="3129800" cy="17198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0467E2A2-77C3-884F-83C0-932B8E224AB1}"/>
              </a:ext>
            </a:extLst>
          </p:cNvPr>
          <p:cNvSpPr/>
          <p:nvPr/>
        </p:nvSpPr>
        <p:spPr>
          <a:xfrm>
            <a:off x="1960418" y="4747033"/>
            <a:ext cx="176549" cy="107844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8E88A3ED-018E-4B4B-BED5-FAA8274BDEAB}"/>
              </a:ext>
            </a:extLst>
          </p:cNvPr>
          <p:cNvSpPr/>
          <p:nvPr/>
        </p:nvSpPr>
        <p:spPr>
          <a:xfrm rot="10800000" flipH="1" flipV="1">
            <a:off x="1645865" y="4546600"/>
            <a:ext cx="963986" cy="200433"/>
          </a:xfrm>
          <a:prstGeom prst="arc">
            <a:avLst>
              <a:gd name="adj1" fmla="val 12627763"/>
              <a:gd name="adj2" fmla="val 5323485"/>
            </a:avLst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F480EC2D-4D25-DB4F-BB75-1635308BF771}"/>
              </a:ext>
            </a:extLst>
          </p:cNvPr>
          <p:cNvSpPr/>
          <p:nvPr/>
        </p:nvSpPr>
        <p:spPr>
          <a:xfrm rot="10800000" flipH="1" flipV="1">
            <a:off x="1300017" y="5825473"/>
            <a:ext cx="1320802" cy="205582"/>
          </a:xfrm>
          <a:prstGeom prst="arc">
            <a:avLst>
              <a:gd name="adj1" fmla="val 19832732"/>
              <a:gd name="adj2" fmla="val 5323485"/>
            </a:avLst>
          </a:prstGeom>
          <a:ln w="127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6E6EF60-68E6-E741-B744-973FFA7DC5E8}"/>
              </a:ext>
            </a:extLst>
          </p:cNvPr>
          <p:cNvCxnSpPr>
            <a:cxnSpLocks/>
          </p:cNvCxnSpPr>
          <p:nvPr/>
        </p:nvCxnSpPr>
        <p:spPr>
          <a:xfrm>
            <a:off x="2136967" y="4943628"/>
            <a:ext cx="5717431" cy="0"/>
          </a:xfrm>
          <a:prstGeom prst="line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2E939E3-4C69-1F47-8720-B4CB2E9174F1}"/>
              </a:ext>
            </a:extLst>
          </p:cNvPr>
          <p:cNvCxnSpPr>
            <a:cxnSpLocks/>
          </p:cNvCxnSpPr>
          <p:nvPr/>
        </p:nvCxnSpPr>
        <p:spPr>
          <a:xfrm flipH="1">
            <a:off x="2136968" y="5579013"/>
            <a:ext cx="571743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AA2DB625-0E97-764A-B570-2818E1084304}"/>
              </a:ext>
            </a:extLst>
          </p:cNvPr>
          <p:cNvSpPr/>
          <p:nvPr/>
        </p:nvSpPr>
        <p:spPr>
          <a:xfrm>
            <a:off x="7878148" y="4943627"/>
            <a:ext cx="176549" cy="64437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02FE52E-1CF1-F64C-86AD-702F4F1139A8}"/>
              </a:ext>
            </a:extLst>
          </p:cNvPr>
          <p:cNvCxnSpPr>
            <a:cxnSpLocks/>
          </p:cNvCxnSpPr>
          <p:nvPr/>
        </p:nvCxnSpPr>
        <p:spPr>
          <a:xfrm>
            <a:off x="0" y="2424545"/>
            <a:ext cx="1780309" cy="0"/>
          </a:xfrm>
          <a:prstGeom prst="line">
            <a:avLst/>
          </a:prstGeom>
          <a:ln w="127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09318AD-B319-DB4E-84BC-DFCF1F330AF3}"/>
              </a:ext>
            </a:extLst>
          </p:cNvPr>
          <p:cNvCxnSpPr>
            <a:cxnSpLocks/>
          </p:cNvCxnSpPr>
          <p:nvPr/>
        </p:nvCxnSpPr>
        <p:spPr>
          <a:xfrm flipH="1">
            <a:off x="0" y="6394450"/>
            <a:ext cx="178031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58CDEFB-7C76-4A4D-812E-D39697FB7212}"/>
              </a:ext>
            </a:extLst>
          </p:cNvPr>
          <p:cNvSpPr txBox="1"/>
          <p:nvPr/>
        </p:nvSpPr>
        <p:spPr>
          <a:xfrm>
            <a:off x="2485440" y="2266577"/>
            <a:ext cx="1263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&lt;&lt;create&gt;&gt;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4C9041C-2E11-1E4E-9134-EBB8C9A5B75F}"/>
              </a:ext>
            </a:extLst>
          </p:cNvPr>
          <p:cNvSpPr txBox="1"/>
          <p:nvPr/>
        </p:nvSpPr>
        <p:spPr>
          <a:xfrm>
            <a:off x="3056277" y="2865189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save()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BD2FADE-D4F4-7F4E-8B59-9042C57ECDBE}"/>
              </a:ext>
            </a:extLst>
          </p:cNvPr>
          <p:cNvSpPr txBox="1"/>
          <p:nvPr/>
        </p:nvSpPr>
        <p:spPr>
          <a:xfrm>
            <a:off x="2038863" y="4176005"/>
            <a:ext cx="1871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notify_observers()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6553932-7C2D-9B4A-8E07-4CE398D8C2BA}"/>
              </a:ext>
            </a:extLst>
          </p:cNvPr>
          <p:cNvSpPr txBox="1"/>
          <p:nvPr/>
        </p:nvSpPr>
        <p:spPr>
          <a:xfrm>
            <a:off x="5715362" y="4586341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update()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23A34F5-0A62-5B47-B877-312CE976CCAC}"/>
              </a:ext>
            </a:extLst>
          </p:cNvPr>
          <p:cNvSpPr txBox="1"/>
          <p:nvPr/>
        </p:nvSpPr>
        <p:spPr>
          <a:xfrm>
            <a:off x="209081" y="2066522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create()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2285D529-D1D1-0B4E-910C-9D2F8BF9C757}"/>
              </a:ext>
            </a:extLst>
          </p:cNvPr>
          <p:cNvSpPr/>
          <p:nvPr/>
        </p:nvSpPr>
        <p:spPr>
          <a:xfrm>
            <a:off x="7331028" y="5106392"/>
            <a:ext cx="1314208" cy="30875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Email Sent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DE1F9120-1717-FC4B-835C-E933D89A0BA9}"/>
              </a:ext>
            </a:extLst>
          </p:cNvPr>
          <p:cNvSpPr/>
          <p:nvPr/>
        </p:nvSpPr>
        <p:spPr>
          <a:xfrm>
            <a:off x="4328285" y="3380255"/>
            <a:ext cx="1527695" cy="308758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Saved to DB</a:t>
            </a:r>
          </a:p>
        </p:txBody>
      </p:sp>
    </p:spTree>
    <p:extLst>
      <p:ext uri="{BB962C8B-B14F-4D97-AF65-F5344CB8AC3E}">
        <p14:creationId xmlns:p14="http://schemas.microsoft.com/office/powerpoint/2010/main" val="3491809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5C82EF6-1601-2F48-99C5-1B881445AE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306"/>
          <a:stretch/>
        </p:blipFill>
        <p:spPr>
          <a:xfrm>
            <a:off x="1381539" y="932621"/>
            <a:ext cx="6380922" cy="5925379"/>
          </a:xfrm>
          <a:prstGeom prst="rect">
            <a:avLst/>
          </a:prstGeom>
        </p:spPr>
      </p:pic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MS PGothic" charset="-128"/>
              </a:rPr>
              <a:t>Observer Pattern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538695-5278-B848-8346-D2B5A0FA593F}"/>
              </a:ext>
            </a:extLst>
          </p:cNvPr>
          <p:cNvSpPr txBox="1"/>
          <p:nvPr/>
        </p:nvSpPr>
        <p:spPr>
          <a:xfrm rot="16200000">
            <a:off x="6298798" y="4012798"/>
            <a:ext cx="5413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From Gamma et al. </a:t>
            </a:r>
            <a:r>
              <a:rPr lang="en-US" sz="12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Design Patterns: Elements of Reusable Object-Oriented Software</a:t>
            </a:r>
          </a:p>
        </p:txBody>
      </p:sp>
    </p:spTree>
    <p:extLst>
      <p:ext uri="{BB962C8B-B14F-4D97-AF65-F5344CB8AC3E}">
        <p14:creationId xmlns:p14="http://schemas.microsoft.com/office/powerpoint/2010/main" val="27451789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How to Apply Observer Pattern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Modify </a:t>
            </a:r>
            <a:r>
              <a:rPr lang="en-US" altLang="en-US" dirty="0">
                <a:latin typeface="Courier New" panose="02070309020205020404" pitchFamily="49" charset="0"/>
                <a:ea typeface="MS PGothic" charset="-128"/>
                <a:cs typeface="Courier New" panose="02070309020205020404" pitchFamily="49" charset="0"/>
              </a:rPr>
              <a:t>OrdersController</a:t>
            </a:r>
            <a:r>
              <a:rPr lang="en-US" altLang="en-US" dirty="0">
                <a:ea typeface="MS PGothic" charset="-128"/>
              </a:rPr>
              <a:t> (Subject)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Courier New" panose="02070309020205020404" pitchFamily="49" charset="0"/>
                <a:ea typeface="MS PGothic" charset="-128"/>
                <a:cs typeface="Courier New" panose="02070309020205020404" pitchFamily="49" charset="0"/>
              </a:rPr>
              <a:t>include Observable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Add observer using </a:t>
            </a:r>
            <a:r>
              <a:rPr lang="en-US" altLang="en-US" dirty="0">
                <a:latin typeface="Courier New" panose="02070309020205020404" pitchFamily="49" charset="0"/>
                <a:ea typeface="MS PGothic" charset="-128"/>
                <a:cs typeface="Courier New" panose="02070309020205020404" pitchFamily="49" charset="0"/>
              </a:rPr>
              <a:t>add_observer()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After saving order, call </a:t>
            </a:r>
            <a:r>
              <a:rPr lang="en-US" altLang="en-US" dirty="0">
                <a:latin typeface="Courier New" panose="02070309020205020404" pitchFamily="49" charset="0"/>
                <a:ea typeface="MS PGothic" charset="-128"/>
                <a:cs typeface="Courier New" panose="02070309020205020404" pitchFamily="49" charset="0"/>
              </a:rPr>
              <a:t>notify_observers()</a:t>
            </a:r>
          </a:p>
          <a:p>
            <a:pPr lvl="1"/>
            <a:endParaRPr lang="en-US" altLang="en-US" dirty="0">
              <a:ea typeface="MS PGothic" charset="-128"/>
            </a:endParaRPr>
          </a:p>
          <a:p>
            <a:r>
              <a:rPr lang="en-US" altLang="en-US" dirty="0">
                <a:ea typeface="MS PGothic" charset="-128"/>
              </a:rPr>
              <a:t>Modify </a:t>
            </a:r>
            <a:r>
              <a:rPr lang="en-US" altLang="en-US" dirty="0">
                <a:latin typeface="Courier New" panose="02070309020205020404" pitchFamily="49" charset="0"/>
                <a:ea typeface="MS PGothic" charset="-128"/>
                <a:cs typeface="Courier New" panose="02070309020205020404" pitchFamily="49" charset="0"/>
              </a:rPr>
              <a:t>EmailNotifier</a:t>
            </a:r>
            <a:r>
              <a:rPr lang="en-US" altLang="en-US" dirty="0">
                <a:ea typeface="MS PGothic" charset="-128"/>
              </a:rPr>
              <a:t> (Observer)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Add </a:t>
            </a:r>
            <a:r>
              <a:rPr lang="en-US" altLang="en-US" dirty="0">
                <a:latin typeface="Courier New" panose="02070309020205020404" pitchFamily="49" charset="0"/>
                <a:ea typeface="MS PGothic" charset="-128"/>
                <a:cs typeface="Courier New" panose="02070309020205020404" pitchFamily="49" charset="0"/>
              </a:rPr>
              <a:t>update</a:t>
            </a:r>
            <a:r>
              <a:rPr lang="en-US" altLang="en-US" dirty="0">
                <a:ea typeface="MS PGothic" charset="-128"/>
              </a:rPr>
              <a:t> method that xxx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758433-A8C1-3544-8592-4F4199EB1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OrdersController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211B39A-3B41-C941-9772-B6CC536DAA45}"/>
              </a:ext>
            </a:extLst>
          </p:cNvPr>
          <p:cNvGrpSpPr/>
          <p:nvPr/>
        </p:nvGrpSpPr>
        <p:grpSpPr>
          <a:xfrm>
            <a:off x="356917" y="1674421"/>
            <a:ext cx="8430166" cy="5266704"/>
            <a:chOff x="593766" y="2396202"/>
            <a:chExt cx="6234547" cy="38950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D622A68-AB1B-1542-884E-3C387F6FA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313" r="23506"/>
            <a:stretch/>
          </p:blipFill>
          <p:spPr>
            <a:xfrm>
              <a:off x="593767" y="2396202"/>
              <a:ext cx="6234546" cy="66430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55F684-7599-FE40-BFA9-5190E9CC5E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93" r="24359"/>
            <a:stretch/>
          </p:blipFill>
          <p:spPr>
            <a:xfrm>
              <a:off x="593766" y="3310286"/>
              <a:ext cx="6234547" cy="266966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254564-F955-9842-A890-36B6521FA8BE}"/>
                </a:ext>
              </a:extLst>
            </p:cNvPr>
            <p:cNvSpPr txBox="1"/>
            <p:nvPr/>
          </p:nvSpPr>
          <p:spPr>
            <a:xfrm>
              <a:off x="593766" y="3003446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...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E35293-160A-0146-96B7-2C6BE413AB42}"/>
                </a:ext>
              </a:extLst>
            </p:cNvPr>
            <p:cNvSpPr txBox="1"/>
            <p:nvPr/>
          </p:nvSpPr>
          <p:spPr>
            <a:xfrm>
              <a:off x="593766" y="5891093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54998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6E8F5-53C7-D848-97D5-CEEC545FE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EmailNotifier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61DA46-A0C8-0B48-9AB2-6EADB7018A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2" r="35584"/>
          <a:stretch/>
        </p:blipFill>
        <p:spPr>
          <a:xfrm>
            <a:off x="1068779" y="1833836"/>
            <a:ext cx="7033296" cy="252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326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Goal: Implement Observer pattern</a:t>
            </a:r>
          </a:p>
        </p:txBody>
      </p:sp>
      <p:pic>
        <p:nvPicPr>
          <p:cNvPr id="17411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8763"/>
            <a:ext cx="9118600" cy="4773612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Other Examples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Spreadsheet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Employee payroll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GUI program (callback)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panose="020B0604020202020204" pitchFamily="34" charset="0"/>
              <a:buChar char="•"/>
              <a:defRPr/>
            </a:pPr>
            <a:endParaRPr lang="en-US" altLang="en-US" sz="4000" dirty="0"/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4000" dirty="0"/>
              <a:t>Design problem: 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4000" dirty="0"/>
              <a:t>Sales Logging</a:t>
            </a:r>
          </a:p>
          <a:p>
            <a:pPr algn="ctr">
              <a:buFont typeface="Arial" panose="020B0604020202020204" pitchFamily="34" charset="0"/>
              <a:buChar char="•"/>
              <a:defRPr/>
            </a:pPr>
            <a:endParaRPr lang="en-US" altLang="en-US" sz="4000" dirty="0"/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40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Problem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MS PGothic" charset="-128"/>
            </a:endParaRPr>
          </a:p>
          <a:p>
            <a:r>
              <a:rPr lang="en-US" altLang="en-US" dirty="0">
                <a:ea typeface="MS PGothic" charset="-128"/>
              </a:rPr>
              <a:t>Saves records of transactions as backup</a:t>
            </a:r>
          </a:p>
          <a:p>
            <a:r>
              <a:rPr lang="en-US" altLang="en-US" dirty="0">
                <a:ea typeface="MS PGothic" charset="-128"/>
              </a:rPr>
              <a:t>Sales logging for </a:t>
            </a:r>
            <a:r>
              <a:rPr lang="en-US" altLang="en-US">
                <a:ea typeface="MS PGothic" charset="-128"/>
              </a:rPr>
              <a:t>transaction failure</a:t>
            </a:r>
            <a:endParaRPr lang="en-US" altLang="en-US" dirty="0">
              <a:ea typeface="MS PGothic" charset="-128"/>
            </a:endParaRPr>
          </a:p>
          <a:p>
            <a:endParaRPr lang="en-US" altLang="en-US" dirty="0">
              <a:ea typeface="MS PGothic" charset="-128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FE68C9-5F50-1441-962E-67E81270C92D}"/>
              </a:ext>
            </a:extLst>
          </p:cNvPr>
          <p:cNvGrpSpPr/>
          <p:nvPr/>
        </p:nvGrpSpPr>
        <p:grpSpPr>
          <a:xfrm>
            <a:off x="3178813" y="2035321"/>
            <a:ext cx="2828926" cy="1990414"/>
            <a:chOff x="3119437" y="1785939"/>
            <a:chExt cx="2828926" cy="1990414"/>
          </a:xfrm>
        </p:grpSpPr>
        <p:sp>
          <p:nvSpPr>
            <p:cNvPr id="4" name="Rectangle 3"/>
            <p:cNvSpPr/>
            <p:nvPr/>
          </p:nvSpPr>
          <p:spPr>
            <a:xfrm>
              <a:off x="3119438" y="1785939"/>
              <a:ext cx="2828925" cy="199041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4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SalesLogger</a:t>
              </a:r>
              <a:endParaRPr lang="en-US" sz="24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endParaRPr lang="en-US" sz="24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initialize(file)</a:t>
              </a:r>
            </a:p>
            <a:p>
              <a:pPr>
                <a:defRPr/>
              </a:pPr>
              <a:r>
                <a:rPr lang="en-US" sz="2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formatter</a:t>
              </a:r>
            </a:p>
            <a:p>
              <a:pPr>
                <a:defRPr/>
              </a:pPr>
              <a:r>
                <a:rPr lang="en-US" sz="2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log(message)</a:t>
              </a:r>
            </a:p>
          </p:txBody>
        </p:sp>
        <p:cxnSp>
          <p:nvCxnSpPr>
            <p:cNvPr id="7" name="Straight Connector 6"/>
            <p:cNvCxnSpPr>
              <a:cxnSpLocks noChangeShapeType="1"/>
            </p:cNvCxnSpPr>
            <p:nvPr/>
          </p:nvCxnSpPr>
          <p:spPr bwMode="auto">
            <a:xfrm flipH="1">
              <a:off x="3119437" y="2221408"/>
              <a:ext cx="28289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Connector 7"/>
            <p:cNvCxnSpPr>
              <a:cxnSpLocks noChangeShapeType="1"/>
            </p:cNvCxnSpPr>
            <p:nvPr/>
          </p:nvCxnSpPr>
          <p:spPr bwMode="auto">
            <a:xfrm flipH="1">
              <a:off x="3119437" y="2605768"/>
              <a:ext cx="28289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D01853F2-74A8-1E4F-AE32-46CB6E538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Class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AE156-F785-4246-8173-0E11BC729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Singleton Pattern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73017C-F2CA-1040-98D6-9AFD7048B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557" y="2256311"/>
            <a:ext cx="6880390" cy="24030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436126-FF44-DA43-BB67-1B17A90BECE3}"/>
              </a:ext>
            </a:extLst>
          </p:cNvPr>
          <p:cNvSpPr txBox="1"/>
          <p:nvPr/>
        </p:nvSpPr>
        <p:spPr>
          <a:xfrm>
            <a:off x="0" y="6581001"/>
            <a:ext cx="5413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From Gamma et al. </a:t>
            </a:r>
            <a:r>
              <a:rPr lang="en-US" sz="12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Design Patterns: Elements of Reusable Object-Oriented Software</a:t>
            </a:r>
          </a:p>
        </p:txBody>
      </p:sp>
    </p:spTree>
    <p:extLst>
      <p:ext uri="{BB962C8B-B14F-4D97-AF65-F5344CB8AC3E}">
        <p14:creationId xmlns:p14="http://schemas.microsoft.com/office/powerpoint/2010/main" val="21389186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63711-49B2-2844-A77E-50F35C818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580410" cy="1143000"/>
          </a:xfrm>
        </p:spPr>
        <p:txBody>
          <a:bodyPr/>
          <a:lstStyle/>
          <a:p>
            <a:r>
              <a:rPr lang="en-US" dirty="0"/>
              <a:t>Application of Singleton Pattern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D2100C-8532-6249-8CE3-2166BFC47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363" y="451261"/>
            <a:ext cx="4971431" cy="17362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AB64794-C8BD-754A-A1E4-E0A712D9F4A3}"/>
              </a:ext>
            </a:extLst>
          </p:cNvPr>
          <p:cNvGrpSpPr/>
          <p:nvPr/>
        </p:nvGrpSpPr>
        <p:grpSpPr>
          <a:xfrm>
            <a:off x="970004" y="3270353"/>
            <a:ext cx="3186360" cy="2322923"/>
            <a:chOff x="3119438" y="1785938"/>
            <a:chExt cx="3186360" cy="23229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F72DF4A-0A00-594F-AE05-452A46652F2C}"/>
                </a:ext>
              </a:extLst>
            </p:cNvPr>
            <p:cNvSpPr/>
            <p:nvPr/>
          </p:nvSpPr>
          <p:spPr>
            <a:xfrm>
              <a:off x="3119438" y="1785938"/>
              <a:ext cx="3186360" cy="232292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t"/>
            <a:lstStyle/>
            <a:p>
              <a:pPr>
                <a:defRPr/>
              </a:pPr>
              <a:r>
                <a:rPr lang="en-US" sz="24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SalesLogger</a:t>
              </a:r>
              <a:endParaRPr lang="en-US" sz="24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400" u="sng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inst</a:t>
              </a:r>
              <a:r>
                <a:rPr lang="en-US" sz="2400" u="sng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: </a:t>
              </a:r>
              <a:r>
                <a:rPr lang="en-US" sz="2400" u="sng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SalesLogger</a:t>
              </a:r>
              <a:endParaRPr lang="en-US" sz="24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  <a:p>
              <a:pPr>
                <a:defRPr/>
              </a:pPr>
              <a:r>
                <a:rPr lang="en-US" sz="2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initialize(file)</a:t>
              </a:r>
            </a:p>
            <a:p>
              <a:pPr>
                <a:defRPr/>
              </a:pPr>
              <a:r>
                <a:rPr lang="en-US" sz="2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formatter</a:t>
              </a:r>
            </a:p>
            <a:p>
              <a:pPr>
                <a:defRPr/>
              </a:pPr>
              <a:r>
                <a:rPr lang="en-US" sz="2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log(message)</a:t>
              </a:r>
            </a:p>
            <a:p>
              <a:pPr>
                <a:defRPr/>
              </a:pPr>
              <a:r>
                <a:rPr lang="en-US" sz="2400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instance() : </a:t>
              </a:r>
              <a:r>
                <a:rPr lang="en-US" sz="2400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SalesLogger</a:t>
              </a:r>
              <a:endParaRPr lang="en-US" sz="2400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D7CB424-5179-7347-89ED-F85E4B1D7E5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119438" y="2221408"/>
              <a:ext cx="31863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66AC04F-6854-1747-98C0-36BB22423B2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119438" y="2605768"/>
              <a:ext cx="318636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88440E3-4C12-844A-BDE6-E9942CA2BD14}"/>
              </a:ext>
            </a:extLst>
          </p:cNvPr>
          <p:cNvSpPr txBox="1"/>
          <p:nvPr/>
        </p:nvSpPr>
        <p:spPr>
          <a:xfrm>
            <a:off x="5628904" y="3942608"/>
            <a:ext cx="2373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**Static Association???</a:t>
            </a:r>
          </a:p>
        </p:txBody>
      </p:sp>
    </p:spTree>
    <p:extLst>
      <p:ext uri="{BB962C8B-B14F-4D97-AF65-F5344CB8AC3E}">
        <p14:creationId xmlns:p14="http://schemas.microsoft.com/office/powerpoint/2010/main" val="1317634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0C0D0-6683-DD44-8F0B-A2139D7E5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a Design Pattern in </a:t>
            </a:r>
            <a:r>
              <a:rPr lang="en-US" dirty="0" err="1"/>
              <a:t>GoF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B93CD-830F-F04B-8D27-779A2DDE379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Intent</a:t>
            </a:r>
          </a:p>
          <a:p>
            <a:r>
              <a:rPr lang="en-US" dirty="0"/>
              <a:t>Also Known As</a:t>
            </a:r>
          </a:p>
          <a:p>
            <a:r>
              <a:rPr lang="en-US" dirty="0"/>
              <a:t>Motivation</a:t>
            </a:r>
          </a:p>
          <a:p>
            <a:r>
              <a:rPr lang="en-US" dirty="0"/>
              <a:t>Applicability</a:t>
            </a:r>
          </a:p>
          <a:p>
            <a:r>
              <a:rPr lang="en-US" dirty="0"/>
              <a:t>Structure</a:t>
            </a:r>
          </a:p>
          <a:p>
            <a:r>
              <a:rPr lang="en-US" dirty="0"/>
              <a:t>Participants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64E431-8560-234F-8D03-E7C58DFF46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Collaborations </a:t>
            </a:r>
          </a:p>
          <a:p>
            <a:r>
              <a:rPr lang="en-US" dirty="0"/>
              <a:t>Consequences</a:t>
            </a:r>
          </a:p>
          <a:p>
            <a:r>
              <a:rPr lang="en-US" dirty="0"/>
              <a:t>Implementation</a:t>
            </a:r>
          </a:p>
          <a:p>
            <a:r>
              <a:rPr lang="en-US" dirty="0"/>
              <a:t>Sample Code</a:t>
            </a:r>
          </a:p>
          <a:p>
            <a:r>
              <a:rPr lang="en-US" dirty="0"/>
              <a:t>Known Uses</a:t>
            </a:r>
          </a:p>
          <a:p>
            <a:r>
              <a:rPr lang="en-US" dirty="0"/>
              <a:t>Related Patterns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7BB5A-5112-0E43-B0C8-8A0EC9C30AD5}"/>
              </a:ext>
            </a:extLst>
          </p:cNvPr>
          <p:cNvSpPr txBox="1"/>
          <p:nvPr/>
        </p:nvSpPr>
        <p:spPr>
          <a:xfrm>
            <a:off x="1871678" y="5410726"/>
            <a:ext cx="54006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40FF"/>
                </a:solidFill>
              </a:rPr>
              <a:t>Observer Pattern covers in 11 pages</a:t>
            </a:r>
          </a:p>
        </p:txBody>
      </p:sp>
    </p:spTree>
    <p:extLst>
      <p:ext uri="{BB962C8B-B14F-4D97-AF65-F5344CB8AC3E}">
        <p14:creationId xmlns:p14="http://schemas.microsoft.com/office/powerpoint/2010/main" val="227678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Solution: Singleton</a:t>
            </a:r>
          </a:p>
        </p:txBody>
      </p:sp>
      <p:sp>
        <p:nvSpPr>
          <p:cNvPr id="26627" name="Content Placeholder 11"/>
          <p:cNvSpPr>
            <a:spLocks noGrp="1"/>
          </p:cNvSpPr>
          <p:nvPr>
            <p:ph idx="1"/>
          </p:nvPr>
        </p:nvSpPr>
        <p:spPr>
          <a:xfrm>
            <a:off x="352425" y="1173163"/>
            <a:ext cx="8437563" cy="5211762"/>
          </a:xfrm>
        </p:spPr>
        <p:txBody>
          <a:bodyPr/>
          <a:lstStyle/>
          <a:p>
            <a:pPr lvl="1"/>
            <a:endParaRPr lang="en-US" altLang="en-US" sz="2800" dirty="0">
              <a:ea typeface="MS PGothic" charset="-128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800" dirty="0">
                <a:ea typeface="MS PGothic" charset="-128"/>
              </a:rPr>
              <a:t>Single file to log all the sales information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800" dirty="0">
                <a:ea typeface="MS PGothic" charset="-128"/>
              </a:rPr>
              <a:t>Easy to look up</a:t>
            </a:r>
          </a:p>
          <a:p>
            <a:endParaRPr lang="en-US" altLang="en-US" dirty="0">
              <a:ea typeface="MS PGothic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27163" y="3168650"/>
            <a:ext cx="2828925" cy="27035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  <a:p>
            <a:pPr algn="ctr">
              <a:defRPr/>
            </a:pPr>
            <a:r>
              <a:rPr lang="en-US" sz="2400" dirty="0"/>
              <a:t>Singleton</a:t>
            </a:r>
          </a:p>
          <a:p>
            <a:pPr algn="ctr">
              <a:defRPr/>
            </a:pPr>
            <a:endParaRPr lang="en-US" sz="2400" dirty="0"/>
          </a:p>
          <a:p>
            <a:pPr>
              <a:defRPr/>
            </a:pPr>
            <a:r>
              <a:rPr lang="en-US" sz="2400" u="sng" dirty="0" err="1"/>
              <a:t>inst</a:t>
            </a:r>
            <a:r>
              <a:rPr lang="en-US" sz="2400" u="sng" dirty="0"/>
              <a:t>: Singleton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u="sng" dirty="0"/>
              <a:t>instance(): Singleton</a:t>
            </a:r>
          </a:p>
          <a:p>
            <a:pPr>
              <a:defRPr/>
            </a:pPr>
            <a:r>
              <a:rPr lang="en-US" sz="2400" dirty="0"/>
              <a:t>…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endParaRPr lang="en-US" sz="2400" dirty="0"/>
          </a:p>
        </p:txBody>
      </p: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 flipH="1">
            <a:off x="1427163" y="3852863"/>
            <a:ext cx="282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 flipH="1">
            <a:off x="1427163" y="4516438"/>
            <a:ext cx="2828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Folded Corner 11"/>
          <p:cNvSpPr/>
          <p:nvPr/>
        </p:nvSpPr>
        <p:spPr>
          <a:xfrm>
            <a:off x="5470525" y="3168650"/>
            <a:ext cx="2916238" cy="2222500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if </a:t>
            </a:r>
            <a:r>
              <a:rPr lang="en-US" sz="2000" dirty="0" err="1">
                <a:solidFill>
                  <a:schemeClr val="tx1"/>
                </a:solidFill>
              </a:rPr>
              <a:t>inst</a:t>
            </a:r>
            <a:r>
              <a:rPr lang="en-US" sz="2000" dirty="0">
                <a:solidFill>
                  <a:schemeClr val="tx1"/>
                </a:solidFill>
              </a:rPr>
              <a:t> == nil</a:t>
            </a: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	</a:t>
            </a:r>
            <a:r>
              <a:rPr lang="en-US" sz="2000" dirty="0" err="1">
                <a:solidFill>
                  <a:schemeClr val="tx1"/>
                </a:solidFill>
              </a:rPr>
              <a:t>inst</a:t>
            </a:r>
            <a:r>
              <a:rPr lang="en-US" sz="2000" dirty="0">
                <a:solidFill>
                  <a:schemeClr val="tx1"/>
                </a:solidFill>
              </a:rPr>
              <a:t> = </a:t>
            </a:r>
            <a:r>
              <a:rPr lang="en-US" sz="2000" dirty="0" err="1">
                <a:solidFill>
                  <a:schemeClr val="tx1"/>
                </a:solidFill>
              </a:rPr>
              <a:t>Singleton.new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end</a:t>
            </a:r>
          </a:p>
          <a:p>
            <a:pPr>
              <a:defRPr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 return </a:t>
            </a:r>
            <a:r>
              <a:rPr lang="en-US" sz="2000" dirty="0" err="1">
                <a:solidFill>
                  <a:schemeClr val="tx1"/>
                </a:solidFill>
              </a:rPr>
              <a:t>inst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4149725" y="4029075"/>
            <a:ext cx="1320800" cy="823913"/>
          </a:xfrm>
          <a:prstGeom prst="line">
            <a:avLst/>
          </a:prstGeom>
          <a:ln w="50800">
            <a:solidFill>
              <a:schemeClr val="tx1"/>
            </a:solidFill>
            <a:prstDash val="sys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Making class Singleton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Steps of making a class Singleton:</a:t>
            </a:r>
          </a:p>
          <a:p>
            <a:endParaRPr lang="en-US" dirty="0"/>
          </a:p>
          <a:p>
            <a:pPr lvl="1"/>
            <a:r>
              <a:rPr lang="en-US" dirty="0"/>
              <a:t>Creating the class variable</a:t>
            </a:r>
          </a:p>
          <a:p>
            <a:pPr lvl="2"/>
            <a:r>
              <a:rPr lang="en-US" dirty="0"/>
              <a:t>@@instance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Initializing it with the single instance</a:t>
            </a:r>
          </a:p>
          <a:p>
            <a:pPr lvl="2"/>
            <a:r>
              <a:rPr lang="en-US" dirty="0"/>
              <a:t>@@instance = </a:t>
            </a:r>
            <a:r>
              <a:rPr lang="en-US" dirty="0" err="1"/>
              <a:t>SimpleLogger.new</a:t>
            </a:r>
            <a:endParaRPr lang="en-US" dirty="0"/>
          </a:p>
          <a:p>
            <a:pPr lvl="2"/>
            <a:endParaRPr lang="en-US" dirty="0"/>
          </a:p>
          <a:p>
            <a:pPr lvl="1"/>
            <a:r>
              <a:rPr lang="en-US" dirty="0"/>
              <a:t>Creating the class level instance method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Making new private</a:t>
            </a:r>
          </a:p>
        </p:txBody>
      </p:sp>
    </p:spTree>
    <p:extLst>
      <p:ext uri="{BB962C8B-B14F-4D97-AF65-F5344CB8AC3E}">
        <p14:creationId xmlns:p14="http://schemas.microsoft.com/office/powerpoint/2010/main" val="8831403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Goal: Implement Singleton pattern</a:t>
            </a:r>
          </a:p>
        </p:txBody>
      </p:sp>
      <p:sp>
        <p:nvSpPr>
          <p:cNvPr id="22531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 err="1"/>
              <a:t>SalesLogger</a:t>
            </a:r>
            <a:r>
              <a:rPr lang="en-US" altLang="en-US" dirty="0"/>
              <a:t> class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include “Singleton”</a:t>
            </a:r>
          </a:p>
          <a:p>
            <a:pPr lvl="1">
              <a:buFont typeface="Arial" panose="020B0604020202020204" pitchFamily="34" charset="0"/>
              <a:buChar char="–"/>
              <a:defRPr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 err="1"/>
              <a:t>SalesController</a:t>
            </a:r>
            <a:endParaRPr lang="en-US" altLang="en-US" dirty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call instance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call log(message)</a:t>
            </a: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alt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Goal: Implement Singleton pattern</a:t>
            </a:r>
            <a:br>
              <a:rPr lang="en-US" altLang="en-US" dirty="0">
                <a:ea typeface="MS PGothic" charset="-128"/>
              </a:rPr>
            </a:br>
            <a:endParaRPr lang="en-US" altLang="en-US" dirty="0">
              <a:ea typeface="MS PGothic" charset="-128"/>
            </a:endParaRPr>
          </a:p>
        </p:txBody>
      </p:sp>
      <p:pic>
        <p:nvPicPr>
          <p:cNvPr id="28675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846138"/>
            <a:ext cx="8775700" cy="6002337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Singleton Examples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In Rails: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development.log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test.log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 err="1">
                <a:ea typeface="MS PGothic" charset="-128"/>
              </a:rPr>
              <a:t>Webrick</a:t>
            </a:r>
            <a:r>
              <a:rPr lang="en-US" altLang="en-US" dirty="0">
                <a:ea typeface="MS PGothic" charset="-128"/>
              </a:rPr>
              <a:t> in rake</a:t>
            </a:r>
          </a:p>
          <a:p>
            <a:endParaRPr lang="en-US" altLang="en-US" dirty="0">
              <a:ea typeface="MS PGothic" charset="-128"/>
            </a:endParaRPr>
          </a:p>
          <a:p>
            <a:r>
              <a:rPr lang="en-US" altLang="en-US" dirty="0">
                <a:ea typeface="MS PGothic" charset="-128"/>
              </a:rPr>
              <a:t>Outside Rails: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tomcat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ant</a:t>
            </a:r>
          </a:p>
          <a:p>
            <a:pPr marL="457200" lvl="1" indent="0">
              <a:buNone/>
            </a:pPr>
            <a:endParaRPr lang="en-US" altLang="en-US" dirty="0">
              <a:ea typeface="MS PGothic" charset="-128"/>
            </a:endParaRPr>
          </a:p>
          <a:p>
            <a:pPr lvl="1"/>
            <a:endParaRPr lang="en-US" altLang="en-US" dirty="0">
              <a:ea typeface="MS PGothic" charset="-128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 anchor="ctr"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4000" dirty="0"/>
              <a:t>Design problem: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4000" dirty="0"/>
              <a:t> New Payment method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400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Goal: To Add Visa Debit Card and </a:t>
            </a:r>
            <a:r>
              <a:rPr lang="en-US" altLang="en-US" dirty="0" err="1">
                <a:ea typeface="MS PGothic" charset="-128"/>
              </a:rPr>
              <a:t>Paypal</a:t>
            </a:r>
            <a:br>
              <a:rPr lang="en-US" altLang="en-US" dirty="0">
                <a:ea typeface="MS PGothic" charset="-128"/>
              </a:rPr>
            </a:br>
            <a:endParaRPr lang="en-US" altLang="en-US" dirty="0">
              <a:ea typeface="MS PGothic" charset="-128"/>
            </a:endParaRPr>
          </a:p>
        </p:txBody>
      </p:sp>
      <p:pic>
        <p:nvPicPr>
          <p:cNvPr id="327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55713"/>
            <a:ext cx="8378825" cy="544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Goal: To add </a:t>
            </a:r>
            <a:r>
              <a:rPr lang="en-US" altLang="en-US" dirty="0" err="1">
                <a:ea typeface="MS PGothic" charset="-128"/>
              </a:rPr>
              <a:t>VisaPay</a:t>
            </a:r>
            <a:endParaRPr lang="en-US" altLang="en-US" dirty="0">
              <a:ea typeface="MS PGothic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771650"/>
            <a:ext cx="3305175" cy="3162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/>
              <a:t>PaymentsController</a:t>
            </a: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new</a:t>
            </a:r>
          </a:p>
          <a:p>
            <a:pPr>
              <a:defRPr/>
            </a:pPr>
            <a:r>
              <a:rPr lang="en-US" sz="2800" dirty="0"/>
              <a:t>create</a:t>
            </a:r>
          </a:p>
          <a:p>
            <a:pPr>
              <a:defRPr/>
            </a:pPr>
            <a:r>
              <a:rPr lang="en-US" sz="2800" dirty="0"/>
              <a:t>…</a:t>
            </a:r>
          </a:p>
          <a:p>
            <a:pPr algn="ctr">
              <a:defRPr/>
            </a:pP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5343525" y="1771650"/>
            <a:ext cx="3228975" cy="3162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/>
              <a:t>DiningDollars</a:t>
            </a: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charge(</a:t>
            </a:r>
            <a:r>
              <a:rPr lang="en-US" sz="2800" dirty="0" err="1"/>
              <a:t>uid</a:t>
            </a:r>
            <a:r>
              <a:rPr lang="en-US" sz="2800" dirty="0"/>
              <a:t>)</a:t>
            </a:r>
          </a:p>
          <a:p>
            <a:pPr algn="ctr"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…</a:t>
            </a:r>
          </a:p>
          <a:p>
            <a:pPr algn="ctr">
              <a:defRPr/>
            </a:pPr>
            <a:endParaRPr lang="en-US" sz="28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2397125"/>
            <a:ext cx="33051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5800" y="2940050"/>
            <a:ext cx="33051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43525" y="2397125"/>
            <a:ext cx="32289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43525" y="2917825"/>
            <a:ext cx="32289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Solution: Adapter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57200" y="1500188"/>
            <a:ext cx="8229600" cy="4525962"/>
          </a:xfrm>
        </p:spPr>
        <p:txBody>
          <a:bodyPr/>
          <a:lstStyle/>
          <a:p>
            <a:r>
              <a:rPr lang="en-US" altLang="en-US" dirty="0">
                <a:ea typeface="MS PGothic" charset="-128"/>
              </a:rPr>
              <a:t>Interface which bridge a gap in payment methods</a:t>
            </a:r>
          </a:p>
          <a:p>
            <a:r>
              <a:rPr lang="en-US" altLang="en-US" dirty="0">
                <a:ea typeface="MS PGothic" charset="-128"/>
              </a:rPr>
              <a:t>Key objects are Target, Adapter and </a:t>
            </a:r>
            <a:r>
              <a:rPr lang="en-US" altLang="en-US" dirty="0" err="1">
                <a:ea typeface="MS PGothic" charset="-128"/>
              </a:rPr>
              <a:t>Adaptee</a:t>
            </a:r>
            <a:endParaRPr lang="en-US" altLang="en-US" dirty="0">
              <a:ea typeface="MS PGothic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313" y="2981325"/>
            <a:ext cx="1947862" cy="781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r>
              <a:rPr lang="en-US" sz="2800" dirty="0"/>
              <a:t>Client</a:t>
            </a:r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84550" y="2878138"/>
            <a:ext cx="1947863" cy="12715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Target</a:t>
            </a:r>
          </a:p>
          <a:p>
            <a:pPr algn="ctr">
              <a:defRPr/>
            </a:pPr>
            <a:endParaRPr lang="en-US" dirty="0"/>
          </a:p>
          <a:p>
            <a:pPr>
              <a:defRPr/>
            </a:pPr>
            <a:r>
              <a:rPr lang="en-US" sz="2800" dirty="0"/>
              <a:t>Request()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28988" y="5094288"/>
            <a:ext cx="1946275" cy="127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Adapter</a:t>
            </a:r>
          </a:p>
          <a:p>
            <a:pPr algn="ctr">
              <a:defRPr/>
            </a:pPr>
            <a:endParaRPr lang="en-US" dirty="0"/>
          </a:p>
          <a:p>
            <a:pPr>
              <a:defRPr/>
            </a:pPr>
            <a:r>
              <a:rPr lang="en-US" sz="2800" dirty="0"/>
              <a:t>Request()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42050" y="5075238"/>
            <a:ext cx="2698750" cy="12715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/>
              <a:t>Adaptee</a:t>
            </a:r>
            <a:endParaRPr lang="en-US" sz="2800" dirty="0"/>
          </a:p>
          <a:p>
            <a:pPr algn="ctr">
              <a:defRPr/>
            </a:pPr>
            <a:endParaRPr lang="en-US" dirty="0"/>
          </a:p>
          <a:p>
            <a:pPr>
              <a:defRPr/>
            </a:pPr>
            <a:r>
              <a:rPr lang="en-US" sz="2800" dirty="0" err="1"/>
              <a:t>SpecificRequest</a:t>
            </a:r>
            <a:r>
              <a:rPr lang="en-US" sz="2800" dirty="0"/>
              <a:t>()</a:t>
            </a:r>
          </a:p>
          <a:p>
            <a:pPr algn="ctr">
              <a:defRPr/>
            </a:pP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384550" y="3352800"/>
            <a:ext cx="1947863" cy="190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340100" y="5535613"/>
            <a:ext cx="1947863" cy="190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42050" y="5554663"/>
            <a:ext cx="26987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162175" y="3394075"/>
            <a:ext cx="1141413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287963" y="5741988"/>
            <a:ext cx="930275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5" idx="2"/>
          </p:cNvCxnSpPr>
          <p:nvPr/>
        </p:nvCxnSpPr>
        <p:spPr>
          <a:xfrm>
            <a:off x="4358482" y="4149725"/>
            <a:ext cx="3968" cy="94456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sosceles Triangle 8"/>
          <p:cNvSpPr/>
          <p:nvPr/>
        </p:nvSpPr>
        <p:spPr>
          <a:xfrm>
            <a:off x="4110832" y="4140200"/>
            <a:ext cx="495300" cy="3556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215900"/>
            <a:ext cx="2489200" cy="7127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r>
              <a:rPr lang="en-US" altLang="en-US" sz="2200" dirty="0" err="1"/>
              <a:t>PaymentsController</a:t>
            </a:r>
            <a:endParaRPr lang="en-US" sz="2200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251325" y="131763"/>
            <a:ext cx="2587625" cy="1230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/>
              <a:t>PaymentProcessor</a:t>
            </a: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 err="1"/>
              <a:t>process_payment</a:t>
            </a:r>
            <a:r>
              <a:rPr lang="en-US" sz="2200" dirty="0"/>
              <a:t>()</a:t>
            </a:r>
          </a:p>
          <a:p>
            <a:pPr algn="ctr">
              <a:defRPr/>
            </a:pPr>
            <a:endParaRPr lang="en-US" sz="2200" dirty="0"/>
          </a:p>
        </p:txBody>
      </p:sp>
      <p:sp>
        <p:nvSpPr>
          <p:cNvPr id="7" name="Rectangle 6"/>
          <p:cNvSpPr/>
          <p:nvPr/>
        </p:nvSpPr>
        <p:spPr>
          <a:xfrm>
            <a:off x="6584950" y="4972050"/>
            <a:ext cx="2136775" cy="1743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/>
              <a:t>…</a:t>
            </a:r>
          </a:p>
          <a:p>
            <a:pPr algn="ctr">
              <a:defRPr/>
            </a:pP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/>
              <a:t>…</a:t>
            </a:r>
          </a:p>
          <a:p>
            <a:pPr algn="ctr">
              <a:defRPr/>
            </a:pPr>
            <a:endParaRPr lang="en-US" sz="22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238625" y="644525"/>
            <a:ext cx="26003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569075" y="5487988"/>
            <a:ext cx="21526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279775" y="749300"/>
            <a:ext cx="95885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251200" y="4981575"/>
            <a:ext cx="2905125" cy="17335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/>
              <a:t>VisaPay</a:t>
            </a: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/>
              <a:t>pay(</a:t>
            </a:r>
            <a:r>
              <a:rPr lang="en-US" sz="2200" dirty="0" err="1"/>
              <a:t>debitcard</a:t>
            </a:r>
            <a:r>
              <a:rPr lang="en-US" sz="2200" dirty="0"/>
              <a:t>, </a:t>
            </a:r>
            <a:r>
              <a:rPr lang="en-US" sz="2200" dirty="0" err="1"/>
              <a:t>cvv</a:t>
            </a:r>
            <a:r>
              <a:rPr lang="en-US" sz="2200" dirty="0"/>
              <a:t>, </a:t>
            </a:r>
            <a:r>
              <a:rPr lang="en-US" sz="2200" dirty="0" err="1"/>
              <a:t>exp</a:t>
            </a:r>
            <a:r>
              <a:rPr lang="en-US" sz="2200" dirty="0"/>
              <a:t>)</a:t>
            </a:r>
          </a:p>
          <a:p>
            <a:pPr algn="ctr">
              <a:defRPr/>
            </a:pPr>
            <a:endParaRPr lang="en-US" sz="22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3251200" y="5508625"/>
            <a:ext cx="29051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88938" y="4972050"/>
            <a:ext cx="2432050" cy="17335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/>
              <a:t>DiningDollars</a:t>
            </a: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/>
              <a:t>charge(</a:t>
            </a:r>
            <a:r>
              <a:rPr lang="en-US" sz="2200" dirty="0" err="1"/>
              <a:t>uid</a:t>
            </a:r>
            <a:r>
              <a:rPr lang="en-US" sz="2200" dirty="0"/>
              <a:t>)</a:t>
            </a:r>
          </a:p>
          <a:p>
            <a:pPr algn="ctr">
              <a:defRPr/>
            </a:pPr>
            <a:endParaRPr lang="en-US" sz="22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388938" y="5508625"/>
            <a:ext cx="2432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85750" y="2503488"/>
            <a:ext cx="2636838" cy="16525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/>
              <a:t>DiningDollarsAdapter</a:t>
            </a: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 err="1"/>
              <a:t>process_payment</a:t>
            </a:r>
            <a:r>
              <a:rPr lang="en-US" sz="2200" dirty="0"/>
              <a:t>()</a:t>
            </a:r>
          </a:p>
          <a:p>
            <a:pPr algn="ctr">
              <a:defRPr/>
            </a:pPr>
            <a:endParaRPr lang="en-US" sz="2200" dirty="0"/>
          </a:p>
        </p:txBody>
      </p:sp>
      <p:sp>
        <p:nvSpPr>
          <p:cNvPr id="30" name="Rectangle 29"/>
          <p:cNvSpPr/>
          <p:nvPr/>
        </p:nvSpPr>
        <p:spPr>
          <a:xfrm>
            <a:off x="3721100" y="2495550"/>
            <a:ext cx="2435225" cy="16525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/>
              <a:t>VisaPayAdapter</a:t>
            </a: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 err="1"/>
              <a:t>process_payment</a:t>
            </a:r>
            <a:r>
              <a:rPr lang="en-US" sz="2200" dirty="0"/>
              <a:t>()</a:t>
            </a:r>
          </a:p>
          <a:p>
            <a:pPr algn="ctr">
              <a:defRPr/>
            </a:pPr>
            <a:endParaRPr lang="en-US" sz="22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85750" y="2959100"/>
            <a:ext cx="26368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85750" y="3365500"/>
            <a:ext cx="26368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721100" y="2959100"/>
            <a:ext cx="24352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30" idx="1"/>
            <a:endCxn id="30" idx="3"/>
          </p:cNvCxnSpPr>
          <p:nvPr/>
        </p:nvCxnSpPr>
        <p:spPr>
          <a:xfrm>
            <a:off x="3721100" y="3321050"/>
            <a:ext cx="24352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528763" y="4175125"/>
            <a:ext cx="0" cy="79692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552950" y="4175125"/>
            <a:ext cx="0" cy="80645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7577138" y="4175125"/>
            <a:ext cx="12700" cy="79692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5086350" y="1362075"/>
            <a:ext cx="0" cy="114141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604963" y="2030413"/>
            <a:ext cx="5984875" cy="793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7577138" y="2038350"/>
            <a:ext cx="12700" cy="46513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 flipV="1">
            <a:off x="1609725" y="2049463"/>
            <a:ext cx="4763" cy="43497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388938" y="5956300"/>
            <a:ext cx="2432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3279775" y="5956300"/>
            <a:ext cx="28765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6584950" y="5956300"/>
            <a:ext cx="2136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569075" y="2522538"/>
            <a:ext cx="2014538" cy="16525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/>
              <a:t>…</a:t>
            </a:r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/>
              <a:t>…</a:t>
            </a:r>
          </a:p>
          <a:p>
            <a:pPr algn="ctr">
              <a:defRPr/>
            </a:pPr>
            <a:endParaRPr lang="en-US" sz="2200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6569075" y="2959100"/>
            <a:ext cx="20145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39" idx="3"/>
          </p:cNvCxnSpPr>
          <p:nvPr/>
        </p:nvCxnSpPr>
        <p:spPr>
          <a:xfrm>
            <a:off x="6569075" y="3328988"/>
            <a:ext cx="2014538" cy="206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1"/>
          <p:cNvSpPr/>
          <p:nvPr/>
        </p:nvSpPr>
        <p:spPr>
          <a:xfrm>
            <a:off x="4876800" y="1362075"/>
            <a:ext cx="419100" cy="3048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MS PGothic" charset="-128"/>
              </a:rPr>
              <a:t>Observer Pattern Structure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38296E-D5E5-B743-B663-E6BA78853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03" y="1781752"/>
            <a:ext cx="8813195" cy="32944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538695-5278-B848-8346-D2B5A0FA593F}"/>
              </a:ext>
            </a:extLst>
          </p:cNvPr>
          <p:cNvSpPr txBox="1"/>
          <p:nvPr/>
        </p:nvSpPr>
        <p:spPr>
          <a:xfrm>
            <a:off x="0" y="6581001"/>
            <a:ext cx="5413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From Gamma et al. </a:t>
            </a:r>
            <a:r>
              <a:rPr lang="en-US" sz="12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Design Patterns: Elements of Reusable Object-Oriented Software</a:t>
            </a:r>
          </a:p>
        </p:txBody>
      </p:sp>
    </p:spTree>
    <p:extLst>
      <p:ext uri="{BB962C8B-B14F-4D97-AF65-F5344CB8AC3E}">
        <p14:creationId xmlns:p14="http://schemas.microsoft.com/office/powerpoint/2010/main" val="42758285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Control Flow</a:t>
            </a:r>
            <a:br>
              <a:rPr lang="en-US" altLang="en-US" sz="4000" dirty="0">
                <a:ea typeface="MS PGothic" charset="-128"/>
              </a:rPr>
            </a:br>
            <a:endParaRPr lang="en-US" altLang="en-US" sz="4000" dirty="0">
              <a:ea typeface="MS PGothic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8913" y="1181100"/>
            <a:ext cx="2982912" cy="6064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PaymentsController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436938" y="1181100"/>
            <a:ext cx="2459037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VisaPayAdapter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6151563" y="1173163"/>
            <a:ext cx="2860675" cy="6302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VisaPay</a:t>
            </a:r>
            <a:endParaRPr lang="en-US" sz="2400" dirty="0"/>
          </a:p>
        </p:txBody>
      </p:sp>
      <p:cxnSp>
        <p:nvCxnSpPr>
          <p:cNvPr id="4" name="Straight Connector 3"/>
          <p:cNvCxnSpPr>
            <a:stCxn id="6" idx="2"/>
          </p:cNvCxnSpPr>
          <p:nvPr/>
        </p:nvCxnSpPr>
        <p:spPr>
          <a:xfrm>
            <a:off x="7581900" y="1803400"/>
            <a:ext cx="17463" cy="4597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11688" y="1787525"/>
            <a:ext cx="0" cy="44846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65263" y="1790700"/>
            <a:ext cx="0" cy="46101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2225" y="2611438"/>
            <a:ext cx="1209675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810125" y="3290888"/>
            <a:ext cx="254635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727200" y="5019675"/>
            <a:ext cx="2597150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746250" y="2914650"/>
            <a:ext cx="25781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810125" y="4410075"/>
            <a:ext cx="2546350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22225" y="5757526"/>
            <a:ext cx="1195389" cy="24149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231900" y="2160588"/>
            <a:ext cx="495300" cy="3897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324350" y="2433638"/>
            <a:ext cx="485775" cy="30384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356475" y="2965450"/>
            <a:ext cx="485775" cy="1701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882" name="TextBox 25608"/>
          <p:cNvSpPr txBox="1">
            <a:spLocks noChangeArrowheads="1"/>
          </p:cNvSpPr>
          <p:nvPr/>
        </p:nvSpPr>
        <p:spPr bwMode="auto">
          <a:xfrm>
            <a:off x="22225" y="2074863"/>
            <a:ext cx="1003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create</a:t>
            </a:r>
          </a:p>
        </p:txBody>
      </p:sp>
      <p:sp>
        <p:nvSpPr>
          <p:cNvPr id="36883" name="TextBox 41"/>
          <p:cNvSpPr txBox="1">
            <a:spLocks noChangeArrowheads="1"/>
          </p:cNvSpPr>
          <p:nvPr/>
        </p:nvSpPr>
        <p:spPr bwMode="auto">
          <a:xfrm>
            <a:off x="1809750" y="2390775"/>
            <a:ext cx="2392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process_payment</a:t>
            </a:r>
          </a:p>
        </p:txBody>
      </p:sp>
      <p:sp>
        <p:nvSpPr>
          <p:cNvPr id="36884" name="TextBox 42"/>
          <p:cNvSpPr txBox="1">
            <a:spLocks noChangeArrowheads="1"/>
          </p:cNvSpPr>
          <p:nvPr/>
        </p:nvSpPr>
        <p:spPr bwMode="auto">
          <a:xfrm>
            <a:off x="5470525" y="2763838"/>
            <a:ext cx="627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pay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673593" y="3544762"/>
            <a:ext cx="1851537" cy="58184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</a:rPr>
              <a:t>Visa processes the payment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Goal: Implement Adapter Pattern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err="1">
                <a:ea typeface="MS PGothic" charset="-128"/>
              </a:rPr>
              <a:t>PaymentsController</a:t>
            </a:r>
            <a:endParaRPr lang="en-US" altLang="en-US" dirty="0">
              <a:ea typeface="MS PGothic" charset="-128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“create” method call the adapter based on the input type </a:t>
            </a:r>
          </a:p>
          <a:p>
            <a:pPr lvl="1"/>
            <a:endParaRPr lang="en-US" altLang="en-US" dirty="0">
              <a:ea typeface="MS PGothic" charset="-128"/>
            </a:endParaRPr>
          </a:p>
          <a:p>
            <a:r>
              <a:rPr lang="en-US" altLang="en-US" dirty="0" err="1">
                <a:ea typeface="MS PGothic" charset="-128"/>
              </a:rPr>
              <a:t>VisaPayAdapter</a:t>
            </a:r>
            <a:endParaRPr lang="en-US" altLang="en-US" dirty="0">
              <a:ea typeface="MS PGothic" charset="-128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defines “</a:t>
            </a:r>
            <a:r>
              <a:rPr lang="en-US" altLang="en-US" dirty="0" err="1">
                <a:ea typeface="MS PGothic" charset="-128"/>
              </a:rPr>
              <a:t>process_payments</a:t>
            </a:r>
            <a:r>
              <a:rPr lang="en-US" altLang="en-US" dirty="0">
                <a:ea typeface="MS PGothic" charset="-128"/>
              </a:rPr>
              <a:t>” inherited from the </a:t>
            </a:r>
            <a:r>
              <a:rPr lang="en-US" altLang="en-US" dirty="0" err="1">
                <a:ea typeface="MS PGothic" charset="-128"/>
              </a:rPr>
              <a:t>PaymentProcessor</a:t>
            </a:r>
            <a:endParaRPr lang="en-US" altLang="en-US" dirty="0">
              <a:ea typeface="MS PGothic" charset="-128"/>
            </a:endParaRPr>
          </a:p>
          <a:p>
            <a:pPr lvl="1"/>
            <a:endParaRPr lang="en-US" altLang="en-US" dirty="0">
              <a:ea typeface="MS PGothic" charset="-128"/>
            </a:endParaRPr>
          </a:p>
          <a:p>
            <a:r>
              <a:rPr lang="en-US" altLang="en-US" dirty="0" err="1">
                <a:ea typeface="MS PGothic" charset="-128"/>
              </a:rPr>
              <a:t>VisaPay</a:t>
            </a:r>
            <a:endParaRPr lang="en-US" altLang="en-US" dirty="0">
              <a:ea typeface="MS PGothic" charset="-128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>
                <a:ea typeface="MS PGothic" charset="-128"/>
              </a:rPr>
              <a:t>defines pay(</a:t>
            </a:r>
            <a:r>
              <a:rPr lang="en-US" altLang="en-US" dirty="0" err="1">
                <a:ea typeface="MS PGothic" charset="-128"/>
              </a:rPr>
              <a:t>creditcard</a:t>
            </a:r>
            <a:r>
              <a:rPr lang="en-US" altLang="en-US" dirty="0">
                <a:ea typeface="MS PGothic" charset="-128"/>
              </a:rPr>
              <a:t>, </a:t>
            </a:r>
            <a:r>
              <a:rPr lang="en-US" altLang="en-US" dirty="0" err="1">
                <a:ea typeface="MS PGothic" charset="-128"/>
              </a:rPr>
              <a:t>cvv</a:t>
            </a:r>
            <a:r>
              <a:rPr lang="en-US" altLang="en-US" dirty="0">
                <a:ea typeface="MS PGothic" charset="-128"/>
              </a:rPr>
              <a:t>, </a:t>
            </a:r>
            <a:r>
              <a:rPr lang="en-US" altLang="en-US" dirty="0" err="1">
                <a:ea typeface="MS PGothic" charset="-128"/>
              </a:rPr>
              <a:t>exp</a:t>
            </a:r>
            <a:r>
              <a:rPr lang="en-US" altLang="en-US" dirty="0">
                <a:ea typeface="MS PGothic" charset="-128"/>
              </a:rPr>
              <a:t>) saves the information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MS PGothic" charset="-128"/>
              </a:rPr>
              <a:t>Adapter: Example in Rails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/>
              <a:t>Active Records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/>
              <a:t>Contains adapters for several databases (PostgreSQL or MySQL)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/>
              <a:t>Wraps them up in common interface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dirty="0" err="1"/>
              <a:t>AbstractAdapter</a:t>
            </a:r>
            <a:r>
              <a:rPr lang="en-US" dirty="0"/>
              <a:t> implements common functionality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PostgreSQLAdapter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AbstractMysqlAdapter</a:t>
            </a:r>
            <a:endParaRPr lang="en-US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Running Example: Tiger Dining</a:t>
            </a:r>
            <a:endParaRPr lang="en-US" altLang="en-US" sz="4000"/>
          </a:p>
        </p:txBody>
      </p:sp>
      <p:pic>
        <p:nvPicPr>
          <p:cNvPr id="614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1636713"/>
            <a:ext cx="55530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8" y="3970338"/>
            <a:ext cx="17335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725738"/>
            <a:ext cx="4129088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2474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sz="4000" dirty="0">
              <a:solidFill>
                <a:srgbClr val="FF00FF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4000" dirty="0">
                <a:solidFill>
                  <a:srgbClr val="FF00FF"/>
                </a:solidFill>
              </a:rPr>
              <a:t>Recall: Adapter Pattern Solution to Support Multiple Payment Methods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sz="4000" dirty="0">
              <a:solidFill>
                <a:srgbClr val="FF00FF"/>
              </a:solidFill>
            </a:endParaRPr>
          </a:p>
          <a:p>
            <a:pPr>
              <a:defRPr/>
            </a:pPr>
            <a:endParaRPr lang="en-US" altLang="en-US" sz="4000" dirty="0">
              <a:solidFill>
                <a:srgbClr val="FF00FF"/>
              </a:solidFill>
            </a:endParaRPr>
          </a:p>
          <a:p>
            <a:pPr>
              <a:defRPr/>
            </a:pPr>
            <a:endParaRPr lang="en-US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2565923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FF"/>
                </a:solidFill>
              </a:rPr>
              <a:t>Goal: To add additional payment methods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1771650"/>
            <a:ext cx="3305175" cy="3162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PaymentsController</a:t>
            </a:r>
          </a:p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new</a:t>
            </a:r>
          </a:p>
          <a:p>
            <a:pPr>
              <a:defRPr/>
            </a:pPr>
            <a:r>
              <a:rPr lang="en-US" sz="2800" dirty="0"/>
              <a:t>create</a:t>
            </a:r>
          </a:p>
          <a:p>
            <a:pPr>
              <a:defRPr/>
            </a:pPr>
            <a:r>
              <a:rPr lang="en-US" sz="2800" dirty="0"/>
              <a:t>…</a:t>
            </a:r>
          </a:p>
          <a:p>
            <a:pPr algn="ctr">
              <a:defRPr/>
            </a:pP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5343525" y="1771650"/>
            <a:ext cx="3228975" cy="31623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DiningDollars</a:t>
            </a:r>
          </a:p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charge(</a:t>
            </a:r>
            <a:r>
              <a:rPr lang="en-US" sz="2800" dirty="0" err="1"/>
              <a:t>uid</a:t>
            </a:r>
            <a:r>
              <a:rPr lang="en-US" sz="2800" dirty="0"/>
              <a:t>)</a:t>
            </a:r>
          </a:p>
          <a:p>
            <a:pPr algn="ctr"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…</a:t>
            </a:r>
          </a:p>
          <a:p>
            <a:pPr algn="ctr">
              <a:defRPr/>
            </a:pPr>
            <a:endParaRPr lang="en-US" sz="28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2397125"/>
            <a:ext cx="33051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5800" y="2940050"/>
            <a:ext cx="33051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43525" y="2397125"/>
            <a:ext cx="32289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43525" y="2917825"/>
            <a:ext cx="32289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8562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Solution: Adapter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57200" y="1500188"/>
            <a:ext cx="8229600" cy="4525962"/>
          </a:xfrm>
        </p:spPr>
        <p:txBody>
          <a:bodyPr/>
          <a:lstStyle/>
          <a:p>
            <a:r>
              <a:rPr lang="en-US" altLang="en-US" dirty="0"/>
              <a:t>Interface which bridge a gap in payment methods</a:t>
            </a:r>
          </a:p>
          <a:p>
            <a:r>
              <a:rPr lang="en-US" altLang="en-US" dirty="0"/>
              <a:t>Key objects are Target, Adapter and </a:t>
            </a:r>
            <a:r>
              <a:rPr lang="en-US" altLang="en-US" dirty="0" err="1"/>
              <a:t>Adaptee</a:t>
            </a:r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214313" y="2981325"/>
            <a:ext cx="1947862" cy="781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r>
              <a:rPr lang="en-US" sz="2800" dirty="0"/>
              <a:t>Client</a:t>
            </a:r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84550" y="2878138"/>
            <a:ext cx="1947863" cy="12715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i="1" dirty="0"/>
              <a:t>Target</a:t>
            </a:r>
          </a:p>
          <a:p>
            <a:pPr algn="ctr">
              <a:defRPr/>
            </a:pPr>
            <a:endParaRPr lang="en-US" dirty="0"/>
          </a:p>
          <a:p>
            <a:pPr>
              <a:defRPr/>
            </a:pPr>
            <a:r>
              <a:rPr lang="en-US" sz="2800" dirty="0"/>
              <a:t>request()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28988" y="5094288"/>
            <a:ext cx="1946275" cy="127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Adapter</a:t>
            </a:r>
          </a:p>
          <a:p>
            <a:pPr algn="ctr">
              <a:defRPr/>
            </a:pPr>
            <a:endParaRPr lang="en-US" dirty="0"/>
          </a:p>
          <a:p>
            <a:pPr>
              <a:defRPr/>
            </a:pPr>
            <a:r>
              <a:rPr lang="en-US" sz="2800" dirty="0"/>
              <a:t>request()</a:t>
            </a:r>
          </a:p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42050" y="5075238"/>
            <a:ext cx="2698750" cy="12715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/>
              <a:t>Adaptee</a:t>
            </a:r>
            <a:endParaRPr lang="en-US" sz="2800" dirty="0"/>
          </a:p>
          <a:p>
            <a:pPr algn="ctr">
              <a:defRPr/>
            </a:pPr>
            <a:endParaRPr lang="en-US" dirty="0"/>
          </a:p>
          <a:p>
            <a:pPr>
              <a:defRPr/>
            </a:pPr>
            <a:r>
              <a:rPr lang="en-US" sz="2800" dirty="0" err="1"/>
              <a:t>specificrequest</a:t>
            </a:r>
            <a:r>
              <a:rPr lang="en-US" sz="2800" dirty="0"/>
              <a:t>()</a:t>
            </a:r>
          </a:p>
          <a:p>
            <a:pPr algn="ctr">
              <a:defRPr/>
            </a:pP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384550" y="3352800"/>
            <a:ext cx="1947863" cy="190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340100" y="5535613"/>
            <a:ext cx="1947863" cy="190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42050" y="5554663"/>
            <a:ext cx="26987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162175" y="3394075"/>
            <a:ext cx="1141413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287963" y="5741988"/>
            <a:ext cx="930275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5" idx="2"/>
          </p:cNvCxnSpPr>
          <p:nvPr/>
        </p:nvCxnSpPr>
        <p:spPr>
          <a:xfrm>
            <a:off x="4359275" y="4149725"/>
            <a:ext cx="3175" cy="94456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sosceles Triangle 8"/>
          <p:cNvSpPr/>
          <p:nvPr/>
        </p:nvSpPr>
        <p:spPr>
          <a:xfrm>
            <a:off x="4111625" y="4140200"/>
            <a:ext cx="495300" cy="3556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547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215900"/>
            <a:ext cx="2489200" cy="7127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endParaRPr lang="en-US" sz="2800" dirty="0"/>
          </a:p>
          <a:p>
            <a:pPr algn="ctr">
              <a:defRPr/>
            </a:pPr>
            <a:r>
              <a:rPr lang="en-US" altLang="en-US" sz="2200" dirty="0" err="1"/>
              <a:t>PaymentsController</a:t>
            </a:r>
            <a:endParaRPr lang="en-US" sz="2200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251325" y="131763"/>
            <a:ext cx="2587625" cy="1230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i="1" dirty="0" err="1"/>
              <a:t>PaymentProcessor</a:t>
            </a:r>
            <a:endParaRPr lang="en-US" sz="2200" i="1" dirty="0"/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 err="1"/>
              <a:t>process_payment</a:t>
            </a:r>
            <a:r>
              <a:rPr lang="en-US" sz="2200" dirty="0"/>
              <a:t>()</a:t>
            </a:r>
          </a:p>
          <a:p>
            <a:pPr algn="ctr">
              <a:defRPr/>
            </a:pPr>
            <a:endParaRPr lang="en-US" sz="22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238625" y="644525"/>
            <a:ext cx="26003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279775" y="749300"/>
            <a:ext cx="95885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251200" y="4981575"/>
            <a:ext cx="2905125" cy="17335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/>
              <a:t>VisaPay</a:t>
            </a: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/>
              <a:t>pay(</a:t>
            </a:r>
            <a:r>
              <a:rPr lang="en-US" sz="2200" dirty="0" err="1"/>
              <a:t>debitcard</a:t>
            </a:r>
            <a:r>
              <a:rPr lang="en-US" sz="2200" dirty="0"/>
              <a:t>, </a:t>
            </a:r>
            <a:r>
              <a:rPr lang="en-US" sz="2200" dirty="0" err="1"/>
              <a:t>cvv</a:t>
            </a:r>
            <a:r>
              <a:rPr lang="en-US" sz="2200" dirty="0"/>
              <a:t>, </a:t>
            </a:r>
            <a:r>
              <a:rPr lang="en-US" sz="2200" dirty="0" err="1"/>
              <a:t>exp</a:t>
            </a:r>
            <a:r>
              <a:rPr lang="en-US" sz="2200" dirty="0"/>
              <a:t>)</a:t>
            </a:r>
          </a:p>
          <a:p>
            <a:pPr algn="ctr">
              <a:defRPr/>
            </a:pPr>
            <a:endParaRPr lang="en-US" sz="22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3251200" y="5508625"/>
            <a:ext cx="29051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88938" y="4972050"/>
            <a:ext cx="2432050" cy="17335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/>
              <a:t>DiningDollars</a:t>
            </a:r>
          </a:p>
          <a:p>
            <a:pPr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/>
              <a:t>charge(</a:t>
            </a:r>
            <a:r>
              <a:rPr lang="en-US" sz="2200" dirty="0" err="1"/>
              <a:t>uid</a:t>
            </a:r>
            <a:r>
              <a:rPr lang="en-US" sz="2200" dirty="0"/>
              <a:t>)</a:t>
            </a:r>
          </a:p>
          <a:p>
            <a:pPr algn="ctr">
              <a:defRPr/>
            </a:pPr>
            <a:endParaRPr lang="en-US" sz="22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388938" y="5508625"/>
            <a:ext cx="2432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85750" y="2503488"/>
            <a:ext cx="2636838" cy="16525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/>
              <a:t>DiningDollarsAdapter</a:t>
            </a: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 err="1"/>
              <a:t>process_payment</a:t>
            </a:r>
            <a:r>
              <a:rPr lang="en-US" sz="2200" dirty="0"/>
              <a:t>()</a:t>
            </a:r>
          </a:p>
          <a:p>
            <a:pPr algn="ctr">
              <a:defRPr/>
            </a:pPr>
            <a:endParaRPr lang="en-US" sz="2200" dirty="0"/>
          </a:p>
        </p:txBody>
      </p:sp>
      <p:sp>
        <p:nvSpPr>
          <p:cNvPr id="30" name="Rectangle 29"/>
          <p:cNvSpPr/>
          <p:nvPr/>
        </p:nvSpPr>
        <p:spPr>
          <a:xfrm>
            <a:off x="3721100" y="2495550"/>
            <a:ext cx="2435225" cy="16525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/>
              <a:t>VisaPayAdapter</a:t>
            </a:r>
            <a:endParaRPr lang="en-US" sz="2200" dirty="0"/>
          </a:p>
          <a:p>
            <a:pPr algn="ctr"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 err="1"/>
              <a:t>process_payment</a:t>
            </a:r>
            <a:r>
              <a:rPr lang="en-US" sz="2200" dirty="0"/>
              <a:t>()</a:t>
            </a:r>
          </a:p>
          <a:p>
            <a:pPr algn="ctr">
              <a:defRPr/>
            </a:pPr>
            <a:endParaRPr lang="en-US" sz="22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85750" y="2959100"/>
            <a:ext cx="26368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85750" y="3365500"/>
            <a:ext cx="26368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721100" y="2959100"/>
            <a:ext cx="24352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30" idx="1"/>
            <a:endCxn id="30" idx="3"/>
          </p:cNvCxnSpPr>
          <p:nvPr/>
        </p:nvCxnSpPr>
        <p:spPr>
          <a:xfrm>
            <a:off x="3721100" y="3321050"/>
            <a:ext cx="24352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528763" y="4175125"/>
            <a:ext cx="0" cy="79692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552950" y="4175125"/>
            <a:ext cx="0" cy="80645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5086350" y="1362075"/>
            <a:ext cx="0" cy="114141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604963" y="2030413"/>
            <a:ext cx="5984875" cy="793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 flipV="1">
            <a:off x="1604963" y="2011363"/>
            <a:ext cx="14287" cy="47307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388938" y="5956300"/>
            <a:ext cx="2432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3279775" y="5956300"/>
            <a:ext cx="28765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Isosceles Triangle 1"/>
          <p:cNvSpPr/>
          <p:nvPr/>
        </p:nvSpPr>
        <p:spPr>
          <a:xfrm>
            <a:off x="4876800" y="1362075"/>
            <a:ext cx="419100" cy="304800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64" name="TextBox 3"/>
          <p:cNvSpPr txBox="1">
            <a:spLocks noChangeArrowheads="1"/>
          </p:cNvSpPr>
          <p:nvPr/>
        </p:nvSpPr>
        <p:spPr bwMode="auto">
          <a:xfrm>
            <a:off x="7540625" y="1550988"/>
            <a:ext cx="5397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722158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1" y="0"/>
            <a:ext cx="7892871" cy="670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508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Control Flow</a:t>
            </a:r>
            <a:br>
              <a:rPr lang="en-US" altLang="en-US" sz="4000">
                <a:solidFill>
                  <a:srgbClr val="FF00FF"/>
                </a:solidFill>
              </a:rPr>
            </a:br>
            <a:endParaRPr lang="en-US" altLang="en-US" sz="4000"/>
          </a:p>
        </p:txBody>
      </p:sp>
      <p:sp>
        <p:nvSpPr>
          <p:cNvPr id="2" name="Rectangle 1"/>
          <p:cNvSpPr/>
          <p:nvPr/>
        </p:nvSpPr>
        <p:spPr>
          <a:xfrm>
            <a:off x="188913" y="808038"/>
            <a:ext cx="2982912" cy="6064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PaymentsController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550988" y="1417638"/>
            <a:ext cx="0" cy="54403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8425" y="2058988"/>
            <a:ext cx="120967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308100" y="1843088"/>
            <a:ext cx="495300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8" name="TextBox 25608"/>
          <p:cNvSpPr txBox="1">
            <a:spLocks noChangeArrowheads="1"/>
          </p:cNvSpPr>
          <p:nvPr/>
        </p:nvSpPr>
        <p:spPr bwMode="auto">
          <a:xfrm>
            <a:off x="138113" y="1612900"/>
            <a:ext cx="1003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create</a:t>
            </a:r>
          </a:p>
        </p:txBody>
      </p:sp>
    </p:spTree>
    <p:extLst>
      <p:ext uri="{BB962C8B-B14F-4D97-AF65-F5344CB8AC3E}">
        <p14:creationId xmlns:p14="http://schemas.microsoft.com/office/powerpoint/2010/main" val="3215286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FA30F-EF12-F144-B52D-9AED3078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28158"/>
            <a:ext cx="8229600" cy="1601684"/>
          </a:xfrm>
        </p:spPr>
        <p:txBody>
          <a:bodyPr/>
          <a:lstStyle/>
          <a:p>
            <a:r>
              <a:rPr lang="en-US" dirty="0"/>
              <a:t>Side Note:</a:t>
            </a:r>
            <a:br>
              <a:rPr lang="en-US" dirty="0"/>
            </a:br>
            <a:r>
              <a:rPr lang="en-US" dirty="0"/>
              <a:t>Lots of (Minor) Variations Exist</a:t>
            </a:r>
            <a:br>
              <a:rPr lang="en-US" dirty="0"/>
            </a:br>
            <a:r>
              <a:rPr lang="en-US" dirty="0"/>
              <a:t>for Design Patterns</a:t>
            </a:r>
          </a:p>
        </p:txBody>
      </p:sp>
    </p:spTree>
    <p:extLst>
      <p:ext uri="{BB962C8B-B14F-4D97-AF65-F5344CB8AC3E}">
        <p14:creationId xmlns:p14="http://schemas.microsoft.com/office/powerpoint/2010/main" val="312184265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60" y="54960"/>
            <a:ext cx="7498501" cy="68030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09700" y="828675"/>
            <a:ext cx="6953250" cy="5314950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6207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60" y="54960"/>
            <a:ext cx="7498501" cy="68030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43026" y="1514474"/>
            <a:ext cx="7122936" cy="3785659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4765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60" y="54960"/>
            <a:ext cx="7498501" cy="68030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62100" y="2038350"/>
            <a:ext cx="6903861" cy="628650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73212" y="3143250"/>
            <a:ext cx="6892750" cy="1009650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73213" y="4629150"/>
            <a:ext cx="6892750" cy="390525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466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60" y="54960"/>
            <a:ext cx="7498501" cy="68030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65276" y="2000251"/>
            <a:ext cx="6900686" cy="695324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65275" y="4593240"/>
            <a:ext cx="6900687" cy="390525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1057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Control Flow</a:t>
            </a:r>
            <a:br>
              <a:rPr lang="en-US" altLang="en-US" sz="4000">
                <a:solidFill>
                  <a:srgbClr val="FF00FF"/>
                </a:solidFill>
              </a:rPr>
            </a:br>
            <a:endParaRPr lang="en-US" altLang="en-US" sz="4000"/>
          </a:p>
        </p:txBody>
      </p:sp>
      <p:sp>
        <p:nvSpPr>
          <p:cNvPr id="2" name="Rectangle 1"/>
          <p:cNvSpPr/>
          <p:nvPr/>
        </p:nvSpPr>
        <p:spPr>
          <a:xfrm>
            <a:off x="188913" y="808038"/>
            <a:ext cx="2982912" cy="6064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PaymentsController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550988" y="1417638"/>
            <a:ext cx="0" cy="54403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8425" y="2058988"/>
            <a:ext cx="120967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308100" y="1843088"/>
            <a:ext cx="495300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8" name="TextBox 25608"/>
          <p:cNvSpPr txBox="1">
            <a:spLocks noChangeArrowheads="1"/>
          </p:cNvSpPr>
          <p:nvPr/>
        </p:nvSpPr>
        <p:spPr bwMode="auto">
          <a:xfrm>
            <a:off x="138113" y="1612900"/>
            <a:ext cx="1003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create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03400" y="1857375"/>
            <a:ext cx="4437063" cy="5291138"/>
            <a:chOff x="1803400" y="1857375"/>
            <a:chExt cx="4437063" cy="5291138"/>
          </a:xfrm>
        </p:grpSpPr>
        <p:sp>
          <p:nvSpPr>
            <p:cNvPr id="5" name="Rectangle 4"/>
            <p:cNvSpPr/>
            <p:nvPr/>
          </p:nvSpPr>
          <p:spPr>
            <a:xfrm>
              <a:off x="3467100" y="2197100"/>
              <a:ext cx="2773363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 err="1"/>
                <a:t>vpa:VisaPayAdapter</a:t>
              </a:r>
              <a:endParaRPr lang="en-US" sz="2400" dirty="0"/>
            </a:p>
          </p:txBody>
        </p:sp>
        <p:cxnSp>
          <p:nvCxnSpPr>
            <p:cNvPr id="9" name="Straight Connector 8"/>
            <p:cNvCxnSpPr>
              <a:stCxn id="5" idx="2"/>
            </p:cNvCxnSpPr>
            <p:nvPr/>
          </p:nvCxnSpPr>
          <p:spPr>
            <a:xfrm flipH="1">
              <a:off x="4835525" y="2806700"/>
              <a:ext cx="19050" cy="43418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4611688" y="2806700"/>
              <a:ext cx="485775" cy="781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1803400" y="2359025"/>
              <a:ext cx="166370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1803400" y="3549650"/>
              <a:ext cx="2808288" cy="0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51" name="TextBox 25608"/>
            <p:cNvSpPr txBox="1">
              <a:spLocks noChangeArrowheads="1"/>
            </p:cNvSpPr>
            <p:nvPr/>
          </p:nvSpPr>
          <p:spPr bwMode="auto">
            <a:xfrm>
              <a:off x="2197100" y="1857375"/>
              <a:ext cx="719138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new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203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200" y="515938"/>
            <a:ext cx="7721600" cy="5541962"/>
          </a:xfrm>
        </p:spPr>
      </p:pic>
      <p:sp>
        <p:nvSpPr>
          <p:cNvPr id="4" name="Rectangle 3"/>
          <p:cNvSpPr/>
          <p:nvPr/>
        </p:nvSpPr>
        <p:spPr>
          <a:xfrm>
            <a:off x="1295402" y="1752599"/>
            <a:ext cx="7137400" cy="1495425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95401" y="4343400"/>
            <a:ext cx="7137400" cy="419100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689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200" y="515938"/>
            <a:ext cx="7721600" cy="5541962"/>
          </a:xfrm>
        </p:spPr>
      </p:pic>
      <p:sp>
        <p:nvSpPr>
          <p:cNvPr id="5" name="Rectangle 4"/>
          <p:cNvSpPr/>
          <p:nvPr/>
        </p:nvSpPr>
        <p:spPr>
          <a:xfrm>
            <a:off x="1295401" y="4343400"/>
            <a:ext cx="7137400" cy="419100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390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Control Flow</a:t>
            </a:r>
            <a:br>
              <a:rPr lang="en-US" altLang="en-US" sz="4000">
                <a:solidFill>
                  <a:srgbClr val="FF00FF"/>
                </a:solidFill>
              </a:rPr>
            </a:br>
            <a:endParaRPr lang="en-US" altLang="en-US" sz="4000"/>
          </a:p>
        </p:txBody>
      </p:sp>
      <p:sp>
        <p:nvSpPr>
          <p:cNvPr id="2" name="Rectangle 1"/>
          <p:cNvSpPr/>
          <p:nvPr/>
        </p:nvSpPr>
        <p:spPr>
          <a:xfrm>
            <a:off x="188913" y="808038"/>
            <a:ext cx="2982912" cy="6064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PaymentsController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467100" y="2197100"/>
            <a:ext cx="2773363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vpa:VisaPayAdapter</a:t>
            </a:r>
            <a:endParaRPr lang="en-US" sz="2400" dirty="0"/>
          </a:p>
        </p:txBody>
      </p:sp>
      <p:cxnSp>
        <p:nvCxnSpPr>
          <p:cNvPr id="9" name="Straight Connector 8"/>
          <p:cNvCxnSpPr>
            <a:stCxn id="5" idx="2"/>
          </p:cNvCxnSpPr>
          <p:nvPr/>
        </p:nvCxnSpPr>
        <p:spPr>
          <a:xfrm flipH="1">
            <a:off x="4835525" y="2806700"/>
            <a:ext cx="19050" cy="43418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50988" y="1417638"/>
            <a:ext cx="0" cy="54403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8425" y="2058988"/>
            <a:ext cx="120967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308100" y="1843088"/>
            <a:ext cx="495300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611688" y="2806700"/>
            <a:ext cx="485775" cy="7810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8" name="TextBox 25608"/>
          <p:cNvSpPr txBox="1">
            <a:spLocks noChangeArrowheads="1"/>
          </p:cNvSpPr>
          <p:nvPr/>
        </p:nvSpPr>
        <p:spPr bwMode="auto">
          <a:xfrm>
            <a:off x="138113" y="1612900"/>
            <a:ext cx="1003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create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803400" y="2359025"/>
            <a:ext cx="16637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1803400" y="3549650"/>
            <a:ext cx="2808288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1" name="TextBox 25608"/>
          <p:cNvSpPr txBox="1">
            <a:spLocks noChangeArrowheads="1"/>
          </p:cNvSpPr>
          <p:nvPr/>
        </p:nvSpPr>
        <p:spPr bwMode="auto">
          <a:xfrm>
            <a:off x="2197100" y="1857375"/>
            <a:ext cx="719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new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094288" y="2711450"/>
            <a:ext cx="3752850" cy="5468938"/>
            <a:chOff x="5094288" y="2711450"/>
            <a:chExt cx="3752850" cy="5468938"/>
          </a:xfrm>
        </p:grpSpPr>
        <p:sp>
          <p:nvSpPr>
            <p:cNvPr id="20" name="Rectangle 19"/>
            <p:cNvSpPr/>
            <p:nvPr/>
          </p:nvSpPr>
          <p:spPr>
            <a:xfrm>
              <a:off x="6624638" y="2957513"/>
              <a:ext cx="2222500" cy="6302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 err="1"/>
                <a:t>vp:VisaPay</a:t>
              </a:r>
              <a:endParaRPr lang="en-US" sz="2400" dirty="0"/>
            </a:p>
          </p:txBody>
        </p:sp>
        <p:cxnSp>
          <p:nvCxnSpPr>
            <p:cNvPr id="21" name="Straight Connector 20"/>
            <p:cNvCxnSpPr>
              <a:stCxn id="20" idx="2"/>
            </p:cNvCxnSpPr>
            <p:nvPr/>
          </p:nvCxnSpPr>
          <p:spPr>
            <a:xfrm>
              <a:off x="7735888" y="3587750"/>
              <a:ext cx="61912" cy="45926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5094288" y="3157538"/>
              <a:ext cx="153035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5094288" y="3403600"/>
              <a:ext cx="153035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608"/>
            <p:cNvSpPr txBox="1">
              <a:spLocks noChangeArrowheads="1"/>
            </p:cNvSpPr>
            <p:nvPr/>
          </p:nvSpPr>
          <p:spPr bwMode="auto">
            <a:xfrm>
              <a:off x="5613400" y="2711450"/>
              <a:ext cx="719138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new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980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60" y="54960"/>
            <a:ext cx="7498501" cy="68030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04950" y="2038350"/>
            <a:ext cx="6961011" cy="571500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04950" y="4638675"/>
            <a:ext cx="6961011" cy="390525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843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FF"/>
                </a:solidFill>
              </a:rPr>
              <a:t>Control Flow</a:t>
            </a:r>
            <a:br>
              <a:rPr lang="en-US" altLang="en-US" sz="4000">
                <a:solidFill>
                  <a:srgbClr val="FF00FF"/>
                </a:solidFill>
              </a:rPr>
            </a:br>
            <a:endParaRPr lang="en-US" altLang="en-US" sz="4000"/>
          </a:p>
        </p:txBody>
      </p:sp>
      <p:sp>
        <p:nvSpPr>
          <p:cNvPr id="2" name="Rectangle 1"/>
          <p:cNvSpPr/>
          <p:nvPr/>
        </p:nvSpPr>
        <p:spPr>
          <a:xfrm>
            <a:off x="188913" y="808038"/>
            <a:ext cx="2982912" cy="6064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PaymentsController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467100" y="2197100"/>
            <a:ext cx="2773363" cy="609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/>
              <a:t>vpa:VisaPayAdapter</a:t>
            </a:r>
            <a:endParaRPr lang="en-US" sz="2400" dirty="0"/>
          </a:p>
        </p:txBody>
      </p:sp>
      <p:cxnSp>
        <p:nvCxnSpPr>
          <p:cNvPr id="9" name="Straight Connector 8"/>
          <p:cNvCxnSpPr>
            <a:stCxn id="5" idx="2"/>
          </p:cNvCxnSpPr>
          <p:nvPr/>
        </p:nvCxnSpPr>
        <p:spPr>
          <a:xfrm flipH="1">
            <a:off x="4835525" y="2806700"/>
            <a:ext cx="19050" cy="43418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50988" y="1417638"/>
            <a:ext cx="0" cy="54403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8425" y="2058988"/>
            <a:ext cx="120967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308100" y="1843088"/>
            <a:ext cx="495300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611688" y="2806700"/>
            <a:ext cx="485775" cy="9239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7" name="TextBox 25608"/>
          <p:cNvSpPr txBox="1">
            <a:spLocks noChangeArrowheads="1"/>
          </p:cNvSpPr>
          <p:nvPr/>
        </p:nvSpPr>
        <p:spPr bwMode="auto">
          <a:xfrm>
            <a:off x="138113" y="1612900"/>
            <a:ext cx="1003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create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803400" y="2359025"/>
            <a:ext cx="166370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0" name="TextBox 25608"/>
          <p:cNvSpPr txBox="1">
            <a:spLocks noChangeArrowheads="1"/>
          </p:cNvSpPr>
          <p:nvPr/>
        </p:nvSpPr>
        <p:spPr bwMode="auto">
          <a:xfrm>
            <a:off x="2197100" y="1857375"/>
            <a:ext cx="719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new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94288" y="2711450"/>
            <a:ext cx="3752850" cy="5468938"/>
            <a:chOff x="5094288" y="2711450"/>
            <a:chExt cx="3752850" cy="5468938"/>
          </a:xfrm>
        </p:grpSpPr>
        <p:sp>
          <p:nvSpPr>
            <p:cNvPr id="6" name="Rectangle 5"/>
            <p:cNvSpPr/>
            <p:nvPr/>
          </p:nvSpPr>
          <p:spPr>
            <a:xfrm>
              <a:off x="6624638" y="2957513"/>
              <a:ext cx="2222500" cy="6302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 err="1"/>
                <a:t>vp:VisaPay</a:t>
              </a:r>
              <a:endParaRPr lang="en-US" sz="2400" dirty="0"/>
            </a:p>
          </p:txBody>
        </p:sp>
        <p:cxnSp>
          <p:nvCxnSpPr>
            <p:cNvPr id="4" name="Straight Connector 3"/>
            <p:cNvCxnSpPr>
              <a:stCxn id="6" idx="2"/>
            </p:cNvCxnSpPr>
            <p:nvPr/>
          </p:nvCxnSpPr>
          <p:spPr>
            <a:xfrm>
              <a:off x="7735888" y="3587750"/>
              <a:ext cx="61912" cy="45926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5094288" y="3157538"/>
              <a:ext cx="153035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5094288" y="3403600"/>
              <a:ext cx="153035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03" name="TextBox 25608"/>
            <p:cNvSpPr txBox="1">
              <a:spLocks noChangeArrowheads="1"/>
            </p:cNvSpPr>
            <p:nvPr/>
          </p:nvSpPr>
          <p:spPr bwMode="auto">
            <a:xfrm>
              <a:off x="5613400" y="2711450"/>
              <a:ext cx="719138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new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03400" y="3878263"/>
            <a:ext cx="3286125" cy="2262187"/>
            <a:chOff x="1803400" y="3878263"/>
            <a:chExt cx="3286125" cy="2262187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1803400" y="4368800"/>
              <a:ext cx="2768600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98" name="TextBox 41"/>
            <p:cNvSpPr txBox="1">
              <a:spLocks noChangeArrowheads="1"/>
            </p:cNvSpPr>
            <p:nvPr/>
          </p:nvSpPr>
          <p:spPr bwMode="auto">
            <a:xfrm>
              <a:off x="1882775" y="3878263"/>
              <a:ext cx="239236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process_payment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603750" y="4192588"/>
              <a:ext cx="485775" cy="19478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31" name="Straight Arrow Connector 30"/>
          <p:cNvCxnSpPr/>
          <p:nvPr/>
        </p:nvCxnSpPr>
        <p:spPr>
          <a:xfrm flipH="1">
            <a:off x="1803400" y="3590925"/>
            <a:ext cx="2808288" cy="0"/>
          </a:xfrm>
          <a:prstGeom prst="straightConnector1">
            <a:avLst/>
          </a:prstGeom>
          <a:ln w="762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88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28148</TotalTime>
  <Words>2437</Words>
  <Application>Microsoft Macintosh PowerPoint</Application>
  <PresentationFormat>On-screen Show (4:3)</PresentationFormat>
  <Paragraphs>1051</Paragraphs>
  <Slides>144</Slides>
  <Notes>16</Notes>
  <HiddenSlides>111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144</vt:i4>
      </vt:variant>
    </vt:vector>
  </HeadingPairs>
  <TitlesOfParts>
    <vt:vector size="152" baseType="lpstr">
      <vt:lpstr>ＭＳ Ｐゴシック</vt:lpstr>
      <vt:lpstr>ＭＳ Ｐゴシック</vt:lpstr>
      <vt:lpstr>Arial</vt:lpstr>
      <vt:lpstr>Arial Narrow</vt:lpstr>
      <vt:lpstr>Calibri</vt:lpstr>
      <vt:lpstr>Comic Sans MS</vt:lpstr>
      <vt:lpstr>Courier New</vt:lpstr>
      <vt:lpstr>Black</vt:lpstr>
      <vt:lpstr>Design Patterns</vt:lpstr>
      <vt:lpstr>SWEBOK KAs covered so far</vt:lpstr>
      <vt:lpstr>Design Patterns</vt:lpstr>
      <vt:lpstr>Benefits</vt:lpstr>
      <vt:lpstr>Popularized by the “Gang of Four” Book (GoF)</vt:lpstr>
      <vt:lpstr>Observer Pattern</vt:lpstr>
      <vt:lpstr>Elements of a Design Pattern in GoF</vt:lpstr>
      <vt:lpstr>Observer Pattern Structure</vt:lpstr>
      <vt:lpstr>Side Note: Lots of (Minor) Variations Exist for Design Patterns</vt:lpstr>
      <vt:lpstr>OODesign.com Variant</vt:lpstr>
      <vt:lpstr>Refactoring.Guru Variant</vt:lpstr>
      <vt:lpstr>Wikipedia Variant #1</vt:lpstr>
      <vt:lpstr>Wikipedia Variant #2</vt:lpstr>
      <vt:lpstr>Motivating Example: Tiger Dining</vt:lpstr>
      <vt:lpstr>Tiger Dining Web App</vt:lpstr>
      <vt:lpstr>PowerPoint Presentation</vt:lpstr>
      <vt:lpstr>Design Problem:  Email Notifications</vt:lpstr>
      <vt:lpstr>Chef’s View of Orders</vt:lpstr>
      <vt:lpstr>Existing Class: Subscribers List</vt:lpstr>
      <vt:lpstr>Existing Classes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Scenario: Create Order and Send Email </vt:lpstr>
      <vt:lpstr>Other Observer Pattern Examples</vt:lpstr>
      <vt:lpstr>Summary</vt:lpstr>
      <vt:lpstr>Appendix</vt:lpstr>
      <vt:lpstr>This Lecture</vt:lpstr>
      <vt:lpstr>Running Example: Tiger Dining</vt:lpstr>
      <vt:lpstr>Tiger Dining Web App</vt:lpstr>
      <vt:lpstr>PowerPoint Presentation</vt:lpstr>
      <vt:lpstr>Design Problem 1:  Email Notifications</vt:lpstr>
      <vt:lpstr>Chef’s View of Orders</vt:lpstr>
      <vt:lpstr>Existing Class: Subscribers List</vt:lpstr>
      <vt:lpstr>Existing Classes</vt:lpstr>
      <vt:lpstr>Solution: Observer Pattern</vt:lpstr>
      <vt:lpstr>Side Note: Lots of (Minor) Variations Exist for Design Patterns</vt:lpstr>
      <vt:lpstr>OODesign.com Variant</vt:lpstr>
      <vt:lpstr>Refactoring.Guru Variant</vt:lpstr>
      <vt:lpstr>Wikipedia Variant #1</vt:lpstr>
      <vt:lpstr>Wikipedia Variant #2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Application of Observer Pattern</vt:lpstr>
      <vt:lpstr>Scenario: Create Order and Send Email </vt:lpstr>
      <vt:lpstr>How to Apply Observer Pattern</vt:lpstr>
      <vt:lpstr>Example OrdersController</vt:lpstr>
      <vt:lpstr>Example EmailNotifier</vt:lpstr>
      <vt:lpstr>Goal: Implement Observer pattern</vt:lpstr>
      <vt:lpstr>Other Examples</vt:lpstr>
      <vt:lpstr>PowerPoint Presentation</vt:lpstr>
      <vt:lpstr>Problem</vt:lpstr>
      <vt:lpstr>Existing Class</vt:lpstr>
      <vt:lpstr>Solution: Singleton Pattern</vt:lpstr>
      <vt:lpstr>Application of Singleton Pattern</vt:lpstr>
      <vt:lpstr>Solution: Singleton</vt:lpstr>
      <vt:lpstr>Making class Singleton</vt:lpstr>
      <vt:lpstr>Goal: Implement Singleton pattern</vt:lpstr>
      <vt:lpstr>Goal: Implement Singleton pattern </vt:lpstr>
      <vt:lpstr>Singleton Examples</vt:lpstr>
      <vt:lpstr>PowerPoint Presentation</vt:lpstr>
      <vt:lpstr>Goal: To Add Visa Debit Card and Paypal </vt:lpstr>
      <vt:lpstr>Goal: To add VisaPay</vt:lpstr>
      <vt:lpstr>Solution: Adapter</vt:lpstr>
      <vt:lpstr>PowerPoint Presentation</vt:lpstr>
      <vt:lpstr>Control Flow </vt:lpstr>
      <vt:lpstr>Goal: Implement Adapter Pattern</vt:lpstr>
      <vt:lpstr>Adapter: Example in Rails</vt:lpstr>
      <vt:lpstr>Running Example: Tiger Dining</vt:lpstr>
      <vt:lpstr>PowerPoint Presentation</vt:lpstr>
      <vt:lpstr>Goal: To add additional payment methods</vt:lpstr>
      <vt:lpstr>Solution: Adapter</vt:lpstr>
      <vt:lpstr>PowerPoint Presentation</vt:lpstr>
      <vt:lpstr>PowerPoint Presentation</vt:lpstr>
      <vt:lpstr>Control Flow </vt:lpstr>
      <vt:lpstr>PowerPoint Presentation</vt:lpstr>
      <vt:lpstr>PowerPoint Presentation</vt:lpstr>
      <vt:lpstr>PowerPoint Presentation</vt:lpstr>
      <vt:lpstr>PowerPoint Presentation</vt:lpstr>
      <vt:lpstr>Control Flow </vt:lpstr>
      <vt:lpstr>PowerPoint Presentation</vt:lpstr>
      <vt:lpstr>PowerPoint Presentation</vt:lpstr>
      <vt:lpstr>Control Flow </vt:lpstr>
      <vt:lpstr>PowerPoint Presentation</vt:lpstr>
      <vt:lpstr>Control Flow </vt:lpstr>
      <vt:lpstr>PowerPoint Presentation</vt:lpstr>
      <vt:lpstr>PowerPoint Presentation</vt:lpstr>
      <vt:lpstr>Control Flow </vt:lpstr>
      <vt:lpstr>PowerPoint Presentation</vt:lpstr>
      <vt:lpstr>PowerPoint Presentation</vt:lpstr>
      <vt:lpstr>Solution: Separate construction code</vt:lpstr>
      <vt:lpstr>Solution: Builder </vt:lpstr>
      <vt:lpstr>PowerPoint Presentation</vt:lpstr>
      <vt:lpstr>Goal: Implement Builder pattern</vt:lpstr>
      <vt:lpstr>Goal: Implement Builder pattern</vt:lpstr>
      <vt:lpstr>PowerPoint Presentation</vt:lpstr>
      <vt:lpstr>Goal: Implement Builder pattern</vt:lpstr>
      <vt:lpstr>PowerPoint Presentation</vt:lpstr>
      <vt:lpstr>PowerPoint Presentation</vt:lpstr>
      <vt:lpstr>PowerPoint Presentation</vt:lpstr>
      <vt:lpstr>Goal: Implement Builder pattern</vt:lpstr>
      <vt:lpstr>PowerPoint Presentation</vt:lpstr>
      <vt:lpstr>Control Flow </vt:lpstr>
      <vt:lpstr>Control Flow </vt:lpstr>
      <vt:lpstr>PowerPoint Presentation</vt:lpstr>
      <vt:lpstr>PowerPoint Presentation</vt:lpstr>
      <vt:lpstr>Cannot retrieve back</vt:lpstr>
      <vt:lpstr>PowerPoint Presentation</vt:lpstr>
      <vt:lpstr>Solution: Memento</vt:lpstr>
      <vt:lpstr>PowerPoint Presentation</vt:lpstr>
      <vt:lpstr>Control Flow: destroy </vt:lpstr>
      <vt:lpstr> Goal: Implement Memento pattern </vt:lpstr>
      <vt:lpstr>Control Flow: destroy </vt:lpstr>
      <vt:lpstr> Goal: Implement Memento pattern </vt:lpstr>
      <vt:lpstr> Goal: Implement Memento pattern </vt:lpstr>
      <vt:lpstr>Goal: Implement Memento pattern </vt:lpstr>
      <vt:lpstr>Control Flow: destroy  </vt:lpstr>
      <vt:lpstr> Goal: Implement Memento pattern </vt:lpstr>
      <vt:lpstr> Goal: Implement Memento pattern </vt:lpstr>
      <vt:lpstr>Control Flow: destroy  </vt:lpstr>
      <vt:lpstr> Goal: Implement Memento pattern </vt:lpstr>
      <vt:lpstr> Goal: Implement Memento pattern </vt:lpstr>
      <vt:lpstr>PowerPoint Presentation</vt:lpstr>
      <vt:lpstr>Goal: Implement Memento pattern </vt:lpstr>
      <vt:lpstr>Control Flow: destroy  </vt:lpstr>
      <vt:lpstr> Goal: Implement Memento pattern </vt:lpstr>
      <vt:lpstr>Goal: Implement Memento pattern </vt:lpstr>
      <vt:lpstr>Control Flow: undo  </vt:lpstr>
      <vt:lpstr>Goal: Implement memento pattern</vt:lpstr>
      <vt:lpstr>Memento : Examples</vt:lpstr>
    </vt:vector>
  </TitlesOfParts>
  <Company>Oregon State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Fleming</dc:creator>
  <cp:lastModifiedBy>Scott Fleming</cp:lastModifiedBy>
  <cp:revision>1582</cp:revision>
  <dcterms:created xsi:type="dcterms:W3CDTF">2011-01-26T19:04:03Z</dcterms:created>
  <dcterms:modified xsi:type="dcterms:W3CDTF">2018-12-03T03:09:43Z</dcterms:modified>
</cp:coreProperties>
</file>