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3"/>
  </p:notesMasterIdLst>
  <p:sldIdLst>
    <p:sldId id="279" r:id="rId2"/>
    <p:sldId id="291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92" r:id="rId11"/>
    <p:sldId id="28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7"/>
  </p:normalViewPr>
  <p:slideViewPr>
    <p:cSldViewPr snapToGrid="0" snapToObjects="1">
      <p:cViewPr varScale="1">
        <p:scale>
          <a:sx n="88" d="100"/>
          <a:sy n="88" d="100"/>
        </p:scale>
        <p:origin x="17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9BB347-FED0-A746-AF4A-B826E15B9E48}" type="datetimeFigureOut">
              <a:rPr lang="en-US" altLang="en-US"/>
              <a:pPr/>
              <a:t>10/22/18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E4F157-4E62-7E40-984C-416D40E20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598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Quote from Kent Beck’s Extreme Programming Explained (2005).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18BC558E-E938-A149-8E7E-03B5ABD870C9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588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204F4C-AE40-B249-BA01-E50BC33376CC}" type="datetimeFigureOut">
              <a:rPr lang="en-US" altLang="en-US"/>
              <a:pPr/>
              <a:t>10/22/18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079DE-665F-E54F-ACFA-0B3BF6982E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8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9B9FD-FC9C-7A4C-BB6A-F67E4425A77F}" type="datetimeFigureOut">
              <a:rPr lang="en-US" altLang="en-US"/>
              <a:pPr/>
              <a:t>10/22/18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D9848-F8F6-ED46-A7DD-CD81E32C77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8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92CECF-939A-FF48-A088-B5E6CC359D18}" type="datetimeFigureOut">
              <a:rPr lang="en-US" altLang="en-US"/>
              <a:pPr/>
              <a:t>10/22/18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85330-9CEF-6B4A-B72D-A21F9A47D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43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A53274-4147-924D-AC15-B7C34031246D}" type="datetimeFigureOut">
              <a:rPr lang="en-US" altLang="en-US"/>
              <a:pPr/>
              <a:t>10/22/18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8972F-8F13-CE4A-8FF9-77A1D92DB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63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F400C-66F4-914F-9AB0-2FD5876806E8}" type="datetimeFigureOut">
              <a:rPr lang="en-US" altLang="en-US"/>
              <a:pPr/>
              <a:t>10/22/18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EA9D3-AC33-6D40-BCDB-8A8BF9AD6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83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65FCCD-37EC-7F4C-A7F8-BAF1719B9374}" type="datetimeFigureOut">
              <a:rPr lang="en-US" altLang="en-US"/>
              <a:pPr/>
              <a:t>10/22/18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069AE-25F7-7941-A761-70A2F309AA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26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EA6710-A922-3047-BA5E-7E67A3A2C4DE}" type="datetimeFigureOut">
              <a:rPr lang="en-US" altLang="en-US"/>
              <a:pPr/>
              <a:t>10/22/18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FF2FF-7803-CA4A-95DB-BF01CBB18E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09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47E4DE-B117-6F4D-B2EB-B136F3AD5E6D}" type="datetimeFigureOut">
              <a:rPr lang="en-US" altLang="en-US"/>
              <a:pPr/>
              <a:t>10/22/18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C953D-778B-9842-8E2D-C822618390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85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D12164-FA6D-FB49-9B40-7070E589C3C6}" type="datetimeFigureOut">
              <a:rPr lang="en-US" altLang="en-US"/>
              <a:pPr/>
              <a:t>10/22/18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2E586-2C66-4242-B749-5B753CFB12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3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71A95C-E81E-5248-800F-B3F446BD64DF}" type="datetimeFigureOut">
              <a:rPr lang="en-US" altLang="en-US"/>
              <a:pPr/>
              <a:t>10/22/18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DDACA-A201-2941-93FE-E0C2657D6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75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FD1269-01BC-6844-B5EB-56B21378D8FF}" type="datetimeFigureOut">
              <a:rPr lang="en-US" altLang="en-US"/>
              <a:pPr/>
              <a:t>10/22/18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75B9D-1C57-A649-8C81-C53954590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03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62426ADC-27CF-7D4D-8F6B-7D016A8C4908}" type="datetimeFigureOut">
              <a:rPr lang="en-US" altLang="en-US"/>
              <a:pPr/>
              <a:t>10/22/18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A30BA6A-21EB-754C-9823-8C7A1C4F0B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4"/>
          <a:stretch>
            <a:fillRect/>
          </a:stretch>
        </p:blipFill>
        <p:spPr bwMode="auto">
          <a:xfrm>
            <a:off x="0" y="0"/>
            <a:ext cx="9144000" cy="547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503238" y="5703888"/>
            <a:ext cx="55927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99FF99"/>
                </a:solidFill>
              </a:rPr>
              <a:t>Software Requirements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8195469" y="4526756"/>
            <a:ext cx="162083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http://flic.kr/p/6sdZDR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Helpful US-Title Template: </a:t>
            </a:r>
            <a:r>
              <a:rPr lang="en-US" altLang="en-US">
                <a:solidFill>
                  <a:srgbClr val="FF00FF"/>
                </a:solidFill>
                <a:ea typeface="ＭＳ Ｐゴシック" charset="-128"/>
              </a:rPr>
              <a:t>Verb</a:t>
            </a:r>
            <a:r>
              <a:rPr lang="en-US" altLang="en-US">
                <a:ea typeface="ＭＳ Ｐゴシック" charset="-128"/>
              </a:rPr>
              <a:t> + </a:t>
            </a:r>
            <a:r>
              <a:rPr lang="en-US" altLang="en-US">
                <a:solidFill>
                  <a:srgbClr val="99FF99"/>
                </a:solidFill>
                <a:ea typeface="ＭＳ Ｐゴシック" charset="-128"/>
              </a:rPr>
              <a:t>Noun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277938"/>
            <a:ext cx="9144000" cy="5292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57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77938"/>
            <a:ext cx="43656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398588"/>
            <a:ext cx="41846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41763"/>
            <a:ext cx="43322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3941763"/>
            <a:ext cx="415925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1624013" y="2063750"/>
            <a:ext cx="884237" cy="31750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143625" y="2112963"/>
            <a:ext cx="528638" cy="1111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662113" y="4689475"/>
            <a:ext cx="685800" cy="22225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076950" y="4646613"/>
            <a:ext cx="558800" cy="19050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527300" y="2019300"/>
            <a:ext cx="1654175" cy="44450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724650" y="2093913"/>
            <a:ext cx="957263" cy="28575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379663" y="4652963"/>
            <a:ext cx="730250" cy="38100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657975" y="4608513"/>
            <a:ext cx="1376363" cy="42862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223520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Let’s write some user stories!</a:t>
            </a:r>
          </a:p>
        </p:txBody>
      </p: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1023938" y="4518025"/>
            <a:ext cx="709612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Title: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FF"/>
                </a:solidFill>
              </a:rPr>
              <a:t>&lt;verb&gt;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99FF99"/>
                </a:solidFill>
              </a:rPr>
              <a:t>&lt;noun&gt;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sz="2800" dirty="0">
                <a:solidFill>
                  <a:srgbClr val="7F7F7F"/>
                </a:solidFill>
              </a:rPr>
              <a:t>Description:</a:t>
            </a:r>
            <a:r>
              <a:rPr lang="en-US" sz="2800" dirty="0"/>
              <a:t> As a </a:t>
            </a:r>
            <a:r>
              <a:rPr lang="en-US" sz="2800" dirty="0">
                <a:solidFill>
                  <a:srgbClr val="00FFFF"/>
                </a:solidFill>
              </a:rPr>
              <a:t>&lt;who&gt;</a:t>
            </a:r>
            <a:r>
              <a:rPr lang="en-US" sz="2800" dirty="0"/>
              <a:t>, I want </a:t>
            </a:r>
            <a:r>
              <a:rPr lang="en-US" sz="2800" dirty="0">
                <a:solidFill>
                  <a:srgbClr val="FF00FF"/>
                </a:solidFill>
              </a:rPr>
              <a:t>&lt;what&gt;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FF00"/>
                </a:solidFill>
              </a:rPr>
              <a:t>&lt;why&gt;</a:t>
            </a:r>
            <a:r>
              <a:rPr lang="en-US" sz="2800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874713" y="4278313"/>
            <a:ext cx="7356475" cy="2688544"/>
          </a:xfrm>
          <a:prstGeom prst="rect">
            <a:avLst/>
          </a:prstGeom>
          <a:noFill/>
          <a:ln w="38100" cmpd="sng"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Requirements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Design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Construction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Testing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Maintenance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Configuration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Process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Models and Methods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Quality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Professional Practice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Economics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Computing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Mathematical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Engineering Foundations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0" y="3927475"/>
            <a:ext cx="9144000" cy="2519363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SWEBOK Knowledge Areas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90525" y="1350963"/>
            <a:ext cx="2497138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90525" y="1711325"/>
            <a:ext cx="3128963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390525" y="2808288"/>
            <a:ext cx="4595813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390525" y="2074863"/>
            <a:ext cx="2549525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77825" y="852488"/>
            <a:ext cx="6494463" cy="522287"/>
            <a:chOff x="390525" y="3396056"/>
            <a:chExt cx="6495178" cy="522288"/>
          </a:xfrm>
        </p:grpSpPr>
        <p:grpSp>
          <p:nvGrpSpPr>
            <p:cNvPr id="15370" name="Group 7"/>
            <p:cNvGrpSpPr>
              <a:grpSpLocks/>
            </p:cNvGrpSpPr>
            <p:nvPr/>
          </p:nvGrpSpPr>
          <p:grpSpPr bwMode="auto">
            <a:xfrm>
              <a:off x="3717119" y="3396056"/>
              <a:ext cx="3168584" cy="522288"/>
              <a:chOff x="3682359" y="3233072"/>
              <a:chExt cx="3168215" cy="523856"/>
            </a:xfrm>
          </p:grpSpPr>
          <p:sp>
            <p:nvSpPr>
              <p:cNvPr id="15372" name="TextBox 8"/>
              <p:cNvSpPr txBox="1">
                <a:spLocks noChangeArrowheads="1"/>
              </p:cNvSpPr>
              <p:nvPr/>
            </p:nvSpPr>
            <p:spPr bwMode="auto">
              <a:xfrm>
                <a:off x="4740670" y="3233072"/>
                <a:ext cx="2109904" cy="52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>
                    <a:solidFill>
                      <a:srgbClr val="FF00FF"/>
                    </a:solidFill>
                  </a:rPr>
                  <a:t>Today’s topic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>
                <a:off x="3681944" y="3543564"/>
                <a:ext cx="1130293" cy="0"/>
              </a:xfrm>
              <a:prstGeom prst="straightConnector1">
                <a:avLst/>
              </a:prstGeom>
              <a:ln w="571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ounded Rectangle 11"/>
            <p:cNvSpPr/>
            <p:nvPr/>
          </p:nvSpPr>
          <p:spPr bwMode="auto">
            <a:xfrm>
              <a:off x="390525" y="3534168"/>
              <a:ext cx="3264259" cy="342901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 bwMode="auto">
          <a:xfrm>
            <a:off x="390525" y="3524250"/>
            <a:ext cx="3816350" cy="344488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16386" name="Group 38"/>
          <p:cNvGrpSpPr>
            <a:grpSpLocks/>
          </p:cNvGrpSpPr>
          <p:nvPr/>
        </p:nvGrpSpPr>
        <p:grpSpPr bwMode="auto">
          <a:xfrm>
            <a:off x="122238" y="1073150"/>
            <a:ext cx="10566400" cy="5478463"/>
            <a:chOff x="48495" y="862288"/>
            <a:chExt cx="10567230" cy="5477908"/>
          </a:xfrm>
        </p:grpSpPr>
        <p:sp>
          <p:nvSpPr>
            <p:cNvPr id="20" name="Arc 19"/>
            <p:cNvSpPr/>
            <p:nvPr/>
          </p:nvSpPr>
          <p:spPr>
            <a:xfrm>
              <a:off x="3317414" y="2449627"/>
              <a:ext cx="2906941" cy="290483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75" y="2531907"/>
              <a:ext cx="2906419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169"/>
              <a:ext cx="2905353" cy="2906419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408" y="2449366"/>
              <a:ext cx="2904831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55" y="542081"/>
              <a:ext cx="2906418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96" name="TextBox 28"/>
            <p:cNvSpPr txBox="1">
              <a:spLocks noChangeArrowheads="1"/>
            </p:cNvSpPr>
            <p:nvPr/>
          </p:nvSpPr>
          <p:spPr bwMode="auto">
            <a:xfrm rot="2255331">
              <a:off x="1767943" y="1888634"/>
              <a:ext cx="1985646" cy="830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Requirements</a:t>
              </a:r>
            </a:p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16397" name="TextBox 31"/>
            <p:cNvSpPr txBox="1">
              <a:spLocks noChangeArrowheads="1"/>
            </p:cNvSpPr>
            <p:nvPr/>
          </p:nvSpPr>
          <p:spPr bwMode="auto">
            <a:xfrm rot="-2748444">
              <a:off x="5522329" y="1388340"/>
              <a:ext cx="2252525" cy="120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Analysis</a:t>
              </a:r>
            </a:p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Design</a:t>
              </a:r>
            </a:p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16398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16399" name="TextBox 34"/>
            <p:cNvSpPr txBox="1">
              <a:spLocks noChangeArrowheads="1"/>
            </p:cNvSpPr>
            <p:nvPr/>
          </p:nvSpPr>
          <p:spPr bwMode="auto">
            <a:xfrm rot="1596534">
              <a:off x="6053766" y="4725340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16400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759"/>
              <a:ext cx="1292327" cy="83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430" y="2280901"/>
              <a:ext cx="2906419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20638" y="1128713"/>
            <a:ext cx="5186363" cy="4038600"/>
            <a:chOff x="-127820" y="1189038"/>
            <a:chExt cx="5185595" cy="4038430"/>
          </a:xfrm>
        </p:grpSpPr>
        <p:sp>
          <p:nvSpPr>
            <p:cNvPr id="16388" name="TextBox 1"/>
            <p:cNvSpPr txBox="1">
              <a:spLocks noChangeArrowheads="1"/>
            </p:cNvSpPr>
            <p:nvPr/>
          </p:nvSpPr>
          <p:spPr bwMode="auto">
            <a:xfrm>
              <a:off x="3298825" y="1189038"/>
              <a:ext cx="1758950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FF"/>
                  </a:solidFill>
                </a:rPr>
                <a:t>We are here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3129249" y="1617645"/>
              <a:ext cx="479354" cy="534964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1"/>
            <p:cNvSpPr/>
            <p:nvPr/>
          </p:nvSpPr>
          <p:spPr>
            <a:xfrm rot="2284721">
              <a:off x="-127820" y="1814487"/>
              <a:ext cx="4204665" cy="3412981"/>
            </a:xfrm>
            <a:prstGeom prst="ellipse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Problems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Need to figure out what customer wants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Not make false/incorrect assumptions</a:t>
            </a:r>
          </a:p>
          <a:p>
            <a:pPr lvl="1"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Need to chunk work into bite-sized pieces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So work can be divided up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So system can be built incrementally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So estimates are remotely accurate</a:t>
            </a:r>
          </a:p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0" y="630238"/>
            <a:ext cx="9144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User stories (USs)</a:t>
            </a:r>
          </a:p>
          <a:p>
            <a:pPr algn="ctr" eaLnBrk="1" hangingPunct="1"/>
            <a:endParaRPr lang="en-US" altLang="en-US" sz="2800"/>
          </a:p>
          <a:p>
            <a:pPr algn="ctr" eaLnBrk="1" hangingPunct="1"/>
            <a:r>
              <a:rPr lang="en-US" altLang="en-US" sz="2800"/>
              <a:t>“Plan using units of customer-visible functionality.”</a:t>
            </a:r>
          </a:p>
        </p:txBody>
      </p:sp>
      <p:pic>
        <p:nvPicPr>
          <p:cNvPr id="1843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528888"/>
            <a:ext cx="6057900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021388" y="6618288"/>
            <a:ext cx="164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http://flic.kr/p/884GBP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814388"/>
            <a:ext cx="9144000" cy="5292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457200" y="-1588"/>
            <a:ext cx="8229600" cy="815976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Flight-Booking System Example</a:t>
            </a:r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14388"/>
            <a:ext cx="43656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935038"/>
            <a:ext cx="41846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478213"/>
            <a:ext cx="43322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3478213"/>
            <a:ext cx="415925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71500" y="1665288"/>
            <a:ext cx="6092825" cy="4983162"/>
            <a:chOff x="571711" y="1665450"/>
            <a:chExt cx="6092614" cy="4983000"/>
          </a:xfrm>
        </p:grpSpPr>
        <p:sp>
          <p:nvSpPr>
            <p:cNvPr id="20488" name="TextBox 9"/>
            <p:cNvSpPr txBox="1">
              <a:spLocks noChangeArrowheads="1"/>
            </p:cNvSpPr>
            <p:nvPr/>
          </p:nvSpPr>
          <p:spPr bwMode="auto">
            <a:xfrm>
              <a:off x="2479675" y="6186488"/>
              <a:ext cx="41846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00FF"/>
                  </a:solidFill>
                </a:rPr>
                <a:t>Two parts: title and description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 flipV="1">
              <a:off x="598698" y="1665450"/>
              <a:ext cx="455596" cy="1270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98698" y="1986115"/>
              <a:ext cx="1019140" cy="11112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016557" y="1682911"/>
              <a:ext cx="455597" cy="11113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027670" y="2003576"/>
              <a:ext cx="1019140" cy="11113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87035" y="4535493"/>
              <a:ext cx="958429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71711" y="4267277"/>
              <a:ext cx="386716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88301" y="4474535"/>
              <a:ext cx="958429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072977" y="4206319"/>
              <a:ext cx="386716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2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User Story Dos and Don’ts</a:t>
            </a:r>
          </a:p>
        </p:txBody>
      </p:sp>
      <p:sp>
        <p:nvSpPr>
          <p:cNvPr id="21506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2963"/>
            <a:ext cx="4040188" cy="639762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USs should …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82725"/>
            <a:ext cx="4040188" cy="3951288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describe </a:t>
            </a:r>
            <a:r>
              <a:rPr lang="en-US" altLang="en-US" u="sng">
                <a:ea typeface="ＭＳ Ｐゴシック" charset="-128"/>
              </a:rPr>
              <a:t>one thing</a:t>
            </a:r>
            <a:r>
              <a:rPr lang="en-US" altLang="en-US">
                <a:ea typeface="ＭＳ Ｐゴシック" charset="-128"/>
              </a:rPr>
              <a:t> that the software needs to do for the customer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be written using language that </a:t>
            </a:r>
            <a:r>
              <a:rPr lang="en-US" altLang="en-US" u="sng">
                <a:ea typeface="ＭＳ Ｐゴシック" charset="-128"/>
              </a:rPr>
              <a:t>the customer understands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be written </a:t>
            </a:r>
            <a:r>
              <a:rPr lang="en-US" altLang="en-US" u="sng">
                <a:ea typeface="ＭＳ Ｐゴシック" charset="-128"/>
              </a:rPr>
              <a:t>by the customer</a:t>
            </a:r>
            <a:r>
              <a:rPr lang="en-US" altLang="en-US">
                <a:ea typeface="ＭＳ Ｐゴシック" charset="-128"/>
              </a:rPr>
              <a:t> (figuratively speaking)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be short. Aim for no more than three sentences</a:t>
            </a:r>
          </a:p>
        </p:txBody>
      </p:sp>
      <p:sp>
        <p:nvSpPr>
          <p:cNvPr id="2150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42963"/>
            <a:ext cx="4041775" cy="639762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USs should </a:t>
            </a:r>
            <a:r>
              <a:rPr lang="en-US" altLang="en-US" u="sng">
                <a:ea typeface="ＭＳ Ｐゴシック" charset="-128"/>
              </a:rPr>
              <a:t>not</a:t>
            </a:r>
            <a:r>
              <a:rPr lang="en-US" altLang="en-US">
                <a:ea typeface="ＭＳ Ｐゴシック" charset="-128"/>
              </a:rPr>
              <a:t> …</a:t>
            </a:r>
          </a:p>
        </p:txBody>
      </p:sp>
      <p:sp>
        <p:nvSpPr>
          <p:cNvPr id="2150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82725"/>
            <a:ext cx="4041775" cy="3951288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be a long essay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use technical terms that are unfamiliar to the customer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mention specific technologies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89063" y="5626100"/>
            <a:ext cx="6365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FF"/>
                </a:solidFill>
              </a:rPr>
              <a:t>Principle: Keep requirements customer-oriented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Helpful US-Description Template</a:t>
            </a:r>
          </a:p>
        </p:txBody>
      </p:sp>
      <p:sp>
        <p:nvSpPr>
          <p:cNvPr id="22530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Template: “As a </a:t>
            </a:r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&lt;who&gt;</a:t>
            </a:r>
            <a:r>
              <a:rPr lang="en-US" altLang="en-US">
                <a:ea typeface="ＭＳ Ｐゴシック" charset="-128"/>
              </a:rPr>
              <a:t>, I want </a:t>
            </a:r>
            <a:r>
              <a:rPr lang="en-US" altLang="en-US">
                <a:solidFill>
                  <a:srgbClr val="FF00FF"/>
                </a:solidFill>
                <a:ea typeface="ＭＳ Ｐゴシック" charset="-128"/>
              </a:rPr>
              <a:t>&lt;what&gt;</a:t>
            </a:r>
            <a:r>
              <a:rPr lang="en-US" altLang="en-US">
                <a:ea typeface="ＭＳ Ｐゴシック" charset="-128"/>
              </a:rPr>
              <a:t> </a:t>
            </a:r>
            <a:r>
              <a:rPr lang="en-US" altLang="en-US">
                <a:solidFill>
                  <a:srgbClr val="FFFF00"/>
                </a:solidFill>
                <a:ea typeface="ＭＳ Ｐゴシック" charset="-128"/>
              </a:rPr>
              <a:t>&lt;why&gt;</a:t>
            </a:r>
            <a:r>
              <a:rPr lang="en-US" altLang="en-US">
                <a:ea typeface="ＭＳ Ｐゴシック" charset="-128"/>
              </a:rPr>
              <a:t>.”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Can be rearranged as long as it includes </a:t>
            </a:r>
            <a:r>
              <a:rPr lang="en-US" altLang="en-US" i="1">
                <a:ea typeface="ＭＳ Ｐゴシック" charset="-128"/>
              </a:rPr>
              <a:t>who</a:t>
            </a:r>
            <a:r>
              <a:rPr lang="en-US" altLang="en-US">
                <a:ea typeface="ＭＳ Ｐゴシック" charset="-128"/>
              </a:rPr>
              <a:t>, </a:t>
            </a:r>
            <a:r>
              <a:rPr lang="en-US" altLang="en-US" i="1">
                <a:ea typeface="ＭＳ Ｐゴシック" charset="-128"/>
              </a:rPr>
              <a:t>what</a:t>
            </a:r>
            <a:r>
              <a:rPr lang="en-US" altLang="en-US">
                <a:ea typeface="ＭＳ Ｐゴシック" charset="-128"/>
              </a:rPr>
              <a:t>, </a:t>
            </a:r>
            <a:r>
              <a:rPr lang="en-US" altLang="en-US" i="1">
                <a:ea typeface="ＭＳ Ｐゴシック" charset="-128"/>
              </a:rPr>
              <a:t>why</a:t>
            </a:r>
          </a:p>
          <a:p>
            <a:pPr lvl="1" eaLnBrk="1" hangingPunct="1"/>
            <a:endParaRPr lang="en-US" altLang="en-US" sz="1200" i="1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Example: “As a </a:t>
            </a:r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dog</a:t>
            </a:r>
            <a:r>
              <a:rPr lang="en-US" altLang="en-US">
                <a:ea typeface="ＭＳ Ｐゴシック" charset="-128"/>
              </a:rPr>
              <a:t>, I want </a:t>
            </a:r>
            <a:r>
              <a:rPr lang="en-US" altLang="en-US">
                <a:solidFill>
                  <a:srgbClr val="FF00FF"/>
                </a:solidFill>
                <a:ea typeface="ＭＳ Ｐゴシック" charset="-128"/>
              </a:rPr>
              <a:t>to order food online</a:t>
            </a:r>
            <a:r>
              <a:rPr lang="en-US" altLang="en-US">
                <a:ea typeface="ＭＳ Ｐゴシック" charset="-128"/>
              </a:rPr>
              <a:t>, </a:t>
            </a:r>
            <a:r>
              <a:rPr lang="en-US" altLang="en-US">
                <a:solidFill>
                  <a:srgbClr val="FFFF00"/>
                </a:solidFill>
                <a:ea typeface="ＭＳ Ｐゴシック" charset="-128"/>
              </a:rPr>
              <a:t>so I don’t have to rely on people anymore</a:t>
            </a:r>
            <a:r>
              <a:rPr lang="en-US" altLang="en-US">
                <a:ea typeface="ＭＳ Ｐゴシック" charset="-128"/>
              </a:rPr>
              <a:t>.”</a:t>
            </a:r>
          </a:p>
          <a:p>
            <a:pPr lvl="1" eaLnBrk="1" hangingPunct="1"/>
            <a:endParaRPr lang="en-US" altLang="en-US" sz="1200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“Why” is optional, but helpful</a:t>
            </a:r>
          </a:p>
          <a:p>
            <a:pPr eaLnBrk="1" hangingPunct="1"/>
            <a:endParaRPr lang="en-US" altLang="en-US" sz="1200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Don’t be afraid to have multiple </a:t>
            </a:r>
            <a:r>
              <a:rPr lang="en-US" altLang="en-US" i="1">
                <a:ea typeface="ＭＳ Ｐゴシック" charset="-128"/>
              </a:rPr>
              <a:t>who</a:t>
            </a:r>
            <a:r>
              <a:rPr lang="en-US" altLang="en-US">
                <a:ea typeface="ＭＳ Ｐゴシック" charset="-128"/>
              </a:rPr>
              <a:t>s, each with their own </a:t>
            </a:r>
            <a:r>
              <a:rPr lang="en-US" altLang="en-US" i="1">
                <a:ea typeface="ＭＳ Ｐゴシック" charset="-128"/>
              </a:rPr>
              <a:t>why</a:t>
            </a:r>
          </a:p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US-Description Examples: </a:t>
            </a:r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Who</a:t>
            </a:r>
            <a:r>
              <a:rPr lang="en-US" altLang="en-US">
                <a:ea typeface="ＭＳ Ｐゴシック" charset="-128"/>
              </a:rPr>
              <a:t> and </a:t>
            </a:r>
            <a:r>
              <a:rPr lang="en-US" altLang="en-US">
                <a:solidFill>
                  <a:srgbClr val="FF00FF"/>
                </a:solidFill>
                <a:ea typeface="ＭＳ Ｐゴシック" charset="-128"/>
              </a:rPr>
              <a:t>What</a:t>
            </a:r>
            <a:endParaRPr lang="en-US" altLang="en-US">
              <a:solidFill>
                <a:srgbClr val="00FFFF"/>
              </a:solidFill>
              <a:ea typeface="ＭＳ Ｐゴシック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77938"/>
            <a:ext cx="9144000" cy="5292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77938"/>
            <a:ext cx="43656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398588"/>
            <a:ext cx="41846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41763"/>
            <a:ext cx="43322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3941763"/>
            <a:ext cx="415925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1797050" y="2397125"/>
            <a:ext cx="576263" cy="19050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183313" y="2428875"/>
            <a:ext cx="631825" cy="12700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716088" y="5005388"/>
            <a:ext cx="595312" cy="31750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138863" y="4951413"/>
            <a:ext cx="636587" cy="23812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04838" y="2670175"/>
            <a:ext cx="3173412" cy="77788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35000" y="2998788"/>
            <a:ext cx="1465263" cy="34925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049838" y="2689225"/>
            <a:ext cx="3159125" cy="46038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030788" y="2998788"/>
            <a:ext cx="779462" cy="1746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88963" y="5259388"/>
            <a:ext cx="2973387" cy="9366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073650" y="5178425"/>
            <a:ext cx="3109913" cy="112713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80000" y="5500688"/>
            <a:ext cx="1908175" cy="6826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1732</TotalTime>
  <Words>341</Words>
  <Application>Microsoft Macintosh PowerPoint</Application>
  <PresentationFormat>On-screen Show (4:3)</PresentationFormat>
  <Paragraphs>71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ＭＳ Ｐゴシック</vt:lpstr>
      <vt:lpstr>Arial</vt:lpstr>
      <vt:lpstr>Calibri</vt:lpstr>
      <vt:lpstr> Black </vt:lpstr>
      <vt:lpstr>PowerPoint Presentation</vt:lpstr>
      <vt:lpstr>SWEBOK Knowledge Areas</vt:lpstr>
      <vt:lpstr>Iterative Development Process</vt:lpstr>
      <vt:lpstr>Problems</vt:lpstr>
      <vt:lpstr>PowerPoint Presentation</vt:lpstr>
      <vt:lpstr>Flight-Booking System Example</vt:lpstr>
      <vt:lpstr>User Story Dos and Don’ts</vt:lpstr>
      <vt:lpstr>Helpful US-Description Template</vt:lpstr>
      <vt:lpstr>US-Description Examples: Who and What</vt:lpstr>
      <vt:lpstr>Helpful US-Title Template: Verb + Noun</vt:lpstr>
      <vt:lpstr>Let’s write some user stories!</vt:lpstr>
    </vt:vector>
  </TitlesOfParts>
  <Company>University of Memphis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87</cp:revision>
  <dcterms:created xsi:type="dcterms:W3CDTF">2013-09-29T23:43:57Z</dcterms:created>
  <dcterms:modified xsi:type="dcterms:W3CDTF">2018-10-22T18:49:12Z</dcterms:modified>
</cp:coreProperties>
</file>