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64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18" r:id="rId28"/>
    <p:sldId id="327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98"/>
  </p:normalViewPr>
  <p:slideViewPr>
    <p:cSldViewPr snapToGrid="0" snapToObjects="1">
      <p:cViewPr varScale="1">
        <p:scale>
          <a:sx n="103" d="100"/>
          <a:sy n="103" d="100"/>
        </p:scale>
        <p:origin x="13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three levels of mastery, defined as:</a:t>
            </a:r>
          </a:p>
          <a:p>
            <a:r>
              <a:rPr lang="en-US" dirty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numbers were similar: http://</a:t>
            </a:r>
            <a:r>
              <a:rPr lang="en-US" dirty="0" err="1"/>
              <a:t>spectrum.ieee.org</a:t>
            </a:r>
            <a:r>
              <a:rPr lang="en-US" dirty="0"/>
              <a:t>/static/interactive-the-top-programming-languages (2014)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8/27/18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347784" y="2946811"/>
            <a:ext cx="60216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 4081:</a:t>
            </a:r>
            <a:br>
              <a:rPr lang="en-US" altLang="en-US" sz="3200" dirty="0"/>
            </a:br>
            <a:r>
              <a:rPr lang="en-US" altLang="en-US" sz="3200" dirty="0"/>
              <a:t>Software 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Fall 2018</a:t>
            </a:r>
          </a:p>
          <a:p>
            <a:pPr algn="r" eaLnBrk="1" hangingPunct="1"/>
            <a:r>
              <a:rPr lang="en-US" altLang="en-US" dirty="0"/>
              <a:t>Dr. Scott Fleming, Instructor</a:t>
            </a:r>
          </a:p>
          <a:p>
            <a:pPr algn="r" eaLnBrk="1" hangingPunct="1"/>
            <a:r>
              <a:rPr lang="en-US" altLang="en-US" dirty="0"/>
              <a:t>Kathryn "Katie" </a:t>
            </a:r>
            <a:r>
              <a:rPr lang="en-US" altLang="en-US" dirty="0" err="1"/>
              <a:t>Bridson</a:t>
            </a:r>
            <a:r>
              <a:rPr lang="en-US" altLang="en-US" dirty="0"/>
              <a:t>,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SWEBOK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(pronounced “SWEE-bock”)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u="sng" dirty="0">
                <a:ea typeface="ＭＳ Ｐゴシック" charset="-128"/>
              </a:rPr>
              <a:t>S</a:t>
            </a:r>
            <a:r>
              <a:rPr lang="en-US" altLang="en-US" sz="2400" dirty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>
                <a:ea typeface="ＭＳ Ｐゴシック" charset="-128"/>
              </a:rPr>
              <a:t>www.computer.org</a:t>
            </a:r>
            <a:r>
              <a:rPr lang="en-US" altLang="en-US" sz="2400" dirty="0">
                <a:ea typeface="ＭＳ Ｐゴシック" charset="-128"/>
              </a:rPr>
              <a:t>/web/</a:t>
            </a:r>
            <a:r>
              <a:rPr lang="en-US" altLang="en-US" sz="2400" dirty="0" err="1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(albeit circular) definition 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Familiarity</a:t>
            </a:r>
            <a:endParaRPr lang="en-US" dirty="0"/>
          </a:p>
          <a:p>
            <a:pPr lvl="1"/>
            <a:r>
              <a:rPr lang="en-US" dirty="0"/>
              <a:t>Understand what concept 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how</a:t>
            </a:r>
            <a:r>
              <a:rPr lang="en-US" dirty="0"/>
              <a:t> to do?”</a:t>
            </a:r>
          </a:p>
          <a:p>
            <a:r>
              <a:rPr lang="en-US" dirty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Which will be </a:t>
            </a:r>
            <a:r>
              <a:rPr lang="en-US" sz="3200">
                <a:solidFill>
                  <a:srgbClr val="FF40FF"/>
                </a:solidFill>
              </a:rPr>
              <a:t>our focus?</a:t>
            </a: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40FF"/>
                  </a:solidFill>
                </a:rPr>
                <a:t>This one!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How do you learn usage?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40FF"/>
                </a:solidFill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You’ll Practice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Significant 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Every bit as dynamic and interactive as 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969" y="1656565"/>
            <a:ext cx="8767377" cy="5071336"/>
            <a:chOff x="384969" y="1142999"/>
            <a:chExt cx="8767377" cy="5071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69" y="1142999"/>
              <a:ext cx="8752014" cy="479433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63078" y="5937336"/>
              <a:ext cx="528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http://spectrum.ieee.org/static/interactive-the-top-programming-languages-2015</a:t>
              </a:r>
            </a:p>
          </p:txBody>
        </p:sp>
      </p:grp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702" y="3624358"/>
            <a:ext cx="1666875" cy="2798762"/>
            <a:chOff x="968188" y="3587776"/>
            <a:chExt cx="1666942" cy="2798941"/>
          </a:xfrm>
        </p:grpSpPr>
        <p:sp>
          <p:nvSpPr>
            <p:cNvPr id="9" name="Rounded Rectangle 8"/>
            <p:cNvSpPr/>
            <p:nvPr/>
          </p:nvSpPr>
          <p:spPr>
            <a:xfrm>
              <a:off x="968188" y="5978703"/>
              <a:ext cx="1163685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8188" y="3587776"/>
              <a:ext cx="1666942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19" y="4123803"/>
            <a:ext cx="1978025" cy="406400"/>
            <a:chOff x="563201" y="4085747"/>
            <a:chExt cx="1978729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80862" y="4085747"/>
              <a:ext cx="1164052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184615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Initial Planning (2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exams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Each project iteration ends with demos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Grading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5417"/>
            <a:ext cx="4038600" cy="512188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40% Team Project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Initial Planning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5% Team Milestone 0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Dev. Iteration 1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4% Team Milestone 1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Dev. Iteration 2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4% Team Milestone 2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>
                <a:ea typeface="ＭＳ Ｐゴシック" charset="-128"/>
              </a:rPr>
              <a:t>8% Final Product (team)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>
                <a:ea typeface="ＭＳ Ｐゴシック" charset="-128"/>
              </a:rPr>
              <a:t>5% A&amp;B (individual)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5417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36% Exams (18% ea.)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14% Homework and Quizzes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10% Participation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Policies of Interest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149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cheating!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 use plagiarism detection system!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Participate! (or lose participation point)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here at beginning of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Stay until the end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engaged in between!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Expect seating chart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Laptops </a:t>
            </a:r>
            <a:r>
              <a:rPr lang="en-US" altLang="en-US" u="sng" dirty="0">
                <a:ea typeface="ＭＳ Ｐゴシック" charset="-128"/>
              </a:rPr>
              <a:t>required</a:t>
            </a:r>
            <a:r>
              <a:rPr lang="en-US" altLang="en-US" dirty="0">
                <a:ea typeface="ＭＳ Ｐゴシック" charset="-128"/>
              </a:rPr>
              <a:t> in class, but…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3-08-26 at 12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0175"/>
            <a:ext cx="821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26 at 12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165725"/>
            <a:ext cx="3657600" cy="13843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3-08-26 at 1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892550"/>
            <a:ext cx="713740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513" y="2052638"/>
            <a:ext cx="7397750" cy="862012"/>
          </a:xfrm>
          <a:prstGeom prst="ellipse">
            <a:avLst/>
          </a:prstGeom>
          <a:noFill/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0" y="6578600"/>
            <a:ext cx="5678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http://www.cbc.ca/news/technology/story/2013/08/14/technology-laptop-grades.html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tour the course web pages and see what’s coming up…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141</TotalTime>
  <Words>1151</Words>
  <Application>Microsoft Macintosh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Grading</vt:lpstr>
      <vt:lpstr>Policies of Interest</vt:lpstr>
      <vt:lpstr>PowerPoint Presentation</vt:lpstr>
      <vt:lpstr>Let’s tour the course web pages and see what’s coming up…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53</cp:revision>
  <dcterms:created xsi:type="dcterms:W3CDTF">2016-01-19T22:57:32Z</dcterms:created>
  <dcterms:modified xsi:type="dcterms:W3CDTF">2018-08-27T19:12:12Z</dcterms:modified>
</cp:coreProperties>
</file>