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1"/>
  </p:notesMasterIdLst>
  <p:sldIdLst>
    <p:sldId id="370" r:id="rId3"/>
    <p:sldId id="371" r:id="rId4"/>
    <p:sldId id="258" r:id="rId5"/>
    <p:sldId id="366" r:id="rId6"/>
    <p:sldId id="367" r:id="rId7"/>
    <p:sldId id="369" r:id="rId8"/>
    <p:sldId id="261" r:id="rId9"/>
    <p:sldId id="375" r:id="rId10"/>
    <p:sldId id="376" r:id="rId11"/>
    <p:sldId id="377" r:id="rId12"/>
    <p:sldId id="378" r:id="rId13"/>
    <p:sldId id="357" r:id="rId14"/>
    <p:sldId id="298" r:id="rId15"/>
    <p:sldId id="262" r:id="rId16"/>
    <p:sldId id="336" r:id="rId17"/>
    <p:sldId id="299" r:id="rId18"/>
    <p:sldId id="379" r:id="rId19"/>
    <p:sldId id="381" r:id="rId20"/>
    <p:sldId id="380" r:id="rId21"/>
    <p:sldId id="382" r:id="rId22"/>
    <p:sldId id="383" r:id="rId23"/>
    <p:sldId id="385" r:id="rId24"/>
    <p:sldId id="384" r:id="rId25"/>
    <p:sldId id="339" r:id="rId26"/>
    <p:sldId id="350" r:id="rId27"/>
    <p:sldId id="351" r:id="rId28"/>
    <p:sldId id="358" r:id="rId29"/>
    <p:sldId id="36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F7E79"/>
    <a:srgbClr val="AB4642"/>
    <a:srgbClr val="00FBAA"/>
    <a:srgbClr val="73FDD6"/>
    <a:srgbClr val="76D6FF"/>
    <a:srgbClr val="38D6FF"/>
    <a:srgbClr val="AAADFF"/>
    <a:srgbClr val="FF4F79"/>
    <a:srgbClr val="7B1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70" autoAdjust="0"/>
    <p:restoredTop sz="86946" autoAdjust="0"/>
  </p:normalViewPr>
  <p:slideViewPr>
    <p:cSldViewPr>
      <p:cViewPr varScale="1">
        <p:scale>
          <a:sx n="196" d="100"/>
          <a:sy n="196" d="100"/>
        </p:scale>
        <p:origin x="296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658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22B8-D365-4FA0-9DFA-241D9C39D91A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75C9-88EB-4291-92F1-C349C5FD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real software, there are hundred of lines so it is very difficult to create a program that is 100% bug free.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97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28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60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0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real software, there are hundred of lines so it is very difficult to create a program that is 100% bug free.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8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real software, there are hundred of lines so it is very difficult to create a program that is 100% bug free.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3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real software, there are hundred of lines so it is very difficult to create a program that is 100% bug free.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6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=((2^8)^10)/(1000*60*60*24*365)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84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7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60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0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4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48006-E402-4C13-A3E3-42EA77A1A156}" type="datetimeFigureOut">
              <a:rPr lang="en-US" altLang="en-US"/>
              <a:pPr/>
              <a:t>11/9/16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64BE2-304C-41FC-9C7B-1F72115DA9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18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6E8B4-0E5C-465D-89B1-07AFA72FD00F}" type="datetimeFigureOut">
              <a:rPr lang="en-US" altLang="en-US"/>
              <a:pPr/>
              <a:t>11/9/16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08720-5578-42AF-914D-9DE6F95BA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45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B335C-7132-4D58-9531-F1A0316659E6}" type="datetimeFigureOut">
              <a:rPr lang="en-US" altLang="en-US"/>
              <a:pPr/>
              <a:t>11/9/16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B3D4D-B5EC-49AF-BAC0-ADFB2AE56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3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F5F71-D167-42A8-BC05-565D09B8C53C}" type="datetimeFigureOut">
              <a:rPr lang="en-US" altLang="en-US"/>
              <a:pPr/>
              <a:t>11/9/16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1443B-2EF4-4FA1-8216-A0A5C25C4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766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A7F709-6A6B-4244-9EF8-D9C6D720A6E3}" type="datetimeFigureOut">
              <a:rPr lang="en-US" altLang="en-US"/>
              <a:pPr/>
              <a:t>11/9/16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4666C-A9A4-4981-9CCD-A76906EF5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043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3B4D0-01C1-4BE8-9C4E-D9EAC2B6100B}" type="datetimeFigureOut">
              <a:rPr lang="en-US" altLang="en-US"/>
              <a:pPr/>
              <a:t>11/9/16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CDDF-42B7-490D-A3DD-24CA8BA356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808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B235EF-C141-4EA5-846C-56F161408C5F}" type="datetimeFigureOut">
              <a:rPr lang="en-US" altLang="en-US"/>
              <a:pPr/>
              <a:t>11/9/16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66D80-3AAF-4171-8E8E-0602608454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429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54B2B-79C6-4496-A1F5-1589CC42B07B}" type="datetimeFigureOut">
              <a:rPr lang="en-US" altLang="en-US"/>
              <a:pPr/>
              <a:t>11/9/16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6DAF3-70A7-4AFA-8C7D-AB2AA77D8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35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D2696-62F5-4598-98B9-D95A2DD24340}" type="datetimeFigureOut">
              <a:rPr lang="en-US" altLang="en-US"/>
              <a:pPr/>
              <a:t>11/9/16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96D48-2D60-4459-B3A8-3AF0A33ED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50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E2FDA4-2689-4E46-93C4-C35E52EA7242}" type="datetimeFigureOut">
              <a:rPr lang="en-US" altLang="en-US"/>
              <a:pPr/>
              <a:t>11/9/16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C8132-CB44-4A62-97E9-4007DD88E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829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D4374-CFC0-4B75-A3C1-F8860AF77243}" type="datetimeFigureOut">
              <a:rPr lang="en-US" altLang="en-US"/>
              <a:pPr/>
              <a:t>11/9/16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8F0A0-068C-4770-AC1A-55674B1888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6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4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9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0C667-AC80-4AB3-820D-EE8334842477}" type="datetimeFigureOut">
              <a:rPr lang="en-US" alt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11/9/16</a:t>
            </a:fld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528F5B-7EA4-49B1-BB01-5F63C3FF5767}" type="slidenum">
              <a:rPr lang="en-US" alt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4287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442913" y="5656263"/>
            <a:ext cx="4368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66CCFF"/>
                </a:solidFill>
              </a:rPr>
              <a:t>Software Testing</a:t>
            </a:r>
          </a:p>
        </p:txBody>
      </p:sp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" b="3947"/>
          <a:stretch>
            <a:fillRect/>
          </a:stretch>
        </p:blipFill>
        <p:spPr bwMode="auto">
          <a:xfrm flipH="1">
            <a:off x="0" y="0"/>
            <a:ext cx="91440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8307388" y="4627562"/>
            <a:ext cx="14684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FF7E79"/>
                </a:solidFill>
                <a:ea typeface="ＭＳ Ｐゴシック" charset="0"/>
                <a:cs typeface="ＭＳ Ｐゴシック" charset="0"/>
              </a:rPr>
              <a:t>http://flic.kr/p/7iffKj</a:t>
            </a:r>
          </a:p>
        </p:txBody>
      </p:sp>
    </p:spTree>
    <p:extLst>
      <p:ext uri="{BB962C8B-B14F-4D97-AF65-F5344CB8AC3E}">
        <p14:creationId xmlns:p14="http://schemas.microsoft.com/office/powerpoint/2010/main" val="6426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exhaustive testing be done in practice?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95600" y="1295400"/>
            <a:ext cx="3352800" cy="478031"/>
            <a:chOff x="2590800" y="1143000"/>
            <a:chExt cx="3352800" cy="4780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1189231"/>
              <a:ext cx="2971800" cy="431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590800" y="1143000"/>
              <a:ext cx="3352800" cy="478031"/>
            </a:xfrm>
            <a:prstGeom prst="rect">
              <a:avLst/>
            </a:prstGeom>
            <a:noFill/>
            <a:ln w="38100">
              <a:solidFill>
                <a:srgbClr val="00F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9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exhaustive testing be done in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40FF"/>
                </a:solidFill>
              </a:rPr>
              <a:t>No!</a:t>
            </a:r>
          </a:p>
          <a:p>
            <a:r>
              <a:rPr lang="en-US" dirty="0">
                <a:solidFill>
                  <a:srgbClr val="FF40FF"/>
                </a:solidFill>
              </a:rPr>
              <a:t>How many tests cases to exhaustively </a:t>
            </a:r>
            <a:r>
              <a:rPr lang="en-US" dirty="0" smtClean="0">
                <a:solidFill>
                  <a:srgbClr val="FF40FF"/>
                </a:solidFill>
              </a:rPr>
              <a:t>test simple UNIX file command?</a:t>
            </a:r>
          </a:p>
          <a:p>
            <a:pPr lvl="1"/>
            <a:r>
              <a:rPr lang="en-US" dirty="0">
                <a:solidFill>
                  <a:srgbClr val="FF40FF"/>
                </a:solidFill>
              </a:rPr>
              <a:t>If you limit file name to 10 characters,</a:t>
            </a:r>
            <a:br>
              <a:rPr lang="en-US" dirty="0">
                <a:solidFill>
                  <a:srgbClr val="FF40FF"/>
                </a:solidFill>
              </a:rPr>
            </a:br>
            <a:r>
              <a:rPr lang="en-US" dirty="0">
                <a:solidFill>
                  <a:srgbClr val="FF40FF"/>
                </a:solidFill>
              </a:rPr>
              <a:t>there are 256</a:t>
            </a:r>
            <a:r>
              <a:rPr lang="en-US" baseline="30000" dirty="0">
                <a:solidFill>
                  <a:srgbClr val="FF40FF"/>
                </a:solidFill>
              </a:rPr>
              <a:t>10</a:t>
            </a:r>
            <a:r>
              <a:rPr lang="en-US" dirty="0">
                <a:solidFill>
                  <a:srgbClr val="FF40FF"/>
                </a:solidFill>
              </a:rPr>
              <a:t> different test </a:t>
            </a:r>
            <a:r>
              <a:rPr lang="en-US" dirty="0" smtClean="0">
                <a:solidFill>
                  <a:srgbClr val="FF40FF"/>
                </a:solidFill>
              </a:rPr>
              <a:t>cases</a:t>
            </a:r>
            <a:endParaRPr lang="en-US" dirty="0">
              <a:solidFill>
                <a:srgbClr val="FF40FF"/>
              </a:solidFill>
            </a:endParaRPr>
          </a:p>
          <a:p>
            <a:pPr lvl="1"/>
            <a:r>
              <a:rPr lang="en-US" dirty="0" smtClean="0">
                <a:solidFill>
                  <a:srgbClr val="FF40FF"/>
                </a:solidFill>
              </a:rPr>
              <a:t>Even </a:t>
            </a:r>
            <a:r>
              <a:rPr lang="en-US" dirty="0">
                <a:solidFill>
                  <a:srgbClr val="FF40FF"/>
                </a:solidFill>
              </a:rPr>
              <a:t>if you can run 1000 tests per second,</a:t>
            </a:r>
            <a:br>
              <a:rPr lang="en-US" dirty="0">
                <a:solidFill>
                  <a:srgbClr val="FF40FF"/>
                </a:solidFill>
              </a:rPr>
            </a:br>
            <a:r>
              <a:rPr lang="en-US" dirty="0">
                <a:solidFill>
                  <a:srgbClr val="FF40FF"/>
                </a:solidFill>
              </a:rPr>
              <a:t>it would still take over 1013 </a:t>
            </a:r>
            <a:r>
              <a:rPr lang="en-US" dirty="0" smtClean="0">
                <a:solidFill>
                  <a:srgbClr val="FF40FF"/>
                </a:solidFill>
              </a:rPr>
              <a:t>years!</a:t>
            </a:r>
            <a:endParaRPr lang="en-US" dirty="0">
              <a:solidFill>
                <a:srgbClr val="FF40FF"/>
              </a:solidFill>
            </a:endParaRPr>
          </a:p>
          <a:p>
            <a:pPr lvl="1"/>
            <a:r>
              <a:rPr lang="en-US" dirty="0">
                <a:solidFill>
                  <a:srgbClr val="FF40FF"/>
                </a:solidFill>
              </a:rPr>
              <a:t>Clearly, exhaustive testing not feasible…</a:t>
            </a:r>
          </a:p>
          <a:p>
            <a:endParaRPr lang="en-US" dirty="0">
              <a:solidFill>
                <a:srgbClr val="FF4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95600" y="1295400"/>
            <a:ext cx="3352800" cy="478031"/>
            <a:chOff x="2590800" y="1143000"/>
            <a:chExt cx="3352800" cy="4780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400" y="1189231"/>
              <a:ext cx="2971800" cy="431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590800" y="1143000"/>
              <a:ext cx="3352800" cy="478031"/>
            </a:xfrm>
            <a:prstGeom prst="rect">
              <a:avLst/>
            </a:prstGeom>
            <a:noFill/>
            <a:ln w="38100">
              <a:solidFill>
                <a:srgbClr val="00F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539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Testing Problem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How to choose set of test cases that reveals all errors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  <a:endParaRPr lang="en-US" dirty="0" smtClean="0">
              <a:solidFill>
                <a:srgbClr val="CC0099"/>
              </a:solidFill>
            </a:endParaRPr>
          </a:p>
          <a:p>
            <a:pPr lvl="1"/>
            <a:r>
              <a:rPr lang="en-US" dirty="0" smtClean="0"/>
              <a:t>Fundamental research problem</a:t>
            </a:r>
          </a:p>
          <a:p>
            <a:pPr lvl="1"/>
            <a:r>
              <a:rPr lang="en-US" dirty="0" smtClean="0"/>
              <a:t>Essentially unsolvable in general case</a:t>
            </a:r>
          </a:p>
        </p:txBody>
      </p:sp>
    </p:spTree>
    <p:extLst>
      <p:ext uri="{BB962C8B-B14F-4D97-AF65-F5344CB8AC3E}">
        <p14:creationId xmlns:p14="http://schemas.microsoft.com/office/powerpoint/2010/main" val="205203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500" dirty="0" smtClean="0"/>
              <a:t>Design Decisions for Tests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752600"/>
            <a:ext cx="5715000" cy="914400"/>
          </a:xfrm>
          <a:prstGeom prst="rect">
            <a:avLst/>
          </a:prstGeom>
          <a:solidFill>
            <a:srgbClr val="7B19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What subset of system to test?</a:t>
            </a:r>
          </a:p>
          <a:p>
            <a:endParaRPr lang="en-US" dirty="0"/>
          </a:p>
          <a:p>
            <a:r>
              <a:rPr lang="en-US" dirty="0"/>
              <a:t>How to choose test cases?</a:t>
            </a:r>
          </a:p>
        </p:txBody>
      </p:sp>
    </p:spTree>
    <p:extLst>
      <p:ext uri="{BB962C8B-B14F-4D97-AF65-F5344CB8AC3E}">
        <p14:creationId xmlns:p14="http://schemas.microsoft.com/office/powerpoint/2010/main" val="330631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500" dirty="0" smtClean="0"/>
              <a:t>What subset of system to test?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28850" y="5105400"/>
            <a:ext cx="62579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Unit testing</a:t>
            </a:r>
            <a:r>
              <a:rPr lang="en-US" sz="2800" dirty="0">
                <a:solidFill>
                  <a:schemeClr val="bg1"/>
                </a:solidFill>
              </a:rPr>
              <a:t>: Test modules in isolation; smallest </a:t>
            </a:r>
            <a:r>
              <a:rPr lang="en-US" altLang="en-US" sz="2800" dirty="0">
                <a:solidFill>
                  <a:schemeClr val="bg1"/>
                </a:solidFill>
              </a:rPr>
              <a:t>“</a:t>
            </a:r>
            <a:r>
              <a:rPr lang="en-US" sz="2800" dirty="0">
                <a:solidFill>
                  <a:schemeClr val="bg1"/>
                </a:solidFill>
              </a:rPr>
              <a:t>units</a:t>
            </a:r>
            <a:r>
              <a:rPr lang="en-US" altLang="en-US" sz="2800" dirty="0">
                <a:solidFill>
                  <a:schemeClr val="bg1"/>
                </a:solidFill>
              </a:rPr>
              <a:t>”</a:t>
            </a:r>
            <a:r>
              <a:rPr lang="en-US" sz="2800" dirty="0">
                <a:solidFill>
                  <a:schemeClr val="bg1"/>
                </a:solidFill>
              </a:rPr>
              <a:t> of code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9959" y="3429000"/>
            <a:ext cx="62579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Integration testing</a:t>
            </a:r>
            <a:r>
              <a:rPr lang="en-US" sz="2800" dirty="0">
                <a:solidFill>
                  <a:schemeClr val="bg1"/>
                </a:solidFill>
              </a:rPr>
              <a:t>: Test groups of collaborating units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87054" y="2066925"/>
            <a:ext cx="6256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System testing</a:t>
            </a:r>
            <a:r>
              <a:rPr lang="en-US" sz="2800" dirty="0">
                <a:solidFill>
                  <a:schemeClr val="bg1"/>
                </a:solidFill>
              </a:rPr>
              <a:t>: Test the complete system</a:t>
            </a:r>
          </a:p>
        </p:txBody>
      </p:sp>
      <p:cxnSp>
        <p:nvCxnSpPr>
          <p:cNvPr id="8" name="Straight Arrow Connector 7"/>
          <p:cNvCxnSpPr>
            <a:stCxn id="26630" idx="0"/>
            <a:endCxn id="26631" idx="2"/>
          </p:cNvCxnSpPr>
          <p:nvPr/>
        </p:nvCxnSpPr>
        <p:spPr>
          <a:xfrm flipV="1">
            <a:off x="1400175" y="2125663"/>
            <a:ext cx="19050" cy="3469480"/>
          </a:xfrm>
          <a:prstGeom prst="straightConnector1">
            <a:avLst/>
          </a:prstGeom>
          <a:ln w="57150" cmpd="sng"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590550" y="5595143"/>
            <a:ext cx="1619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smaller subset</a:t>
            </a:r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609600" y="1295400"/>
            <a:ext cx="1619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larger subset</a:t>
            </a:r>
          </a:p>
        </p:txBody>
      </p:sp>
    </p:spTree>
    <p:extLst>
      <p:ext uri="{BB962C8B-B14F-4D97-AF65-F5344CB8AC3E}">
        <p14:creationId xmlns:p14="http://schemas.microsoft.com/office/powerpoint/2010/main" val="32267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Unit versus Integration Testing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Problem: Definition of “unit”</a:t>
            </a:r>
            <a:r>
              <a:rPr lang="en-US" altLang="ja-JP" dirty="0" smtClean="0"/>
              <a:t> varies (class? method</a:t>
            </a:r>
            <a:r>
              <a:rPr lang="en-US" altLang="ja-JP" dirty="0" smtClean="0"/>
              <a:t>?)</a:t>
            </a:r>
            <a:endParaRPr lang="en-US" altLang="ja-JP" dirty="0" smtClean="0"/>
          </a:p>
          <a:p>
            <a:pPr marL="457200" lvl="1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Common distinctions:</a:t>
            </a:r>
            <a:endParaRPr lang="en-US" alt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1294"/>
              </p:ext>
            </p:extLst>
          </p:nvPr>
        </p:nvGraphicFramePr>
        <p:xfrm>
          <a:off x="761999" y="3124200"/>
          <a:ext cx="7467601" cy="304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1"/>
                <a:gridCol w="441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Unit test</a:t>
                      </a:r>
                      <a:endParaRPr lang="en-US" sz="2400" b="1" i="1" dirty="0"/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Integration test</a:t>
                      </a:r>
                      <a:endParaRPr lang="en-US" sz="2400" b="1" i="1" dirty="0"/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Repeatable</a:t>
                      </a:r>
                      <a:r>
                        <a:rPr lang="en-US" sz="2000" baseline="0" dirty="0" smtClean="0"/>
                        <a:t/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(</a:t>
                      </a:r>
                      <a:r>
                        <a:rPr lang="en-US" sz="2000" baseline="0" dirty="0" smtClean="0"/>
                        <a:t>context independent)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May involve system</a:t>
                      </a:r>
                      <a:r>
                        <a:rPr lang="en-US" sz="2000" baseline="0" dirty="0" smtClean="0"/>
                        <a:t> time, machine name, etc.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Deterministic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May involve threads, random numbers, etc.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 memory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May involve file system, DB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Fast (less than</a:t>
                      </a:r>
                      <a:r>
                        <a:rPr lang="en-US" sz="2000" baseline="0" dirty="0" smtClean="0"/>
                        <a:t> 0.5 seconds)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May be slow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Tests one property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May</a:t>
                      </a:r>
                      <a:r>
                        <a:rPr lang="en-US" sz="2000" baseline="0" dirty="0" smtClean="0"/>
                        <a:t> test multiple properties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0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Design Decisions for Tests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819400"/>
            <a:ext cx="5105400" cy="914400"/>
          </a:xfrm>
          <a:prstGeom prst="rect">
            <a:avLst/>
          </a:prstGeom>
          <a:solidFill>
            <a:srgbClr val="7B19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/>
              <a:t>What subset of system to test?</a:t>
            </a:r>
          </a:p>
          <a:p>
            <a:endParaRPr lang="en-US" dirty="0"/>
          </a:p>
          <a:p>
            <a:r>
              <a:rPr lang="en-US" dirty="0"/>
              <a:t>How to choose test cases?</a:t>
            </a:r>
          </a:p>
        </p:txBody>
      </p:sp>
    </p:spTree>
    <p:extLst>
      <p:ext uri="{BB962C8B-B14F-4D97-AF65-F5344CB8AC3E}">
        <p14:creationId xmlns:p14="http://schemas.microsoft.com/office/powerpoint/2010/main" val="2961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ways to choose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Black-box testing</a:t>
            </a:r>
          </a:p>
          <a:p>
            <a:r>
              <a:rPr lang="en-US" dirty="0" smtClean="0"/>
              <a:t>White-box testing</a:t>
            </a:r>
          </a:p>
          <a:p>
            <a:r>
              <a:rPr lang="en-US" dirty="0" smtClean="0"/>
              <a:t>Regression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Black-Box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based on module’s possible inputs and </a:t>
            </a:r>
            <a:r>
              <a:rPr lang="en-US" dirty="0" smtClean="0"/>
              <a:t>outputs (i.e., its interface)</a:t>
            </a:r>
          </a:p>
          <a:p>
            <a:pPr lvl="2"/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use </a:t>
            </a:r>
            <a:r>
              <a:rPr lang="en-US" dirty="0" smtClean="0"/>
              <a:t>internal code</a:t>
            </a:r>
          </a:p>
          <a:p>
            <a:pPr lvl="2"/>
            <a:endParaRPr lang="en-US" dirty="0"/>
          </a:p>
          <a:p>
            <a:r>
              <a:rPr lang="en-US" dirty="0"/>
              <a:t>Often test </a:t>
            </a:r>
            <a:r>
              <a:rPr lang="en-US" u="sng" dirty="0"/>
              <a:t>boundary </a:t>
            </a:r>
            <a:r>
              <a:rPr lang="en-US" u="sng" dirty="0" smtClean="0"/>
              <a:t>cases</a:t>
            </a:r>
          </a:p>
          <a:p>
            <a:pPr lvl="1"/>
            <a:r>
              <a:rPr lang="en-US" dirty="0" smtClean="0"/>
              <a:t>Example: Values at 0, 1, and -1 (around the zero boundary)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4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White-Box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</a:t>
            </a:r>
            <a:r>
              <a:rPr lang="en-US" u="sng" dirty="0"/>
              <a:t>internal logic</a:t>
            </a:r>
            <a:r>
              <a:rPr lang="en-US" dirty="0"/>
              <a:t> to choose </a:t>
            </a:r>
            <a:r>
              <a:rPr lang="en-US" dirty="0" smtClean="0"/>
              <a:t>tests</a:t>
            </a:r>
          </a:p>
          <a:p>
            <a:pPr lvl="2"/>
            <a:endParaRPr lang="en-US" dirty="0"/>
          </a:p>
          <a:p>
            <a:r>
              <a:rPr lang="en-US" dirty="0"/>
              <a:t>Different levels of </a:t>
            </a:r>
            <a:r>
              <a:rPr lang="en-US" u="sng" dirty="0"/>
              <a:t>code </a:t>
            </a:r>
            <a:r>
              <a:rPr lang="en-US" u="sng" dirty="0" smtClean="0"/>
              <a:t>coverage</a:t>
            </a:r>
          </a:p>
          <a:p>
            <a:pPr lvl="1"/>
            <a:r>
              <a:rPr lang="en-US" dirty="0" smtClean="0"/>
              <a:t>Example: Cover all statements</a:t>
            </a:r>
          </a:p>
          <a:p>
            <a:pPr lvl="2"/>
            <a:endParaRPr lang="en-US" dirty="0"/>
          </a:p>
          <a:p>
            <a:r>
              <a:rPr lang="en-US" dirty="0"/>
              <a:t>Aka glass box testing, clear box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SWEBOK Knowledge Areas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90525" y="1350963"/>
            <a:ext cx="2497138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90525" y="1711325"/>
            <a:ext cx="3128963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90525" y="2808288"/>
            <a:ext cx="4595813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0525" y="2074863"/>
            <a:ext cx="2549525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5370" name="Group 7"/>
          <p:cNvGrpSpPr>
            <a:grpSpLocks/>
          </p:cNvGrpSpPr>
          <p:nvPr/>
        </p:nvGrpSpPr>
        <p:grpSpPr bwMode="auto">
          <a:xfrm>
            <a:off x="3006725" y="1981200"/>
            <a:ext cx="4513388" cy="522287"/>
            <a:chOff x="3742479" y="3257462"/>
            <a:chExt cx="4513368" cy="523856"/>
          </a:xfrm>
        </p:grpSpPr>
        <p:sp>
          <p:nvSpPr>
            <p:cNvPr id="15372" name="TextBox 8"/>
            <p:cNvSpPr txBox="1">
              <a:spLocks noChangeArrowheads="1"/>
            </p:cNvSpPr>
            <p:nvPr/>
          </p:nvSpPr>
          <p:spPr bwMode="auto">
            <a:xfrm>
              <a:off x="6145943" y="3257462"/>
              <a:ext cx="2109904" cy="523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Today’s topic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742479" y="3543564"/>
              <a:ext cx="2522610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ounded Rectangle 11"/>
          <p:cNvSpPr/>
          <p:nvPr/>
        </p:nvSpPr>
        <p:spPr bwMode="auto">
          <a:xfrm>
            <a:off x="377825" y="990600"/>
            <a:ext cx="3263900" cy="342900"/>
          </a:xfrm>
          <a:prstGeom prst="roundRect">
            <a:avLst/>
          </a:prstGeom>
          <a:noFill/>
          <a:ln w="57150" cmpd="sng">
            <a:solidFill>
              <a:srgbClr val="FF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390525" y="3524250"/>
            <a:ext cx="3816350" cy="3444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 bwMode="auto">
          <a:xfrm>
            <a:off x="381001" y="3148755"/>
            <a:ext cx="4419600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 working code </a:t>
            </a:r>
            <a:r>
              <a:rPr lang="en-US" u="sng" dirty="0" smtClean="0"/>
              <a:t>regressing</a:t>
            </a:r>
            <a:r>
              <a:rPr lang="en-US" dirty="0" smtClean="0"/>
              <a:t> to broken state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Tests code to detect breakage</a:t>
            </a:r>
          </a:p>
          <a:p>
            <a:pPr lvl="1"/>
            <a:r>
              <a:rPr lang="en-US" dirty="0" smtClean="0"/>
              <a:t>Run frequently or at regular intervals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Might include tests that reveal bugs found in wild</a:t>
            </a:r>
          </a:p>
          <a:p>
            <a:pPr lvl="1"/>
            <a:r>
              <a:rPr lang="en-US" dirty="0" smtClean="0"/>
              <a:t>Circumstances that caused bug may cause it to recur!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May include black-box or white-box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testing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Test-Driven Development</a:t>
            </a:r>
          </a:p>
          <a:p>
            <a:r>
              <a:rPr lang="en-US" dirty="0" smtClean="0"/>
              <a:t>Acceptance Testing</a:t>
            </a:r>
          </a:p>
          <a:p>
            <a:r>
              <a:rPr lang="en-US" dirty="0" smtClean="0"/>
              <a:t>Functional Testing</a:t>
            </a:r>
          </a:p>
          <a:p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terminology</a:t>
            </a:r>
          </a:p>
          <a:p>
            <a:r>
              <a:rPr lang="en-US" dirty="0" smtClean="0"/>
              <a:t>The Testing Problem</a:t>
            </a:r>
          </a:p>
          <a:p>
            <a:r>
              <a:rPr lang="en-US" dirty="0" smtClean="0"/>
              <a:t>Unit, integration, and system testing</a:t>
            </a:r>
          </a:p>
          <a:p>
            <a:r>
              <a:rPr lang="en-US" dirty="0" smtClean="0"/>
              <a:t>Black-box, white-box, and regression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38400" y="4572000"/>
            <a:ext cx="2057400" cy="1371600"/>
          </a:xfrm>
          <a:noFill/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CC0099"/>
                </a:solidFill>
              </a:rPr>
              <a:t>QUIZ!</a:t>
            </a:r>
            <a:r>
              <a:rPr lang="en-US" sz="5000" dirty="0" smtClean="0">
                <a:solidFill>
                  <a:srgbClr val="CC0099"/>
                </a:solidFill>
              </a:rPr>
              <a:t> </a:t>
            </a:r>
            <a:endParaRPr lang="en-US" sz="5000" dirty="0">
              <a:solidFill>
                <a:srgbClr val="CC0099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600200" y="304800"/>
            <a:ext cx="6096000" cy="6172200"/>
          </a:xfrm>
          <a:prstGeom prst="ellipse">
            <a:avLst/>
          </a:prstGeom>
          <a:noFill/>
          <a:ln w="254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43450" y="952500"/>
            <a:ext cx="0" cy="2438400"/>
          </a:xfrm>
          <a:prstGeom prst="line">
            <a:avLst/>
          </a:prstGeom>
          <a:ln w="2540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733800" y="3352800"/>
            <a:ext cx="1009650" cy="1447800"/>
          </a:xfrm>
          <a:prstGeom prst="line">
            <a:avLst/>
          </a:prstGeom>
          <a:ln w="2540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1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4403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Imagine </a:t>
            </a:r>
            <a:r>
              <a:rPr lang="en-US" dirty="0">
                <a:solidFill>
                  <a:srgbClr val="FFFFFF"/>
                </a:solidFill>
              </a:rPr>
              <a:t>you are given a compiled application to test. Which of the following would be the correct tests to use?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1: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Blackbox</a:t>
            </a:r>
            <a:r>
              <a:rPr lang="en-US" dirty="0">
                <a:solidFill>
                  <a:srgbClr val="FFFFFF"/>
                </a:solidFill>
              </a:rPr>
              <a:t> and Unit </a:t>
            </a:r>
            <a:r>
              <a:rPr lang="en-US" dirty="0" smtClean="0">
                <a:solidFill>
                  <a:srgbClr val="FFFFFF"/>
                </a:solidFill>
              </a:rPr>
              <a:t>Testing</a:t>
            </a:r>
            <a:endParaRPr lang="en-US" dirty="0">
              <a:solidFill>
                <a:srgbClr val="FFFFFF"/>
              </a:solidFill>
            </a:endParaRP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2: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Whitebox</a:t>
            </a:r>
            <a:r>
              <a:rPr lang="en-US" dirty="0">
                <a:solidFill>
                  <a:srgbClr val="FFFFFF"/>
                </a:solidFill>
              </a:rPr>
              <a:t> and Integration Testing</a:t>
            </a:r>
          </a:p>
          <a:p>
            <a:pPr marL="800100" lvl="2" indent="0">
              <a:buNone/>
            </a:pPr>
            <a:r>
              <a:rPr lang="en-US" b="1" dirty="0" smtClean="0">
                <a:solidFill>
                  <a:srgbClr val="FFFFFF"/>
                </a:solidFill>
              </a:rPr>
              <a:t>Option </a:t>
            </a:r>
            <a:r>
              <a:rPr lang="en-US" b="1" dirty="0">
                <a:solidFill>
                  <a:srgbClr val="FFFFFF"/>
                </a:solidFill>
              </a:rPr>
              <a:t>3: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Blackbox</a:t>
            </a:r>
            <a:r>
              <a:rPr lang="en-US" dirty="0">
                <a:solidFill>
                  <a:srgbClr val="FFFFFF"/>
                </a:solidFill>
              </a:rPr>
              <a:t> and </a:t>
            </a:r>
            <a:r>
              <a:rPr lang="en-US" dirty="0" smtClean="0">
                <a:solidFill>
                  <a:srgbClr val="FFFFFF"/>
                </a:solidFill>
              </a:rPr>
              <a:t>Integration Testing</a:t>
            </a:r>
            <a:endParaRPr lang="en-US" dirty="0">
              <a:solidFill>
                <a:srgbClr val="FFFFFF"/>
              </a:solidFill>
            </a:endParaRPr>
          </a:p>
          <a:p>
            <a:pPr marL="800100" lvl="2" indent="0">
              <a:buNone/>
            </a:pPr>
            <a:r>
              <a:rPr lang="en-US" b="1" dirty="0" smtClean="0">
                <a:solidFill>
                  <a:srgbClr val="FFFFFF"/>
                </a:solidFill>
              </a:rPr>
              <a:t>Option </a:t>
            </a:r>
            <a:r>
              <a:rPr lang="en-US" b="1" dirty="0">
                <a:solidFill>
                  <a:srgbClr val="FFFFFF"/>
                </a:solidFill>
              </a:rPr>
              <a:t>4: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 err="1">
                <a:solidFill>
                  <a:srgbClr val="FFFFFF"/>
                </a:solidFill>
              </a:rPr>
              <a:t>Whitebox</a:t>
            </a:r>
            <a:r>
              <a:rPr lang="en-US" dirty="0">
                <a:solidFill>
                  <a:srgbClr val="FFFFFF"/>
                </a:solidFill>
              </a:rPr>
              <a:t> and Unit </a:t>
            </a:r>
            <a:r>
              <a:rPr lang="en-US" dirty="0" smtClean="0">
                <a:solidFill>
                  <a:srgbClr val="FFFFFF"/>
                </a:solidFill>
              </a:rPr>
              <a:t>Testing</a:t>
            </a:r>
          </a:p>
          <a:p>
            <a:pPr marL="800100" lvl="2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True or False? Exhaustive testing generally results in small set of test cases for small programs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209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617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rgbClr val="FFFFFF"/>
                </a:solidFill>
              </a:rPr>
              <a:t>John wants to be able to quickly test individual subcomponents in his grade management system. Which testing should he use to accomplish the task at hand?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1:</a:t>
            </a:r>
            <a:r>
              <a:rPr lang="en-US" dirty="0">
                <a:solidFill>
                  <a:srgbClr val="FFFFFF"/>
                </a:solidFill>
              </a:rPr>
              <a:t> Integration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2:</a:t>
            </a:r>
            <a:r>
              <a:rPr lang="en-US" dirty="0">
                <a:solidFill>
                  <a:srgbClr val="FFFFFF"/>
                </a:solidFill>
              </a:rPr>
              <a:t> System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3:</a:t>
            </a:r>
            <a:r>
              <a:rPr lang="en-US" dirty="0">
                <a:solidFill>
                  <a:srgbClr val="FFFFFF"/>
                </a:solidFill>
              </a:rPr>
              <a:t> Unit Testing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4:</a:t>
            </a:r>
            <a:r>
              <a:rPr lang="en-US" dirty="0">
                <a:solidFill>
                  <a:srgbClr val="FFFFFF"/>
                </a:solidFill>
              </a:rPr>
              <a:t> None of the </a:t>
            </a:r>
            <a:r>
              <a:rPr lang="en-US" dirty="0" smtClean="0">
                <a:solidFill>
                  <a:srgbClr val="FFFFFF"/>
                </a:solidFill>
              </a:rPr>
              <a:t>above</a:t>
            </a:r>
          </a:p>
          <a:p>
            <a:pPr marL="800100" lvl="2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rgbClr val="FFFFFF"/>
                </a:solidFill>
              </a:rPr>
              <a:t>Which </a:t>
            </a:r>
            <a:r>
              <a:rPr lang="en-US" dirty="0">
                <a:solidFill>
                  <a:srgbClr val="FFFFFF"/>
                </a:solidFill>
              </a:rPr>
              <a:t>of the following about Unit testing is NOT correct?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1:</a:t>
            </a:r>
            <a:r>
              <a:rPr lang="en-US" dirty="0">
                <a:solidFill>
                  <a:srgbClr val="FFFFFF"/>
                </a:solidFill>
              </a:rPr>
              <a:t> In </a:t>
            </a:r>
            <a:r>
              <a:rPr lang="en-US" dirty="0" smtClean="0">
                <a:solidFill>
                  <a:srgbClr val="FFFFFF"/>
                </a:solidFill>
              </a:rPr>
              <a:t>memory</a:t>
            </a:r>
            <a:endParaRPr lang="en-US" dirty="0">
              <a:solidFill>
                <a:srgbClr val="FFFFFF"/>
              </a:solidFill>
            </a:endParaRPr>
          </a:p>
          <a:p>
            <a:pPr marL="800100" lvl="2" indent="0">
              <a:buNone/>
            </a:pPr>
            <a:r>
              <a:rPr lang="en-US" b="1" dirty="0" smtClean="0">
                <a:solidFill>
                  <a:srgbClr val="FFFFFF"/>
                </a:solidFill>
              </a:rPr>
              <a:t>Option </a:t>
            </a:r>
            <a:r>
              <a:rPr lang="en-US" b="1" dirty="0">
                <a:solidFill>
                  <a:srgbClr val="FFFFFF"/>
                </a:solidFill>
              </a:rPr>
              <a:t>2:</a:t>
            </a:r>
            <a:r>
              <a:rPr lang="en-US" dirty="0">
                <a:solidFill>
                  <a:srgbClr val="FFFFFF"/>
                </a:solidFill>
              </a:rPr>
              <a:t> Deterministic</a:t>
            </a:r>
          </a:p>
          <a:p>
            <a:pPr marL="800100" lvl="2" indent="0">
              <a:buNone/>
            </a:pPr>
            <a:r>
              <a:rPr lang="en-US" b="1" dirty="0" smtClean="0">
                <a:solidFill>
                  <a:srgbClr val="FFFFFF"/>
                </a:solidFill>
              </a:rPr>
              <a:t>Option </a:t>
            </a:r>
            <a:r>
              <a:rPr lang="en-US" b="1" dirty="0">
                <a:solidFill>
                  <a:srgbClr val="FFFFFF"/>
                </a:solidFill>
              </a:rPr>
              <a:t>3:</a:t>
            </a:r>
            <a:r>
              <a:rPr lang="en-US" dirty="0">
                <a:solidFill>
                  <a:srgbClr val="FFFFFF"/>
                </a:solidFill>
              </a:rPr>
              <a:t> Involves the network I/O</a:t>
            </a:r>
          </a:p>
          <a:p>
            <a:pPr marL="800100" lvl="2" indent="0">
              <a:buNone/>
            </a:pPr>
            <a:r>
              <a:rPr lang="en-US" b="1" dirty="0" smtClean="0">
                <a:solidFill>
                  <a:srgbClr val="FFFFFF"/>
                </a:solidFill>
              </a:rPr>
              <a:t>Option </a:t>
            </a:r>
            <a:r>
              <a:rPr lang="en-US" b="1" dirty="0">
                <a:solidFill>
                  <a:srgbClr val="FFFFFF"/>
                </a:solidFill>
              </a:rPr>
              <a:t>4:</a:t>
            </a:r>
            <a:r>
              <a:rPr lang="en-US" dirty="0">
                <a:solidFill>
                  <a:srgbClr val="FFFFFF"/>
                </a:solidFill>
              </a:rPr>
              <a:t> Tests one </a:t>
            </a:r>
            <a:r>
              <a:rPr lang="en-US" dirty="0" smtClean="0">
                <a:solidFill>
                  <a:srgbClr val="FFFFFF"/>
                </a:solidFill>
              </a:rPr>
              <a:t>property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solidFill>
                  <a:srgbClr val="FFFFFF"/>
                </a:solidFill>
              </a:rPr>
              <a:t>What </a:t>
            </a:r>
            <a:r>
              <a:rPr lang="en-US" dirty="0">
                <a:solidFill>
                  <a:srgbClr val="FFFFFF"/>
                </a:solidFill>
              </a:rPr>
              <a:t>type of testing were you doing when you wrote tests for your model classes?</a:t>
            </a: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1:</a:t>
            </a:r>
            <a:r>
              <a:rPr lang="en-US" dirty="0">
                <a:solidFill>
                  <a:srgbClr val="FFFFFF"/>
                </a:solidFill>
              </a:rPr>
              <a:t> Integration Testing</a:t>
            </a:r>
          </a:p>
          <a:p>
            <a:pPr marL="800100" lvl="2" indent="0">
              <a:buNone/>
            </a:pPr>
            <a:r>
              <a:rPr lang="en-US" b="1" dirty="0" smtClean="0">
                <a:solidFill>
                  <a:srgbClr val="FFFFFF"/>
                </a:solidFill>
              </a:rPr>
              <a:t>Option </a:t>
            </a:r>
            <a:r>
              <a:rPr lang="en-US" b="1" dirty="0">
                <a:solidFill>
                  <a:srgbClr val="FFFFFF"/>
                </a:solidFill>
              </a:rPr>
              <a:t>2:</a:t>
            </a:r>
            <a:r>
              <a:rPr lang="en-US" dirty="0">
                <a:solidFill>
                  <a:srgbClr val="FFFFFF"/>
                </a:solidFill>
              </a:rPr>
              <a:t> System </a:t>
            </a:r>
            <a:r>
              <a:rPr lang="en-US" dirty="0" smtClean="0">
                <a:solidFill>
                  <a:srgbClr val="FFFFFF"/>
                </a:solidFill>
              </a:rPr>
              <a:t>Testing</a:t>
            </a:r>
            <a:endParaRPr lang="en-US" dirty="0">
              <a:solidFill>
                <a:srgbClr val="FFFFFF"/>
              </a:solidFill>
            </a:endParaRP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3:</a:t>
            </a:r>
            <a:r>
              <a:rPr lang="en-US" dirty="0">
                <a:solidFill>
                  <a:srgbClr val="FFFFFF"/>
                </a:solidFill>
              </a:rPr>
              <a:t> Unit </a:t>
            </a:r>
            <a:r>
              <a:rPr lang="en-US" dirty="0" smtClean="0">
                <a:solidFill>
                  <a:srgbClr val="FFFFFF"/>
                </a:solidFill>
              </a:rPr>
              <a:t>Testing</a:t>
            </a:r>
            <a:endParaRPr lang="en-US" dirty="0">
              <a:solidFill>
                <a:srgbClr val="FFFFFF"/>
              </a:solidFill>
            </a:endParaRPr>
          </a:p>
          <a:p>
            <a:pPr marL="800100" lvl="2" indent="0">
              <a:buNone/>
            </a:pPr>
            <a:r>
              <a:rPr lang="en-US" b="1" dirty="0">
                <a:solidFill>
                  <a:srgbClr val="FFFFFF"/>
                </a:solidFill>
              </a:rPr>
              <a:t>Option 4:</a:t>
            </a:r>
            <a:r>
              <a:rPr lang="en-US" dirty="0">
                <a:solidFill>
                  <a:srgbClr val="FFFFFF"/>
                </a:solidFill>
              </a:rPr>
              <a:t> None of the above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6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Option </a:t>
            </a:r>
            <a:r>
              <a:rPr lang="en-US" b="1" dirty="0"/>
              <a:t>3:</a:t>
            </a:r>
            <a:r>
              <a:rPr lang="en-US" dirty="0"/>
              <a:t> </a:t>
            </a:r>
            <a:r>
              <a:rPr lang="en-US" dirty="0" err="1"/>
              <a:t>Blackbox</a:t>
            </a:r>
            <a:r>
              <a:rPr lang="en-US" dirty="0"/>
              <a:t> and Integration </a:t>
            </a:r>
            <a:r>
              <a:rPr lang="en-US" dirty="0" smtClean="0"/>
              <a:t>Testing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False</a:t>
            </a:r>
            <a:r>
              <a:rPr lang="en-US" dirty="0"/>
              <a:t>; Even for small programs, test cases can </a:t>
            </a:r>
            <a:r>
              <a:rPr lang="en-US" dirty="0" smtClean="0"/>
              <a:t>be large</a:t>
            </a:r>
            <a:r>
              <a:rPr lang="en-US" dirty="0"/>
              <a:t>. Refer to file operation </a:t>
            </a:r>
            <a:r>
              <a:rPr lang="en-US" dirty="0" smtClean="0"/>
              <a:t>example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Option </a:t>
            </a:r>
            <a:r>
              <a:rPr lang="en-US" b="1" dirty="0"/>
              <a:t>3:</a:t>
            </a:r>
            <a:r>
              <a:rPr lang="en-US" dirty="0"/>
              <a:t> Unit </a:t>
            </a:r>
            <a:r>
              <a:rPr lang="en-US" dirty="0" smtClean="0"/>
              <a:t>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Option </a:t>
            </a:r>
            <a:r>
              <a:rPr lang="en-US" b="1" dirty="0"/>
              <a:t>3:</a:t>
            </a:r>
            <a:r>
              <a:rPr lang="en-US" dirty="0"/>
              <a:t> Involves the network I/</a:t>
            </a:r>
            <a:r>
              <a:rPr lang="en-US" dirty="0" smtClean="0"/>
              <a:t>O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Option </a:t>
            </a:r>
            <a:r>
              <a:rPr lang="en-US" b="1" dirty="0"/>
              <a:t>3:</a:t>
            </a:r>
            <a:r>
              <a:rPr lang="en-US" dirty="0"/>
              <a:t> Unit Testing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Can you create a bug-free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oftware?</a:t>
            </a:r>
            <a:r>
              <a:rPr lang="en-US" dirty="0" smtClean="0">
                <a:solidFill>
                  <a:srgbClr val="FF6D77"/>
                </a:solidFill>
              </a:rPr>
              <a:t> </a:t>
            </a: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Can you create a bug-free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oftware?</a:t>
            </a:r>
            <a:endParaRPr lang="en-US" dirty="0" smtClean="0">
              <a:solidFill>
                <a:srgbClr val="FF6D7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9737" y="1905000"/>
            <a:ext cx="5064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40FF"/>
                </a:solidFill>
              </a:rPr>
              <a:t>For practical purposes, no</a:t>
            </a:r>
            <a:r>
              <a:rPr lang="en-US" sz="2800" dirty="0">
                <a:solidFill>
                  <a:srgbClr val="FF40FF"/>
                </a:solidFill>
              </a:rPr>
              <a:t>!</a:t>
            </a:r>
          </a:p>
          <a:p>
            <a:pPr algn="ctr"/>
            <a:r>
              <a:rPr lang="en-US" sz="2800" dirty="0">
                <a:solidFill>
                  <a:srgbClr val="FF40FF"/>
                </a:solidFill>
              </a:rPr>
              <a:t>Goal: Reduce the number of </a:t>
            </a:r>
            <a:r>
              <a:rPr lang="en-US" sz="2800" dirty="0" smtClean="0">
                <a:solidFill>
                  <a:srgbClr val="FF40FF"/>
                </a:solidFill>
              </a:rPr>
              <a:t>bugs</a:t>
            </a:r>
            <a:endParaRPr lang="en-US" sz="2800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Can you create a bug-free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oftware?</a:t>
            </a:r>
            <a:r>
              <a:rPr lang="en-US" dirty="0" smtClean="0">
                <a:solidFill>
                  <a:srgbClr val="FF6D77"/>
                </a:solidFill>
              </a:rPr>
              <a:t> </a:t>
            </a:r>
          </a:p>
          <a:p>
            <a:pPr marL="0" indent="0" algn="ctr">
              <a:buNone/>
            </a:pPr>
            <a:endParaRPr lang="en-US" sz="1000" dirty="0" smtClean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 smtClean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 smtClean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 smtClean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What can you do to discover bugs?</a:t>
            </a:r>
            <a:r>
              <a:rPr lang="en-US" dirty="0" smtClean="0">
                <a:solidFill>
                  <a:srgbClr val="FF6D77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9737" y="1905000"/>
            <a:ext cx="5064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For practical purposes, no!</a:t>
            </a:r>
          </a:p>
          <a:p>
            <a:pPr algn="ctr"/>
            <a:r>
              <a:rPr lang="en-US" sz="2800" dirty="0">
                <a:solidFill>
                  <a:srgbClr val="FF40FF"/>
                </a:solidFill>
              </a:rPr>
              <a:t>Goal: Reduce the number of </a:t>
            </a:r>
            <a:r>
              <a:rPr lang="en-US" sz="2800" dirty="0" smtClean="0">
                <a:solidFill>
                  <a:srgbClr val="FF40FF"/>
                </a:solidFill>
              </a:rPr>
              <a:t>bugs</a:t>
            </a:r>
            <a:endParaRPr lang="en-US" sz="2800" dirty="0">
              <a:solidFill>
                <a:srgbClr val="FF4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066800"/>
            <a:ext cx="7162800" cy="226325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Can you create a bug-free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oftware?</a:t>
            </a:r>
            <a:r>
              <a:rPr lang="en-US" dirty="0" smtClean="0">
                <a:solidFill>
                  <a:srgbClr val="FF6D77"/>
                </a:solidFill>
              </a:rPr>
              <a:t> </a:t>
            </a:r>
          </a:p>
          <a:p>
            <a:pPr marL="0" indent="0" algn="ctr">
              <a:buNone/>
            </a:pPr>
            <a:endParaRPr lang="en-US" sz="1000" dirty="0" smtClean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 smtClean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 smtClean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sz="1000" dirty="0" smtClean="0">
              <a:solidFill>
                <a:srgbClr val="FF6D77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What can you do to discover bugs?</a:t>
            </a:r>
            <a:r>
              <a:rPr lang="en-US" dirty="0" smtClean="0">
                <a:solidFill>
                  <a:srgbClr val="FF6D77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9737" y="1905000"/>
            <a:ext cx="5064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For practical purposes, no!</a:t>
            </a:r>
          </a:p>
          <a:p>
            <a:pPr algn="ctr"/>
            <a:r>
              <a:rPr lang="en-US" sz="2800" dirty="0">
                <a:solidFill>
                  <a:srgbClr val="FF40FF"/>
                </a:solidFill>
              </a:rPr>
              <a:t>Goal: Reduce the number of </a:t>
            </a:r>
            <a:r>
              <a:rPr lang="en-US" sz="2800" dirty="0" smtClean="0">
                <a:solidFill>
                  <a:srgbClr val="FF40FF"/>
                </a:solidFill>
              </a:rPr>
              <a:t>bugs</a:t>
            </a:r>
            <a:endParaRPr lang="en-US" sz="2800" dirty="0">
              <a:solidFill>
                <a:srgbClr val="FF4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066800"/>
            <a:ext cx="7162800" cy="226325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69970" y="4787205"/>
            <a:ext cx="48040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40FF"/>
                </a:solidFill>
              </a:rPr>
              <a:t>Most common ways in practice:</a:t>
            </a:r>
          </a:p>
          <a:p>
            <a:pPr algn="ctr"/>
            <a:r>
              <a:rPr lang="en-US" sz="2800" dirty="0" smtClean="0">
                <a:solidFill>
                  <a:srgbClr val="FF40FF"/>
                </a:solidFill>
              </a:rPr>
              <a:t>Software testing</a:t>
            </a:r>
          </a:p>
          <a:p>
            <a:pPr algn="ctr"/>
            <a:r>
              <a:rPr lang="en-US" sz="2800" dirty="0" smtClean="0">
                <a:solidFill>
                  <a:srgbClr val="FF40FF"/>
                </a:solidFill>
              </a:rPr>
              <a:t>Code reviews</a:t>
            </a:r>
            <a:endParaRPr lang="en-US" sz="2800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00FDFF"/>
                </a:solidFill>
              </a:rPr>
              <a:t>Testing</a:t>
            </a:r>
            <a:r>
              <a:rPr lang="en-US" sz="2800" dirty="0" smtClean="0"/>
              <a:t>:</a:t>
            </a:r>
            <a:r>
              <a:rPr lang="en-US" sz="2800" dirty="0" smtClean="0">
                <a:solidFill>
                  <a:srgbClr val="FF6D77"/>
                </a:solidFill>
              </a:rPr>
              <a:t> </a:t>
            </a:r>
            <a:r>
              <a:rPr lang="en-US" sz="2800" u="sng" dirty="0" smtClean="0"/>
              <a:t>Execute</a:t>
            </a:r>
            <a:r>
              <a:rPr lang="en-US" sz="2800" dirty="0" smtClean="0"/>
              <a:t> code to reveal defects</a:t>
            </a:r>
          </a:p>
          <a:p>
            <a:pPr lvl="1" eaLnBrk="1" hangingPunct="1"/>
            <a:r>
              <a:rPr lang="en-US" sz="2400" dirty="0" smtClean="0"/>
              <a:t>Given </a:t>
            </a:r>
            <a:r>
              <a:rPr lang="en-US" dirty="0" smtClean="0"/>
              <a:t>some </a:t>
            </a:r>
            <a:r>
              <a:rPr lang="en-US" u="sng" dirty="0" smtClean="0"/>
              <a:t>input</a:t>
            </a:r>
            <a:r>
              <a:rPr lang="en-US" dirty="0" smtClean="0"/>
              <a:t>, does it produce </a:t>
            </a:r>
            <a:r>
              <a:rPr lang="en-US" u="sng" dirty="0" smtClean="0"/>
              <a:t>expected output</a:t>
            </a:r>
            <a:r>
              <a:rPr lang="en-US" dirty="0" smtClean="0"/>
              <a:t>?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Does </a:t>
            </a:r>
            <a:r>
              <a:rPr lang="en-US" sz="2400" dirty="0" smtClean="0"/>
              <a:t>it </a:t>
            </a:r>
            <a:r>
              <a:rPr lang="en-US" sz="2400" u="sng" dirty="0" smtClean="0"/>
              <a:t>behave</a:t>
            </a:r>
            <a:r>
              <a:rPr lang="en-US" sz="2400" dirty="0" smtClean="0"/>
              <a:t> as expected?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>
                <a:solidFill>
                  <a:srgbClr val="00FDFF"/>
                </a:solidFill>
              </a:rPr>
              <a:t>Test/Test Case</a:t>
            </a:r>
            <a:r>
              <a:rPr lang="en-US" sz="2800" dirty="0" smtClean="0"/>
              <a:t>:</a:t>
            </a:r>
            <a:r>
              <a:rPr lang="en-US" sz="2800" dirty="0" smtClean="0">
                <a:solidFill>
                  <a:srgbClr val="FF6D77"/>
                </a:solidFill>
              </a:rPr>
              <a:t> </a:t>
            </a:r>
            <a:r>
              <a:rPr lang="en-US" sz="2800" dirty="0" smtClean="0"/>
              <a:t>One execution of code that may expose bug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800" dirty="0" smtClean="0">
                <a:solidFill>
                  <a:srgbClr val="00FDFF"/>
                </a:solidFill>
              </a:rPr>
              <a:t>Test Suite</a:t>
            </a:r>
            <a:r>
              <a:rPr lang="en-US" sz="2800" dirty="0" smtClean="0"/>
              <a:t>:</a:t>
            </a:r>
            <a:r>
              <a:rPr lang="en-US" sz="2800" dirty="0" smtClean="0">
                <a:solidFill>
                  <a:srgbClr val="FF6D77"/>
                </a:solidFill>
              </a:rPr>
              <a:t> </a:t>
            </a:r>
            <a:r>
              <a:rPr lang="en-US" sz="2800" dirty="0" smtClean="0"/>
              <a:t>Set of test cases</a:t>
            </a:r>
          </a:p>
          <a:p>
            <a:pPr lvl="1" eaLnBrk="1" hangingPunct="1"/>
            <a:r>
              <a:rPr lang="en-US" sz="2400" dirty="0" smtClean="0"/>
              <a:t>Often used to group related tests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Testing-Related Terminology</a:t>
            </a:r>
          </a:p>
        </p:txBody>
      </p:sp>
    </p:spTree>
    <p:extLst>
      <p:ext uri="{BB962C8B-B14F-4D97-AF65-F5344CB8AC3E}">
        <p14:creationId xmlns:p14="http://schemas.microsoft.com/office/powerpoint/2010/main" val="30825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</a:t>
            </a:r>
            <a:r>
              <a:rPr lang="en-US" u="sng" dirty="0" smtClean="0"/>
              <a:t>completely</a:t>
            </a:r>
            <a:r>
              <a:rPr lang="en-US" dirty="0" smtClean="0"/>
              <a:t> test a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simple example:</a:t>
            </a:r>
          </a:p>
          <a:p>
            <a:pPr lvl="1"/>
            <a:r>
              <a:rPr lang="en-US" dirty="0" smtClean="0"/>
              <a:t>UNIX file operation</a:t>
            </a:r>
          </a:p>
          <a:p>
            <a:pPr lvl="1"/>
            <a:r>
              <a:rPr lang="en-US" dirty="0"/>
              <a:t>Takes file name as argument</a:t>
            </a:r>
          </a:p>
          <a:p>
            <a:pPr lvl="1"/>
            <a:r>
              <a:rPr lang="en-US" dirty="0"/>
              <a:t>Each character an 8-bit </a:t>
            </a:r>
            <a:r>
              <a:rPr lang="en-US" dirty="0" smtClean="0"/>
              <a:t>byte</a:t>
            </a:r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24400" y="1676400"/>
            <a:ext cx="3352800" cy="478031"/>
            <a:chOff x="2590800" y="1143000"/>
            <a:chExt cx="3352800" cy="4780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1189231"/>
              <a:ext cx="2971800" cy="431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590800" y="1143000"/>
              <a:ext cx="3352800" cy="478031"/>
            </a:xfrm>
            <a:prstGeom prst="rect">
              <a:avLst/>
            </a:prstGeom>
            <a:noFill/>
            <a:ln w="38100">
              <a:solidFill>
                <a:srgbClr val="00F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8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</a:t>
            </a:r>
            <a:r>
              <a:rPr lang="en-US" u="sng" dirty="0" smtClean="0"/>
              <a:t>completely</a:t>
            </a:r>
            <a:r>
              <a:rPr lang="en-US" dirty="0" smtClean="0"/>
              <a:t> test a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simple example:</a:t>
            </a:r>
          </a:p>
          <a:p>
            <a:pPr lvl="1"/>
            <a:r>
              <a:rPr lang="en-US" dirty="0" smtClean="0"/>
              <a:t>UNIX file operation</a:t>
            </a:r>
          </a:p>
          <a:p>
            <a:pPr lvl="1"/>
            <a:r>
              <a:rPr lang="en-US" dirty="0"/>
              <a:t>Takes file name as argument</a:t>
            </a:r>
          </a:p>
          <a:p>
            <a:pPr lvl="1"/>
            <a:r>
              <a:rPr lang="en-US" dirty="0"/>
              <a:t>Each character an 8-bit </a:t>
            </a:r>
            <a:r>
              <a:rPr lang="en-US" dirty="0" smtClean="0"/>
              <a:t>byte</a:t>
            </a:r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1833" y="4343400"/>
            <a:ext cx="6140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40FF"/>
                </a:solidFill>
              </a:rPr>
              <a:t>Exhaustive Testing</a:t>
            </a:r>
            <a:r>
              <a:rPr lang="en-US" sz="2800" dirty="0">
                <a:solidFill>
                  <a:srgbClr val="FF40FF"/>
                </a:solidFill>
              </a:rPr>
              <a:t>: Try all possible inputs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724400" y="1676400"/>
            <a:ext cx="3352800" cy="478031"/>
            <a:chOff x="2590800" y="1143000"/>
            <a:chExt cx="3352800" cy="47803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1189231"/>
              <a:ext cx="2971800" cy="4318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590800" y="1143000"/>
              <a:ext cx="3352800" cy="478031"/>
            </a:xfrm>
            <a:prstGeom prst="rect">
              <a:avLst/>
            </a:prstGeom>
            <a:noFill/>
            <a:ln w="38100">
              <a:solidFill>
                <a:srgbClr val="00F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63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>
            <a:solidFill>
              <a:srgbClr val="FF40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5229</TotalTime>
  <Words>813</Words>
  <Application>Microsoft Macintosh PowerPoint</Application>
  <PresentationFormat>On-screen Show (4:3)</PresentationFormat>
  <Paragraphs>199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MS PGothic</vt:lpstr>
      <vt:lpstr>ＭＳ Ｐゴシック</vt:lpstr>
      <vt:lpstr>Arial</vt:lpstr>
      <vt:lpstr>Office Theme</vt:lpstr>
      <vt:lpstr> Black </vt:lpstr>
      <vt:lpstr>PowerPoint Presentation</vt:lpstr>
      <vt:lpstr>SWEBOK Knowledge Areas</vt:lpstr>
      <vt:lpstr>PowerPoint Presentation</vt:lpstr>
      <vt:lpstr>PowerPoint Presentation</vt:lpstr>
      <vt:lpstr>PowerPoint Presentation</vt:lpstr>
      <vt:lpstr>PowerPoint Presentation</vt:lpstr>
      <vt:lpstr>Testing-Related Terminology</vt:lpstr>
      <vt:lpstr>How do you completely test a program?</vt:lpstr>
      <vt:lpstr>How do you completely test a program?</vt:lpstr>
      <vt:lpstr>Can exhaustive testing be done in practice?</vt:lpstr>
      <vt:lpstr>Can exhaustive testing be done in practice?</vt:lpstr>
      <vt:lpstr>The Testing Problem:</vt:lpstr>
      <vt:lpstr>Design Decisions for Tests</vt:lpstr>
      <vt:lpstr>What subset of system to test?</vt:lpstr>
      <vt:lpstr>Unit versus Integration Testing</vt:lpstr>
      <vt:lpstr>Design Decisions for Tests</vt:lpstr>
      <vt:lpstr>Common ways to choose test cases</vt:lpstr>
      <vt:lpstr>Black-Box Testing</vt:lpstr>
      <vt:lpstr>White-Box Testing</vt:lpstr>
      <vt:lpstr>Regression Testing</vt:lpstr>
      <vt:lpstr>More testing techniques</vt:lpstr>
      <vt:lpstr>Summary</vt:lpstr>
      <vt:lpstr>Appendix</vt:lpstr>
      <vt:lpstr>QUIZ! </vt:lpstr>
      <vt:lpstr>PowerPoint Presentation</vt:lpstr>
      <vt:lpstr>PowerPoint Presentation</vt:lpstr>
      <vt:lpstr>PowerPoint Presentation</vt:lpstr>
      <vt:lpstr>Answers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Maria Luong (mluong)</dc:creator>
  <cp:lastModifiedBy>Scott Fleming</cp:lastModifiedBy>
  <cp:revision>253</cp:revision>
  <dcterms:created xsi:type="dcterms:W3CDTF">2015-09-15T16:42:42Z</dcterms:created>
  <dcterms:modified xsi:type="dcterms:W3CDTF">2016-11-09T21:45:36Z</dcterms:modified>
</cp:coreProperties>
</file>