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304" r:id="rId2"/>
    <p:sldId id="324" r:id="rId3"/>
    <p:sldId id="307" r:id="rId4"/>
    <p:sldId id="402" r:id="rId5"/>
    <p:sldId id="370" r:id="rId6"/>
    <p:sldId id="381" r:id="rId7"/>
    <p:sldId id="367" r:id="rId8"/>
    <p:sldId id="410" r:id="rId9"/>
    <p:sldId id="409" r:id="rId10"/>
    <p:sldId id="387" r:id="rId11"/>
    <p:sldId id="391" r:id="rId12"/>
    <p:sldId id="388" r:id="rId13"/>
    <p:sldId id="389" r:id="rId14"/>
    <p:sldId id="390" r:id="rId15"/>
    <p:sldId id="378" r:id="rId16"/>
    <p:sldId id="405" r:id="rId17"/>
    <p:sldId id="406" r:id="rId18"/>
    <p:sldId id="379" r:id="rId19"/>
    <p:sldId id="403" r:id="rId20"/>
    <p:sldId id="392" r:id="rId21"/>
    <p:sldId id="337" r:id="rId22"/>
    <p:sldId id="404" r:id="rId23"/>
    <p:sldId id="365" r:id="rId24"/>
    <p:sldId id="411" r:id="rId25"/>
    <p:sldId id="342" r:id="rId26"/>
    <p:sldId id="407" r:id="rId27"/>
    <p:sldId id="366" r:id="rId28"/>
    <p:sldId id="393" r:id="rId29"/>
    <p:sldId id="395" r:id="rId30"/>
    <p:sldId id="408" r:id="rId31"/>
    <p:sldId id="373" r:id="rId32"/>
    <p:sldId id="397" r:id="rId33"/>
    <p:sldId id="375" r:id="rId34"/>
    <p:sldId id="398" r:id="rId35"/>
    <p:sldId id="374" r:id="rId36"/>
    <p:sldId id="376" r:id="rId37"/>
    <p:sldId id="399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7E79"/>
    <a:srgbClr val="FF7D4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69"/>
  </p:normalViewPr>
  <p:slideViewPr>
    <p:cSldViewPr snapToGrid="0" snapToObjects="1">
      <p:cViewPr varScale="1">
        <p:scale>
          <a:sx n="80" d="100"/>
          <a:sy n="80" d="100"/>
        </p:scale>
        <p:origin x="130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75D4-10C8-4C4C-B2BA-86954D19441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8ECD0-AF54-8941-A7A9-30C4EBF5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6B71CCE-403D-6E4E-B157-50995A68A40E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A8462AF-B21F-A84F-8F78-7B70AD61E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Needs to add an observer for the food order activity</a:t>
            </a:r>
          </a:p>
          <a:p>
            <a:r>
              <a:rPr lang="en-US" altLang="en-US">
                <a:ea typeface="MS PGothic" charset="-128"/>
              </a:rPr>
              <a:t>Define one-to-many dependency</a:t>
            </a:r>
          </a:p>
          <a:p>
            <a:endParaRPr lang="en-US" altLang="en-US">
              <a:ea typeface="MS PGothic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37BFE0A6-9E50-F147-A41B-F6E3FEA9F9B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0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Left to right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74640D12-FB91-F64F-A0EF-33F4A2D27038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7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Add code snippet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E1E4D5DB-A78F-D040-9146-02426081945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50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5DBCFD07-7C8E-FE40-A35A-21FC3884712C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5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E445-C001-3148-AB14-E9E5BA9BE7DD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B871-1B6A-C24B-839F-F5690A5FC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2721-AEEB-584B-80F7-00F82E5641B6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C0CA-7136-0D4E-A2BD-24B81BDDF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B650-1962-E346-86E1-651730468CF3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3D2C-658D-F140-B567-C9BC2E70A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DECE-EFE7-144F-9ED8-AA4E8065C1E9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7E58-69CC-0647-B683-70762323C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A3F1-280A-5F4F-8863-68F5191DCB07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6BEB-9C3E-6F41-9BA5-6DD24A83A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5C16-6814-6F4B-97FA-6EFBBDC4A8E2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7F76-766B-9E4D-A935-D89B53C50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9CAA-A302-6146-B9B3-32DDA4B17563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27FB-FF6D-6B4B-9F9A-D79B66D68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391E-7906-1E45-9D54-5B50B3387A8A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13F9-57C7-6946-ABE1-15A1055E4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3D58-E267-6344-A335-BA179F51AA5F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6423-FB19-6A40-92CB-8D5BF1ED6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ED90-1B6E-9245-B68B-8FA2FA277446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E6C7-F200-BC44-9D19-A6E326B4F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2BD6-843D-5045-9F78-69B58B0A94AA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BF5C-A88D-914D-828A-55B6DC760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FD19B16-631A-C34E-9976-EB8BCD1B47D3}" type="datetimeFigureOut">
              <a:rPr lang="en-US" altLang="en-US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CC76F0-106C-2F49-83D7-C38739F14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5370062"/>
            <a:ext cx="7511616" cy="1030739"/>
          </a:xfrm>
        </p:spPr>
        <p:txBody>
          <a:bodyPr/>
          <a:lstStyle/>
          <a:p>
            <a:pPr algn="l" eaLnBrk="1" hangingPunct="1"/>
            <a:r>
              <a:rPr lang="en-US" altLang="en-US" sz="4400">
                <a:solidFill>
                  <a:srgbClr val="FF7E79"/>
                </a:solidFill>
                <a:ea typeface="MS PGothic" charset="-128"/>
              </a:rPr>
              <a:t>Design </a:t>
            </a:r>
            <a:r>
              <a:rPr lang="en-US" altLang="en-US" sz="4400" smtClean="0">
                <a:solidFill>
                  <a:srgbClr val="FF7E79"/>
                </a:solidFill>
                <a:ea typeface="MS PGothic" charset="-128"/>
              </a:rPr>
              <a:t>Patterns</a:t>
            </a:r>
            <a:endParaRPr lang="en-US" altLang="en-US" sz="4400" dirty="0">
              <a:solidFill>
                <a:srgbClr val="FF7E79"/>
              </a:solidFill>
              <a:ea typeface="MS PGothic" charset="-128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473575" y="6294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FF"/>
              </a:solidFill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764"/>
          <a:stretch/>
        </p:blipFill>
        <p:spPr bwMode="auto">
          <a:xfrm>
            <a:off x="0" y="0"/>
            <a:ext cx="9153376" cy="52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How to connect?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324350"/>
            <a:ext cx="56245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608888" y="2058988"/>
            <a:ext cx="1123950" cy="21113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84363" y="5541963"/>
            <a:ext cx="1087437" cy="2460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04138" y="15065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Orders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8500" y="4981575"/>
            <a:ext cx="237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Email notification</a:t>
            </a:r>
          </a:p>
        </p:txBody>
      </p:sp>
      <p:pic>
        <p:nvPicPr>
          <p:cNvPr id="10248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1290638"/>
            <a:ext cx="7170738" cy="2720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538" y="1874838"/>
            <a:ext cx="3273425" cy="2633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OrdersController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new()</a:t>
            </a:r>
          </a:p>
          <a:p>
            <a:pPr>
              <a:defRPr/>
            </a:pPr>
            <a:r>
              <a:rPr lang="en-US" sz="2400" dirty="0"/>
              <a:t>create()</a:t>
            </a:r>
          </a:p>
          <a:p>
            <a:pPr>
              <a:defRPr/>
            </a:pPr>
            <a:r>
              <a:rPr lang="en-US" sz="2400" dirty="0"/>
              <a:t>…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538" y="2654300"/>
            <a:ext cx="3273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538" y="3186113"/>
            <a:ext cx="3273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68950" y="1855788"/>
            <a:ext cx="3309938" cy="2652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EmailNotifier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err="1"/>
              <a:t>order_notification</a:t>
            </a:r>
            <a:r>
              <a:rPr lang="en-US" sz="2800" dirty="0"/>
              <a:t>()</a:t>
            </a:r>
          </a:p>
          <a:p>
            <a:pPr algn="ctr">
              <a:defRPr/>
            </a:pP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568950" y="2654300"/>
            <a:ext cx="330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8950" y="3190875"/>
            <a:ext cx="330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4286250" y="2312988"/>
            <a:ext cx="541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FF"/>
                </a:solidFill>
              </a:rPr>
              <a:t>?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697288" y="3328988"/>
            <a:ext cx="1720850" cy="0"/>
          </a:xfrm>
          <a:prstGeom prst="straightConnector1">
            <a:avLst/>
          </a:prstGeom>
          <a:noFill/>
          <a:ln w="114300">
            <a:solidFill>
              <a:srgbClr val="FF00FF"/>
            </a:solidFill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Solution: Observer Pattern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588" y="2300288"/>
            <a:ext cx="2936875" cy="2449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Subject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attach(observer)</a:t>
            </a:r>
          </a:p>
          <a:p>
            <a:pPr>
              <a:defRPr/>
            </a:pPr>
            <a:r>
              <a:rPr lang="en-US" sz="2400" dirty="0"/>
              <a:t>detach(observer)</a:t>
            </a:r>
          </a:p>
          <a:p>
            <a:pPr>
              <a:defRPr/>
            </a:pPr>
            <a:r>
              <a:rPr lang="en-US" sz="2400" dirty="0"/>
              <a:t>notify()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0238" y="2300288"/>
            <a:ext cx="2976562" cy="2449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Observer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update()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2819400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2588" y="3292475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00713" y="2828925"/>
            <a:ext cx="2976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00713" y="3302000"/>
            <a:ext cx="2976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03588" y="3841750"/>
            <a:ext cx="2425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686175" y="3343275"/>
            <a:ext cx="203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observes      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3842053"/>
            <a:ext cx="8329613" cy="2736850"/>
            <a:chOff x="457200" y="3842053"/>
            <a:chExt cx="8329613" cy="2736850"/>
          </a:xfrm>
        </p:grpSpPr>
        <p:sp>
          <p:nvSpPr>
            <p:cNvPr id="4" name="Rectangle 3"/>
            <p:cNvSpPr/>
            <p:nvPr/>
          </p:nvSpPr>
          <p:spPr>
            <a:xfrm>
              <a:off x="457200" y="3848403"/>
              <a:ext cx="3171825" cy="273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400" dirty="0"/>
            </a:p>
            <a:p>
              <a:pPr algn="ctr">
                <a:defRPr/>
              </a:pPr>
              <a:r>
                <a:rPr lang="en-US" sz="2400" dirty="0" err="1" smtClean="0"/>
                <a:t>OrdersController</a:t>
              </a:r>
              <a:endParaRPr lang="en-US" sz="2400" dirty="0" smtClean="0"/>
            </a:p>
            <a:p>
              <a:pPr algn="ctr">
                <a:defRPr/>
              </a:pPr>
              <a:endParaRPr lang="en-US" sz="2400" dirty="0"/>
            </a:p>
            <a:p>
              <a:pPr>
                <a:defRPr/>
              </a:pPr>
              <a:endParaRPr lang="en-US" sz="2400" dirty="0"/>
            </a:p>
            <a:p>
              <a:pPr>
                <a:defRPr/>
              </a:pPr>
              <a:r>
                <a:rPr lang="en-US" sz="2400" dirty="0"/>
                <a:t>new()</a:t>
              </a:r>
            </a:p>
            <a:p>
              <a:pPr>
                <a:defRPr/>
              </a:pPr>
              <a:r>
                <a:rPr lang="en-US" sz="2400" dirty="0"/>
                <a:t>create()</a:t>
              </a:r>
            </a:p>
            <a:p>
              <a:pPr>
                <a:defRPr/>
              </a:pPr>
              <a:r>
                <a:rPr lang="en-US" sz="2400" dirty="0" err="1">
                  <a:solidFill>
                    <a:srgbClr val="FF00FF"/>
                  </a:solidFill>
                </a:rPr>
                <a:t>add_observer</a:t>
              </a:r>
              <a:r>
                <a:rPr lang="en-US" sz="2400" dirty="0">
                  <a:solidFill>
                    <a:srgbClr val="FF00FF"/>
                  </a:solidFill>
                </a:rPr>
                <a:t>()</a:t>
              </a:r>
            </a:p>
            <a:p>
              <a:pPr>
                <a:defRPr/>
              </a:pPr>
              <a:r>
                <a:rPr lang="en-US" sz="2400" dirty="0" err="1">
                  <a:solidFill>
                    <a:srgbClr val="FF00FF"/>
                  </a:solidFill>
                </a:rPr>
                <a:t>notify_observers</a:t>
              </a:r>
              <a:r>
                <a:rPr lang="en-US" sz="2400" dirty="0">
                  <a:solidFill>
                    <a:srgbClr val="FF00FF"/>
                  </a:solidFill>
                </a:rPr>
                <a:t>()</a:t>
              </a:r>
            </a:p>
            <a:p>
              <a:pPr algn="ctr">
                <a:defRPr/>
              </a:pPr>
              <a:endParaRPr lang="en-US" sz="2400" dirty="0"/>
            </a:p>
            <a:p>
              <a:pPr algn="ctr">
                <a:defRPr/>
              </a:pPr>
              <a:endParaRPr lang="en-US" sz="24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9900" y="4499278"/>
              <a:ext cx="3159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69900" y="4948541"/>
              <a:ext cx="3159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614988" y="3842053"/>
              <a:ext cx="3135312" cy="2736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err="1"/>
                <a:t>EmailNotifier</a:t>
              </a: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 algn="ctr">
                <a:defRPr/>
              </a:pPr>
              <a:endParaRPr lang="en-US" sz="2800" dirty="0"/>
            </a:p>
            <a:p>
              <a:pPr>
                <a:defRPr/>
              </a:pPr>
              <a:r>
                <a:rPr lang="en-US" sz="2800" dirty="0" err="1"/>
                <a:t>order_notification</a:t>
              </a:r>
              <a:r>
                <a:rPr lang="en-US" sz="2800" dirty="0"/>
                <a:t>()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00FF"/>
                  </a:solidFill>
                </a:rPr>
                <a:t>update()</a:t>
              </a:r>
            </a:p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614988" y="4483403"/>
              <a:ext cx="3135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9025" y="5116816"/>
              <a:ext cx="1949450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14988" y="4948541"/>
              <a:ext cx="31718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TextBox 25"/>
            <p:cNvSpPr txBox="1">
              <a:spLocks noChangeArrowheads="1"/>
            </p:cNvSpPr>
            <p:nvPr/>
          </p:nvSpPr>
          <p:spPr bwMode="auto">
            <a:xfrm>
              <a:off x="3921125" y="4624691"/>
              <a:ext cx="16621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 observes  *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79425" y="552657"/>
            <a:ext cx="2936875" cy="2449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Subject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attach(observer)</a:t>
            </a:r>
          </a:p>
          <a:p>
            <a:pPr>
              <a:defRPr/>
            </a:pPr>
            <a:r>
              <a:rPr lang="en-US" sz="2400" dirty="0"/>
              <a:t>detach(observer)</a:t>
            </a:r>
          </a:p>
          <a:p>
            <a:pPr>
              <a:defRPr/>
            </a:pPr>
            <a:r>
              <a:rPr lang="en-US" sz="2400" dirty="0"/>
              <a:t>notify()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07075" y="552657"/>
            <a:ext cx="2976563" cy="2449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Observer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update()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79425" y="1071770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9425" y="1544845"/>
            <a:ext cx="29273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7550" y="1081295"/>
            <a:ext cx="2976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97550" y="1554370"/>
            <a:ext cx="2976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00425" y="2094120"/>
            <a:ext cx="2425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12"/>
          <p:cNvSpPr txBox="1">
            <a:spLocks noChangeArrowheads="1"/>
          </p:cNvSpPr>
          <p:nvPr/>
        </p:nvSpPr>
        <p:spPr bwMode="auto">
          <a:xfrm>
            <a:off x="3783013" y="1595645"/>
            <a:ext cx="203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observes      *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429001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Control 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9200" y="1693863"/>
            <a:ext cx="2349500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EmailNotifier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5938" y="1693863"/>
            <a:ext cx="2778125" cy="484187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OrdersController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16137" y="4559300"/>
            <a:ext cx="274637" cy="1454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endCxn id="6" idx="2"/>
          </p:cNvCxnSpPr>
          <p:nvPr/>
        </p:nvCxnSpPr>
        <p:spPr>
          <a:xfrm flipV="1">
            <a:off x="1897063" y="2178050"/>
            <a:ext cx="7938" cy="4679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</p:cNvCxnSpPr>
          <p:nvPr/>
        </p:nvCxnSpPr>
        <p:spPr>
          <a:xfrm>
            <a:off x="7473950" y="2192338"/>
            <a:ext cx="0" cy="4665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5938" y="2759075"/>
            <a:ext cx="12430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04869" y="4019550"/>
            <a:ext cx="466725" cy="1801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TextBox 27"/>
          <p:cNvSpPr txBox="1">
            <a:spLocks noChangeArrowheads="1"/>
          </p:cNvSpPr>
          <p:nvPr/>
        </p:nvSpPr>
        <p:spPr bwMode="auto">
          <a:xfrm>
            <a:off x="107950" y="223678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create</a:t>
            </a:r>
          </a:p>
        </p:txBody>
      </p:sp>
      <p:sp>
        <p:nvSpPr>
          <p:cNvPr id="15373" name="TextBox 29"/>
          <p:cNvSpPr txBox="1">
            <a:spLocks noChangeArrowheads="1"/>
          </p:cNvSpPr>
          <p:nvPr/>
        </p:nvSpPr>
        <p:spPr bwMode="auto">
          <a:xfrm>
            <a:off x="5696347" y="4437064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update</a:t>
            </a:r>
          </a:p>
        </p:txBody>
      </p:sp>
      <p:sp>
        <p:nvSpPr>
          <p:cNvPr id="15374" name="TextBox 33"/>
          <p:cNvSpPr txBox="1">
            <a:spLocks noChangeArrowheads="1"/>
          </p:cNvSpPr>
          <p:nvPr/>
        </p:nvSpPr>
        <p:spPr bwMode="auto">
          <a:xfrm>
            <a:off x="2884487" y="3993754"/>
            <a:ext cx="193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notify_observers</a:t>
            </a:r>
            <a:endParaRPr lang="en-US" alt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380853" y="5711825"/>
            <a:ext cx="4806156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800000" flipH="1" flipV="1">
            <a:off x="1309687" y="4170362"/>
            <a:ext cx="1611313" cy="411163"/>
          </a:xfrm>
          <a:prstGeom prst="arc">
            <a:avLst>
              <a:gd name="adj1" fmla="val 16226113"/>
              <a:gd name="adj2" fmla="val 5323485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Arc 40"/>
          <p:cNvSpPr/>
          <p:nvPr/>
        </p:nvSpPr>
        <p:spPr>
          <a:xfrm rot="10800000" flipH="1" flipV="1">
            <a:off x="1309686" y="5994399"/>
            <a:ext cx="1579563" cy="411162"/>
          </a:xfrm>
          <a:prstGeom prst="arc">
            <a:avLst>
              <a:gd name="adj1" fmla="val 16400909"/>
              <a:gd name="adj2" fmla="val 5323485"/>
            </a:avLst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19313" y="3074988"/>
            <a:ext cx="249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90950" y="1712913"/>
            <a:ext cx="1985963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Order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829373" y="2205040"/>
            <a:ext cx="2977" cy="4652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Rectangle 8"/>
          <p:cNvSpPr>
            <a:spLocks noChangeArrowheads="1"/>
          </p:cNvSpPr>
          <p:nvPr/>
        </p:nvSpPr>
        <p:spPr bwMode="auto">
          <a:xfrm>
            <a:off x="2732088" y="2624138"/>
            <a:ext cx="64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save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98072" y="5110956"/>
            <a:ext cx="1408112" cy="32702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Send Email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22286" y="6575425"/>
            <a:ext cx="11747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125662" y="3629025"/>
            <a:ext cx="250507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654550" y="2663825"/>
            <a:ext cx="466725" cy="1355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97036" y="2457450"/>
            <a:ext cx="428626" cy="424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20144" y="4919662"/>
            <a:ext cx="47668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Goal: Implement Observer pattern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Modify </a:t>
            </a:r>
            <a:r>
              <a:rPr lang="en-US" altLang="en-US" dirty="0" err="1">
                <a:ea typeface="MS PGothic" charset="-128"/>
              </a:rPr>
              <a:t>OrdersController</a:t>
            </a:r>
            <a:r>
              <a:rPr lang="en-US" altLang="en-US" dirty="0">
                <a:ea typeface="MS PGothic" charset="-128"/>
              </a:rPr>
              <a:t> (Subject)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include “Observable”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adds observer using “</a:t>
            </a:r>
            <a:r>
              <a:rPr lang="en-US" altLang="en-US" dirty="0" err="1">
                <a:ea typeface="MS PGothic" charset="-128"/>
              </a:rPr>
              <a:t>add_observer</a:t>
            </a:r>
            <a:r>
              <a:rPr lang="en-US" altLang="en-US" dirty="0">
                <a:ea typeface="MS PGothic" charset="-128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Uses “</a:t>
            </a:r>
            <a:r>
              <a:rPr lang="en-US" altLang="en-US" dirty="0" err="1">
                <a:ea typeface="MS PGothic" charset="-128"/>
              </a:rPr>
              <a:t>notify_observers</a:t>
            </a:r>
            <a:r>
              <a:rPr lang="en-US" altLang="en-US" dirty="0">
                <a:ea typeface="MS PGothic" charset="-128"/>
              </a:rPr>
              <a:t>” 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Modify </a:t>
            </a:r>
            <a:r>
              <a:rPr lang="en-US" altLang="en-US" dirty="0" err="1">
                <a:ea typeface="MS PGothic" charset="-128"/>
              </a:rPr>
              <a:t>EmailNotifier</a:t>
            </a:r>
            <a:r>
              <a:rPr lang="en-US" altLang="en-US" dirty="0">
                <a:ea typeface="MS PGothic" charset="-128"/>
              </a:rPr>
              <a:t> (Observer)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Observer has “update”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Implement Observer pattern</a:t>
            </a:r>
            <a:endParaRPr lang="en-US" altLang="en-US">
              <a:ea typeface="MS PGothic" charset="-128"/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1417638"/>
            <a:ext cx="9061450" cy="443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Implement Observer pattern</a:t>
            </a:r>
            <a:endParaRPr lang="en-US" altLang="en-US">
              <a:ea typeface="MS PGothic" charset="-128"/>
            </a:endParaRP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8763"/>
            <a:ext cx="9118600" cy="477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Other Examples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Spreadsheet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Employee payroll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GUI program (callback)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altLang="en-US" sz="4000" smtClean="0">
                <a:solidFill>
                  <a:srgbClr val="FF00FF"/>
                </a:solidFill>
                <a:ea typeface="MS PGothic" charset="-128"/>
              </a:rPr>
              <a:t>Classroom </a:t>
            </a:r>
            <a:r>
              <a:rPr lang="en-US" altLang="en-US" sz="4000" dirty="0">
                <a:solidFill>
                  <a:srgbClr val="FF00FF"/>
                </a:solidFill>
                <a:ea typeface="MS PGothic" charset="-128"/>
              </a:rPr>
              <a:t>Activity</a:t>
            </a:r>
            <a:endParaRPr lang="en-US" altLang="en-US" sz="4000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Learning Objectives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92088" y="1279525"/>
            <a:ext cx="8558212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lvl="1" eaLnBrk="1" hangingPunct="1"/>
            <a:r>
              <a:rPr lang="en-US" altLang="en-US" sz="3200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Design patterns: what &amp; why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sz="3200" dirty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When and how to apply 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sz="3200" dirty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Familiarity with several popular patterns: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 </a:t>
            </a:r>
            <a:r>
              <a:rPr lang="en-US" altLang="en-US" sz="3200" dirty="0" smtClean="0">
                <a:solidFill>
                  <a:srgbClr val="FFFFFF"/>
                </a:solidFill>
              </a:rPr>
              <a:t> Observer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FFFFFF"/>
                </a:solidFill>
              </a:rPr>
              <a:t>  Singleton</a:t>
            </a:r>
            <a:endParaRPr lang="en-US" altLang="en-US" sz="3200" dirty="0">
              <a:solidFill>
                <a:srgbClr val="FFFFFF"/>
              </a:solidFill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FFFFFF"/>
                </a:solidFill>
              </a:rPr>
              <a:t>  Adapter</a:t>
            </a:r>
            <a:endParaRPr lang="en-US" altLang="en-US" sz="3200" dirty="0">
              <a:solidFill>
                <a:srgbClr val="FFFFFF"/>
              </a:solidFill>
            </a:endParaRPr>
          </a:p>
          <a:p>
            <a:pPr lvl="2" eaLnBrk="1" hangingPunct="1"/>
            <a:endParaRPr lang="en-US" altLang="en-US" sz="3200" dirty="0">
              <a:solidFill>
                <a:srgbClr val="FFFFFF"/>
              </a:solidFill>
            </a:endParaRPr>
          </a:p>
          <a:p>
            <a:pPr lvl="2" eaLnBrk="1" hangingPunct="1"/>
            <a:endParaRPr lang="en-US" altLang="en-US" sz="3200" dirty="0">
              <a:solidFill>
                <a:srgbClr val="FFFFFF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problem: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Sales Logging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Problem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Saves records of transactions as backup</a:t>
            </a:r>
          </a:p>
          <a:p>
            <a:r>
              <a:rPr lang="en-US" altLang="en-US" dirty="0">
                <a:ea typeface="MS PGothic" charset="-128"/>
              </a:rPr>
              <a:t>Sales logging for </a:t>
            </a:r>
            <a:r>
              <a:rPr lang="en-US" altLang="en-US" smtClean="0">
                <a:ea typeface="MS PGothic" charset="-128"/>
              </a:rPr>
              <a:t>transaction failure</a:t>
            </a:r>
            <a:endParaRPr lang="en-US" altLang="en-US" dirty="0">
              <a:ea typeface="MS PGothic" charset="-128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9438" y="1785938"/>
            <a:ext cx="2828925" cy="2738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SalesLogger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initialize(file)</a:t>
            </a:r>
          </a:p>
          <a:p>
            <a:pPr>
              <a:defRPr/>
            </a:pPr>
            <a:r>
              <a:rPr lang="en-US" sz="2400" dirty="0"/>
              <a:t>formatter</a:t>
            </a:r>
          </a:p>
          <a:p>
            <a:pPr>
              <a:defRPr/>
            </a:pPr>
            <a:r>
              <a:rPr lang="en-US" sz="2400" dirty="0"/>
              <a:t>log(message)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3119438" y="2411413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3119438" y="2867025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Solution: Singleton</a:t>
            </a:r>
          </a:p>
        </p:txBody>
      </p:sp>
      <p:sp>
        <p:nvSpPr>
          <p:cNvPr id="26627" name="Content Placeholder 11"/>
          <p:cNvSpPr>
            <a:spLocks noGrp="1"/>
          </p:cNvSpPr>
          <p:nvPr>
            <p:ph idx="1"/>
          </p:nvPr>
        </p:nvSpPr>
        <p:spPr>
          <a:xfrm>
            <a:off x="352425" y="1173163"/>
            <a:ext cx="8437563" cy="5211762"/>
          </a:xfrm>
        </p:spPr>
        <p:txBody>
          <a:bodyPr/>
          <a:lstStyle/>
          <a:p>
            <a:pPr lvl="1"/>
            <a:endParaRPr lang="en-US" altLang="en-US" sz="2800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MS PGothic" charset="-128"/>
              </a:rPr>
              <a:t>Single file to log all the sales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MS PGothic" charset="-128"/>
              </a:rPr>
              <a:t>Easy to look up</a:t>
            </a:r>
          </a:p>
          <a:p>
            <a:endParaRPr lang="en-US" altLang="en-US" dirty="0">
              <a:ea typeface="MS PGothic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163" y="3168650"/>
            <a:ext cx="2828925" cy="2703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Singleton</a:t>
            </a:r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u="sng" dirty="0" err="1"/>
              <a:t>inst</a:t>
            </a:r>
            <a:r>
              <a:rPr lang="en-US" sz="2400" u="sng" dirty="0"/>
              <a:t>: Singleton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u="sng" dirty="0"/>
              <a:t>instance(): Singleton</a:t>
            </a:r>
          </a:p>
          <a:p>
            <a:pPr>
              <a:defRPr/>
            </a:pPr>
            <a:r>
              <a:rPr lang="en-US" sz="2400" dirty="0"/>
              <a:t>…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427163" y="3852863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1427163" y="4516438"/>
            <a:ext cx="282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olded Corner 11"/>
          <p:cNvSpPr/>
          <p:nvPr/>
        </p:nvSpPr>
        <p:spPr>
          <a:xfrm>
            <a:off x="5470525" y="3168650"/>
            <a:ext cx="2916238" cy="2222500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if </a:t>
            </a:r>
            <a:r>
              <a:rPr lang="en-US" sz="2000" dirty="0" err="1">
                <a:solidFill>
                  <a:schemeClr val="bg1"/>
                </a:solidFill>
              </a:rPr>
              <a:t>inst</a:t>
            </a:r>
            <a:r>
              <a:rPr lang="en-US" sz="2000" dirty="0">
                <a:solidFill>
                  <a:schemeClr val="bg1"/>
                </a:solidFill>
              </a:rPr>
              <a:t> == nil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>
                <a:solidFill>
                  <a:schemeClr val="bg1"/>
                </a:solidFill>
              </a:rPr>
              <a:t>inst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Singleton.new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end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 return </a:t>
            </a:r>
            <a:r>
              <a:rPr lang="en-US" sz="2000" dirty="0" err="1">
                <a:solidFill>
                  <a:schemeClr val="bg1"/>
                </a:solidFill>
              </a:rPr>
              <a:t>inst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49725" y="4029075"/>
            <a:ext cx="1320800" cy="823913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FF"/>
                </a:solidFill>
              </a:rPr>
              <a:t>Making class Singleton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of making a class Singleton: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Creating the class variable</a:t>
            </a:r>
          </a:p>
          <a:p>
            <a:pPr lvl="2"/>
            <a:r>
              <a:rPr lang="en-US" dirty="0" smtClean="0"/>
              <a:t>@@instance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nitializing it with the single instance</a:t>
            </a:r>
          </a:p>
          <a:p>
            <a:pPr lvl="2"/>
            <a:r>
              <a:rPr lang="en-US" dirty="0"/>
              <a:t>@@instance = </a:t>
            </a:r>
            <a:r>
              <a:rPr lang="en-US" dirty="0" err="1" smtClean="0"/>
              <a:t>SimpleLogger.new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reating the class level instance method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aking a new private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FF"/>
                </a:solidFill>
                <a:ea typeface="MS PGothic" charset="-128"/>
              </a:rPr>
              <a:t>Goal: Implement Singleton pattern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SalesLogger</a:t>
            </a:r>
            <a:r>
              <a:rPr lang="en-US" altLang="en-US" dirty="0" smtClean="0"/>
              <a:t> class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include “Singleton”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SalesController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call instance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call log(message)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Implement Singleton pattern</a:t>
            </a:r>
            <a:br>
              <a:rPr lang="en-US" altLang="en-US">
                <a:solidFill>
                  <a:srgbClr val="FF00FF"/>
                </a:solidFill>
                <a:ea typeface="MS PGothic" charset="-128"/>
              </a:rPr>
            </a:br>
            <a:endParaRPr lang="en-US" altLang="en-US">
              <a:ea typeface="MS PGothic" charset="-128"/>
            </a:endParaRPr>
          </a:p>
        </p:txBody>
      </p:sp>
      <p:pic>
        <p:nvPicPr>
          <p:cNvPr id="2867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846138"/>
            <a:ext cx="8775700" cy="600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  <a:ea typeface="MS PGothic" charset="-128"/>
              </a:rPr>
              <a:t>Singleton Examples</a:t>
            </a:r>
            <a:endParaRPr lang="en-US" altLang="en-US" sz="4000" dirty="0">
              <a:solidFill>
                <a:srgbClr val="FF00FF"/>
              </a:solidFill>
              <a:ea typeface="MS PGothic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In Rails: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development.log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test.log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ea typeface="MS PGothic" charset="-128"/>
              </a:rPr>
              <a:t>Webrick</a:t>
            </a:r>
            <a:r>
              <a:rPr lang="en-US" altLang="en-US" dirty="0" smtClean="0">
                <a:ea typeface="MS PGothic" charset="-128"/>
              </a:rPr>
              <a:t> in rake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Outside Rails: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tomcat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charset="-128"/>
              </a:rPr>
              <a:t>ant</a:t>
            </a:r>
          </a:p>
          <a:p>
            <a:pPr marL="457200" lvl="1" indent="0">
              <a:buNone/>
            </a:pPr>
            <a:endParaRPr lang="en-US" altLang="en-US" dirty="0">
              <a:ea typeface="MS PGothic" charset="-128"/>
            </a:endParaRPr>
          </a:p>
          <a:p>
            <a:pPr lvl="1"/>
            <a:endParaRPr lang="en-US" altLang="en-US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problem: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 New Payment method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  <a:ea typeface="MS PGothic" charset="-128"/>
              </a:rPr>
              <a:t>Goal: To Add Visa Debit Card and Paypal</a:t>
            </a:r>
            <a:br>
              <a:rPr lang="en-US" altLang="en-US">
                <a:solidFill>
                  <a:srgbClr val="FF00FF"/>
                </a:solidFill>
                <a:ea typeface="MS PGothic" charset="-128"/>
              </a:rPr>
            </a:br>
            <a:endParaRPr lang="en-US" altLang="en-US">
              <a:ea typeface="MS PGothic" charset="-128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5713"/>
            <a:ext cx="8378825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What is a Design Pattern?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Template solutions to common</a:t>
            </a:r>
            <a:r>
              <a:rPr lang="en-US" altLang="en-US" dirty="0" smtClean="0">
                <a:solidFill>
                  <a:srgbClr val="FF00FF"/>
                </a:solidFill>
              </a:rPr>
              <a:t> </a:t>
            </a:r>
            <a:r>
              <a:rPr lang="en-US" altLang="en-US" dirty="0" smtClean="0"/>
              <a:t>problems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Benefits: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Avoid re-inventing solutions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Promotes software quality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Reusability, maintainability, etc.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Facilitate communication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FF"/>
                </a:solidFill>
                <a:ea typeface="MS PGothic" charset="-128"/>
              </a:rPr>
              <a:t>Goal: To add </a:t>
            </a:r>
            <a:r>
              <a:rPr lang="en-US" altLang="en-US" dirty="0" err="1" smtClean="0">
                <a:solidFill>
                  <a:srgbClr val="FF00FF"/>
                </a:solidFill>
                <a:ea typeface="MS PGothic" charset="-128"/>
              </a:rPr>
              <a:t>VisaPay</a:t>
            </a:r>
            <a:endParaRPr lang="en-US" altLang="en-US" dirty="0">
              <a:solidFill>
                <a:srgbClr val="FF00FF"/>
              </a:solidFill>
              <a:ea typeface="MS PGothic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71650"/>
            <a:ext cx="33051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PaymentsController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new</a:t>
            </a:r>
          </a:p>
          <a:p>
            <a:pPr>
              <a:defRPr/>
            </a:pPr>
            <a:r>
              <a:rPr lang="en-US" sz="2800" dirty="0"/>
              <a:t>create</a:t>
            </a:r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43525" y="1771650"/>
            <a:ext cx="32289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DiningDollars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charge(</a:t>
            </a:r>
            <a:r>
              <a:rPr lang="en-US" sz="2800" dirty="0" err="1"/>
              <a:t>uid</a:t>
            </a:r>
            <a:r>
              <a:rPr lang="en-US" sz="2800" dirty="0"/>
              <a:t>)</a:t>
            </a:r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397125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2940050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3525" y="23971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43525" y="29178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FF"/>
                </a:solidFill>
                <a:ea typeface="MS PGothic" charset="-128"/>
              </a:rPr>
              <a:t>Solution: Adapter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Interface which bridge a gap in payment methods</a:t>
            </a:r>
          </a:p>
          <a:p>
            <a:r>
              <a:rPr lang="en-US" altLang="en-US" dirty="0">
                <a:ea typeface="MS PGothic" charset="-128"/>
              </a:rPr>
              <a:t>Key objects are Target, Adapter and </a:t>
            </a:r>
            <a:r>
              <a:rPr lang="en-US" altLang="en-US" dirty="0" err="1">
                <a:ea typeface="MS PGothic" charset="-128"/>
              </a:rPr>
              <a:t>Adaptee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13" y="2981325"/>
            <a:ext cx="1947862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Client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4550" y="2878138"/>
            <a:ext cx="1947863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Target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8988" y="5094288"/>
            <a:ext cx="1946275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Adapter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2050" y="5075238"/>
            <a:ext cx="2698750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Adaptee</a:t>
            </a:r>
            <a:endParaRPr lang="en-US" sz="2800" dirty="0"/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 err="1"/>
              <a:t>SpecificRequest</a:t>
            </a:r>
            <a:r>
              <a:rPr lang="en-US" sz="2800" dirty="0"/>
              <a:t>()</a:t>
            </a:r>
          </a:p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84550" y="3352800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0100" y="5535613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2050" y="5554663"/>
            <a:ext cx="2698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62175" y="3394075"/>
            <a:ext cx="114141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7963" y="5741988"/>
            <a:ext cx="93027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" idx="2"/>
          </p:cNvCxnSpPr>
          <p:nvPr/>
        </p:nvCxnSpPr>
        <p:spPr>
          <a:xfrm>
            <a:off x="4358482" y="4149725"/>
            <a:ext cx="3968" cy="9445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110832" y="4140200"/>
            <a:ext cx="495300" cy="355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15900"/>
            <a:ext cx="2489200" cy="71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altLang="en-US" sz="2200" dirty="0" err="1"/>
              <a:t>PaymentsController</a:t>
            </a:r>
            <a:endParaRPr lang="en-US" sz="22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1325" y="131763"/>
            <a:ext cx="2587625" cy="1230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PaymentProcessor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6584950" y="4972050"/>
            <a:ext cx="2136775" cy="1743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38625" y="644525"/>
            <a:ext cx="2600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9075" y="5487988"/>
            <a:ext cx="2152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9775" y="749300"/>
            <a:ext cx="9588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51200" y="4981575"/>
            <a:ext cx="2905125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pay(</a:t>
            </a:r>
            <a:r>
              <a:rPr lang="en-US" sz="2200" dirty="0" err="1"/>
              <a:t>debitcard</a:t>
            </a:r>
            <a:r>
              <a:rPr lang="en-US" sz="2200" dirty="0"/>
              <a:t>, </a:t>
            </a:r>
            <a:r>
              <a:rPr lang="en-US" sz="2200" dirty="0" err="1"/>
              <a:t>cvv</a:t>
            </a:r>
            <a:r>
              <a:rPr lang="en-US" sz="2200" dirty="0"/>
              <a:t>, </a:t>
            </a:r>
            <a:r>
              <a:rPr lang="en-US" sz="2200" dirty="0" err="1"/>
              <a:t>exp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51200" y="5508625"/>
            <a:ext cx="2905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938" y="4972050"/>
            <a:ext cx="2432050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</a:t>
            </a: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charge(</a:t>
            </a:r>
            <a:r>
              <a:rPr lang="en-US" sz="2200" dirty="0" err="1"/>
              <a:t>uid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8938" y="5508625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5750" y="2503488"/>
            <a:ext cx="2636838" cy="1652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30" name="Rectangle 29"/>
          <p:cNvSpPr/>
          <p:nvPr/>
        </p:nvSpPr>
        <p:spPr>
          <a:xfrm>
            <a:off x="3721100" y="2495550"/>
            <a:ext cx="2435225" cy="165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5750" y="29591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5750" y="33655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21100" y="295910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1"/>
            <a:endCxn id="30" idx="3"/>
          </p:cNvCxnSpPr>
          <p:nvPr/>
        </p:nvCxnSpPr>
        <p:spPr>
          <a:xfrm>
            <a:off x="3721100" y="332105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28763" y="4175125"/>
            <a:ext cx="0" cy="7969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52950" y="4175125"/>
            <a:ext cx="0" cy="8064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77138" y="4175125"/>
            <a:ext cx="12700" cy="7969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086350" y="1362075"/>
            <a:ext cx="0" cy="11414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04963" y="2030413"/>
            <a:ext cx="5984875" cy="79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7577138" y="2038350"/>
            <a:ext cx="12700" cy="4651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609725" y="2049463"/>
            <a:ext cx="4763" cy="4349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8938" y="5956300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79775" y="5956300"/>
            <a:ext cx="287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84950" y="5956300"/>
            <a:ext cx="2136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569075" y="2522538"/>
            <a:ext cx="2014538" cy="1652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…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569075" y="2959100"/>
            <a:ext cx="20145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9" idx="3"/>
          </p:cNvCxnSpPr>
          <p:nvPr/>
        </p:nvCxnSpPr>
        <p:spPr>
          <a:xfrm>
            <a:off x="6569075" y="3328988"/>
            <a:ext cx="2014538" cy="20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4876800" y="1362075"/>
            <a:ext cx="4191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Control Flow</a:t>
            </a:r>
            <a:br>
              <a:rPr lang="en-US" altLang="en-US" sz="4000">
                <a:solidFill>
                  <a:srgbClr val="FF00FF"/>
                </a:solidFill>
                <a:ea typeface="MS PGothic" charset="-128"/>
              </a:rPr>
            </a:br>
            <a:endParaRPr lang="en-US" altLang="en-US" sz="4000">
              <a:ea typeface="MS PGothic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13" y="1181100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36938" y="1181100"/>
            <a:ext cx="245903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VisaPayAdapter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51563" y="1173163"/>
            <a:ext cx="2860675" cy="630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VisaPay</a:t>
            </a:r>
            <a:endParaRPr lang="en-US" sz="2400" dirty="0"/>
          </a:p>
        </p:txBody>
      </p:sp>
      <p:cxnSp>
        <p:nvCxnSpPr>
          <p:cNvPr id="4" name="Straight Connector 3"/>
          <p:cNvCxnSpPr>
            <a:stCxn id="6" idx="2"/>
          </p:cNvCxnSpPr>
          <p:nvPr/>
        </p:nvCxnSpPr>
        <p:spPr>
          <a:xfrm>
            <a:off x="7581900" y="1803400"/>
            <a:ext cx="17463" cy="4597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11688" y="1787525"/>
            <a:ext cx="0" cy="4484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263" y="1790700"/>
            <a:ext cx="0" cy="461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225" y="2611438"/>
            <a:ext cx="1209675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10125" y="3290888"/>
            <a:ext cx="25463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27200" y="5019675"/>
            <a:ext cx="25971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46250" y="2914650"/>
            <a:ext cx="2578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10125" y="4410075"/>
            <a:ext cx="25463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2225" y="5757526"/>
            <a:ext cx="1195389" cy="24149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31900" y="2160588"/>
            <a:ext cx="495300" cy="3897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24350" y="2433638"/>
            <a:ext cx="485775" cy="303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56475" y="2965450"/>
            <a:ext cx="485775" cy="170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5608"/>
          <p:cNvSpPr txBox="1">
            <a:spLocks noChangeArrowheads="1"/>
          </p:cNvSpPr>
          <p:nvPr/>
        </p:nvSpPr>
        <p:spPr bwMode="auto">
          <a:xfrm>
            <a:off x="22225" y="2074863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create</a:t>
            </a:r>
            <a:endParaRPr lang="en-US" altLang="en-US" sz="2400" dirty="0"/>
          </a:p>
        </p:txBody>
      </p:sp>
      <p:sp>
        <p:nvSpPr>
          <p:cNvPr id="36883" name="TextBox 41"/>
          <p:cNvSpPr txBox="1">
            <a:spLocks noChangeArrowheads="1"/>
          </p:cNvSpPr>
          <p:nvPr/>
        </p:nvSpPr>
        <p:spPr bwMode="auto">
          <a:xfrm>
            <a:off x="1809750" y="2390775"/>
            <a:ext cx="2392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process_payment</a:t>
            </a:r>
          </a:p>
        </p:txBody>
      </p:sp>
      <p:sp>
        <p:nvSpPr>
          <p:cNvPr id="36884" name="TextBox 42"/>
          <p:cNvSpPr txBox="1">
            <a:spLocks noChangeArrowheads="1"/>
          </p:cNvSpPr>
          <p:nvPr/>
        </p:nvSpPr>
        <p:spPr bwMode="auto">
          <a:xfrm>
            <a:off x="5470525" y="2763838"/>
            <a:ext cx="627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73593" y="3544762"/>
            <a:ext cx="1851537" cy="5818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Visa processes the payment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Goal: Implement Adapter Pattern</a:t>
            </a:r>
            <a:endParaRPr lang="en-US" altLang="en-US" sz="4000">
              <a:ea typeface="MS PGothic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ea typeface="MS PGothic" charset="-128"/>
              </a:rPr>
              <a:t>PaymentsController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“create” method call the adapter based on the input type 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dirty="0" err="1">
                <a:ea typeface="MS PGothic" charset="-128"/>
              </a:rPr>
              <a:t>VisaPayAdapter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defines “</a:t>
            </a:r>
            <a:r>
              <a:rPr lang="en-US" altLang="en-US" dirty="0" err="1">
                <a:ea typeface="MS PGothic" charset="-128"/>
              </a:rPr>
              <a:t>process_payments</a:t>
            </a:r>
            <a:r>
              <a:rPr lang="en-US" altLang="en-US" dirty="0">
                <a:ea typeface="MS PGothic" charset="-128"/>
              </a:rPr>
              <a:t>” inherited from the </a:t>
            </a:r>
            <a:r>
              <a:rPr lang="en-US" altLang="en-US" dirty="0" err="1">
                <a:ea typeface="MS PGothic" charset="-128"/>
              </a:rPr>
              <a:t>PaymentProcessor</a:t>
            </a:r>
            <a:endParaRPr lang="en-US" altLang="en-US" dirty="0">
              <a:ea typeface="MS PGothic" charset="-128"/>
            </a:endParaRP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dirty="0" err="1">
                <a:ea typeface="MS PGothic" charset="-128"/>
              </a:rPr>
              <a:t>VisaPay</a:t>
            </a:r>
            <a:endParaRPr lang="en-US" altLang="en-US" dirty="0">
              <a:ea typeface="MS P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MS PGothic" charset="-128"/>
              </a:rPr>
              <a:t>defines pay(</a:t>
            </a:r>
            <a:r>
              <a:rPr lang="en-US" altLang="en-US" dirty="0" err="1">
                <a:ea typeface="MS PGothic" charset="-128"/>
              </a:rPr>
              <a:t>creditcard</a:t>
            </a:r>
            <a:r>
              <a:rPr lang="en-US" altLang="en-US" dirty="0">
                <a:ea typeface="MS PGothic" charset="-128"/>
              </a:rPr>
              <a:t>, </a:t>
            </a:r>
            <a:r>
              <a:rPr lang="en-US" altLang="en-US" dirty="0" err="1">
                <a:ea typeface="MS PGothic" charset="-128"/>
              </a:rPr>
              <a:t>cvv</a:t>
            </a:r>
            <a:r>
              <a:rPr lang="en-US" altLang="en-US" dirty="0">
                <a:ea typeface="MS PGothic" charset="-128"/>
              </a:rPr>
              <a:t>, </a:t>
            </a:r>
            <a:r>
              <a:rPr lang="en-US" altLang="en-US" dirty="0" err="1">
                <a:ea typeface="MS PGothic" charset="-128"/>
              </a:rPr>
              <a:t>exp</a:t>
            </a:r>
            <a:r>
              <a:rPr lang="en-US" altLang="en-US" dirty="0">
                <a:ea typeface="MS PGothic" charset="-128"/>
              </a:rPr>
              <a:t>) saves the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Adapter: Example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Active Records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Contains adapters for several databases (PostgreSQL or MySQL)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Wraps them up in common interface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AbstractAdapter</a:t>
            </a:r>
            <a:r>
              <a:rPr lang="en-US" dirty="0" smtClean="0"/>
              <a:t> implements common functionality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PostgreSQLAdapter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AbstractMysqlAdapter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Summary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ea typeface="MS PGothic" charset="-128"/>
              </a:rPr>
              <a:t>Singleton: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ea typeface="MS PGothic" charset="-128"/>
              </a:rPr>
              <a:t>Making Sure There Is Only one 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r>
              <a:rPr lang="en-US" altLang="en-US" i="1" dirty="0">
                <a:ea typeface="MS PGothic" charset="-128"/>
              </a:rPr>
              <a:t>Observer: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ea typeface="MS PGothic" charset="-128"/>
              </a:rPr>
              <a:t>Keeping Up with the Times</a:t>
            </a:r>
          </a:p>
          <a:p>
            <a:pPr lvl="1"/>
            <a:endParaRPr lang="en-US" altLang="en-US" i="1" dirty="0">
              <a:ea typeface="MS PGothic" charset="-128"/>
            </a:endParaRPr>
          </a:p>
          <a:p>
            <a:r>
              <a:rPr lang="en-US" altLang="en-US" i="1" dirty="0">
                <a:ea typeface="MS PGothic" charset="-128"/>
              </a:rPr>
              <a:t>Adapter: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ea typeface="MS PGothic" charset="-128"/>
              </a:rPr>
              <a:t>Filling the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z="4000">
              <a:solidFill>
                <a:srgbClr val="FF00FF"/>
              </a:solidFill>
              <a:ea typeface="MS PGothic" charset="-128"/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Practice Quiz</a:t>
            </a:r>
            <a:endParaRPr lang="en-US" altLang="en-US" sz="400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Running Example: Tiger Dining</a:t>
            </a:r>
            <a:endParaRPr lang="en-US" altLang="en-US" sz="4000">
              <a:ea typeface="MS PGothic" charset="-128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637367"/>
            <a:ext cx="5553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7" y="3969738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25738"/>
            <a:ext cx="41290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FF"/>
                </a:solidFill>
                <a:ea typeface="MS PGothic" charset="-128"/>
              </a:rPr>
              <a:t>Tiger Dining Web App</a:t>
            </a:r>
            <a:br>
              <a:rPr lang="en-US" altLang="en-US" sz="4000">
                <a:solidFill>
                  <a:srgbClr val="FF00FF"/>
                </a:solidFill>
                <a:ea typeface="MS PGothic" charset="-128"/>
              </a:rPr>
            </a:br>
            <a:endParaRPr lang="en-US" altLang="en-US" sz="4000">
              <a:solidFill>
                <a:srgbClr val="FF00FF"/>
              </a:solidFill>
              <a:ea typeface="MS PGothic" charset="-128"/>
            </a:endParaRPr>
          </a:p>
        </p:txBody>
      </p:sp>
      <p:pic>
        <p:nvPicPr>
          <p:cNvPr id="717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158288" cy="3983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/>
          <a:stretch/>
        </p:blipFill>
        <p:spPr>
          <a:xfrm>
            <a:off x="0" y="402085"/>
            <a:ext cx="9154613" cy="6053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problem: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Email notification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FF"/>
                </a:solidFill>
              </a:rPr>
              <a:t>Chef’s view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8066"/>
            <a:ext cx="9151347" cy="3474259"/>
          </a:xfrm>
        </p:spPr>
      </p:pic>
    </p:spTree>
    <p:extLst>
      <p:ext uri="{BB962C8B-B14F-4D97-AF65-F5344CB8AC3E}">
        <p14:creationId xmlns:p14="http://schemas.microsoft.com/office/powerpoint/2010/main" val="34741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FF"/>
                </a:solidFill>
              </a:rPr>
              <a:t>Manager’s view: To see subscribed users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" y="1731955"/>
            <a:ext cx="9110956" cy="385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17687</TotalTime>
  <Words>535</Words>
  <Application>Microsoft Office PowerPoint</Application>
  <PresentationFormat>On-screen Show (4:3)</PresentationFormat>
  <Paragraphs>284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Black</vt:lpstr>
      <vt:lpstr>Design Patterns</vt:lpstr>
      <vt:lpstr>Learning Objectives</vt:lpstr>
      <vt:lpstr>What is a Design Pattern?</vt:lpstr>
      <vt:lpstr>Running Example: Tiger Dining</vt:lpstr>
      <vt:lpstr>Tiger Dining Web App </vt:lpstr>
      <vt:lpstr>PowerPoint Presentation</vt:lpstr>
      <vt:lpstr>PowerPoint Presentation</vt:lpstr>
      <vt:lpstr>Chef’s view</vt:lpstr>
      <vt:lpstr>Manager’s view: To see subscribed users</vt:lpstr>
      <vt:lpstr>How to connect?</vt:lpstr>
      <vt:lpstr>PowerPoint Presentation</vt:lpstr>
      <vt:lpstr>Solution: Observer Pattern</vt:lpstr>
      <vt:lpstr>PowerPoint Presentation</vt:lpstr>
      <vt:lpstr>Control Flow</vt:lpstr>
      <vt:lpstr>Goal: Implement Observer pattern</vt:lpstr>
      <vt:lpstr>Goal: Implement Observer pattern</vt:lpstr>
      <vt:lpstr>Goal: Implement Observer pattern</vt:lpstr>
      <vt:lpstr>Other Examples</vt:lpstr>
      <vt:lpstr>PowerPoint Presentation</vt:lpstr>
      <vt:lpstr>PowerPoint Presentation</vt:lpstr>
      <vt:lpstr>Problem</vt:lpstr>
      <vt:lpstr>PowerPoint Presentation</vt:lpstr>
      <vt:lpstr>Solution: Singleton</vt:lpstr>
      <vt:lpstr>Making class Singleton</vt:lpstr>
      <vt:lpstr>Goal: Implement Singleton pattern</vt:lpstr>
      <vt:lpstr>Goal: Implement Singleton pattern </vt:lpstr>
      <vt:lpstr>Singleton Examples</vt:lpstr>
      <vt:lpstr>PowerPoint Presentation</vt:lpstr>
      <vt:lpstr>Goal: To Add Visa Debit Card and Paypal </vt:lpstr>
      <vt:lpstr>Goal: To add VisaPay</vt:lpstr>
      <vt:lpstr>Solution: Adapter</vt:lpstr>
      <vt:lpstr>PowerPoint Presentation</vt:lpstr>
      <vt:lpstr>Control Flow </vt:lpstr>
      <vt:lpstr>Goal: Implement Adapter Pattern</vt:lpstr>
      <vt:lpstr>Adapter: Example in Rails</vt:lpstr>
      <vt:lpstr>Summary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Ruchi Narayan</cp:lastModifiedBy>
  <cp:revision>1442</cp:revision>
  <dcterms:created xsi:type="dcterms:W3CDTF">2011-01-26T19:04:03Z</dcterms:created>
  <dcterms:modified xsi:type="dcterms:W3CDTF">2016-11-03T04:59:08Z</dcterms:modified>
</cp:coreProperties>
</file>