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73" r:id="rId2"/>
    <p:sldId id="316" r:id="rId3"/>
    <p:sldId id="328" r:id="rId4"/>
    <p:sldId id="332" r:id="rId5"/>
    <p:sldId id="341" r:id="rId6"/>
    <p:sldId id="330" r:id="rId7"/>
    <p:sldId id="331" r:id="rId8"/>
    <p:sldId id="333" r:id="rId9"/>
    <p:sldId id="342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4" r:id="rId18"/>
    <p:sldId id="345" r:id="rId19"/>
    <p:sldId id="343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00FF"/>
    <a:srgbClr val="FF0066"/>
    <a:srgbClr val="00FF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21D8D-6F9C-0B45-95A2-DAF1CAEA2212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AEC6B3-2990-894D-A495-C94192A83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76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34131-3B6E-4F4D-8761-D6120601E735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0F77-A330-FF40-90AF-0ED97E25B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5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5B462-6284-3248-8330-AF142B8EEB0B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6290-E685-214D-ACB4-A32FD39BC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09453-CFA2-2243-AD7C-6271ABA3D496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AC337-09D9-2A40-8466-030F9CF55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2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66BBE-C84B-5345-998C-34940420CC14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BF51-1A91-D049-B2E6-D10A220E5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0B7CD-3236-6F48-BE92-60E1AD28AEFD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20EB-4FC4-AA49-9C1C-6788605E8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7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3100F-6EDB-3447-BC52-4A9C111B7189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121AE-9AFF-2F4E-90DE-B203A3C88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7F8E6-C17C-E44F-A31E-0F218E2029E5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A41DD-56EE-9946-93C9-E3E3FDEEF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7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D917D-EB19-0A4C-89EB-01F081E1E1D8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3AC3-222F-A048-A262-C3D2E35E2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0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5A001-748A-0446-AB7B-36F7FD092542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FDE63-1FB1-454E-834C-ECE720A50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9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FC5C5-2A67-3A42-B29F-55D72E4CE335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C9B7B-AADA-C34E-BB1A-EAC17B71B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9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D01FE-F68F-A246-842A-52857171002C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8A057-C6A9-3D4D-8EAD-AFFD5DC2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4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EEFFC1ED-FB0F-5F42-9DCD-A1B657CB3DB1}" type="datetimeFigureOut">
              <a:rPr lang="en-US" altLang="en-US"/>
              <a:pPr/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7BD071B-7108-AD44-BD2E-7079212196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709613" y="5624513"/>
            <a:ext cx="4294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FFFF00"/>
                </a:solidFill>
              </a:rPr>
              <a:t>MVC Controllers</a:t>
            </a:r>
          </a:p>
        </p:txBody>
      </p:sp>
      <p:pic>
        <p:nvPicPr>
          <p:cNvPr id="14338" name="Picture 1" descr="2488067607_f9bf63e411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2"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8150225" y="4281488"/>
            <a:ext cx="17351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https://flic.kr/p/4MRZPn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150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3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150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9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1536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7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151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4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151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2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1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1525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1526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152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24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5" name="Cloud 4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2529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8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2530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64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2561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2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9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2535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7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41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2550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2551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3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many HTTP requests does it take to create a record?</a:t>
            </a:r>
          </a:p>
        </p:txBody>
      </p:sp>
      <p:grpSp>
        <p:nvGrpSpPr>
          <p:cNvPr id="22544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49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46550" y="1177925"/>
            <a:ext cx="49990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Two: 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One to request a </a:t>
            </a:r>
            <a:r>
              <a:rPr lang="en-US" sz="2800" u="sng" dirty="0" smtClean="0">
                <a:solidFill>
                  <a:srgbClr val="FF00FF"/>
                </a:solidFill>
              </a:rPr>
              <a:t>form</a:t>
            </a:r>
            <a:r>
              <a:rPr lang="en-US" sz="2800" dirty="0" smtClean="0">
                <a:solidFill>
                  <a:srgbClr val="FF00FF"/>
                </a:solidFill>
              </a:rPr>
              <a:t> (GET)</a:t>
            </a:r>
          </a:p>
          <a:p>
            <a:pPr marL="457200" indent="-457200" eaLnBrk="1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FF00FF"/>
                </a:solidFill>
              </a:rPr>
              <a:t>One to perform the add (POST)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355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9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355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358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355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8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6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357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357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356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57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0" name="Cloud 49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457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22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8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4615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16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458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3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458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1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8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4604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4605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get form?</a:t>
            </a:r>
          </a:p>
        </p:txBody>
      </p:sp>
      <p:grpSp>
        <p:nvGrpSpPr>
          <p:cNvPr id="2459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3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View to generate HTML (passes View records)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65363" y="5635625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99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4586288" y="4999038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4597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560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9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560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5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5632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3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30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560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8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1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5621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5622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5616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20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5" name="Cloud 54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26625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26626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7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666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6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26631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6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37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2665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2665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9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post new record?</a:t>
            </a:r>
          </a:p>
        </p:txBody>
      </p:sp>
      <p:grpSp>
        <p:nvGrpSpPr>
          <p:cNvPr id="26640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5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3538" y="1158875"/>
            <a:ext cx="4972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Model to add rec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sends </a:t>
            </a:r>
            <a:r>
              <a:rPr lang="en-US" altLang="en-US" u="sng">
                <a:solidFill>
                  <a:srgbClr val="FF00FF"/>
                </a:solidFill>
              </a:rPr>
              <a:t>HTTP redirect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79650" y="5630863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7"/>
              <a:ext cx="341744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651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238750" y="5975350"/>
            <a:ext cx="352425" cy="461963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7"/>
              <a:ext cx="341744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9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3930650" y="5386388"/>
            <a:ext cx="352425" cy="461962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6"/>
              <a:ext cx="341744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6647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830263" y="2000250"/>
            <a:ext cx="531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  <p:sp>
        <p:nvSpPr>
          <p:cNvPr id="10" name="24-Point Star 9"/>
          <p:cNvSpPr/>
          <p:nvPr/>
        </p:nvSpPr>
        <p:spPr>
          <a:xfrm>
            <a:off x="6934200" y="5578475"/>
            <a:ext cx="2170113" cy="1073150"/>
          </a:xfrm>
          <a:prstGeom prst="star24">
            <a:avLst/>
          </a:prstGeom>
          <a:solidFill>
            <a:srgbClr val="FF00FF"/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rgbClr val="000000"/>
                </a:solidFill>
              </a:rPr>
              <a:t>Demo Time!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419725" y="3240088"/>
            <a:ext cx="1787525" cy="461962"/>
            <a:chOff x="5419598" y="3239881"/>
            <a:chExt cx="1786968" cy="461665"/>
          </a:xfrm>
        </p:grpSpPr>
        <p:sp>
          <p:nvSpPr>
            <p:cNvPr id="27661" name="TextBox 2"/>
            <p:cNvSpPr txBox="1">
              <a:spLocks noChangeArrowheads="1"/>
            </p:cNvSpPr>
            <p:nvPr/>
          </p:nvSpPr>
          <p:spPr bwMode="auto">
            <a:xfrm>
              <a:off x="5777970" y="3239881"/>
              <a:ext cx="14285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Like index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419598" y="3546071"/>
              <a:ext cx="414209" cy="144370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124575" y="4184650"/>
            <a:ext cx="1893888" cy="461963"/>
            <a:chOff x="6125273" y="4184492"/>
            <a:chExt cx="1893642" cy="461665"/>
          </a:xfrm>
        </p:grpSpPr>
        <p:sp>
          <p:nvSpPr>
            <p:cNvPr id="27659" name="TextBox 7"/>
            <p:cNvSpPr txBox="1">
              <a:spLocks noChangeArrowheads="1"/>
            </p:cNvSpPr>
            <p:nvPr/>
          </p:nvSpPr>
          <p:spPr bwMode="auto">
            <a:xfrm>
              <a:off x="6477357" y="4184492"/>
              <a:ext cx="15415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Like create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6125273" y="4476404"/>
              <a:ext cx="414284" cy="144370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533900" y="5116513"/>
            <a:ext cx="2905125" cy="461962"/>
            <a:chOff x="4534604" y="5116533"/>
            <a:chExt cx="2904595" cy="461665"/>
          </a:xfrm>
        </p:grpSpPr>
        <p:sp>
          <p:nvSpPr>
            <p:cNvPr id="27657" name="TextBox 8"/>
            <p:cNvSpPr txBox="1">
              <a:spLocks noChangeArrowheads="1"/>
            </p:cNvSpPr>
            <p:nvPr/>
          </p:nvSpPr>
          <p:spPr bwMode="auto">
            <a:xfrm>
              <a:off x="4889102" y="5116533"/>
              <a:ext cx="25500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FF"/>
                  </a:solidFill>
                </a:rPr>
                <a:t>Needs explaining…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4534604" y="5421137"/>
              <a:ext cx="414262" cy="14436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smtClean="0"/>
              <a:t>Appendix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  <p:extLst>
      <p:ext uri="{BB962C8B-B14F-4D97-AF65-F5344CB8AC3E}">
        <p14:creationId xmlns:p14="http://schemas.microsoft.com/office/powerpoint/2010/main" val="2261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35538" y="2593975"/>
            <a:ext cx="2187575" cy="3151188"/>
            <a:chOff x="4935538" y="2593975"/>
            <a:chExt cx="2187575" cy="3151188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080000" y="2732088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000625" y="265906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935538" y="25939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5365750" y="2662238"/>
              <a:ext cx="6715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Tests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5935663" y="3286125"/>
              <a:ext cx="1187450" cy="24590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805613" y="650875"/>
            <a:ext cx="1527175" cy="2112963"/>
            <a:chOff x="6805613" y="650875"/>
            <a:chExt cx="1527175" cy="2112963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05613" y="650875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TextBox 29"/>
            <p:cNvSpPr txBox="1">
              <a:spLocks noChangeArrowheads="1"/>
            </p:cNvSpPr>
            <p:nvPr/>
          </p:nvSpPr>
          <p:spPr bwMode="auto">
            <a:xfrm>
              <a:off x="6972300" y="719138"/>
              <a:ext cx="11985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Migrations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V="1">
              <a:off x="7569200" y="1168400"/>
              <a:ext cx="0" cy="159543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sysDash"/>
              <a:headEnd type="triangle" w="lg" len="lg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7" name="Cloud 46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5361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4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5362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5397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8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5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5367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93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373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5386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5387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637" y="-14648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 w="76200" cmpd="sng">
            <a:noFill/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747963" y="3152775"/>
            <a:ext cx="3019425" cy="3522663"/>
            <a:chOff x="2746740" y="3152983"/>
            <a:chExt cx="3019857" cy="3523110"/>
          </a:xfrm>
        </p:grpSpPr>
        <p:grpSp>
          <p:nvGrpSpPr>
            <p:cNvPr id="15382" name="Group 7"/>
            <p:cNvGrpSpPr>
              <a:grpSpLocks/>
            </p:cNvGrpSpPr>
            <p:nvPr/>
          </p:nvGrpSpPr>
          <p:grpSpPr bwMode="auto">
            <a:xfrm>
              <a:off x="2746740" y="3152983"/>
              <a:ext cx="2163247" cy="2073296"/>
              <a:chOff x="2799144" y="2828405"/>
              <a:chExt cx="2163247" cy="2073296"/>
            </a:xfrm>
          </p:grpSpPr>
          <p:sp>
            <p:nvSpPr>
              <p:cNvPr id="15384" name="TextBox 2"/>
              <p:cNvSpPr txBox="1">
                <a:spLocks noChangeArrowheads="1"/>
              </p:cNvSpPr>
              <p:nvPr/>
            </p:nvSpPr>
            <p:spPr bwMode="auto">
              <a:xfrm>
                <a:off x="2799144" y="2828405"/>
                <a:ext cx="216324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en-US" sz="2800">
                    <a:solidFill>
                      <a:srgbClr val="FF00FF"/>
                    </a:solidFill>
                  </a:rPr>
                  <a:t>Today’s focus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3610472" y="3447609"/>
                <a:ext cx="468380" cy="1454334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headEnd type="none"/>
                <a:tailEnd type="stealth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ounded Rectangle 13"/>
            <p:cNvSpPr/>
            <p:nvPr/>
          </p:nvSpPr>
          <p:spPr>
            <a:xfrm>
              <a:off x="3424699" y="5421809"/>
              <a:ext cx="2341898" cy="1254284"/>
            </a:xfrm>
            <a:prstGeom prst="roundRect">
              <a:avLst/>
            </a:prstGeom>
            <a:ln w="76200" cmpd="sng">
              <a:solidFill>
                <a:srgbClr val="FF00FF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77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81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charset="-128"/>
              </a:rPr>
              <a:t>C</a:t>
            </a:r>
            <a:r>
              <a:rPr lang="en-US" altLang="en-US">
                <a:ea typeface="ＭＳ Ｐゴシック" charset="-128"/>
              </a:rPr>
              <a:t>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 u="sng">
                <a:ea typeface="ＭＳ Ｐゴシック" charset="-128"/>
              </a:rPr>
              <a:t>R</a:t>
            </a:r>
            <a:r>
              <a:rPr lang="en-US" altLang="en-US">
                <a:ea typeface="ＭＳ Ｐゴシック" charset="-128"/>
              </a:rPr>
              <a:t>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 u="sng">
                <a:ea typeface="ＭＳ Ｐゴシック" charset="-128"/>
              </a:rPr>
              <a:t>U</a:t>
            </a:r>
            <a:r>
              <a:rPr lang="en-US" altLang="en-US">
                <a:ea typeface="ＭＳ Ｐゴシック" charset="-128"/>
              </a:rPr>
              <a:t>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 u="sng">
                <a:ea typeface="ＭＳ Ｐゴシック" charset="-128"/>
              </a:rPr>
              <a:t>D</a:t>
            </a:r>
            <a:r>
              <a:rPr lang="en-US" altLang="en-US">
                <a:ea typeface="ＭＳ Ｐゴシック" charset="-128"/>
              </a:rPr>
              <a:t>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42963" y="3052763"/>
            <a:ext cx="3224212" cy="488950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index</a:t>
            </a:r>
            <a:r>
              <a:rPr lang="en-US" dirty="0" smtClean="0"/>
              <a:t> Page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57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44" name="Cloud 43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8433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71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8434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7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64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5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2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8439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60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45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8453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8454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8448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52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254000" y="1727341"/>
            <a:ext cx="3632201" cy="1404937"/>
            <a:chOff x="254000" y="1727341"/>
            <a:chExt cx="3632201" cy="1404937"/>
          </a:xfrm>
        </p:grpSpPr>
        <p:sp>
          <p:nvSpPr>
            <p:cNvPr id="56" name="Cloud 55"/>
            <p:cNvSpPr/>
            <p:nvPr/>
          </p:nvSpPr>
          <p:spPr bwMode="auto">
            <a:xfrm>
              <a:off x="254000" y="1727341"/>
              <a:ext cx="3632201" cy="1404937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26"/>
            <p:cNvSpPr txBox="1">
              <a:spLocks noChangeArrowheads="1"/>
            </p:cNvSpPr>
            <p:nvPr/>
          </p:nvSpPr>
          <p:spPr bwMode="auto">
            <a:xfrm>
              <a:off x="717008" y="2073292"/>
              <a:ext cx="1090361" cy="707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Ye </a:t>
              </a:r>
              <a:r>
                <a:rPr lang="en-US" altLang="en-US" sz="2000" dirty="0" err="1">
                  <a:latin typeface="Lucida Blackletter" charset="0"/>
                  <a:ea typeface="Lucida Blackletter" charset="0"/>
                  <a:cs typeface="Lucida Blackletter" charset="0"/>
                </a:rPr>
                <a:t>Olde</a:t>
              </a: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/>
              </a:r>
              <a:b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</a:br>
              <a:r>
                <a:rPr lang="en-US" altLang="en-US" sz="2000" dirty="0">
                  <a:latin typeface="Lucida Blackletter" charset="0"/>
                  <a:ea typeface="Lucida Blackletter" charset="0"/>
                  <a:cs typeface="Lucida Blackletter" charset="0"/>
                </a:rPr>
                <a:t>Internet</a:t>
              </a:r>
            </a:p>
          </p:txBody>
        </p:sp>
      </p:grpSp>
      <p:grpSp>
        <p:nvGrpSpPr>
          <p:cNvPr id="19457" name="Group 24"/>
          <p:cNvGrpSpPr>
            <a:grpSpLocks/>
          </p:cNvGrpSpPr>
          <p:nvPr/>
        </p:nvGrpSpPr>
        <p:grpSpPr bwMode="auto">
          <a:xfrm>
            <a:off x="6754813" y="5745163"/>
            <a:ext cx="1639887" cy="627062"/>
            <a:chOff x="3402013" y="3846513"/>
            <a:chExt cx="1639887" cy="62706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TextBox 29"/>
            <p:cNvSpPr txBox="1">
              <a:spLocks noChangeArrowheads="1"/>
            </p:cNvSpPr>
            <p:nvPr/>
          </p:nvSpPr>
          <p:spPr bwMode="auto">
            <a:xfrm>
              <a:off x="3770922" y="391525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Model</a:t>
              </a:r>
            </a:p>
          </p:txBody>
        </p:sp>
      </p:grpSp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6919913" y="2763838"/>
            <a:ext cx="1223962" cy="628650"/>
            <a:chOff x="6920301" y="1979160"/>
            <a:chExt cx="1223963" cy="628650"/>
          </a:xfrm>
        </p:grpSpPr>
        <p:sp>
          <p:nvSpPr>
            <p:cNvPr id="41" name="Can 40"/>
            <p:cNvSpPr/>
            <p:nvPr/>
          </p:nvSpPr>
          <p:spPr bwMode="auto">
            <a:xfrm>
              <a:off x="6920301" y="1979160"/>
              <a:ext cx="1223963" cy="628650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2" name="TextBox 32"/>
            <p:cNvSpPr txBox="1">
              <a:spLocks noChangeArrowheads="1"/>
            </p:cNvSpPr>
            <p:nvPr/>
          </p:nvSpPr>
          <p:spPr bwMode="auto">
            <a:xfrm>
              <a:off x="7219934" y="2180622"/>
              <a:ext cx="597412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DB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V="1">
            <a:off x="7572375" y="3414713"/>
            <a:ext cx="0" cy="23304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431800" y="3213100"/>
            <a:ext cx="8167688" cy="3438525"/>
            <a:chOff x="431790" y="2940279"/>
            <a:chExt cx="8167924" cy="34394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73159" y="3611969"/>
              <a:ext cx="7526555" cy="276774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99" name="Picture 2" descr="server-whit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90" y="3013456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TextBox 27"/>
            <p:cNvSpPr txBox="1">
              <a:spLocks noChangeArrowheads="1"/>
            </p:cNvSpPr>
            <p:nvPr/>
          </p:nvSpPr>
          <p:spPr bwMode="auto">
            <a:xfrm>
              <a:off x="792532" y="2940279"/>
              <a:ext cx="7873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Server</a:t>
              </a:r>
            </a:p>
          </p:txBody>
        </p:sp>
      </p:grpSp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1339850" y="5745163"/>
            <a:ext cx="984250" cy="517525"/>
            <a:chOff x="1031875" y="3846513"/>
            <a:chExt cx="1528762" cy="51752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31875" y="3846513"/>
              <a:ext cx="1528762" cy="51752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7" name="TextBox 28"/>
            <p:cNvSpPr txBox="1">
              <a:spLocks noChangeArrowheads="1"/>
            </p:cNvSpPr>
            <p:nvPr/>
          </p:nvSpPr>
          <p:spPr bwMode="auto">
            <a:xfrm>
              <a:off x="1392921" y="3890355"/>
              <a:ext cx="8258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Router</a:t>
              </a:r>
            </a:p>
          </p:txBody>
        </p: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4171950" y="4167188"/>
            <a:ext cx="1639888" cy="627062"/>
            <a:chOff x="3402013" y="3846513"/>
            <a:chExt cx="1639887" cy="6270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514726" y="3957638"/>
              <a:ext cx="1527174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457576" y="3902075"/>
              <a:ext cx="1527174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02013" y="3846513"/>
              <a:ext cx="1527174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95" name="TextBox 29"/>
            <p:cNvSpPr txBox="1">
              <a:spLocks noChangeArrowheads="1"/>
            </p:cNvSpPr>
            <p:nvPr/>
          </p:nvSpPr>
          <p:spPr bwMode="auto">
            <a:xfrm>
              <a:off x="3843114" y="3915252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View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H="1">
            <a:off x="2132013" y="1189038"/>
            <a:ext cx="0" cy="455612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2308225" y="6102350"/>
            <a:ext cx="142716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V="1">
            <a:off x="4983163" y="4810125"/>
            <a:ext cx="0" cy="95091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413375" y="6008688"/>
            <a:ext cx="1341438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517650" y="53975"/>
            <a:ext cx="1693863" cy="1231900"/>
            <a:chOff x="326137" y="153710"/>
            <a:chExt cx="1693911" cy="1232407"/>
          </a:xfrm>
        </p:grpSpPr>
        <p:sp>
          <p:nvSpPr>
            <p:cNvPr id="19488" name="TextBox 27"/>
            <p:cNvSpPr txBox="1">
              <a:spLocks noChangeArrowheads="1"/>
            </p:cNvSpPr>
            <p:nvPr/>
          </p:nvSpPr>
          <p:spPr bwMode="auto">
            <a:xfrm>
              <a:off x="539419" y="153710"/>
              <a:ext cx="1267346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Browser</a:t>
              </a:r>
            </a:p>
          </p:txBody>
        </p:sp>
        <p:pic>
          <p:nvPicPr>
            <p:cNvPr id="19489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37" y="470528"/>
              <a:ext cx="1693911" cy="915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/>
          <p:nvPr/>
        </p:nvCxnSpPr>
        <p:spPr>
          <a:xfrm rot="16200000" flipV="1">
            <a:off x="989806" y="2848770"/>
            <a:ext cx="4556125" cy="1236662"/>
          </a:xfrm>
          <a:prstGeom prst="bentConnector3">
            <a:avLst>
              <a:gd name="adj1" fmla="val 8900"/>
            </a:avLst>
          </a:prstGeom>
          <a:ln w="38100" cmpd="sng">
            <a:solidFill>
              <a:srgbClr val="FFFFFF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1" name="TextBox 2"/>
          <p:cNvSpPr txBox="1">
            <a:spLocks noChangeArrowheads="1"/>
          </p:cNvSpPr>
          <p:nvPr/>
        </p:nvSpPr>
        <p:spPr bwMode="auto">
          <a:xfrm>
            <a:off x="4146550" y="211138"/>
            <a:ext cx="499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FF"/>
                </a:solidFill>
              </a:rPr>
              <a:t>How to implement index?</a:t>
            </a:r>
          </a:p>
        </p:txBody>
      </p:sp>
      <p:grpSp>
        <p:nvGrpSpPr>
          <p:cNvPr id="19472" name="Group 8"/>
          <p:cNvGrpSpPr>
            <a:grpSpLocks/>
          </p:cNvGrpSpPr>
          <p:nvPr/>
        </p:nvGrpSpPr>
        <p:grpSpPr bwMode="auto">
          <a:xfrm>
            <a:off x="3773488" y="5745163"/>
            <a:ext cx="1639887" cy="627062"/>
            <a:chOff x="3402013" y="3846513"/>
            <a:chExt cx="1639887" cy="62706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514725" y="3957638"/>
              <a:ext cx="1527175" cy="51593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457575" y="3902075"/>
              <a:ext cx="1527175" cy="515938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02013" y="3846513"/>
              <a:ext cx="1527175" cy="517525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7" name="TextBox 29"/>
            <p:cNvSpPr txBox="1">
              <a:spLocks noChangeArrowheads="1"/>
            </p:cNvSpPr>
            <p:nvPr/>
          </p:nvSpPr>
          <p:spPr bwMode="auto">
            <a:xfrm>
              <a:off x="3421427" y="3915252"/>
              <a:ext cx="1491844" cy="316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Controller</a:t>
              </a: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4171950" y="762000"/>
            <a:ext cx="4972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Route “index” URL pattern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Model to retrieve records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altLang="en-US">
                <a:solidFill>
                  <a:srgbClr val="FF00FF"/>
                </a:solidFill>
              </a:rPr>
              <a:t>Controller uses View to generate HTML (passes records to View)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71713" y="5632450"/>
            <a:ext cx="352425" cy="460375"/>
            <a:chOff x="-867077" y="2660530"/>
            <a:chExt cx="352870" cy="461665"/>
          </a:xfrm>
        </p:grpSpPr>
        <p:sp>
          <p:nvSpPr>
            <p:cNvPr id="2" name="Oval 1"/>
            <p:cNvSpPr/>
            <p:nvPr/>
          </p:nvSpPr>
          <p:spPr>
            <a:xfrm>
              <a:off x="-867077" y="2748088"/>
              <a:ext cx="341743" cy="340677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83" name="TextBox 2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5211763" y="5951538"/>
            <a:ext cx="352425" cy="461962"/>
            <a:chOff x="-867077" y="2660530"/>
            <a:chExt cx="352870" cy="461665"/>
          </a:xfrm>
        </p:grpSpPr>
        <p:sp>
          <p:nvSpPr>
            <p:cNvPr id="46" name="Oval 45"/>
            <p:cNvSpPr/>
            <p:nvPr/>
          </p:nvSpPr>
          <p:spPr>
            <a:xfrm>
              <a:off x="-867077" y="2747786"/>
              <a:ext cx="341743" cy="341094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81" name="TextBox 46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4583113" y="5035550"/>
            <a:ext cx="352425" cy="461963"/>
            <a:chOff x="-867077" y="2660530"/>
            <a:chExt cx="352870" cy="461665"/>
          </a:xfrm>
        </p:grpSpPr>
        <p:sp>
          <p:nvSpPr>
            <p:cNvPr id="50" name="Oval 49"/>
            <p:cNvSpPr/>
            <p:nvPr/>
          </p:nvSpPr>
          <p:spPr>
            <a:xfrm>
              <a:off x="-867077" y="2747787"/>
              <a:ext cx="341743" cy="341092"/>
            </a:xfrm>
            <a:prstGeom prst="ellipse">
              <a:avLst/>
            </a:prstGeom>
            <a:solidFill>
              <a:srgbClr val="FF00FF"/>
            </a:solidFill>
            <a:ln w="76200" cmpd="sng">
              <a:noFill/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79" name="TextBox 50"/>
            <p:cNvSpPr txBox="1">
              <a:spLocks noChangeArrowheads="1"/>
            </p:cNvSpPr>
            <p:nvPr/>
          </p:nvSpPr>
          <p:spPr bwMode="auto">
            <a:xfrm>
              <a:off x="-854865" y="2660530"/>
              <a:ext cx="3406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5 Basic Controller Patterns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Create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new/create</a:t>
            </a:r>
            <a:r>
              <a:rPr lang="en-US" altLang="en-US">
                <a:ea typeface="ＭＳ Ｐゴシック" charset="-128"/>
              </a:rPr>
              <a:t>: Enter a new record</a:t>
            </a:r>
          </a:p>
          <a:p>
            <a:r>
              <a:rPr lang="en-US" altLang="en-US">
                <a:ea typeface="ＭＳ Ｐゴシック" charset="-128"/>
              </a:rPr>
              <a:t>Read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List all records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show</a:t>
            </a:r>
            <a:r>
              <a:rPr lang="en-US" altLang="en-US">
                <a:ea typeface="ＭＳ Ｐゴシック" charset="-128"/>
              </a:rPr>
              <a:t>: Display a particular record</a:t>
            </a:r>
          </a:p>
          <a:p>
            <a:r>
              <a:rPr lang="en-US" altLang="en-US">
                <a:ea typeface="ＭＳ Ｐゴシック" charset="-128"/>
              </a:rPr>
              <a:t>Update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edit/update</a:t>
            </a:r>
            <a:r>
              <a:rPr lang="en-US" altLang="en-US">
                <a:ea typeface="ＭＳ Ｐゴシック" charset="-128"/>
              </a:rPr>
              <a:t>: Modify an existing record</a:t>
            </a:r>
          </a:p>
          <a:p>
            <a:r>
              <a:rPr lang="en-US" altLang="en-US">
                <a:ea typeface="ＭＳ Ｐゴシック" charset="-128"/>
              </a:rPr>
              <a:t>Delete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destroy</a:t>
            </a:r>
            <a:r>
              <a:rPr lang="en-US" altLang="en-US">
                <a:ea typeface="ＭＳ Ｐゴシック" charset="-128"/>
              </a:rPr>
              <a:t>: Remove a record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42963" y="2124075"/>
            <a:ext cx="4603750" cy="488950"/>
          </a:xfrm>
          <a:prstGeom prst="roundRect">
            <a:avLst/>
          </a:prstGeom>
          <a:ln w="76200" cmpd="sng">
            <a:solidFill>
              <a:srgbClr val="FF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830263" y="2960688"/>
            <a:ext cx="531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FF33"/>
                </a:solidFill>
                <a:latin typeface="Zapf Dingbats" charset="0"/>
                <a:sym typeface="Zapf Dingbats" charset="0"/>
              </a:rPr>
              <a:t>✔</a:t>
            </a:r>
            <a:endParaRPr lang="en-US" altLang="en-US" sz="3200">
              <a:solidFill>
                <a:srgbClr val="00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</a:t>
            </a:r>
            <a:r>
              <a:rPr lang="en-US" dirty="0" smtClean="0"/>
              <a:t> Form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120776"/>
            <a:ext cx="8343900" cy="64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Custom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 cmpd="sng">
          <a:solidFill>
            <a:srgbClr val="FF00FF"/>
          </a:solidFill>
          <a:prstDash val="sysDash"/>
          <a:headEnd type="none"/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16338</TotalTime>
  <Words>436</Words>
  <Application>Microsoft Macintosh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Lucida Blackletter</vt:lpstr>
      <vt:lpstr>ＭＳ Ｐゴシック</vt:lpstr>
      <vt:lpstr>Zapf Dingbats</vt:lpstr>
      <vt:lpstr>Arial</vt:lpstr>
      <vt:lpstr>Black</vt:lpstr>
      <vt:lpstr>PowerPoint Presentation</vt:lpstr>
      <vt:lpstr>PowerPoint Presentation</vt:lpstr>
      <vt:lpstr>5 Basic Controller Patterns</vt:lpstr>
      <vt:lpstr>5 Basic Controller Patterns</vt:lpstr>
      <vt:lpstr>index Page</vt:lpstr>
      <vt:lpstr>PowerPoint Presentation</vt:lpstr>
      <vt:lpstr>PowerPoint Presentation</vt:lpstr>
      <vt:lpstr>5 Basic Controller Patterns</vt:lpstr>
      <vt:lpstr>new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Basic Controller Patterns</vt:lpstr>
      <vt:lpstr>Appendix</vt:lpstr>
      <vt:lpstr>5 Basic Controller Patterns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306</cp:revision>
  <dcterms:created xsi:type="dcterms:W3CDTF">2011-01-26T19:04:03Z</dcterms:created>
  <dcterms:modified xsi:type="dcterms:W3CDTF">2016-09-19T21:04:50Z</dcterms:modified>
</cp:coreProperties>
</file>