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sldIdLst>
    <p:sldId id="309" r:id="rId2"/>
    <p:sldId id="377" r:id="rId3"/>
    <p:sldId id="380" r:id="rId4"/>
    <p:sldId id="418" r:id="rId5"/>
    <p:sldId id="419" r:id="rId6"/>
    <p:sldId id="416" r:id="rId7"/>
    <p:sldId id="438" r:id="rId8"/>
    <p:sldId id="462" r:id="rId9"/>
    <p:sldId id="463" r:id="rId10"/>
    <p:sldId id="461" r:id="rId11"/>
    <p:sldId id="433" r:id="rId12"/>
    <p:sldId id="442" r:id="rId13"/>
    <p:sldId id="443" r:id="rId14"/>
    <p:sldId id="444" r:id="rId15"/>
    <p:sldId id="465" r:id="rId16"/>
    <p:sldId id="439" r:id="rId17"/>
    <p:sldId id="464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00"/>
    <a:srgbClr val="990099"/>
    <a:srgbClr val="00FFFF"/>
    <a:srgbClr val="00FF66"/>
    <a:srgbClr val="99CC00"/>
    <a:srgbClr val="9999CC"/>
    <a:srgbClr val="99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61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A3647C-4606-9940-8BC7-AC15F5C0BEC6}" type="datetimeFigureOut">
              <a:rPr lang="en-US" altLang="en-US"/>
              <a:pPr/>
              <a:t>8/31/16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5DB9EB-B960-2148-85EE-3FD8434E0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63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9D2C7E-691D-3A4B-AD7D-C3BFD56A37A5}" type="datetimeFigureOut">
              <a:rPr lang="en-US" altLang="en-US"/>
              <a:pPr/>
              <a:t>8/31/16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08FC6-2C8D-4940-AAB3-73CD37826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91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50D736-57AE-7D40-9809-216788B0F4C2}" type="datetimeFigureOut">
              <a:rPr lang="en-US" altLang="en-US"/>
              <a:pPr/>
              <a:t>8/31/16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4B928-361A-304A-85A9-132ABE3F1B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35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638E0-E57F-7B49-A147-F3E67FC8749E}" type="datetimeFigureOut">
              <a:rPr lang="en-US" altLang="en-US"/>
              <a:pPr/>
              <a:t>8/31/16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D6FB3-905E-9249-A8AA-2F2E731BC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83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CA7A8F-6EAD-6142-A26D-A4E5D1972BCD}" type="datetimeFigureOut">
              <a:rPr lang="en-US" altLang="en-US"/>
              <a:pPr/>
              <a:t>8/31/16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013C3-E711-AC43-98FD-25A9A6BFC3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35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8A986F-074A-8F4A-8F37-C259542CDD19}" type="datetimeFigureOut">
              <a:rPr lang="en-US" altLang="en-US"/>
              <a:pPr/>
              <a:t>8/31/16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D634B-6035-7743-AEC9-FE67E8BAB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1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6442C9-CD72-B04B-987A-B3648AB0F648}" type="datetimeFigureOut">
              <a:rPr lang="en-US" altLang="en-US"/>
              <a:pPr/>
              <a:t>8/31/16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6B6CC-2860-E440-ADEB-B05D538DB2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8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7CAB3E-9E2B-984B-BADD-C71C156BE735}" type="datetimeFigureOut">
              <a:rPr lang="en-US" altLang="en-US"/>
              <a:pPr/>
              <a:t>8/31/16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6559-5A51-F74E-8A16-B44E9EB7B7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67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780E29-EA6B-3D44-B428-2EF5C8BE780D}" type="datetimeFigureOut">
              <a:rPr lang="en-US" altLang="en-US"/>
              <a:pPr/>
              <a:t>8/31/16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15D85-79DD-EC42-BBA5-3571A7D901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A2B914-4094-AD44-AA03-BC53BEBB6B05}" type="datetimeFigureOut">
              <a:rPr lang="en-US" altLang="en-US"/>
              <a:pPr/>
              <a:t>8/31/16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D9790-1BD6-B448-9581-7FB6DB3644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44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C53EE2-04BB-5D40-B99B-BB033A364184}" type="datetimeFigureOut">
              <a:rPr lang="en-US" altLang="en-US"/>
              <a:pPr/>
              <a:t>8/31/16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D1621-3A3A-2E4D-A969-0FA6BE1641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05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4D0D9A-AA76-6841-A793-677C3F1238F7}" type="datetimeFigureOut">
              <a:rPr lang="en-US" altLang="en-US"/>
              <a:pPr/>
              <a:t>8/31/16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FD1B-E256-7C4A-80A8-EAA06122F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18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AD908FCA-ECD4-C94C-8356-795E34F52808}" type="datetimeFigureOut">
              <a:rPr lang="en-US" altLang="en-US"/>
              <a:pPr/>
              <a:t>8/31/16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99BCA487-3380-9E4A-BBC4-719CE2C2DB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566738" y="5657850"/>
            <a:ext cx="520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99CC66"/>
                </a:solidFill>
              </a:rPr>
              <a:t>Version Control with Git</a:t>
            </a:r>
          </a:p>
        </p:txBody>
      </p:sp>
      <p:pic>
        <p:nvPicPr>
          <p:cNvPr id="1433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8" b="29916"/>
          <a:stretch>
            <a:fillRect/>
          </a:stretch>
        </p:blipFill>
        <p:spPr bwMode="auto">
          <a:xfrm>
            <a:off x="0" y="0"/>
            <a:ext cx="91313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3"/>
          <p:cNvSpPr txBox="1">
            <a:spLocks noChangeArrowheads="1"/>
          </p:cNvSpPr>
          <p:nvPr/>
        </p:nvSpPr>
        <p:spPr bwMode="auto">
          <a:xfrm rot="16200000">
            <a:off x="8203407" y="4458493"/>
            <a:ext cx="1651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http://flic.kr/p/6oP7x7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8674" name="Picture 5" descr="lap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550025" y="2322513"/>
            <a:ext cx="2281238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8676" name="Picture 7" descr="server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8413" y="124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8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sp>
        <p:nvSpPr>
          <p:cNvPr id="28678" name="TextBox 9"/>
          <p:cNvSpPr txBox="1">
            <a:spLocks noChangeArrowheads="1"/>
          </p:cNvSpPr>
          <p:nvPr/>
        </p:nvSpPr>
        <p:spPr bwMode="auto">
          <a:xfrm>
            <a:off x="7375525" y="1835150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GitHub</a:t>
            </a:r>
          </a:p>
        </p:txBody>
      </p:sp>
      <p:grpSp>
        <p:nvGrpSpPr>
          <p:cNvPr id="28680" name="Group 29"/>
          <p:cNvGrpSpPr>
            <a:grpSpLocks/>
          </p:cNvGrpSpPr>
          <p:nvPr/>
        </p:nvGrpSpPr>
        <p:grpSpPr bwMode="auto">
          <a:xfrm>
            <a:off x="638175" y="2768600"/>
            <a:ext cx="6264275" cy="3563938"/>
            <a:chOff x="638538" y="2768140"/>
            <a:chExt cx="6263284" cy="356371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27371" y="4226963"/>
              <a:ext cx="639662" cy="0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598724" y="4225375"/>
              <a:ext cx="2303098" cy="0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696" name="Group 2"/>
            <p:cNvGrpSpPr>
              <a:grpSpLocks/>
            </p:cNvGrpSpPr>
            <p:nvPr/>
          </p:nvGrpSpPr>
          <p:grpSpPr bwMode="auto">
            <a:xfrm>
              <a:off x="638538" y="2768140"/>
              <a:ext cx="1682071" cy="3563717"/>
              <a:chOff x="638538" y="2768140"/>
              <a:chExt cx="1682071" cy="3563717"/>
            </a:xfrm>
          </p:grpSpPr>
          <p:sp>
            <p:nvSpPr>
              <p:cNvPr id="28697" name="TextBox 2"/>
              <p:cNvSpPr txBox="1">
                <a:spLocks noChangeArrowheads="1"/>
              </p:cNvSpPr>
              <p:nvPr/>
            </p:nvSpPr>
            <p:spPr bwMode="auto">
              <a:xfrm>
                <a:off x="638538" y="2768140"/>
                <a:ext cx="168207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en-US"/>
                  <a:t>Working Dir</a:t>
                </a:r>
              </a:p>
            </p:txBody>
          </p:sp>
          <p:pic>
            <p:nvPicPr>
              <p:cNvPr id="28698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93620"/>
              <a:stretch>
                <a:fillRect/>
              </a:stretch>
            </p:blipFill>
            <p:spPr bwMode="auto">
              <a:xfrm>
                <a:off x="693046" y="3245227"/>
                <a:ext cx="1554989" cy="192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638538" y="2857034"/>
                <a:ext cx="1682484" cy="3474823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pic>
            <p:nvPicPr>
              <p:cNvPr id="28700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9635" b="24483"/>
              <a:stretch>
                <a:fillRect/>
              </a:stretch>
            </p:blipFill>
            <p:spPr bwMode="auto">
              <a:xfrm>
                <a:off x="693046" y="3428800"/>
                <a:ext cx="1554989" cy="177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8681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3244850"/>
            <a:ext cx="155416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Questions to answer</a:t>
            </a:r>
          </a:p>
        </p:txBody>
      </p:sp>
      <p:grpSp>
        <p:nvGrpSpPr>
          <p:cNvPr id="40" name="Group 21"/>
          <p:cNvGrpSpPr>
            <a:grpSpLocks/>
          </p:cNvGrpSpPr>
          <p:nvPr/>
        </p:nvGrpSpPr>
        <p:grpSpPr bwMode="auto">
          <a:xfrm>
            <a:off x="2967038" y="2928938"/>
            <a:ext cx="1603375" cy="2422525"/>
            <a:chOff x="2821496" y="2928262"/>
            <a:chExt cx="1603131" cy="2423882"/>
          </a:xfrm>
        </p:grpSpPr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3149022" y="2928262"/>
              <a:ext cx="9492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Local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43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7" y="3746127"/>
              <a:ext cx="1443317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Rectangle 43"/>
            <p:cNvSpPr/>
            <p:nvPr/>
          </p:nvSpPr>
          <p:spPr>
            <a:xfrm>
              <a:off x="2821496" y="3018800"/>
              <a:ext cx="1603131" cy="23333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7" name="Group 26"/>
          <p:cNvGrpSpPr>
            <a:grpSpLocks/>
          </p:cNvGrpSpPr>
          <p:nvPr/>
        </p:nvGrpSpPr>
        <p:grpSpPr bwMode="auto">
          <a:xfrm>
            <a:off x="6902450" y="2922588"/>
            <a:ext cx="1601788" cy="2428875"/>
            <a:chOff x="6901822" y="2922790"/>
            <a:chExt cx="1603131" cy="2429354"/>
          </a:xfrm>
        </p:grpSpPr>
        <p:sp>
          <p:nvSpPr>
            <p:cNvPr id="48" name="TextBox 3"/>
            <p:cNvSpPr txBox="1">
              <a:spLocks noChangeArrowheads="1"/>
            </p:cNvSpPr>
            <p:nvPr/>
          </p:nvSpPr>
          <p:spPr bwMode="auto">
            <a:xfrm>
              <a:off x="7151566" y="2922790"/>
              <a:ext cx="116931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Remote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49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0291" y="3746126"/>
              <a:ext cx="1443317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Rectangle 49"/>
            <p:cNvSpPr/>
            <p:nvPr/>
          </p:nvSpPr>
          <p:spPr>
            <a:xfrm>
              <a:off x="6901822" y="3019646"/>
              <a:ext cx="1603131" cy="2332498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3976688" y="1592263"/>
            <a:ext cx="3221037" cy="2381250"/>
            <a:chOff x="3977129" y="1591882"/>
            <a:chExt cx="3220866" cy="2381403"/>
          </a:xfrm>
        </p:grpSpPr>
        <p:sp>
          <p:nvSpPr>
            <p:cNvPr id="28690" name="TextBox 15"/>
            <p:cNvSpPr txBox="1">
              <a:spLocks noChangeArrowheads="1"/>
            </p:cNvSpPr>
            <p:nvPr/>
          </p:nvSpPr>
          <p:spPr bwMode="auto">
            <a:xfrm>
              <a:off x="3977129" y="1591882"/>
              <a:ext cx="253774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FF"/>
                  </a:solidFill>
                </a:rPr>
                <a:t>How organized?</a:t>
              </a:r>
            </a:p>
          </p:txBody>
        </p:sp>
        <p:cxnSp>
          <p:nvCxnSpPr>
            <p:cNvPr id="34" name="Straight Arrow Connector 33"/>
            <p:cNvCxnSpPr>
              <a:stCxn id="28690" idx="2"/>
            </p:cNvCxnSpPr>
            <p:nvPr/>
          </p:nvCxnSpPr>
          <p:spPr>
            <a:xfrm flipH="1">
              <a:off x="4372395" y="2115791"/>
              <a:ext cx="873079" cy="1767001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8690" idx="2"/>
            </p:cNvCxnSpPr>
            <p:nvPr/>
          </p:nvCxnSpPr>
          <p:spPr>
            <a:xfrm>
              <a:off x="5245474" y="2115791"/>
              <a:ext cx="1952521" cy="1857494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2703513" y="4327525"/>
            <a:ext cx="3395662" cy="2203450"/>
            <a:chOff x="2703287" y="4327072"/>
            <a:chExt cx="3395821" cy="2204204"/>
          </a:xfrm>
        </p:grpSpPr>
        <p:sp>
          <p:nvSpPr>
            <p:cNvPr id="28687" name="TextBox 37"/>
            <p:cNvSpPr txBox="1">
              <a:spLocks noChangeArrowheads="1"/>
            </p:cNvSpPr>
            <p:nvPr/>
          </p:nvSpPr>
          <p:spPr bwMode="auto">
            <a:xfrm>
              <a:off x="3294158" y="6008056"/>
              <a:ext cx="280495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FF"/>
                  </a:solidFill>
                </a:rPr>
                <a:t>What operations?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 flipV="1">
              <a:off x="2703287" y="4408063"/>
              <a:ext cx="1968592" cy="1751611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4671879" y="4327072"/>
              <a:ext cx="1052561" cy="1832602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Repo Organization</a:t>
            </a:r>
            <a:endParaRPr lang="en-US" altLang="en-US" dirty="0">
              <a:ea typeface="ＭＳ Ｐゴシック" charset="-128"/>
            </a:endParaRPr>
          </a:p>
        </p:txBody>
      </p:sp>
      <p:pic>
        <p:nvPicPr>
          <p:cNvPr id="2969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Repo Organization</a:t>
            </a:r>
            <a:endParaRPr lang="en-US" altLang="en-US" dirty="0">
              <a:ea typeface="ＭＳ Ｐゴシック" charset="-128"/>
            </a:endParaRPr>
          </a:p>
        </p:txBody>
      </p:sp>
      <p:pic>
        <p:nvPicPr>
          <p:cNvPr id="3072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57200" y="1592263"/>
            <a:ext cx="7300913" cy="2195512"/>
            <a:chOff x="457200" y="1592725"/>
            <a:chExt cx="7300843" cy="2195188"/>
          </a:xfrm>
        </p:grpSpPr>
        <p:sp>
          <p:nvSpPr>
            <p:cNvPr id="30725" name="TextBox 3"/>
            <p:cNvSpPr txBox="1">
              <a:spLocks noChangeArrowheads="1"/>
            </p:cNvSpPr>
            <p:nvPr/>
          </p:nvSpPr>
          <p:spPr bwMode="auto">
            <a:xfrm>
              <a:off x="457200" y="1592725"/>
              <a:ext cx="3452191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FF00FF"/>
                  </a:solidFill>
                </a:rPr>
                <a:t>Commits (from oldest to newest; hashes as commit IDs)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396991" y="3048247"/>
              <a:ext cx="1606535" cy="739666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735357" y="3048247"/>
              <a:ext cx="1606535" cy="739666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151508" y="3048247"/>
              <a:ext cx="1606535" cy="739666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724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Repo Organization</a:t>
            </a:r>
            <a:endParaRPr lang="en-US" altLang="en-US" dirty="0">
              <a:ea typeface="ＭＳ Ｐゴシック" charset="-128"/>
            </a:endParaRPr>
          </a:p>
        </p:txBody>
      </p:sp>
      <p:pic>
        <p:nvPicPr>
          <p:cNvPr id="3174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65163" y="4276725"/>
            <a:ext cx="7092950" cy="1663700"/>
            <a:chOff x="664815" y="4276587"/>
            <a:chExt cx="7093228" cy="1663332"/>
          </a:xfrm>
        </p:grpSpPr>
        <p:sp>
          <p:nvSpPr>
            <p:cNvPr id="31749" name="TextBox 11"/>
            <p:cNvSpPr txBox="1">
              <a:spLocks noChangeArrowheads="1"/>
            </p:cNvSpPr>
            <p:nvPr/>
          </p:nvSpPr>
          <p:spPr bwMode="auto">
            <a:xfrm>
              <a:off x="664815" y="4985812"/>
              <a:ext cx="3045791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FF00FF"/>
                  </a:solidFill>
                </a:rPr>
                <a:t>Snapshot of all files at each commit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396681" y="4276587"/>
              <a:ext cx="1606613" cy="739611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735160" y="4276587"/>
              <a:ext cx="1606613" cy="741199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151430" y="4276587"/>
              <a:ext cx="1606613" cy="739611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1748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Repo Organization</a:t>
            </a:r>
            <a:endParaRPr lang="en-US" altLang="en-US" dirty="0">
              <a:ea typeface="ＭＳ Ｐゴシック" charset="-128"/>
            </a:endParaRPr>
          </a:p>
        </p:txBody>
      </p:sp>
      <p:pic>
        <p:nvPicPr>
          <p:cNvPr id="3277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28800"/>
            <a:ext cx="6350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397500" y="1250950"/>
            <a:ext cx="3189288" cy="1317625"/>
            <a:chOff x="5397740" y="1250365"/>
            <a:chExt cx="3189673" cy="1318348"/>
          </a:xfrm>
        </p:grpSpPr>
        <p:sp>
          <p:nvSpPr>
            <p:cNvPr id="9" name="Rounded Rectangle 8"/>
            <p:cNvSpPr/>
            <p:nvPr/>
          </p:nvSpPr>
          <p:spPr>
            <a:xfrm>
              <a:off x="6151894" y="1828532"/>
              <a:ext cx="1606744" cy="740181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774" name="TextBox 9"/>
            <p:cNvSpPr txBox="1">
              <a:spLocks noChangeArrowheads="1"/>
            </p:cNvSpPr>
            <p:nvPr/>
          </p:nvSpPr>
          <p:spPr bwMode="auto">
            <a:xfrm>
              <a:off x="5397740" y="1250365"/>
              <a:ext cx="318967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 u="sng">
                  <a:solidFill>
                    <a:srgbClr val="FF00FF"/>
                  </a:solidFill>
                </a:rPr>
                <a:t>Branch</a:t>
              </a:r>
              <a:r>
                <a:rPr lang="en-US" altLang="en-US" sz="2800">
                  <a:solidFill>
                    <a:srgbClr val="FF00FF"/>
                  </a:solidFill>
                </a:rPr>
                <a:t> (last commit)</a:t>
              </a:r>
            </a:p>
          </p:txBody>
        </p:sp>
      </p:grpSp>
      <p:sp>
        <p:nvSpPr>
          <p:cNvPr id="32772" name="TextBox 16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8674" name="Picture 5" descr="lap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8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grpSp>
        <p:nvGrpSpPr>
          <p:cNvPr id="28680" name="Group 29"/>
          <p:cNvGrpSpPr>
            <a:grpSpLocks/>
          </p:cNvGrpSpPr>
          <p:nvPr/>
        </p:nvGrpSpPr>
        <p:grpSpPr bwMode="auto">
          <a:xfrm>
            <a:off x="638175" y="2768600"/>
            <a:ext cx="2328863" cy="3563938"/>
            <a:chOff x="638538" y="2768140"/>
            <a:chExt cx="2328495" cy="356371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327371" y="4226963"/>
              <a:ext cx="639662" cy="0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696" name="Group 2"/>
            <p:cNvGrpSpPr>
              <a:grpSpLocks/>
            </p:cNvGrpSpPr>
            <p:nvPr/>
          </p:nvGrpSpPr>
          <p:grpSpPr bwMode="auto">
            <a:xfrm>
              <a:off x="638538" y="2768140"/>
              <a:ext cx="1682071" cy="3563717"/>
              <a:chOff x="638538" y="2768140"/>
              <a:chExt cx="1682071" cy="3563717"/>
            </a:xfrm>
          </p:grpSpPr>
          <p:sp>
            <p:nvSpPr>
              <p:cNvPr id="28697" name="TextBox 2"/>
              <p:cNvSpPr txBox="1">
                <a:spLocks noChangeArrowheads="1"/>
              </p:cNvSpPr>
              <p:nvPr/>
            </p:nvSpPr>
            <p:spPr bwMode="auto">
              <a:xfrm>
                <a:off x="638538" y="2768140"/>
                <a:ext cx="168207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en-US" altLang="en-US"/>
                  <a:t>Working Dir</a:t>
                </a:r>
              </a:p>
            </p:txBody>
          </p:sp>
          <p:pic>
            <p:nvPicPr>
              <p:cNvPr id="28698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93620"/>
              <a:stretch>
                <a:fillRect/>
              </a:stretch>
            </p:blipFill>
            <p:spPr bwMode="auto">
              <a:xfrm>
                <a:off x="693046" y="3245227"/>
                <a:ext cx="1554989" cy="192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638538" y="2857034"/>
                <a:ext cx="1682484" cy="3474823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pic>
            <p:nvPicPr>
              <p:cNvPr id="28700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9635" b="24483"/>
              <a:stretch>
                <a:fillRect/>
              </a:stretch>
            </p:blipFill>
            <p:spPr bwMode="auto">
              <a:xfrm>
                <a:off x="693046" y="3428800"/>
                <a:ext cx="1554989" cy="177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868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3244850"/>
            <a:ext cx="155416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Local Repo Operations</a:t>
            </a:r>
            <a:endParaRPr lang="en-US" altLang="en-US" dirty="0">
              <a:ea typeface="ＭＳ Ｐゴシック" charset="-128"/>
            </a:endParaRPr>
          </a:p>
        </p:txBody>
      </p:sp>
      <p:grpSp>
        <p:nvGrpSpPr>
          <p:cNvPr id="40" name="Group 21"/>
          <p:cNvGrpSpPr>
            <a:grpSpLocks/>
          </p:cNvGrpSpPr>
          <p:nvPr/>
        </p:nvGrpSpPr>
        <p:grpSpPr bwMode="auto">
          <a:xfrm>
            <a:off x="2967038" y="2928938"/>
            <a:ext cx="1603375" cy="2422525"/>
            <a:chOff x="2821496" y="2928262"/>
            <a:chExt cx="1603131" cy="2423882"/>
          </a:xfrm>
        </p:grpSpPr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3149022" y="2928262"/>
              <a:ext cx="9492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Local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4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7" y="3746127"/>
              <a:ext cx="1443317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Rectangle 43"/>
            <p:cNvSpPr/>
            <p:nvPr/>
          </p:nvSpPr>
          <p:spPr>
            <a:xfrm>
              <a:off x="2821496" y="3018800"/>
              <a:ext cx="1603131" cy="23333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884222" y="2114877"/>
            <a:ext cx="30222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init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status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add/commit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log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smtClean="0"/>
              <a:t>checkout</a:t>
            </a:r>
            <a:endParaRPr lang="en-US" sz="2800" dirty="0" smtClean="0"/>
          </a:p>
          <a:p>
            <a:pPr marL="457200" indent="-457200">
              <a:buFont typeface="Arial" charset="0"/>
              <a:buChar char="•"/>
            </a:pPr>
            <a:r>
              <a:rPr lang="is-IS" sz="2800" dirty="0" smtClean="0"/>
              <a:t>…</a:t>
            </a:r>
            <a:endParaRPr lang="en-US" sz="2800" dirty="0" smtClean="0"/>
          </a:p>
        </p:txBody>
      </p:sp>
      <p:sp>
        <p:nvSpPr>
          <p:cNvPr id="10" name="Freeform 9"/>
          <p:cNvSpPr/>
          <p:nvPr/>
        </p:nvSpPr>
        <p:spPr>
          <a:xfrm>
            <a:off x="2648197" y="2048109"/>
            <a:ext cx="3236025" cy="2037003"/>
          </a:xfrm>
          <a:custGeom>
            <a:avLst/>
            <a:gdLst>
              <a:gd name="connsiteX0" fmla="*/ 0 w 3046021"/>
              <a:gd name="connsiteY0" fmla="*/ 2037003 h 2037003"/>
              <a:gd name="connsiteX1" fmla="*/ 95003 w 3046021"/>
              <a:gd name="connsiteY1" fmla="*/ 1235418 h 2037003"/>
              <a:gd name="connsiteX2" fmla="*/ 480951 w 3046021"/>
              <a:gd name="connsiteY2" fmla="*/ 594151 h 2037003"/>
              <a:gd name="connsiteX3" fmla="*/ 1223159 w 3046021"/>
              <a:gd name="connsiteY3" fmla="*/ 136951 h 2037003"/>
              <a:gd name="connsiteX4" fmla="*/ 1900052 w 3046021"/>
              <a:gd name="connsiteY4" fmla="*/ 385 h 2037003"/>
              <a:gd name="connsiteX5" fmla="*/ 2553195 w 3046021"/>
              <a:gd name="connsiteY5" fmla="*/ 166639 h 2037003"/>
              <a:gd name="connsiteX6" fmla="*/ 3046021 w 3046021"/>
              <a:gd name="connsiteY6" fmla="*/ 404146 h 203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6021" h="2037003">
                <a:moveTo>
                  <a:pt x="0" y="2037003"/>
                </a:moveTo>
                <a:cubicBezTo>
                  <a:pt x="7422" y="1756448"/>
                  <a:pt x="14845" y="1475893"/>
                  <a:pt x="95003" y="1235418"/>
                </a:cubicBezTo>
                <a:cubicBezTo>
                  <a:pt x="175161" y="994943"/>
                  <a:pt x="292925" y="777229"/>
                  <a:pt x="480951" y="594151"/>
                </a:cubicBezTo>
                <a:cubicBezTo>
                  <a:pt x="668977" y="411073"/>
                  <a:pt x="986642" y="235912"/>
                  <a:pt x="1223159" y="136951"/>
                </a:cubicBezTo>
                <a:cubicBezTo>
                  <a:pt x="1459676" y="37990"/>
                  <a:pt x="1678379" y="-4563"/>
                  <a:pt x="1900052" y="385"/>
                </a:cubicBezTo>
                <a:cubicBezTo>
                  <a:pt x="2121725" y="5333"/>
                  <a:pt x="2362200" y="99345"/>
                  <a:pt x="2553195" y="166639"/>
                </a:cubicBezTo>
                <a:cubicBezTo>
                  <a:pt x="2744190" y="233932"/>
                  <a:pt x="3046021" y="404146"/>
                  <a:pt x="3046021" y="404146"/>
                </a:cubicBezTo>
              </a:path>
            </a:pathLst>
          </a:custGeom>
          <a:noFill/>
          <a:ln w="57150">
            <a:solidFill>
              <a:srgbClr val="FF00FF"/>
            </a:solidFill>
            <a:prstDash val="sysDash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3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commit works</a:t>
            </a:r>
          </a:p>
        </p:txBody>
      </p:sp>
      <p:pic>
        <p:nvPicPr>
          <p:cNvPr id="3379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00"/>
          <a:stretch>
            <a:fillRect/>
          </a:stretch>
        </p:blipFill>
        <p:spPr bwMode="auto">
          <a:xfrm>
            <a:off x="1397000" y="2027238"/>
            <a:ext cx="3937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  <p:grpSp>
        <p:nvGrpSpPr>
          <p:cNvPr id="33796" name="Group 9"/>
          <p:cNvGrpSpPr>
            <a:grpSpLocks/>
          </p:cNvGrpSpPr>
          <p:nvPr/>
        </p:nvGrpSpPr>
        <p:grpSpPr bwMode="auto">
          <a:xfrm>
            <a:off x="3751263" y="1393825"/>
            <a:ext cx="1582737" cy="1878013"/>
            <a:chOff x="3751470" y="1393934"/>
            <a:chExt cx="1582530" cy="1877145"/>
          </a:xfrm>
        </p:grpSpPr>
        <p:pic>
          <p:nvPicPr>
            <p:cNvPr id="33797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078" b="60991"/>
            <a:stretch>
              <a:fillRect/>
            </a:stretch>
          </p:blipFill>
          <p:spPr bwMode="auto">
            <a:xfrm>
              <a:off x="3751470" y="2027583"/>
              <a:ext cx="1582530" cy="1243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8" name="TextBox 6"/>
            <p:cNvSpPr txBox="1">
              <a:spLocks noChangeArrowheads="1"/>
            </p:cNvSpPr>
            <p:nvPr/>
          </p:nvSpPr>
          <p:spPr bwMode="auto">
            <a:xfrm>
              <a:off x="4008782" y="1393934"/>
              <a:ext cx="116142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FF00FF"/>
                  </a:solidFill>
                </a:rPr>
                <a:t>Before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commit works</a:t>
            </a:r>
          </a:p>
        </p:txBody>
      </p:sp>
      <p:pic>
        <p:nvPicPr>
          <p:cNvPr id="3481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00"/>
          <a:stretch>
            <a:fillRect/>
          </a:stretch>
        </p:blipFill>
        <p:spPr bwMode="auto">
          <a:xfrm>
            <a:off x="1397000" y="2027238"/>
            <a:ext cx="39370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3"/>
          <p:cNvSpPr txBox="1">
            <a:spLocks noChangeArrowheads="1"/>
          </p:cNvSpPr>
          <p:nvPr/>
        </p:nvSpPr>
        <p:spPr bwMode="auto">
          <a:xfrm>
            <a:off x="7343775" y="6581775"/>
            <a:ext cx="1800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</a:t>
            </a:r>
          </a:p>
        </p:txBody>
      </p:sp>
      <p:pic>
        <p:nvPicPr>
          <p:cNvPr id="34821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96" t="39045"/>
          <a:stretch/>
        </p:blipFill>
        <p:spPr bwMode="auto">
          <a:xfrm>
            <a:off x="5334000" y="3271652"/>
            <a:ext cx="2419350" cy="1943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Box 7"/>
          <p:cNvSpPr txBox="1">
            <a:spLocks noChangeArrowheads="1"/>
          </p:cNvSpPr>
          <p:nvPr/>
        </p:nvSpPr>
        <p:spPr bwMode="auto">
          <a:xfrm>
            <a:off x="6496171" y="1430295"/>
            <a:ext cx="917258" cy="52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FF00FF"/>
                </a:solidFill>
              </a:rPr>
              <a:t>After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01" b="60893"/>
          <a:stretch/>
        </p:blipFill>
        <p:spPr bwMode="auto">
          <a:xfrm>
            <a:off x="3736396" y="2024907"/>
            <a:ext cx="1599952" cy="124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6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26441 -1.1111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Why track/manage </a:t>
            </a:r>
            <a:r>
              <a:rPr lang="en-US" altLang="en-US" dirty="0" smtClean="0">
                <a:ea typeface="ＭＳ Ｐゴシック" charset="-128"/>
              </a:rPr>
              <a:t>different versions of code?</a:t>
            </a: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Backup: Undo or refer to old stuff</a:t>
            </a:r>
          </a:p>
        </p:txBody>
      </p:sp>
      <p:pic>
        <p:nvPicPr>
          <p:cNvPr id="1638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2022475"/>
            <a:ext cx="5419725" cy="272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79913" y="6581775"/>
            <a:ext cx="47640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http://</a:t>
            </a:r>
            <a:r>
              <a:rPr lang="en-US" sz="1200" dirty="0" err="1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git-scm.com</a:t>
            </a:r>
            <a:r>
              <a:rPr lang="en-US" sz="1200" dirty="0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/book/en/</a:t>
            </a:r>
            <a:r>
              <a:rPr lang="en-US" sz="1200" dirty="0" err="1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Git</a:t>
            </a:r>
            <a:r>
              <a:rPr lang="en-US" sz="1200" dirty="0">
                <a:solidFill>
                  <a:schemeClr val="bg1">
                    <a:lumMod val="65000"/>
                    <a:lumOff val="35000"/>
                  </a:schemeClr>
                </a:solidFill>
                <a:ea typeface="ＭＳ Ｐゴシック" charset="0"/>
                <a:cs typeface="ＭＳ Ｐゴシック" charset="0"/>
              </a:rPr>
              <a:t>-Branching-Basic-Branching-and-Merging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Branch: Maintain old release while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working on new</a:t>
            </a:r>
          </a:p>
        </p:txBody>
      </p:sp>
      <p:pic>
        <p:nvPicPr>
          <p:cNvPr id="1741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1652588"/>
            <a:ext cx="5873750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4379913" y="6581775"/>
            <a:ext cx="4764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http://git-scm.com/book/en/Git-Branching-Basic-Branching-and-Merging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Collaborate: Work in parallel with teammates</a:t>
            </a:r>
          </a:p>
        </p:txBody>
      </p:sp>
      <p:pic>
        <p:nvPicPr>
          <p:cNvPr id="1843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841500"/>
            <a:ext cx="63500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4725988" y="6589713"/>
            <a:ext cx="4418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US" altLang="en-US" sz="1200">
                <a:solidFill>
                  <a:srgbClr val="595959"/>
                </a:solidFill>
              </a:rPr>
              <a:t>http://git-scm.com/book/en/Distributed-Git-Distributed-Workflows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Version Control Systems (VCSs)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901700" y="1600200"/>
            <a:ext cx="7761288" cy="4525963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Help you track/manage/distribute revisions</a:t>
            </a:r>
          </a:p>
          <a:p>
            <a:r>
              <a:rPr lang="en-US" altLang="en-US">
                <a:ea typeface="ＭＳ Ｐゴシック" charset="-128"/>
              </a:rPr>
              <a:t>Standard in modern development</a:t>
            </a:r>
          </a:p>
          <a:p>
            <a:r>
              <a:rPr lang="en-US" altLang="en-US">
                <a:ea typeface="ＭＳ Ｐゴシック" charset="-128"/>
              </a:rPr>
              <a:t>Examples:</a:t>
            </a:r>
          </a:p>
          <a:p>
            <a:pPr lvl="1"/>
            <a:r>
              <a:rPr lang="en-US" altLang="en-US">
                <a:ea typeface="ＭＳ Ｐゴシック" charset="-128"/>
              </a:rPr>
              <a:t>Revision Control System (RCS)</a:t>
            </a:r>
          </a:p>
          <a:p>
            <a:pPr lvl="1"/>
            <a:r>
              <a:rPr lang="en-US" altLang="en-US">
                <a:ea typeface="ＭＳ Ｐゴシック" charset="-128"/>
              </a:rPr>
              <a:t>Concurrent Versions System (CVS)</a:t>
            </a:r>
          </a:p>
          <a:p>
            <a:pPr lvl="1"/>
            <a:r>
              <a:rPr lang="en-US" altLang="en-US">
                <a:ea typeface="ＭＳ Ｐゴシック" charset="-128"/>
              </a:rPr>
              <a:t>Subversion (SVN)</a:t>
            </a:r>
          </a:p>
          <a:p>
            <a:pPr lvl="1"/>
            <a:r>
              <a:rPr lang="en-US" altLang="en-US">
                <a:ea typeface="ＭＳ Ｐゴシック" charset="-128"/>
              </a:rPr>
              <a:t>Git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604963" y="4418013"/>
            <a:ext cx="2601912" cy="1157287"/>
            <a:chOff x="1161140" y="4417788"/>
            <a:chExt cx="2601552" cy="1158223"/>
          </a:xfrm>
        </p:grpSpPr>
        <p:sp>
          <p:nvSpPr>
            <p:cNvPr id="4" name="Oval 3"/>
            <p:cNvSpPr/>
            <p:nvPr/>
          </p:nvSpPr>
          <p:spPr>
            <a:xfrm>
              <a:off x="1161140" y="4417788"/>
              <a:ext cx="652372" cy="552897"/>
            </a:xfrm>
            <a:prstGeom prst="ellipse">
              <a:avLst/>
            </a:prstGeom>
            <a:noFill/>
            <a:ln w="5715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1823035" y="4916666"/>
              <a:ext cx="407932" cy="327289"/>
            </a:xfrm>
            <a:prstGeom prst="straightConnector1">
              <a:avLst/>
            </a:prstGeom>
            <a:ln w="5715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65" name="TextBox 6"/>
            <p:cNvSpPr txBox="1">
              <a:spLocks noChangeArrowheads="1"/>
            </p:cNvSpPr>
            <p:nvPr/>
          </p:nvSpPr>
          <p:spPr bwMode="auto">
            <a:xfrm>
              <a:off x="2140859" y="5052791"/>
              <a:ext cx="162183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FF00FF"/>
                  </a:solidFill>
                </a:rPr>
                <a:t>Our focus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90550" y="3094038"/>
            <a:ext cx="7366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>
                    <a:lumMod val="65000"/>
                  </a:schemeClr>
                </a:solidFill>
                <a:ea typeface="ＭＳ Ｐゴシック" charset="0"/>
                <a:cs typeface="ＭＳ Ｐゴシック" charset="0"/>
              </a:rPr>
              <a:t>older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4498975"/>
            <a:ext cx="8524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>
                    <a:lumMod val="65000"/>
                  </a:schemeClr>
                </a:solidFill>
                <a:ea typeface="ＭＳ Ｐゴシック" charset="0"/>
                <a:cs typeface="ＭＳ Ｐゴシック" charset="0"/>
              </a:rPr>
              <a:t>newer</a:t>
            </a:r>
          </a:p>
        </p:txBody>
      </p:sp>
      <p:cxnSp>
        <p:nvCxnSpPr>
          <p:cNvPr id="12" name="Straight Arrow Connector 11"/>
          <p:cNvCxnSpPr>
            <a:stCxn id="9" idx="2"/>
          </p:cNvCxnSpPr>
          <p:nvPr/>
        </p:nvCxnSpPr>
        <p:spPr>
          <a:xfrm>
            <a:off x="958850" y="3494088"/>
            <a:ext cx="0" cy="1131887"/>
          </a:xfrm>
          <a:prstGeom prst="straightConnector1">
            <a:avLst/>
          </a:prstGeom>
          <a:ln w="38100" cmpd="sng">
            <a:solidFill>
              <a:schemeClr val="tx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GitHub-User Perspective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550025" y="2322513"/>
            <a:ext cx="2281238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0485" name="Group 22"/>
          <p:cNvGrpSpPr>
            <a:grpSpLocks/>
          </p:cNvGrpSpPr>
          <p:nvPr/>
        </p:nvGrpSpPr>
        <p:grpSpPr bwMode="auto">
          <a:xfrm>
            <a:off x="638175" y="2768600"/>
            <a:ext cx="1682750" cy="3563938"/>
            <a:chOff x="493402" y="2768140"/>
            <a:chExt cx="1682071" cy="3563717"/>
          </a:xfrm>
        </p:grpSpPr>
        <p:sp>
          <p:nvSpPr>
            <p:cNvPr id="20499" name="TextBox 2"/>
            <p:cNvSpPr txBox="1">
              <a:spLocks noChangeArrowheads="1"/>
            </p:cNvSpPr>
            <p:nvPr/>
          </p:nvSpPr>
          <p:spPr bwMode="auto">
            <a:xfrm>
              <a:off x="493402" y="2768140"/>
              <a:ext cx="16820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Working Dir</a:t>
              </a:r>
            </a:p>
          </p:txBody>
        </p:sp>
        <p:pic>
          <p:nvPicPr>
            <p:cNvPr id="20500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910" y="3245227"/>
              <a:ext cx="1554989" cy="302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493402" y="2857034"/>
              <a:ext cx="1682071" cy="347482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20489" name="Picture 34" descr="lapto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35" descr="server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8413" y="124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TextBox 36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sp>
        <p:nvSpPr>
          <p:cNvPr id="20492" name="TextBox 37"/>
          <p:cNvSpPr txBox="1">
            <a:spLocks noChangeArrowheads="1"/>
          </p:cNvSpPr>
          <p:nvPr/>
        </p:nvSpPr>
        <p:spPr bwMode="auto">
          <a:xfrm>
            <a:off x="7375525" y="1835150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GitHub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GitHub-User Perspective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550025" y="2322513"/>
            <a:ext cx="2281238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7275" y="4227513"/>
            <a:ext cx="639763" cy="0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485" name="Group 22"/>
          <p:cNvGrpSpPr>
            <a:grpSpLocks/>
          </p:cNvGrpSpPr>
          <p:nvPr/>
        </p:nvGrpSpPr>
        <p:grpSpPr bwMode="auto">
          <a:xfrm>
            <a:off x="638175" y="2768600"/>
            <a:ext cx="1682750" cy="3563938"/>
            <a:chOff x="493402" y="2768140"/>
            <a:chExt cx="1682071" cy="3563717"/>
          </a:xfrm>
        </p:grpSpPr>
        <p:sp>
          <p:nvSpPr>
            <p:cNvPr id="20499" name="TextBox 2"/>
            <p:cNvSpPr txBox="1">
              <a:spLocks noChangeArrowheads="1"/>
            </p:cNvSpPr>
            <p:nvPr/>
          </p:nvSpPr>
          <p:spPr bwMode="auto">
            <a:xfrm>
              <a:off x="493402" y="2768140"/>
              <a:ext cx="16820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Working Dir</a:t>
              </a:r>
            </a:p>
          </p:txBody>
        </p:sp>
        <p:pic>
          <p:nvPicPr>
            <p:cNvPr id="20500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910" y="3245227"/>
              <a:ext cx="1554989" cy="302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493402" y="2857034"/>
              <a:ext cx="1682071" cy="347482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486" name="Group 21"/>
          <p:cNvGrpSpPr>
            <a:grpSpLocks/>
          </p:cNvGrpSpPr>
          <p:nvPr/>
        </p:nvGrpSpPr>
        <p:grpSpPr bwMode="auto">
          <a:xfrm>
            <a:off x="2967038" y="2928938"/>
            <a:ext cx="1603375" cy="2422525"/>
            <a:chOff x="2821496" y="2928262"/>
            <a:chExt cx="1603131" cy="2423882"/>
          </a:xfrm>
        </p:grpSpPr>
        <p:sp>
          <p:nvSpPr>
            <p:cNvPr id="20496" name="TextBox 3"/>
            <p:cNvSpPr txBox="1">
              <a:spLocks noChangeArrowheads="1"/>
            </p:cNvSpPr>
            <p:nvPr/>
          </p:nvSpPr>
          <p:spPr bwMode="auto">
            <a:xfrm>
              <a:off x="3149022" y="2928262"/>
              <a:ext cx="9492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Local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20497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7" y="3746127"/>
              <a:ext cx="1443317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2821496" y="3018800"/>
              <a:ext cx="1603131" cy="23333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20489" name="Picture 34" descr="lapt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35" descr="server-whit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8413" y="124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TextBox 36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sp>
        <p:nvSpPr>
          <p:cNvPr id="20492" name="TextBox 37"/>
          <p:cNvSpPr txBox="1">
            <a:spLocks noChangeArrowheads="1"/>
          </p:cNvSpPr>
          <p:nvPr/>
        </p:nvSpPr>
        <p:spPr bwMode="auto">
          <a:xfrm>
            <a:off x="7375525" y="1835150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GitHub</a:t>
            </a:r>
          </a:p>
        </p:txBody>
      </p:sp>
    </p:spTree>
    <p:extLst>
      <p:ext uri="{BB962C8B-B14F-4D97-AF65-F5344CB8AC3E}">
        <p14:creationId xmlns:p14="http://schemas.microsoft.com/office/powerpoint/2010/main" val="205361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GitHub-User Perspective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0513" y="2322513"/>
            <a:ext cx="4679950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550025" y="2322513"/>
            <a:ext cx="2281238" cy="4281487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7275" y="4227513"/>
            <a:ext cx="639763" cy="0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485" name="Group 22"/>
          <p:cNvGrpSpPr>
            <a:grpSpLocks/>
          </p:cNvGrpSpPr>
          <p:nvPr/>
        </p:nvGrpSpPr>
        <p:grpSpPr bwMode="auto">
          <a:xfrm>
            <a:off x="638175" y="2768600"/>
            <a:ext cx="1682750" cy="3563938"/>
            <a:chOff x="493402" y="2768140"/>
            <a:chExt cx="1682071" cy="3563717"/>
          </a:xfrm>
        </p:grpSpPr>
        <p:sp>
          <p:nvSpPr>
            <p:cNvPr id="20499" name="TextBox 2"/>
            <p:cNvSpPr txBox="1">
              <a:spLocks noChangeArrowheads="1"/>
            </p:cNvSpPr>
            <p:nvPr/>
          </p:nvSpPr>
          <p:spPr bwMode="auto">
            <a:xfrm>
              <a:off x="493402" y="2768140"/>
              <a:ext cx="16820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Working Dir</a:t>
              </a:r>
            </a:p>
          </p:txBody>
        </p:sp>
        <p:pic>
          <p:nvPicPr>
            <p:cNvPr id="20500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910" y="3245227"/>
              <a:ext cx="1554989" cy="302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493402" y="2857034"/>
              <a:ext cx="1682071" cy="347482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486" name="Group 21"/>
          <p:cNvGrpSpPr>
            <a:grpSpLocks/>
          </p:cNvGrpSpPr>
          <p:nvPr/>
        </p:nvGrpSpPr>
        <p:grpSpPr bwMode="auto">
          <a:xfrm>
            <a:off x="2967038" y="2928938"/>
            <a:ext cx="1603375" cy="2422525"/>
            <a:chOff x="2821496" y="2928262"/>
            <a:chExt cx="1603131" cy="2423882"/>
          </a:xfrm>
        </p:grpSpPr>
        <p:sp>
          <p:nvSpPr>
            <p:cNvPr id="20496" name="TextBox 3"/>
            <p:cNvSpPr txBox="1">
              <a:spLocks noChangeArrowheads="1"/>
            </p:cNvSpPr>
            <p:nvPr/>
          </p:nvSpPr>
          <p:spPr bwMode="auto">
            <a:xfrm>
              <a:off x="3149022" y="2928262"/>
              <a:ext cx="9492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Local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20497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7" y="3746127"/>
              <a:ext cx="1443317" cy="152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2821496" y="3018800"/>
              <a:ext cx="1603131" cy="233334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487" name="Group 26"/>
          <p:cNvGrpSpPr>
            <a:grpSpLocks/>
          </p:cNvGrpSpPr>
          <p:nvPr/>
        </p:nvGrpSpPr>
        <p:grpSpPr bwMode="auto">
          <a:xfrm>
            <a:off x="6902450" y="2922588"/>
            <a:ext cx="1601788" cy="2428875"/>
            <a:chOff x="6901822" y="2922790"/>
            <a:chExt cx="1603131" cy="2429354"/>
          </a:xfrm>
        </p:grpSpPr>
        <p:sp>
          <p:nvSpPr>
            <p:cNvPr id="20493" name="TextBox 3"/>
            <p:cNvSpPr txBox="1">
              <a:spLocks noChangeArrowheads="1"/>
            </p:cNvSpPr>
            <p:nvPr/>
          </p:nvSpPr>
          <p:spPr bwMode="auto">
            <a:xfrm>
              <a:off x="7151566" y="2922790"/>
              <a:ext cx="116931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/>
                <a:t>Remote</a:t>
              </a:r>
              <a:br>
                <a:rPr lang="en-US" altLang="en-US"/>
              </a:br>
              <a:r>
                <a:rPr lang="en-US" altLang="en-US"/>
                <a:t>Repos</a:t>
              </a:r>
            </a:p>
          </p:txBody>
        </p:sp>
        <p:pic>
          <p:nvPicPr>
            <p:cNvPr id="20494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0291" y="3746126"/>
              <a:ext cx="1443317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25"/>
            <p:cNvSpPr/>
            <p:nvPr/>
          </p:nvSpPr>
          <p:spPr>
            <a:xfrm>
              <a:off x="6901822" y="3019646"/>
              <a:ext cx="1603131" cy="2332498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30" name="Straight Connector 29"/>
          <p:cNvCxnSpPr/>
          <p:nvPr/>
        </p:nvCxnSpPr>
        <p:spPr>
          <a:xfrm>
            <a:off x="4598988" y="4224338"/>
            <a:ext cx="2303462" cy="0"/>
          </a:xfrm>
          <a:prstGeom prst="line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489" name="Picture 34" descr="lapt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3208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35" descr="server-whit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48413" y="124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TextBox 36"/>
          <p:cNvSpPr txBox="1">
            <a:spLocks noChangeArrowheads="1"/>
          </p:cNvSpPr>
          <p:nvPr/>
        </p:nvSpPr>
        <p:spPr bwMode="auto">
          <a:xfrm>
            <a:off x="2871788" y="1854200"/>
            <a:ext cx="738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You</a:t>
            </a:r>
          </a:p>
        </p:txBody>
      </p:sp>
      <p:sp>
        <p:nvSpPr>
          <p:cNvPr id="20492" name="TextBox 37"/>
          <p:cNvSpPr txBox="1">
            <a:spLocks noChangeArrowheads="1"/>
          </p:cNvSpPr>
          <p:nvPr/>
        </p:nvSpPr>
        <p:spPr bwMode="auto">
          <a:xfrm>
            <a:off x="7375525" y="1835150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2800"/>
              <a:t>GitHub</a:t>
            </a:r>
          </a:p>
        </p:txBody>
      </p:sp>
    </p:spTree>
    <p:extLst>
      <p:ext uri="{BB962C8B-B14F-4D97-AF65-F5344CB8AC3E}">
        <p14:creationId xmlns:p14="http://schemas.microsoft.com/office/powerpoint/2010/main" val="23146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8607</TotalTime>
  <Words>194</Words>
  <Application>Microsoft Macintosh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ＭＳ Ｐゴシック</vt:lpstr>
      <vt:lpstr>Arial</vt:lpstr>
      <vt:lpstr>Black</vt:lpstr>
      <vt:lpstr>PowerPoint Presentation</vt:lpstr>
      <vt:lpstr>Why track/manage different versions of code?</vt:lpstr>
      <vt:lpstr>Backup: Undo or refer to old stuff</vt:lpstr>
      <vt:lpstr>Branch: Maintain old release while working on new</vt:lpstr>
      <vt:lpstr>Collaborate: Work in parallel with teammates</vt:lpstr>
      <vt:lpstr>Version Control Systems (VCSs)</vt:lpstr>
      <vt:lpstr>GitHub-User Perspective</vt:lpstr>
      <vt:lpstr>GitHub-User Perspective</vt:lpstr>
      <vt:lpstr>GitHub-User Perspective</vt:lpstr>
      <vt:lpstr>Questions to answer</vt:lpstr>
      <vt:lpstr>Repo Organization</vt:lpstr>
      <vt:lpstr>Repo Organization</vt:lpstr>
      <vt:lpstr>Repo Organization</vt:lpstr>
      <vt:lpstr>Repo Organization</vt:lpstr>
      <vt:lpstr>Local Repo Operations</vt:lpstr>
      <vt:lpstr>How commit works</vt:lpstr>
      <vt:lpstr>How commit works</vt:lpstr>
    </vt:vector>
  </TitlesOfParts>
  <Company>Oregon State University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Fleming</dc:creator>
  <cp:lastModifiedBy>Scott Fleming</cp:lastModifiedBy>
  <cp:revision>287</cp:revision>
  <dcterms:created xsi:type="dcterms:W3CDTF">2011-01-26T19:04:03Z</dcterms:created>
  <dcterms:modified xsi:type="dcterms:W3CDTF">2016-08-31T21:28:05Z</dcterms:modified>
</cp:coreProperties>
</file>