
<file path=[Content_Types].xml><?xml version="1.0" encoding="utf-8"?>
<Types xmlns="http://schemas.openxmlformats.org/package/2006/content-types">
  <Default Extension="xml" ContentType="application/xml"/>
  <Default Extension="mov" ContentType="video/quicktime"/>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48" r:id="rId2"/>
    <p:sldId id="362" r:id="rId3"/>
    <p:sldId id="331" r:id="rId4"/>
    <p:sldId id="342" r:id="rId5"/>
    <p:sldId id="354" r:id="rId6"/>
    <p:sldId id="355" r:id="rId7"/>
    <p:sldId id="365" r:id="rId8"/>
    <p:sldId id="315" r:id="rId9"/>
    <p:sldId id="312"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D77"/>
    <a:srgbClr val="CC0099"/>
    <a:srgbClr val="D70000"/>
    <a:srgbClr val="EA636C"/>
    <a:srgbClr val="EAE900"/>
    <a:srgbClr val="67D6EE"/>
    <a:srgbClr val="FF8B94"/>
    <a:srgbClr val="A8E6CF"/>
    <a:srgbClr val="FFD3B6"/>
    <a:srgbClr val="A30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5" autoAdjust="0"/>
    <p:restoredTop sz="87040" autoAdjust="0"/>
  </p:normalViewPr>
  <p:slideViewPr>
    <p:cSldViewPr>
      <p:cViewPr varScale="1">
        <p:scale>
          <a:sx n="80" d="100"/>
          <a:sy n="80" d="100"/>
        </p:scale>
        <p:origin x="2192" y="176"/>
      </p:cViewPr>
      <p:guideLst>
        <p:guide orient="horz" pos="2160"/>
        <p:guide pos="2880"/>
      </p:guideLst>
    </p:cSldViewPr>
  </p:slideViewPr>
  <p:outlineViewPr>
    <p:cViewPr>
      <p:scale>
        <a:sx n="33" d="100"/>
        <a:sy n="33" d="100"/>
      </p:scale>
      <p:origin x="6" y="6588"/>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722B8-D365-4FA0-9DFA-241D9C39D91A}" type="datetimeFigureOut">
              <a:rPr lang="en-US" smtClean="0"/>
              <a:t>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2B75C9-88EB-4291-92F1-C349C5FDAAA2}" type="slidenum">
              <a:rPr lang="en-US" smtClean="0"/>
              <a:t>‹#›</a:t>
            </a:fld>
            <a:endParaRPr lang="en-US"/>
          </a:p>
        </p:txBody>
      </p:sp>
    </p:spTree>
    <p:extLst>
      <p:ext uri="{BB962C8B-B14F-4D97-AF65-F5344CB8AC3E}">
        <p14:creationId xmlns:p14="http://schemas.microsoft.com/office/powerpoint/2010/main" val="30519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destroy function = delete http request invokes the destroy action and get the id for the car that is getting destroyed</a:t>
            </a:r>
            <a:r>
              <a:rPr lang="en-US" baseline="0" smtClean="0"/>
              <a:t>. </a:t>
            </a:r>
            <a:endParaRPr lang="en-US" dirty="0"/>
          </a:p>
        </p:txBody>
      </p:sp>
      <p:sp>
        <p:nvSpPr>
          <p:cNvPr id="4" name="Slide Number Placeholder 3"/>
          <p:cNvSpPr>
            <a:spLocks noGrp="1"/>
          </p:cNvSpPr>
          <p:nvPr>
            <p:ph type="sldNum" sz="quarter" idx="10"/>
          </p:nvPr>
        </p:nvSpPr>
        <p:spPr/>
        <p:txBody>
          <a:bodyPr/>
          <a:lstStyle/>
          <a:p>
            <a:fld id="{402B75C9-88EB-4291-92F1-C349C5FDAAA2}" type="slidenum">
              <a:rPr lang="en-US" smtClean="0"/>
              <a:t>1</a:t>
            </a:fld>
            <a:endParaRPr lang="en-US"/>
          </a:p>
        </p:txBody>
      </p:sp>
    </p:spTree>
    <p:extLst>
      <p:ext uri="{BB962C8B-B14F-4D97-AF65-F5344CB8AC3E}">
        <p14:creationId xmlns:p14="http://schemas.microsoft.com/office/powerpoint/2010/main" val="142343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 redirects</a:t>
            </a:r>
            <a:endParaRPr lang="en-US" dirty="0"/>
          </a:p>
        </p:txBody>
      </p:sp>
      <p:sp>
        <p:nvSpPr>
          <p:cNvPr id="4" name="Slide Number Placeholder 3"/>
          <p:cNvSpPr>
            <a:spLocks noGrp="1"/>
          </p:cNvSpPr>
          <p:nvPr>
            <p:ph type="sldNum" sz="quarter" idx="10"/>
          </p:nvPr>
        </p:nvSpPr>
        <p:spPr/>
        <p:txBody>
          <a:bodyPr/>
          <a:lstStyle/>
          <a:p>
            <a:fld id="{402B75C9-88EB-4291-92F1-C349C5FDAAA2}" type="slidenum">
              <a:rPr lang="en-US" smtClean="0"/>
              <a:t>3</a:t>
            </a:fld>
            <a:endParaRPr lang="en-US"/>
          </a:p>
        </p:txBody>
      </p:sp>
    </p:spTree>
    <p:extLst>
      <p:ext uri="{BB962C8B-B14F-4D97-AF65-F5344CB8AC3E}">
        <p14:creationId xmlns:p14="http://schemas.microsoft.com/office/powerpoint/2010/main" val="226640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2B75C9-88EB-4291-92F1-C349C5FDAAA2}" type="slidenum">
              <a:rPr lang="en-US" smtClean="0"/>
              <a:t>4</a:t>
            </a:fld>
            <a:endParaRPr lang="en-US"/>
          </a:p>
        </p:txBody>
      </p:sp>
    </p:spTree>
    <p:extLst>
      <p:ext uri="{BB962C8B-B14F-4D97-AF65-F5344CB8AC3E}">
        <p14:creationId xmlns:p14="http://schemas.microsoft.com/office/powerpoint/2010/main" val="226640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56A4D01-7946-4830-8679-8BF39406A98C}" type="datetimeFigureOut">
              <a:rPr lang="en-US" smtClean="0"/>
              <a:t>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EE2D-C8E1-4583-B6EE-A960BD9674E2}" type="slidenum">
              <a:rPr lang="en-US" smtClean="0"/>
              <a:t>‹#›</a:t>
            </a:fld>
            <a:endParaRPr lang="en-US"/>
          </a:p>
        </p:txBody>
      </p:sp>
    </p:spTree>
    <p:extLst>
      <p:ext uri="{BB962C8B-B14F-4D97-AF65-F5344CB8AC3E}">
        <p14:creationId xmlns:p14="http://schemas.microsoft.com/office/powerpoint/2010/main" val="117027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56A4D01-7946-4830-8679-8BF39406A98C}" type="datetimeFigureOut">
              <a:rPr lang="en-US" smtClean="0"/>
              <a:pPr/>
              <a:t>8/20/16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76EE2D-C8E1-4583-B6EE-A960BD9674E2}" type="slidenum">
              <a:rPr lang="en-US" smtClean="0"/>
              <a:pPr/>
              <a:t>‹#›</a:t>
            </a:fld>
            <a:endParaRPr lang="en-US"/>
          </a:p>
        </p:txBody>
      </p:sp>
    </p:spTree>
    <p:extLst>
      <p:ext uri="{BB962C8B-B14F-4D97-AF65-F5344CB8AC3E}">
        <p14:creationId xmlns:p14="http://schemas.microsoft.com/office/powerpoint/2010/main" val="35893485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56A4D01-7946-4830-8679-8BF39406A98C}" type="datetimeFigureOut">
              <a:rPr lang="en-US" smtClean="0"/>
              <a:pPr/>
              <a:t>8/20/16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76EE2D-C8E1-4583-B6EE-A960BD9674E2}" type="slidenum">
              <a:rPr lang="en-US" smtClean="0"/>
              <a:pPr/>
              <a:t>‹#›</a:t>
            </a:fld>
            <a:endParaRPr lang="en-US"/>
          </a:p>
        </p:txBody>
      </p:sp>
    </p:spTree>
    <p:extLst>
      <p:ext uri="{BB962C8B-B14F-4D97-AF65-F5344CB8AC3E}">
        <p14:creationId xmlns:p14="http://schemas.microsoft.com/office/powerpoint/2010/main" val="40984179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6A4D01-7946-4830-8679-8BF39406A98C}" type="datetimeFigureOut">
              <a:rPr lang="en-US" smtClean="0"/>
              <a:t>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EE2D-C8E1-4583-B6EE-A960BD9674E2}" type="slidenum">
              <a:rPr lang="en-US" smtClean="0"/>
              <a:t>‹#›</a:t>
            </a:fld>
            <a:endParaRPr lang="en-US"/>
          </a:p>
        </p:txBody>
      </p:sp>
    </p:spTree>
    <p:extLst>
      <p:ext uri="{BB962C8B-B14F-4D97-AF65-F5344CB8AC3E}">
        <p14:creationId xmlns:p14="http://schemas.microsoft.com/office/powerpoint/2010/main" val="35174786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6A4D01-7946-4830-8679-8BF39406A98C}" type="datetimeFigureOut">
              <a:rPr lang="en-US" smtClean="0"/>
              <a:t>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6EE2D-C8E1-4583-B6EE-A960BD9674E2}" type="slidenum">
              <a:rPr lang="en-US" smtClean="0"/>
              <a:t>‹#›</a:t>
            </a:fld>
            <a:endParaRPr lang="en-US"/>
          </a:p>
        </p:txBody>
      </p:sp>
    </p:spTree>
    <p:extLst>
      <p:ext uri="{BB962C8B-B14F-4D97-AF65-F5344CB8AC3E}">
        <p14:creationId xmlns:p14="http://schemas.microsoft.com/office/powerpoint/2010/main" val="41293581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6A4D01-7946-4830-8679-8BF39406A98C}" type="datetimeFigureOut">
              <a:rPr lang="en-US" smtClean="0"/>
              <a:t>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6EE2D-C8E1-4583-B6EE-A960BD9674E2}" type="slidenum">
              <a:rPr lang="en-US" smtClean="0"/>
              <a:t>‹#›</a:t>
            </a:fld>
            <a:endParaRPr lang="en-US"/>
          </a:p>
        </p:txBody>
      </p:sp>
    </p:spTree>
    <p:extLst>
      <p:ext uri="{BB962C8B-B14F-4D97-AF65-F5344CB8AC3E}">
        <p14:creationId xmlns:p14="http://schemas.microsoft.com/office/powerpoint/2010/main" val="19627424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6A4D01-7946-4830-8679-8BF39406A98C}" type="datetimeFigureOut">
              <a:rPr lang="en-US" smtClean="0"/>
              <a:t>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6EE2D-C8E1-4583-B6EE-A960BD9674E2}" type="slidenum">
              <a:rPr lang="en-US" smtClean="0"/>
              <a:t>‹#›</a:t>
            </a:fld>
            <a:endParaRPr lang="en-US"/>
          </a:p>
        </p:txBody>
      </p:sp>
    </p:spTree>
    <p:extLst>
      <p:ext uri="{BB962C8B-B14F-4D97-AF65-F5344CB8AC3E}">
        <p14:creationId xmlns:p14="http://schemas.microsoft.com/office/powerpoint/2010/main" val="37638331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6A4D01-7946-4830-8679-8BF39406A98C}" type="datetimeFigureOut">
              <a:rPr lang="en-US" smtClean="0"/>
              <a:t>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6EE2D-C8E1-4583-B6EE-A960BD9674E2}" type="slidenum">
              <a:rPr lang="en-US" smtClean="0"/>
              <a:t>‹#›</a:t>
            </a:fld>
            <a:endParaRPr lang="en-US"/>
          </a:p>
        </p:txBody>
      </p:sp>
    </p:spTree>
    <p:extLst>
      <p:ext uri="{BB962C8B-B14F-4D97-AF65-F5344CB8AC3E}">
        <p14:creationId xmlns:p14="http://schemas.microsoft.com/office/powerpoint/2010/main" val="24785281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856A4D01-7946-4830-8679-8BF39406A98C}" type="datetimeFigureOut">
              <a:rPr lang="en-US" smtClean="0"/>
              <a:pPr/>
              <a:t>8/20/16</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576EE2D-C8E1-4583-B6EE-A960BD9674E2}" type="slidenum">
              <a:rPr lang="en-US" smtClean="0"/>
              <a:pPr/>
              <a:t>‹#›</a:t>
            </a:fld>
            <a:endParaRPr lang="en-US"/>
          </a:p>
        </p:txBody>
      </p:sp>
    </p:spTree>
    <p:extLst>
      <p:ext uri="{BB962C8B-B14F-4D97-AF65-F5344CB8AC3E}">
        <p14:creationId xmlns:p14="http://schemas.microsoft.com/office/powerpoint/2010/main" val="21316899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56A4D01-7946-4830-8679-8BF39406A98C}" type="datetimeFigureOut">
              <a:rPr lang="en-US" smtClean="0"/>
              <a:pPr/>
              <a:t>8/20/16</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576EE2D-C8E1-4583-B6EE-A960BD9674E2}" type="slidenum">
              <a:rPr lang="en-US" smtClean="0"/>
              <a:pPr/>
              <a:t>‹#›</a:t>
            </a:fld>
            <a:endParaRPr lang="en-US"/>
          </a:p>
        </p:txBody>
      </p:sp>
    </p:spTree>
    <p:extLst>
      <p:ext uri="{BB962C8B-B14F-4D97-AF65-F5344CB8AC3E}">
        <p14:creationId xmlns:p14="http://schemas.microsoft.com/office/powerpoint/2010/main" val="1526093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56A4D01-7946-4830-8679-8BF39406A98C}" type="datetimeFigureOut">
              <a:rPr lang="en-US" smtClean="0"/>
              <a:pPr/>
              <a:t>8/20/16</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576EE2D-C8E1-4583-B6EE-A960BD9674E2}" type="slidenum">
              <a:rPr lang="en-US" smtClean="0"/>
              <a:pPr/>
              <a:t>‹#›</a:t>
            </a:fld>
            <a:endParaRPr lang="en-US"/>
          </a:p>
        </p:txBody>
      </p:sp>
    </p:spTree>
    <p:extLst>
      <p:ext uri="{BB962C8B-B14F-4D97-AF65-F5344CB8AC3E}">
        <p14:creationId xmlns:p14="http://schemas.microsoft.com/office/powerpoint/2010/main" val="7037673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856A4D01-7946-4830-8679-8BF39406A98C}" type="datetimeFigureOut">
              <a:rPr lang="en-US" smtClean="0"/>
              <a:pPr/>
              <a:t>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5576EE2D-C8E1-4583-B6EE-A960BD9674E2}" type="slidenum">
              <a:rPr lang="en-US" smtClean="0"/>
              <a:pPr/>
              <a:t>‹#›</a:t>
            </a:fld>
            <a:endParaRPr lang="en-US"/>
          </a:p>
        </p:txBody>
      </p:sp>
    </p:spTree>
    <p:extLst>
      <p:ext uri="{BB962C8B-B14F-4D97-AF65-F5344CB8AC3E}">
        <p14:creationId xmlns:p14="http://schemas.microsoft.com/office/powerpoint/2010/main" val="235851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35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t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95980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38400" y="4572000"/>
            <a:ext cx="2057400" cy="1371600"/>
          </a:xfrm>
          <a:noFill/>
        </p:spPr>
        <p:txBody>
          <a:bodyPr>
            <a:noAutofit/>
          </a:bodyPr>
          <a:lstStyle/>
          <a:p>
            <a:r>
              <a:rPr lang="en-US" sz="6000" b="1" dirty="0" smtClean="0">
                <a:solidFill>
                  <a:srgbClr val="CC0099"/>
                </a:solidFill>
              </a:rPr>
              <a:t>QUIZ!</a:t>
            </a:r>
            <a:r>
              <a:rPr lang="en-US" sz="5000" dirty="0" smtClean="0">
                <a:solidFill>
                  <a:srgbClr val="CC0099"/>
                </a:solidFill>
              </a:rPr>
              <a:t> </a:t>
            </a:r>
            <a:endParaRPr lang="en-US" sz="5000" dirty="0">
              <a:solidFill>
                <a:srgbClr val="CC0099"/>
              </a:solidFill>
            </a:endParaRPr>
          </a:p>
        </p:txBody>
      </p:sp>
      <p:sp>
        <p:nvSpPr>
          <p:cNvPr id="2" name="Oval 1"/>
          <p:cNvSpPr/>
          <p:nvPr/>
        </p:nvSpPr>
        <p:spPr>
          <a:xfrm>
            <a:off x="1600200" y="304800"/>
            <a:ext cx="6096000" cy="6172200"/>
          </a:xfrm>
          <a:prstGeom prst="ellipse">
            <a:avLst/>
          </a:prstGeom>
          <a:noFill/>
          <a:ln w="254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743450" y="952500"/>
            <a:ext cx="0" cy="2438400"/>
          </a:xfrm>
          <a:prstGeom prst="line">
            <a:avLst/>
          </a:prstGeom>
          <a:ln w="254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33800" y="3352800"/>
            <a:ext cx="1009650" cy="1447800"/>
          </a:xfrm>
          <a:prstGeom prst="line">
            <a:avLst/>
          </a:prstGeom>
          <a:ln w="2540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42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763000" cy="5867400"/>
          </a:xfrm>
        </p:spPr>
        <p:txBody>
          <a:bodyPr>
            <a:normAutofit/>
          </a:bodyPr>
          <a:lstStyle/>
          <a:p>
            <a:pPr marL="514350" indent="-514350">
              <a:buAutoNum type="arabicPeriod"/>
            </a:pPr>
            <a:r>
              <a:rPr lang="en-US" dirty="0" smtClean="0"/>
              <a:t>True or False? Controllers simulate web requests and then provides only HTML pages as its output.</a:t>
            </a:r>
          </a:p>
          <a:p>
            <a:pPr marL="514350" indent="-514350">
              <a:buFont typeface="+mj-lt"/>
              <a:buAutoNum type="arabicPeriod" startAt="2"/>
            </a:pPr>
            <a:r>
              <a:rPr lang="en-US" dirty="0" smtClean="0">
                <a:solidFill>
                  <a:srgbClr val="FFFFFF"/>
                </a:solidFill>
              </a:rPr>
              <a:t>In </a:t>
            </a:r>
            <a:r>
              <a:rPr lang="en-US" dirty="0">
                <a:solidFill>
                  <a:srgbClr val="FFFFFF"/>
                </a:solidFill>
              </a:rPr>
              <a:t>this edit controller test image, we want to see if the page will error out or not. Which assertion would you use</a:t>
            </a:r>
            <a:r>
              <a:rPr lang="en-US" dirty="0" smtClean="0">
                <a:solidFill>
                  <a:srgbClr val="FFFFFF"/>
                </a:solidFill>
              </a:rPr>
              <a:t>?</a:t>
            </a:r>
            <a:endParaRPr lang="en-US" dirty="0">
              <a:solidFill>
                <a:srgbClr val="FFFFFF"/>
              </a:solidFill>
            </a:endParaRPr>
          </a:p>
          <a:p>
            <a:pPr marL="800100" lvl="2" indent="0">
              <a:buNone/>
            </a:pPr>
            <a:r>
              <a:rPr lang="en-US" b="1" dirty="0">
                <a:solidFill>
                  <a:srgbClr val="FFFFFF"/>
                </a:solidFill>
              </a:rPr>
              <a:t>Option 1:</a:t>
            </a:r>
            <a:r>
              <a:rPr lang="en-US" dirty="0">
                <a:solidFill>
                  <a:srgbClr val="FFFFFF"/>
                </a:solidFill>
              </a:rPr>
              <a:t> </a:t>
            </a:r>
            <a:r>
              <a:rPr lang="en-US" dirty="0" err="1">
                <a:solidFill>
                  <a:srgbClr val="FFFFFF"/>
                </a:solidFill>
              </a:rPr>
              <a:t>assert_redirected_to</a:t>
            </a:r>
            <a:endParaRPr lang="en-US" dirty="0">
              <a:solidFill>
                <a:srgbClr val="FFFFFF"/>
              </a:solidFill>
            </a:endParaRPr>
          </a:p>
          <a:p>
            <a:pPr marL="800100" lvl="2" indent="0">
              <a:buNone/>
            </a:pPr>
            <a:r>
              <a:rPr lang="en-US" b="1" dirty="0" smtClean="0">
                <a:solidFill>
                  <a:srgbClr val="FFFFFF"/>
                </a:solidFill>
              </a:rPr>
              <a:t>Option </a:t>
            </a:r>
            <a:r>
              <a:rPr lang="en-US" b="1" dirty="0">
                <a:solidFill>
                  <a:srgbClr val="FFFFFF"/>
                </a:solidFill>
              </a:rPr>
              <a:t>2:</a:t>
            </a:r>
            <a:r>
              <a:rPr lang="en-US" dirty="0">
                <a:solidFill>
                  <a:srgbClr val="FFFFFF"/>
                </a:solidFill>
              </a:rPr>
              <a:t> </a:t>
            </a:r>
            <a:r>
              <a:rPr lang="en-US" dirty="0" err="1">
                <a:solidFill>
                  <a:srgbClr val="FFFFFF"/>
                </a:solidFill>
              </a:rPr>
              <a:t>assert_response</a:t>
            </a:r>
            <a:endParaRPr lang="en-US" dirty="0">
              <a:solidFill>
                <a:srgbClr val="FFFFFF"/>
              </a:solidFill>
            </a:endParaRPr>
          </a:p>
          <a:p>
            <a:pPr marL="800100" lvl="2" indent="0">
              <a:buNone/>
            </a:pPr>
            <a:r>
              <a:rPr lang="en-US" b="1" dirty="0" smtClean="0"/>
              <a:t>Option </a:t>
            </a:r>
            <a:r>
              <a:rPr lang="en-US" b="1" dirty="0"/>
              <a:t>3:</a:t>
            </a:r>
            <a:r>
              <a:rPr lang="en-US" dirty="0"/>
              <a:t> </a:t>
            </a:r>
            <a:r>
              <a:rPr lang="en-US" dirty="0" err="1"/>
              <a:t>assert_difference</a:t>
            </a:r>
            <a:endParaRPr lang="en-US" dirty="0"/>
          </a:p>
          <a:p>
            <a:pPr marL="800100" lvl="2" indent="0">
              <a:buNone/>
            </a:pPr>
            <a:r>
              <a:rPr lang="en-US" b="1" dirty="0" smtClean="0"/>
              <a:t>Option </a:t>
            </a:r>
            <a:r>
              <a:rPr lang="en-US" b="1" dirty="0"/>
              <a:t>4:</a:t>
            </a:r>
            <a:r>
              <a:rPr lang="en-US" dirty="0"/>
              <a:t> None of the </a:t>
            </a:r>
            <a:r>
              <a:rPr lang="en-US" dirty="0" smtClean="0"/>
              <a:t>above</a:t>
            </a:r>
            <a:endParaRPr lang="en-US" dirty="0"/>
          </a:p>
        </p:txBody>
      </p:sp>
      <p:pic>
        <p:nvPicPr>
          <p:cNvPr id="4" name="Picture 3" descr="C:\Users\mluong\Dropbox\Screen Shot 2015-11-08 at 11.32.05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177663"/>
            <a:ext cx="5319135" cy="16803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320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05800" cy="5943600"/>
          </a:xfrm>
        </p:spPr>
        <p:txBody>
          <a:bodyPr>
            <a:normAutofit/>
          </a:bodyPr>
          <a:lstStyle/>
          <a:p>
            <a:pPr marL="0" indent="0">
              <a:buNone/>
            </a:pPr>
            <a:r>
              <a:rPr lang="en-US" dirty="0" smtClean="0"/>
              <a:t>3. </a:t>
            </a:r>
            <a:r>
              <a:rPr lang="en-US" dirty="0"/>
              <a:t>This is an update controller test. After clicking the submit button on the edit page, we want to update the database. Fill in the blank to update as well as redirect yourself to the index</a:t>
            </a:r>
            <a:r>
              <a:rPr lang="en-US" dirty="0" smtClean="0"/>
              <a:t>.</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b="1" dirty="0">
                <a:solidFill>
                  <a:srgbClr val="FFFFFF"/>
                </a:solidFill>
              </a:rPr>
              <a:t>Option 1:</a:t>
            </a:r>
            <a:r>
              <a:rPr lang="en-US" dirty="0">
                <a:solidFill>
                  <a:srgbClr val="FFFFFF"/>
                </a:solidFill>
              </a:rPr>
              <a:t> patch, </a:t>
            </a:r>
            <a:r>
              <a:rPr lang="en-US" dirty="0" err="1">
                <a:solidFill>
                  <a:srgbClr val="FFFFFF"/>
                </a:solidFill>
              </a:rPr>
              <a:t>assert_redirected_to</a:t>
            </a:r>
            <a:endParaRPr lang="en-US" dirty="0">
              <a:solidFill>
                <a:srgbClr val="FFFFFF"/>
              </a:solidFill>
            </a:endParaRPr>
          </a:p>
          <a:p>
            <a:pPr marL="0" indent="0">
              <a:buNone/>
            </a:pPr>
            <a:r>
              <a:rPr lang="en-US" b="1" dirty="0" smtClean="0"/>
              <a:t>Option </a:t>
            </a:r>
            <a:r>
              <a:rPr lang="en-US" b="1" dirty="0"/>
              <a:t>2:</a:t>
            </a:r>
            <a:r>
              <a:rPr lang="en-US" dirty="0"/>
              <a:t> post, </a:t>
            </a:r>
            <a:r>
              <a:rPr lang="en-US" dirty="0" err="1"/>
              <a:t>assert_redirected_to</a:t>
            </a:r>
            <a:endParaRPr lang="en-US" dirty="0"/>
          </a:p>
          <a:p>
            <a:pPr marL="0" indent="0">
              <a:buNone/>
            </a:pPr>
            <a:r>
              <a:rPr lang="en-US" b="1" dirty="0" smtClean="0"/>
              <a:t>Option </a:t>
            </a:r>
            <a:r>
              <a:rPr lang="en-US" b="1" dirty="0"/>
              <a:t>3:</a:t>
            </a:r>
            <a:r>
              <a:rPr lang="en-US" dirty="0"/>
              <a:t> put, </a:t>
            </a:r>
            <a:r>
              <a:rPr lang="en-US" dirty="0" err="1"/>
              <a:t>assert_response</a:t>
            </a:r>
            <a:endParaRPr lang="en-US" dirty="0"/>
          </a:p>
          <a:p>
            <a:pPr marL="0" indent="0">
              <a:buNone/>
            </a:pPr>
            <a:r>
              <a:rPr lang="en-US" b="1" dirty="0" smtClean="0"/>
              <a:t>Option </a:t>
            </a:r>
            <a:r>
              <a:rPr lang="en-US" b="1" dirty="0"/>
              <a:t>4:</a:t>
            </a:r>
            <a:r>
              <a:rPr lang="en-US" dirty="0"/>
              <a:t> None of the above</a:t>
            </a:r>
          </a:p>
        </p:txBody>
      </p:sp>
      <p:pic>
        <p:nvPicPr>
          <p:cNvPr id="2050" name="Picture 2" descr="C:\Users\mluong\Dropbox\Screen Shot 2015-11-08 at 11.32.55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5982674" cy="190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58958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05800" cy="6248400"/>
          </a:xfrm>
        </p:spPr>
        <p:txBody>
          <a:bodyPr>
            <a:normAutofit/>
          </a:bodyPr>
          <a:lstStyle/>
          <a:p>
            <a:pPr marL="0" indent="0">
              <a:buNone/>
            </a:pPr>
            <a:r>
              <a:rPr lang="en-US" dirty="0" smtClean="0">
                <a:solidFill>
                  <a:srgbClr val="FFFFFF"/>
                </a:solidFill>
              </a:rPr>
              <a:t>4. Given the three subsets of testing (Unit, Integration, System), which subset do you think functional testing belong under? Explain your reasoning</a:t>
            </a:r>
          </a:p>
          <a:p>
            <a:pPr marL="0" indent="0">
              <a:buNone/>
            </a:pPr>
            <a:endParaRPr lang="en-US" dirty="0" smtClean="0">
              <a:solidFill>
                <a:srgbClr val="FFFFFF"/>
              </a:solidFill>
            </a:endParaRPr>
          </a:p>
          <a:p>
            <a:pPr marL="0" indent="0">
              <a:buNone/>
            </a:pPr>
            <a:r>
              <a:rPr lang="en-US" dirty="0" smtClean="0">
                <a:solidFill>
                  <a:srgbClr val="FFFFFF"/>
                </a:solidFill>
              </a:rPr>
              <a:t>5. Morgan is given a gaming software that includes the code. (S)he is asked to test it. Which of the following is the type of testing (s)he is most likely to use?</a:t>
            </a:r>
          </a:p>
          <a:p>
            <a:pPr marL="400050" lvl="1" indent="0">
              <a:buNone/>
            </a:pPr>
            <a:r>
              <a:rPr lang="en-US" b="1" dirty="0">
                <a:solidFill>
                  <a:srgbClr val="FFFFFF"/>
                </a:solidFill>
              </a:rPr>
              <a:t>Option 1:</a:t>
            </a:r>
            <a:r>
              <a:rPr lang="en-US" dirty="0">
                <a:solidFill>
                  <a:srgbClr val="FFFFFF"/>
                </a:solidFill>
              </a:rPr>
              <a:t> </a:t>
            </a:r>
            <a:r>
              <a:rPr lang="en-US" dirty="0" err="1">
                <a:solidFill>
                  <a:srgbClr val="FFFFFF"/>
                </a:solidFill>
              </a:rPr>
              <a:t>Blackbox</a:t>
            </a:r>
            <a:r>
              <a:rPr lang="en-US" dirty="0">
                <a:solidFill>
                  <a:srgbClr val="FFFFFF"/>
                </a:solidFill>
              </a:rPr>
              <a:t> Testing</a:t>
            </a:r>
          </a:p>
          <a:p>
            <a:pPr marL="400050" lvl="1" indent="0">
              <a:buNone/>
            </a:pPr>
            <a:r>
              <a:rPr lang="en-US" b="1" dirty="0" smtClean="0">
                <a:solidFill>
                  <a:srgbClr val="FFFFFF"/>
                </a:solidFill>
              </a:rPr>
              <a:t>Option </a:t>
            </a:r>
            <a:r>
              <a:rPr lang="en-US" b="1" dirty="0">
                <a:solidFill>
                  <a:srgbClr val="FFFFFF"/>
                </a:solidFill>
              </a:rPr>
              <a:t>2:</a:t>
            </a:r>
            <a:r>
              <a:rPr lang="en-US" dirty="0">
                <a:solidFill>
                  <a:srgbClr val="FFFFFF"/>
                </a:solidFill>
              </a:rPr>
              <a:t> </a:t>
            </a:r>
            <a:r>
              <a:rPr lang="en-US" dirty="0" err="1">
                <a:solidFill>
                  <a:srgbClr val="FFFFFF"/>
                </a:solidFill>
              </a:rPr>
              <a:t>Blackbox</a:t>
            </a:r>
            <a:r>
              <a:rPr lang="en-US" dirty="0">
                <a:solidFill>
                  <a:srgbClr val="FFFFFF"/>
                </a:solidFill>
              </a:rPr>
              <a:t> and Unit </a:t>
            </a:r>
            <a:r>
              <a:rPr lang="en-US" dirty="0" smtClean="0">
                <a:solidFill>
                  <a:srgbClr val="FFFFFF"/>
                </a:solidFill>
              </a:rPr>
              <a:t>Testing</a:t>
            </a:r>
          </a:p>
          <a:p>
            <a:pPr marL="400050" lvl="1" indent="0">
              <a:buNone/>
            </a:pPr>
            <a:r>
              <a:rPr lang="en-US" b="1" dirty="0" smtClean="0">
                <a:solidFill>
                  <a:srgbClr val="FFFFFF"/>
                </a:solidFill>
              </a:rPr>
              <a:t>Option </a:t>
            </a:r>
            <a:r>
              <a:rPr lang="en-US" b="1" dirty="0">
                <a:solidFill>
                  <a:srgbClr val="FFFFFF"/>
                </a:solidFill>
              </a:rPr>
              <a:t>3:</a:t>
            </a:r>
            <a:r>
              <a:rPr lang="en-US" dirty="0">
                <a:solidFill>
                  <a:srgbClr val="FFFFFF"/>
                </a:solidFill>
              </a:rPr>
              <a:t> </a:t>
            </a:r>
            <a:r>
              <a:rPr lang="en-US" dirty="0" err="1">
                <a:solidFill>
                  <a:srgbClr val="FFFFFF"/>
                </a:solidFill>
              </a:rPr>
              <a:t>Whitebox</a:t>
            </a:r>
            <a:r>
              <a:rPr lang="en-US" dirty="0">
                <a:solidFill>
                  <a:srgbClr val="FFFFFF"/>
                </a:solidFill>
              </a:rPr>
              <a:t> Testing</a:t>
            </a:r>
          </a:p>
          <a:p>
            <a:pPr marL="400050" lvl="1" indent="0">
              <a:buNone/>
            </a:pPr>
            <a:r>
              <a:rPr lang="en-US" b="1" dirty="0" smtClean="0">
                <a:solidFill>
                  <a:srgbClr val="FFFFFF"/>
                </a:solidFill>
              </a:rPr>
              <a:t>Option </a:t>
            </a:r>
            <a:r>
              <a:rPr lang="en-US" b="1" dirty="0">
                <a:solidFill>
                  <a:srgbClr val="FFFFFF"/>
                </a:solidFill>
              </a:rPr>
              <a:t>4:</a:t>
            </a:r>
            <a:r>
              <a:rPr lang="en-US" dirty="0">
                <a:solidFill>
                  <a:srgbClr val="FFFFFF"/>
                </a:solidFill>
              </a:rPr>
              <a:t> None of the above</a:t>
            </a:r>
            <a:endParaRPr lang="en-US" dirty="0" smtClean="0">
              <a:solidFill>
                <a:srgbClr val="FFFFFF"/>
              </a:solidFill>
            </a:endParaRPr>
          </a:p>
        </p:txBody>
      </p:sp>
    </p:spTree>
    <p:extLst>
      <p:ext uri="{BB962C8B-B14F-4D97-AF65-F5344CB8AC3E}">
        <p14:creationId xmlns:p14="http://schemas.microsoft.com/office/powerpoint/2010/main" val="215830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dirty="0" smtClean="0">
                <a:solidFill>
                  <a:srgbClr val="FFFFFF"/>
                </a:solidFill>
              </a:rPr>
              <a:t>6. Which of the following is true of exhaustive testing?</a:t>
            </a:r>
          </a:p>
          <a:p>
            <a:pPr marL="800100" lvl="2" indent="0">
              <a:buNone/>
            </a:pPr>
            <a:r>
              <a:rPr lang="en-US" b="1" dirty="0">
                <a:solidFill>
                  <a:srgbClr val="FFFFFF"/>
                </a:solidFill>
              </a:rPr>
              <a:t>Option 1:</a:t>
            </a:r>
            <a:r>
              <a:rPr lang="en-US" dirty="0">
                <a:solidFill>
                  <a:srgbClr val="FFFFFF"/>
                </a:solidFill>
              </a:rPr>
              <a:t> Results in large test cases even for small programs</a:t>
            </a:r>
          </a:p>
          <a:p>
            <a:pPr marL="800100" lvl="2" indent="0">
              <a:buNone/>
            </a:pPr>
            <a:r>
              <a:rPr lang="en-US" b="1" dirty="0" smtClean="0">
                <a:solidFill>
                  <a:srgbClr val="FFFFFF"/>
                </a:solidFill>
              </a:rPr>
              <a:t>Option </a:t>
            </a:r>
            <a:r>
              <a:rPr lang="en-US" b="1" dirty="0">
                <a:solidFill>
                  <a:srgbClr val="FFFFFF"/>
                </a:solidFill>
              </a:rPr>
              <a:t>2:</a:t>
            </a:r>
            <a:r>
              <a:rPr lang="en-US" dirty="0">
                <a:solidFill>
                  <a:srgbClr val="FFFFFF"/>
                </a:solidFill>
              </a:rPr>
              <a:t> Test all possible </a:t>
            </a:r>
            <a:r>
              <a:rPr lang="en-US" dirty="0" smtClean="0">
                <a:solidFill>
                  <a:srgbClr val="FFFFFF"/>
                </a:solidFill>
              </a:rPr>
              <a:t>inputs</a:t>
            </a:r>
            <a:endParaRPr lang="en-US" dirty="0">
              <a:solidFill>
                <a:srgbClr val="FFFFFF"/>
              </a:solidFill>
            </a:endParaRPr>
          </a:p>
          <a:p>
            <a:pPr marL="800100" lvl="2" indent="0">
              <a:buNone/>
            </a:pPr>
            <a:r>
              <a:rPr lang="en-US" b="1" dirty="0">
                <a:solidFill>
                  <a:srgbClr val="FFFFFF"/>
                </a:solidFill>
              </a:rPr>
              <a:t>Option 3:</a:t>
            </a:r>
            <a:r>
              <a:rPr lang="en-US" dirty="0">
                <a:solidFill>
                  <a:srgbClr val="FFFFFF"/>
                </a:solidFill>
              </a:rPr>
              <a:t> Generally infeasible in </a:t>
            </a:r>
            <a:r>
              <a:rPr lang="en-US" dirty="0" smtClean="0">
                <a:solidFill>
                  <a:srgbClr val="FFFFFF"/>
                </a:solidFill>
              </a:rPr>
              <a:t>practice</a:t>
            </a:r>
            <a:endParaRPr lang="en-US" dirty="0">
              <a:solidFill>
                <a:srgbClr val="FFFFFF"/>
              </a:solidFill>
            </a:endParaRPr>
          </a:p>
          <a:p>
            <a:pPr marL="800100" lvl="2" indent="0">
              <a:buNone/>
            </a:pPr>
            <a:r>
              <a:rPr lang="en-US" b="1" dirty="0">
                <a:solidFill>
                  <a:srgbClr val="FFFFFF"/>
                </a:solidFill>
              </a:rPr>
              <a:t>Option 4:</a:t>
            </a:r>
            <a:r>
              <a:rPr lang="en-US" dirty="0">
                <a:solidFill>
                  <a:srgbClr val="FFFFFF"/>
                </a:solidFill>
              </a:rPr>
              <a:t> All of the </a:t>
            </a:r>
            <a:r>
              <a:rPr lang="en-US" dirty="0" smtClean="0">
                <a:solidFill>
                  <a:srgbClr val="FFFFFF"/>
                </a:solidFill>
              </a:rPr>
              <a:t>above</a:t>
            </a:r>
            <a:endParaRPr lang="en-US" dirty="0">
              <a:solidFill>
                <a:srgbClr val="FFFFFF"/>
              </a:solidFill>
            </a:endParaRPr>
          </a:p>
        </p:txBody>
      </p:sp>
    </p:spTree>
    <p:extLst>
      <p:ext uri="{BB962C8B-B14F-4D97-AF65-F5344CB8AC3E}">
        <p14:creationId xmlns:p14="http://schemas.microsoft.com/office/powerpoint/2010/main" val="15969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solidFill>
                  <a:srgbClr val="FF0000"/>
                </a:solidFill>
              </a:rPr>
              <a:t>False</a:t>
            </a:r>
            <a:r>
              <a:rPr lang="en-US" dirty="0">
                <a:solidFill>
                  <a:srgbClr val="FF0000"/>
                </a:solidFill>
              </a:rPr>
              <a:t>; It can also provide </a:t>
            </a:r>
            <a:r>
              <a:rPr lang="en-US" dirty="0" smtClean="0">
                <a:solidFill>
                  <a:srgbClr val="FF0000"/>
                </a:solidFill>
              </a:rPr>
              <a:t>redirects</a:t>
            </a:r>
          </a:p>
          <a:p>
            <a:pPr marL="514350" indent="-514350">
              <a:buFont typeface="+mj-lt"/>
              <a:buAutoNum type="arabicPeriod"/>
            </a:pPr>
            <a:r>
              <a:rPr lang="en-US" b="1" dirty="0" smtClean="0">
                <a:solidFill>
                  <a:srgbClr val="FF0000"/>
                </a:solidFill>
              </a:rPr>
              <a:t>Option </a:t>
            </a:r>
            <a:r>
              <a:rPr lang="en-US" b="1" dirty="0">
                <a:solidFill>
                  <a:srgbClr val="FF0000"/>
                </a:solidFill>
              </a:rPr>
              <a:t>2:</a:t>
            </a:r>
            <a:r>
              <a:rPr lang="en-US" dirty="0">
                <a:solidFill>
                  <a:srgbClr val="FF0000"/>
                </a:solidFill>
              </a:rPr>
              <a:t> </a:t>
            </a:r>
            <a:r>
              <a:rPr lang="en-US" dirty="0" err="1" smtClean="0">
                <a:solidFill>
                  <a:srgbClr val="FF0000"/>
                </a:solidFill>
              </a:rPr>
              <a:t>assert_response</a:t>
            </a:r>
            <a:endParaRPr lang="en-US" dirty="0" smtClean="0">
              <a:solidFill>
                <a:srgbClr val="FF0000"/>
              </a:solidFill>
            </a:endParaRPr>
          </a:p>
          <a:p>
            <a:pPr marL="514350" indent="-514350">
              <a:buFont typeface="+mj-lt"/>
              <a:buAutoNum type="arabicPeriod"/>
            </a:pPr>
            <a:r>
              <a:rPr lang="en-US" b="1" dirty="0">
                <a:solidFill>
                  <a:srgbClr val="FF0000"/>
                </a:solidFill>
              </a:rPr>
              <a:t>Option 1:</a:t>
            </a:r>
            <a:r>
              <a:rPr lang="en-US" dirty="0">
                <a:solidFill>
                  <a:srgbClr val="FF0000"/>
                </a:solidFill>
              </a:rPr>
              <a:t> patch, </a:t>
            </a:r>
            <a:r>
              <a:rPr lang="en-US" dirty="0" err="1" smtClean="0">
                <a:solidFill>
                  <a:srgbClr val="FF0000"/>
                </a:solidFill>
              </a:rPr>
              <a:t>assert_redirected_to</a:t>
            </a:r>
            <a:endParaRPr lang="en-US" dirty="0">
              <a:solidFill>
                <a:srgbClr val="FF0000"/>
              </a:solidFill>
            </a:endParaRPr>
          </a:p>
          <a:p>
            <a:pPr marL="514350" indent="-514350">
              <a:buFont typeface="+mj-lt"/>
              <a:buAutoNum type="arabicPeriod"/>
            </a:pPr>
            <a:r>
              <a:rPr lang="en-US" dirty="0" smtClean="0">
                <a:solidFill>
                  <a:srgbClr val="FF0000"/>
                </a:solidFill>
              </a:rPr>
              <a:t>Functional </a:t>
            </a:r>
            <a:r>
              <a:rPr lang="en-US" dirty="0">
                <a:solidFill>
                  <a:srgbClr val="FF0000"/>
                </a:solidFill>
              </a:rPr>
              <a:t>testing can belong under functional or system. It really depends on how you view it. Functional testing is all about the integration but it can also be tested from the </a:t>
            </a:r>
            <a:r>
              <a:rPr lang="en-US" dirty="0" smtClean="0">
                <a:solidFill>
                  <a:srgbClr val="FF0000"/>
                </a:solidFill>
              </a:rPr>
              <a:t>interface.</a:t>
            </a:r>
          </a:p>
          <a:p>
            <a:pPr marL="514350" indent="-514350">
              <a:buFont typeface="+mj-lt"/>
              <a:buAutoNum type="arabicPeriod"/>
            </a:pPr>
            <a:r>
              <a:rPr lang="en-US" b="1" dirty="0" smtClean="0">
                <a:solidFill>
                  <a:srgbClr val="FF0000"/>
                </a:solidFill>
              </a:rPr>
              <a:t>Option </a:t>
            </a:r>
            <a:r>
              <a:rPr lang="en-US" b="1" dirty="0">
                <a:solidFill>
                  <a:srgbClr val="FF0000"/>
                </a:solidFill>
              </a:rPr>
              <a:t>3:</a:t>
            </a:r>
            <a:r>
              <a:rPr lang="en-US" dirty="0">
                <a:solidFill>
                  <a:srgbClr val="FF0000"/>
                </a:solidFill>
              </a:rPr>
              <a:t> </a:t>
            </a:r>
            <a:r>
              <a:rPr lang="en-US" dirty="0" err="1">
                <a:solidFill>
                  <a:srgbClr val="FF0000"/>
                </a:solidFill>
              </a:rPr>
              <a:t>Whitebox</a:t>
            </a:r>
            <a:r>
              <a:rPr lang="en-US" dirty="0">
                <a:solidFill>
                  <a:srgbClr val="FF0000"/>
                </a:solidFill>
              </a:rPr>
              <a:t> Testing</a:t>
            </a:r>
          </a:p>
          <a:p>
            <a:pPr marL="514350" indent="-514350">
              <a:buFont typeface="+mj-lt"/>
              <a:buAutoNum type="arabicPeriod"/>
            </a:pPr>
            <a:r>
              <a:rPr lang="en-US" dirty="0" smtClean="0">
                <a:solidFill>
                  <a:srgbClr val="FF0000"/>
                </a:solidFill>
              </a:rPr>
              <a:t>Option 4: All of the above</a:t>
            </a:r>
            <a:endParaRPr lang="en-US" dirty="0">
              <a:solidFill>
                <a:srgbClr val="FF0000"/>
              </a:solidFill>
            </a:endParaRPr>
          </a:p>
          <a:p>
            <a:pPr marL="514350" indent="-514350">
              <a:buFont typeface="+mj-lt"/>
              <a:buAutoNum type="arabicPeriod"/>
            </a:pPr>
            <a:endParaRPr lang="en-US" dirty="0">
              <a:solidFill>
                <a:srgbClr val="FF0000"/>
              </a:solidFill>
            </a:endParaRPr>
          </a:p>
        </p:txBody>
      </p:sp>
    </p:spTree>
    <p:extLst>
      <p:ext uri="{BB962C8B-B14F-4D97-AF65-F5344CB8AC3E}">
        <p14:creationId xmlns:p14="http://schemas.microsoft.com/office/powerpoint/2010/main" val="204295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Covered</a:t>
            </a:r>
            <a:endParaRPr lang="en-US" dirty="0"/>
          </a:p>
        </p:txBody>
      </p:sp>
      <p:sp>
        <p:nvSpPr>
          <p:cNvPr id="3" name="Content Placeholder 2"/>
          <p:cNvSpPr>
            <a:spLocks noGrp="1"/>
          </p:cNvSpPr>
          <p:nvPr>
            <p:ph idx="1"/>
          </p:nvPr>
        </p:nvSpPr>
        <p:spPr/>
        <p:txBody>
          <a:bodyPr/>
          <a:lstStyle/>
          <a:p>
            <a:r>
              <a:rPr lang="en-US" dirty="0" smtClean="0"/>
              <a:t>What is testing?</a:t>
            </a:r>
          </a:p>
          <a:p>
            <a:endParaRPr lang="en-US" dirty="0" smtClean="0"/>
          </a:p>
          <a:p>
            <a:r>
              <a:rPr lang="en-US" dirty="0" smtClean="0"/>
              <a:t>Types of testing:</a:t>
            </a:r>
          </a:p>
          <a:p>
            <a:pPr lvl="1"/>
            <a:r>
              <a:rPr lang="en-US" dirty="0" err="1" smtClean="0"/>
              <a:t>Blackbox</a:t>
            </a:r>
            <a:r>
              <a:rPr lang="en-US" dirty="0" smtClean="0"/>
              <a:t>, </a:t>
            </a:r>
            <a:r>
              <a:rPr lang="en-US" dirty="0" err="1" smtClean="0"/>
              <a:t>whitebox</a:t>
            </a:r>
            <a:r>
              <a:rPr lang="en-US" dirty="0" smtClean="0"/>
              <a:t>, etc.</a:t>
            </a:r>
          </a:p>
          <a:p>
            <a:pPr lvl="1"/>
            <a:endParaRPr lang="en-US" dirty="0" smtClean="0"/>
          </a:p>
          <a:p>
            <a:r>
              <a:rPr lang="en-US" dirty="0" smtClean="0"/>
              <a:t>Functional Testing</a:t>
            </a:r>
          </a:p>
        </p:txBody>
      </p:sp>
    </p:spTree>
    <p:extLst>
      <p:ext uri="{BB962C8B-B14F-4D97-AF65-F5344CB8AC3E}">
        <p14:creationId xmlns:p14="http://schemas.microsoft.com/office/powerpoint/2010/main" val="72311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350027_54929bef76_z.jpg"/>
          <p:cNvPicPr>
            <a:picLocks noChangeAspect="1"/>
          </p:cNvPicPr>
          <p:nvPr/>
        </p:nvPicPr>
        <p:blipFill rotWithShape="1">
          <a:blip r:embed="rId2" cstate="print">
            <a:extLst>
              <a:ext uri="{28A0092B-C50C-407E-A947-70E740481C1C}">
                <a14:useLocalDpi xmlns:a14="http://schemas.microsoft.com/office/drawing/2010/main" val="0"/>
              </a:ext>
            </a:extLst>
          </a:blip>
          <a:srcRect t="9744"/>
          <a:stretch/>
        </p:blipFill>
        <p:spPr>
          <a:xfrm>
            <a:off x="1016804" y="1905000"/>
            <a:ext cx="7212796" cy="4343400"/>
          </a:xfrm>
          <a:prstGeom prst="rect">
            <a:avLst/>
          </a:prstGeom>
        </p:spPr>
      </p:pic>
      <p:sp>
        <p:nvSpPr>
          <p:cNvPr id="5" name="TextBox 4"/>
          <p:cNvSpPr txBox="1"/>
          <p:nvPr/>
        </p:nvSpPr>
        <p:spPr>
          <a:xfrm>
            <a:off x="6891215" y="6002179"/>
            <a:ext cx="1719385" cy="246221"/>
          </a:xfrm>
          <a:prstGeom prst="rect">
            <a:avLst/>
          </a:prstGeom>
          <a:noFill/>
        </p:spPr>
        <p:txBody>
          <a:bodyPr wrap="square">
            <a:spAutoFit/>
          </a:bodyPr>
          <a:lstStyle/>
          <a:p>
            <a:pPr>
              <a:defRPr/>
            </a:pPr>
            <a:r>
              <a:rPr lang="en-US" sz="1000" dirty="0">
                <a:solidFill>
                  <a:schemeClr val="tx1">
                    <a:lumMod val="50000"/>
                    <a:lumOff val="50000"/>
                  </a:schemeClr>
                </a:solidFill>
              </a:rPr>
              <a:t>https://</a:t>
            </a:r>
            <a:r>
              <a:rPr lang="en-US" sz="1000" dirty="0" err="1">
                <a:solidFill>
                  <a:schemeClr val="tx1">
                    <a:lumMod val="50000"/>
                    <a:lumOff val="50000"/>
                  </a:schemeClr>
                </a:solidFill>
              </a:rPr>
              <a:t>flic.kr</a:t>
            </a:r>
            <a:r>
              <a:rPr lang="en-US" sz="1000" dirty="0">
                <a:solidFill>
                  <a:schemeClr val="tx1">
                    <a:lumMod val="50000"/>
                    <a:lumOff val="50000"/>
                  </a:schemeClr>
                </a:solidFill>
              </a:rPr>
              <a:t>/p/9AWLK</a:t>
            </a:r>
            <a:endParaRPr lang="en-US" sz="1000" kern="1200" dirty="0">
              <a:solidFill>
                <a:schemeClr val="tx1">
                  <a:lumMod val="50000"/>
                  <a:lumOff val="50000"/>
                </a:schemeClr>
              </a:solidFill>
            </a:endParaRPr>
          </a:p>
        </p:txBody>
      </p:sp>
      <p:sp>
        <p:nvSpPr>
          <p:cNvPr id="6" name="Title 5"/>
          <p:cNvSpPr>
            <a:spLocks noGrp="1"/>
          </p:cNvSpPr>
          <p:nvPr>
            <p:ph type="title"/>
          </p:nvPr>
        </p:nvSpPr>
        <p:spPr>
          <a:xfrm>
            <a:off x="457200" y="274638"/>
            <a:ext cx="8229600" cy="1477962"/>
          </a:xfrm>
        </p:spPr>
        <p:txBody>
          <a:bodyPr>
            <a:normAutofit/>
          </a:bodyPr>
          <a:lstStyle/>
          <a:p>
            <a:r>
              <a:rPr lang="en-US" dirty="0" smtClean="0"/>
              <a:t>Next Class: </a:t>
            </a:r>
            <a:br>
              <a:rPr lang="en-US" dirty="0" smtClean="0"/>
            </a:br>
            <a:r>
              <a:rPr lang="en-US" dirty="0" err="1" smtClean="0"/>
              <a:t>Whitebox</a:t>
            </a:r>
            <a:r>
              <a:rPr lang="en-US" dirty="0" smtClean="0"/>
              <a:t> Testing</a:t>
            </a:r>
            <a:endParaRPr lang="en-US" dirty="0"/>
          </a:p>
        </p:txBody>
      </p:sp>
    </p:spTree>
    <p:extLst>
      <p:ext uri="{BB962C8B-B14F-4D97-AF65-F5344CB8AC3E}">
        <p14:creationId xmlns:p14="http://schemas.microsoft.com/office/powerpoint/2010/main" val="192691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4008</TotalTime>
  <Words>241</Words>
  <Application>Microsoft Macintosh PowerPoint</Application>
  <PresentationFormat>On-screen Show (4:3)</PresentationFormat>
  <Paragraphs>49</Paragraphs>
  <Slides>9</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Calibri</vt:lpstr>
      <vt:lpstr>Arial</vt:lpstr>
      <vt:lpstr>Office Theme</vt:lpstr>
      <vt:lpstr>PowerPoint Presentation</vt:lpstr>
      <vt:lpstr>QUIZ! </vt:lpstr>
      <vt:lpstr>PowerPoint Presentation</vt:lpstr>
      <vt:lpstr>PowerPoint Presentation</vt:lpstr>
      <vt:lpstr>PowerPoint Presentation</vt:lpstr>
      <vt:lpstr>PowerPoint Presentation</vt:lpstr>
      <vt:lpstr>Answers</vt:lpstr>
      <vt:lpstr>What We Covered</vt:lpstr>
      <vt:lpstr>Next Class:  Whitebox Testing</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dc:title>
  <dc:creator>Maria Luong (mluong)</dc:creator>
  <cp:lastModifiedBy>Scott Fleming</cp:lastModifiedBy>
  <cp:revision>200</cp:revision>
  <dcterms:created xsi:type="dcterms:W3CDTF">2015-09-15T16:42:42Z</dcterms:created>
  <dcterms:modified xsi:type="dcterms:W3CDTF">2016-08-20T22:10:19Z</dcterms:modified>
</cp:coreProperties>
</file>